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308" r:id="rId5"/>
    <p:sldId id="400" r:id="rId6"/>
    <p:sldId id="401" r:id="rId7"/>
    <p:sldId id="418" r:id="rId8"/>
    <p:sldId id="360" r:id="rId9"/>
    <p:sldId id="402" r:id="rId10"/>
    <p:sldId id="404" r:id="rId11"/>
    <p:sldId id="416" r:id="rId12"/>
    <p:sldId id="366" r:id="rId13"/>
    <p:sldId id="405" r:id="rId14"/>
    <p:sldId id="415" r:id="rId15"/>
    <p:sldId id="414" r:id="rId16"/>
    <p:sldId id="426" r:id="rId17"/>
    <p:sldId id="412" r:id="rId18"/>
    <p:sldId id="427" r:id="rId19"/>
    <p:sldId id="429" r:id="rId20"/>
    <p:sldId id="428" r:id="rId21"/>
    <p:sldId id="417" r:id="rId22"/>
    <p:sldId id="403" r:id="rId23"/>
    <p:sldId id="317" r:id="rId24"/>
    <p:sldId id="361" r:id="rId25"/>
    <p:sldId id="367" r:id="rId26"/>
    <p:sldId id="365" r:id="rId27"/>
    <p:sldId id="406" r:id="rId28"/>
    <p:sldId id="430" r:id="rId29"/>
    <p:sldId id="407" r:id="rId30"/>
    <p:sldId id="419" r:id="rId31"/>
    <p:sldId id="423" r:id="rId32"/>
    <p:sldId id="420" r:id="rId33"/>
    <p:sldId id="424" r:id="rId34"/>
    <p:sldId id="421" r:id="rId35"/>
    <p:sldId id="425" r:id="rId36"/>
    <p:sldId id="431" r:id="rId37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4472C4"/>
    <a:srgbClr val="FF0000"/>
    <a:srgbClr val="808080"/>
    <a:srgbClr val="002060"/>
    <a:srgbClr val="00FF00"/>
    <a:srgbClr val="00B3FF"/>
    <a:srgbClr val="B3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4C1A8A3-306A-4EB7-A6B1-4F7E0EB9C5D6}" styleName="Style moyen 3 - Accentuation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3721" autoAdjust="0"/>
  </p:normalViewPr>
  <p:slideViewPr>
    <p:cSldViewPr snapToGrid="0">
      <p:cViewPr varScale="1">
        <p:scale>
          <a:sx n="108" d="100"/>
          <a:sy n="108" d="100"/>
        </p:scale>
        <p:origin x="174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7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-3786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Feuille_de_calcul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Feuille_de_calcul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Feuille_de_calcul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0.2 mm - 2D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(Mecha!$F$1,Mecha!$J$1,Mecha!$N$1,Mecha!$V$1,Mecha!$AH$1)</c:f>
              <c:numCache>
                <c:formatCode>General</c:formatCode>
                <c:ptCount val="5"/>
                <c:pt idx="0">
                  <c:v>0</c:v>
                </c:pt>
                <c:pt idx="1">
                  <c:v>13.2</c:v>
                </c:pt>
                <c:pt idx="2">
                  <c:v>13.772</c:v>
                </c:pt>
                <c:pt idx="3">
                  <c:v>16.5</c:v>
                </c:pt>
                <c:pt idx="4">
                  <c:v>18.100000000000001</c:v>
                </c:pt>
              </c:numCache>
            </c:numRef>
          </c:xVal>
          <c:yVal>
            <c:numRef>
              <c:f>(Mecha!$F$5,Mecha!$J$5,Mecha!$N$5,Mecha!$V$5,Mecha!$AH$5)</c:f>
              <c:numCache>
                <c:formatCode>General</c:formatCode>
                <c:ptCount val="5"/>
                <c:pt idx="0">
                  <c:v>107.4</c:v>
                </c:pt>
                <c:pt idx="1">
                  <c:v>10.7</c:v>
                </c:pt>
                <c:pt idx="2">
                  <c:v>4</c:v>
                </c:pt>
                <c:pt idx="3">
                  <c:v>0</c:v>
                </c:pt>
                <c:pt idx="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ED1-403D-BCF8-09331717C1BD}"/>
            </c:ext>
          </c:extLst>
        </c:ser>
        <c:ser>
          <c:idx val="2"/>
          <c:order val="1"/>
          <c:tx>
            <c:v>0.4 mm - 2D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(Mecha!$F$1,Mecha!$J$1,Mecha!$N$1,Mecha!$R$1,Mecha!$V$1,Mecha!$Z$1,Mecha!$AH$1)</c:f>
              <c:numCache>
                <c:formatCode>General</c:formatCode>
                <c:ptCount val="7"/>
                <c:pt idx="0">
                  <c:v>0</c:v>
                </c:pt>
                <c:pt idx="1">
                  <c:v>13.2</c:v>
                </c:pt>
                <c:pt idx="2">
                  <c:v>13.772</c:v>
                </c:pt>
                <c:pt idx="3">
                  <c:v>15.055</c:v>
                </c:pt>
                <c:pt idx="4">
                  <c:v>16.5</c:v>
                </c:pt>
                <c:pt idx="5">
                  <c:v>16.68</c:v>
                </c:pt>
                <c:pt idx="6">
                  <c:v>18.100000000000001</c:v>
                </c:pt>
              </c:numCache>
            </c:numRef>
          </c:xVal>
          <c:yVal>
            <c:numRef>
              <c:f>(Mecha!$F$8,Mecha!$J$8,Mecha!$N$8,Mecha!$R$8,Mecha!$V$8,Mecha!$Z$8,Mecha!$AH$8)</c:f>
              <c:numCache>
                <c:formatCode>General</c:formatCode>
                <c:ptCount val="7"/>
                <c:pt idx="0">
                  <c:v>135.80000000000001</c:v>
                </c:pt>
                <c:pt idx="1">
                  <c:v>30.1</c:v>
                </c:pt>
                <c:pt idx="2">
                  <c:v>27</c:v>
                </c:pt>
                <c:pt idx="3">
                  <c:v>10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ED1-403D-BCF8-09331717C1BD}"/>
            </c:ext>
          </c:extLst>
        </c:ser>
        <c:ser>
          <c:idx val="10"/>
          <c:order val="2"/>
          <c:tx>
            <c:v>0.6 mm - 2D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(Mecha!$F$1,Mecha!$J$1,Mecha!$N$1,Mecha!$R$1,Mecha!$V$1)</c:f>
              <c:numCache>
                <c:formatCode>General</c:formatCode>
                <c:ptCount val="5"/>
                <c:pt idx="0">
                  <c:v>0</c:v>
                </c:pt>
                <c:pt idx="1">
                  <c:v>13.2</c:v>
                </c:pt>
                <c:pt idx="2">
                  <c:v>13.772</c:v>
                </c:pt>
                <c:pt idx="3">
                  <c:v>15.055</c:v>
                </c:pt>
                <c:pt idx="4">
                  <c:v>16.5</c:v>
                </c:pt>
              </c:numCache>
            </c:numRef>
          </c:xVal>
          <c:yVal>
            <c:numRef>
              <c:f>(Mecha!$F$11,Mecha!$J$11,Mecha!$N$11,Mecha!$R$11,Mecha!$V$11,Mecha!$Z$11,Mecha!$AD$11,Mecha!$AH$11,Mecha!$AL$11)</c:f>
              <c:numCache>
                <c:formatCode>General</c:formatCode>
                <c:ptCount val="9"/>
                <c:pt idx="0">
                  <c:v>161.80000000000001</c:v>
                </c:pt>
                <c:pt idx="1">
                  <c:v>55</c:v>
                </c:pt>
                <c:pt idx="2">
                  <c:v>48.7</c:v>
                </c:pt>
                <c:pt idx="3">
                  <c:v>32.1</c:v>
                </c:pt>
                <c:pt idx="4">
                  <c:v>12.7</c:v>
                </c:pt>
                <c:pt idx="5">
                  <c:v>11</c:v>
                </c:pt>
                <c:pt idx="6">
                  <c:v>7.4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ED1-403D-BCF8-09331717C1BD}"/>
            </c:ext>
          </c:extLst>
        </c:ser>
        <c:ser>
          <c:idx val="9"/>
          <c:order val="3"/>
          <c:tx>
            <c:v>0.8 mm - 2D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(Mecha!$F$1,Mecha!$J$1,Mecha!$N$1,Mecha!$R$1,Mecha!$V$1,Mecha!$Z$1,Mecha!$AD$1,Mecha!$AH$1,Mecha!$AL$1)</c:f>
              <c:numCache>
                <c:formatCode>General</c:formatCode>
                <c:ptCount val="9"/>
                <c:pt idx="0">
                  <c:v>0</c:v>
                </c:pt>
                <c:pt idx="1">
                  <c:v>13.2</c:v>
                </c:pt>
                <c:pt idx="2">
                  <c:v>13.772</c:v>
                </c:pt>
                <c:pt idx="3">
                  <c:v>15.055</c:v>
                </c:pt>
                <c:pt idx="4">
                  <c:v>16.5</c:v>
                </c:pt>
                <c:pt idx="5">
                  <c:v>16.68</c:v>
                </c:pt>
                <c:pt idx="6">
                  <c:v>17.215</c:v>
                </c:pt>
                <c:pt idx="7">
                  <c:v>18.100000000000001</c:v>
                </c:pt>
                <c:pt idx="8">
                  <c:v>18.818999999999999</c:v>
                </c:pt>
              </c:numCache>
            </c:numRef>
          </c:xVal>
          <c:yVal>
            <c:numRef>
              <c:f>(Mecha!$F$14,Mecha!$J$14,Mecha!$N$14,Mecha!$R$14,Mecha!$V$14,Mecha!$Z$14,Mecha!$AD$14,Mecha!$AH$14,Mecha!$AL$14)</c:f>
              <c:numCache>
                <c:formatCode>General</c:formatCode>
                <c:ptCount val="9"/>
                <c:pt idx="0">
                  <c:v>184.4</c:v>
                </c:pt>
                <c:pt idx="1">
                  <c:v>84.1</c:v>
                </c:pt>
                <c:pt idx="2">
                  <c:v>76.400000000000006</c:v>
                </c:pt>
                <c:pt idx="3">
                  <c:v>59.4</c:v>
                </c:pt>
                <c:pt idx="4">
                  <c:v>38.1</c:v>
                </c:pt>
                <c:pt idx="5">
                  <c:v>37.5</c:v>
                </c:pt>
                <c:pt idx="6">
                  <c:v>26.8</c:v>
                </c:pt>
                <c:pt idx="7">
                  <c:v>14.2</c:v>
                </c:pt>
                <c:pt idx="8">
                  <c:v>11.1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ED1-403D-BCF8-09331717C1BD}"/>
            </c:ext>
          </c:extLst>
        </c:ser>
        <c:ser>
          <c:idx val="3"/>
          <c:order val="4"/>
          <c:tx>
            <c:v>0.2 mm - 3D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(Mecha!$F$17,Mecha!$J$17,Mecha!$N$17,Mecha!$V$17,Mecha!$AH$17)</c:f>
              <c:numCache>
                <c:formatCode>General</c:formatCode>
                <c:ptCount val="5"/>
                <c:pt idx="0">
                  <c:v>0</c:v>
                </c:pt>
                <c:pt idx="1">
                  <c:v>13.2</c:v>
                </c:pt>
                <c:pt idx="2">
                  <c:v>13.7</c:v>
                </c:pt>
                <c:pt idx="3">
                  <c:v>16.5</c:v>
                </c:pt>
                <c:pt idx="4">
                  <c:v>18.100000000000001</c:v>
                </c:pt>
              </c:numCache>
            </c:numRef>
          </c:xVal>
          <c:yVal>
            <c:numRef>
              <c:f>(Mecha!$F$21,Mecha!$J$21,Mecha!$N$21,Mecha!$V$21,Mecha!$AH$21)</c:f>
              <c:numCache>
                <c:formatCode>General</c:formatCode>
                <c:ptCount val="5"/>
                <c:pt idx="0">
                  <c:v>110</c:v>
                </c:pt>
                <c:pt idx="2">
                  <c:v>0</c:v>
                </c:pt>
                <c:pt idx="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ED1-403D-BCF8-09331717C1BD}"/>
            </c:ext>
          </c:extLst>
        </c:ser>
        <c:ser>
          <c:idx val="4"/>
          <c:order val="5"/>
          <c:tx>
            <c:v>0.4 mm - 3D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(Mecha!$F$17,Mecha!$J$17,Mecha!$N$17,Mecha!$V$17,Mecha!$AH$17)</c:f>
              <c:numCache>
                <c:formatCode>General</c:formatCode>
                <c:ptCount val="5"/>
                <c:pt idx="0">
                  <c:v>0</c:v>
                </c:pt>
                <c:pt idx="1">
                  <c:v>13.2</c:v>
                </c:pt>
                <c:pt idx="2">
                  <c:v>13.7</c:v>
                </c:pt>
                <c:pt idx="3">
                  <c:v>16.5</c:v>
                </c:pt>
                <c:pt idx="4">
                  <c:v>18.100000000000001</c:v>
                </c:pt>
              </c:numCache>
            </c:numRef>
          </c:xVal>
          <c:yVal>
            <c:numRef>
              <c:f>(Mecha!$F$24,Mecha!$J$24,Mecha!$N$24,Mecha!$V$24,Mecha!$AH$24)</c:f>
              <c:numCache>
                <c:formatCode>General</c:formatCode>
                <c:ptCount val="5"/>
                <c:pt idx="0">
                  <c:v>137.19999999999999</c:v>
                </c:pt>
                <c:pt idx="2">
                  <c:v>25.3</c:v>
                </c:pt>
                <c:pt idx="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9ED1-403D-BCF8-09331717C1BD}"/>
            </c:ext>
          </c:extLst>
        </c:ser>
        <c:ser>
          <c:idx val="11"/>
          <c:order val="6"/>
          <c:tx>
            <c:v>0.6 mm - 3D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(Mecha!$F$17,Mecha!$N$17,Mecha!$V$17)</c:f>
              <c:numCache>
                <c:formatCode>General</c:formatCode>
                <c:ptCount val="3"/>
                <c:pt idx="0">
                  <c:v>0</c:v>
                </c:pt>
                <c:pt idx="1">
                  <c:v>13.7</c:v>
                </c:pt>
                <c:pt idx="2">
                  <c:v>16.5</c:v>
                </c:pt>
              </c:numCache>
            </c:numRef>
          </c:xVal>
          <c:yVal>
            <c:numRef>
              <c:f>(Mecha!$F$26,Mecha!$N$26,Mecha!$V$26)</c:f>
              <c:numCache>
                <c:formatCode>General</c:formatCode>
                <c:ptCount val="3"/>
                <c:pt idx="0">
                  <c:v>159.80000000000001</c:v>
                </c:pt>
                <c:pt idx="1">
                  <c:v>52.8</c:v>
                </c:pt>
                <c:pt idx="2">
                  <c:v>15.1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9ED1-403D-BCF8-09331717C1BD}"/>
            </c:ext>
          </c:extLst>
        </c:ser>
        <c:ser>
          <c:idx val="12"/>
          <c:order val="7"/>
          <c:tx>
            <c:v>0.8 mm - 3D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(Mecha!$F$17,Mecha!$N$17,Mecha!$V$17)</c:f>
              <c:numCache>
                <c:formatCode>General</c:formatCode>
                <c:ptCount val="3"/>
                <c:pt idx="0">
                  <c:v>0</c:v>
                </c:pt>
                <c:pt idx="1">
                  <c:v>13.7</c:v>
                </c:pt>
                <c:pt idx="2">
                  <c:v>16.5</c:v>
                </c:pt>
              </c:numCache>
            </c:numRef>
          </c:xVal>
          <c:yVal>
            <c:numRef>
              <c:f>(Mecha!$F$28,Mecha!$N$28,Mecha!$V$28)</c:f>
              <c:numCache>
                <c:formatCode>General</c:formatCode>
                <c:ptCount val="3"/>
                <c:pt idx="0">
                  <c:v>180.9</c:v>
                </c:pt>
                <c:pt idx="1">
                  <c:v>81.7</c:v>
                </c:pt>
                <c:pt idx="2">
                  <c:v>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9ED1-403D-BCF8-09331717C1BD}"/>
            </c:ext>
          </c:extLst>
        </c:ser>
        <c:ser>
          <c:idx val="5"/>
          <c:order val="8"/>
          <c:tx>
            <c:v>Criterion</c:v>
          </c:tx>
          <c:spPr>
            <a:ln w="2222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Mecha!$Q$35:$U$35</c:f>
              <c:numCache>
                <c:formatCode>General</c:formatCode>
                <c:ptCount val="5"/>
                <c:pt idx="0">
                  <c:v>0</c:v>
                </c:pt>
                <c:pt idx="1">
                  <c:v>20</c:v>
                </c:pt>
              </c:numCache>
            </c:numRef>
          </c:xVal>
          <c:yVal>
            <c:numRef>
              <c:f>Mecha!$Q$36:$U$36</c:f>
              <c:numCache>
                <c:formatCode>General</c:formatCode>
                <c:ptCount val="5"/>
                <c:pt idx="0">
                  <c:v>10</c:v>
                </c:pt>
                <c:pt idx="1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9ED1-403D-BCF8-09331717C1BD}"/>
            </c:ext>
          </c:extLst>
        </c:ser>
        <c:ser>
          <c:idx val="6"/>
          <c:order val="9"/>
          <c:tx>
            <c:strRef>
              <c:f>Magn!$A$3:$B$3</c:f>
              <c:strCache>
                <c:ptCount val="2"/>
                <c:pt idx="0">
                  <c:v>NOM</c:v>
                </c:pt>
                <c:pt idx="1">
                  <c:v>4.2 K</c:v>
                </c:pt>
              </c:strCache>
            </c:strRef>
          </c:tx>
          <c:spPr>
            <a:ln w="25400" cap="rnd">
              <a:solidFill>
                <a:schemeClr val="accent2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Magn!$F$3:$G$3</c:f>
              <c:numCache>
                <c:formatCode>General</c:formatCode>
                <c:ptCount val="2"/>
                <c:pt idx="0">
                  <c:v>13.772</c:v>
                </c:pt>
                <c:pt idx="1">
                  <c:v>13.772</c:v>
                </c:pt>
              </c:numCache>
            </c:numRef>
          </c:xVal>
          <c:yVal>
            <c:numRef>
              <c:f>Magn!$F$2:$G$2</c:f>
              <c:numCache>
                <c:formatCode>General</c:formatCode>
                <c:ptCount val="2"/>
                <c:pt idx="0">
                  <c:v>0</c:v>
                </c:pt>
                <c:pt idx="1">
                  <c:v>160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9ED1-403D-BCF8-09331717C1BD}"/>
            </c:ext>
          </c:extLst>
        </c:ser>
        <c:ser>
          <c:idx val="7"/>
          <c:order val="10"/>
          <c:tx>
            <c:strRef>
              <c:f>Magn!$A$5</c:f>
              <c:strCache>
                <c:ptCount val="1"/>
                <c:pt idx="0">
                  <c:v>UWP</c:v>
                </c:pt>
              </c:strCache>
            </c:strRef>
          </c:tx>
          <c:spPr>
            <a:ln w="25400" cap="rnd">
              <a:solidFill>
                <a:schemeClr val="accent6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Magn!$F$5:$G$5</c:f>
              <c:numCache>
                <c:formatCode>General</c:formatCode>
                <c:ptCount val="2"/>
                <c:pt idx="0">
                  <c:v>16.5</c:v>
                </c:pt>
                <c:pt idx="1">
                  <c:v>16.5</c:v>
                </c:pt>
              </c:numCache>
            </c:numRef>
          </c:xVal>
          <c:yVal>
            <c:numRef>
              <c:f>Magn!$F$2:$G$2</c:f>
              <c:numCache>
                <c:formatCode>General</c:formatCode>
                <c:ptCount val="2"/>
                <c:pt idx="0">
                  <c:v>0</c:v>
                </c:pt>
                <c:pt idx="1">
                  <c:v>160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9ED1-403D-BCF8-09331717C1BD}"/>
            </c:ext>
          </c:extLst>
        </c:ser>
        <c:ser>
          <c:idx val="8"/>
          <c:order val="11"/>
          <c:tx>
            <c:strRef>
              <c:f>Magn!$A$7:$B$7</c:f>
              <c:strCache>
                <c:ptCount val="2"/>
                <c:pt idx="0">
                  <c:v>SS</c:v>
                </c:pt>
                <c:pt idx="1">
                  <c:v>1.9 K</c:v>
                </c:pt>
              </c:strCache>
            </c:strRef>
          </c:tx>
          <c:spPr>
            <a:ln w="25400" cap="rnd">
              <a:solidFill>
                <a:schemeClr val="accent4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Magn!$F$7:$G$7</c:f>
              <c:numCache>
                <c:formatCode>General</c:formatCode>
                <c:ptCount val="2"/>
                <c:pt idx="0">
                  <c:v>18.818999999999999</c:v>
                </c:pt>
                <c:pt idx="1">
                  <c:v>18.818999999999999</c:v>
                </c:pt>
              </c:numCache>
            </c:numRef>
          </c:xVal>
          <c:yVal>
            <c:numRef>
              <c:f>Magn!$F$2:$G$2</c:f>
              <c:numCache>
                <c:formatCode>General</c:formatCode>
                <c:ptCount val="2"/>
                <c:pt idx="0">
                  <c:v>0</c:v>
                </c:pt>
                <c:pt idx="1">
                  <c:v>160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9ED1-403D-BCF8-09331717C1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4366848"/>
        <c:axId val="334367176"/>
      </c:scatterChart>
      <c:valAx>
        <c:axId val="334366848"/>
        <c:scaling>
          <c:orientation val="minMax"/>
          <c:max val="2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 [kA]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34367176"/>
        <c:crosses val="autoZero"/>
        <c:crossBetween val="midCat"/>
      </c:valAx>
      <c:valAx>
        <c:axId val="33436717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Press [MPa]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343668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371765620800667"/>
          <c:y val="0"/>
          <c:w val="0.23885314989221118"/>
          <c:h val="0.959737885113354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551903470172463"/>
          <c:y val="3.6553112169124997E-2"/>
          <c:w val="0.81958394490875663"/>
          <c:h val="0.81589424559295587"/>
        </c:manualLayout>
      </c:layout>
      <c:scatterChart>
        <c:scatterStyle val="lineMarker"/>
        <c:varyColors val="0"/>
        <c:ser>
          <c:idx val="0"/>
          <c:order val="0"/>
          <c:tx>
            <c:strRef>
              <c:f>Feuil1!$D$1</c:f>
              <c:strCache>
                <c:ptCount val="1"/>
                <c:pt idx="0">
                  <c:v>Room temperature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(Feuil1!$E$6,Feuil1!$E$10,Feuil1!$E$12)</c:f>
              <c:numCache>
                <c:formatCode>General</c:formatCode>
                <c:ptCount val="3"/>
                <c:pt idx="0">
                  <c:v>2.5</c:v>
                </c:pt>
                <c:pt idx="1">
                  <c:v>3.4</c:v>
                </c:pt>
                <c:pt idx="2">
                  <c:v>5.5</c:v>
                </c:pt>
              </c:numCache>
            </c:numRef>
          </c:xVal>
          <c:yVal>
            <c:numRef>
              <c:f>(Feuil1!$I$6,Feuil1!$I$10,Feuil1!$I$12)</c:f>
              <c:numCache>
                <c:formatCode>0</c:formatCode>
                <c:ptCount val="3"/>
                <c:pt idx="0">
                  <c:v>107.41313755632444</c:v>
                </c:pt>
                <c:pt idx="1">
                  <c:v>142</c:v>
                </c:pt>
                <c:pt idx="2">
                  <c:v>220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BFA-4596-B1D9-E32E09E4C4AC}"/>
            </c:ext>
          </c:extLst>
        </c:ser>
        <c:ser>
          <c:idx val="1"/>
          <c:order val="1"/>
          <c:tx>
            <c:strRef>
              <c:f>Feuil1!$L$1</c:f>
              <c:strCache>
                <c:ptCount val="1"/>
                <c:pt idx="0">
                  <c:v>4.2 K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(Feuil1!$E$6,Feuil1!$E$10,Feuil1!$E$12)</c:f>
              <c:numCache>
                <c:formatCode>General</c:formatCode>
                <c:ptCount val="3"/>
                <c:pt idx="0">
                  <c:v>2.5</c:v>
                </c:pt>
                <c:pt idx="1">
                  <c:v>3.4</c:v>
                </c:pt>
                <c:pt idx="2">
                  <c:v>5.5</c:v>
                </c:pt>
              </c:numCache>
            </c:numRef>
          </c:xVal>
          <c:yVal>
            <c:numRef>
              <c:f>(Feuil1!$P$6,Feuil1!$P$10,Feuil1!$P$12)</c:f>
              <c:numCache>
                <c:formatCode>0</c:formatCode>
                <c:ptCount val="3"/>
                <c:pt idx="0">
                  <c:v>171.8833613460838</c:v>
                </c:pt>
                <c:pt idx="1">
                  <c:v>210</c:v>
                </c:pt>
                <c:pt idx="2">
                  <c:v>300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BFA-4596-B1D9-E32E09E4C4AC}"/>
            </c:ext>
          </c:extLst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Room temperature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(Feuil1!$E$5,Feuil1!$E$7,Feuil1!$E$11)</c:f>
              <c:numCache>
                <c:formatCode>General</c:formatCode>
                <c:ptCount val="3"/>
                <c:pt idx="0">
                  <c:v>2.5</c:v>
                </c:pt>
                <c:pt idx="1">
                  <c:v>3.4</c:v>
                </c:pt>
                <c:pt idx="2">
                  <c:v>5.5</c:v>
                </c:pt>
              </c:numCache>
            </c:numRef>
          </c:xVal>
          <c:yVal>
            <c:numRef>
              <c:f>(Feuil1!$I$5,Feuil1!$I$7,Feuil1!$I$11)</c:f>
              <c:numCache>
                <c:formatCode>0</c:formatCode>
                <c:ptCount val="3"/>
                <c:pt idx="0">
                  <c:v>100.08620000000001</c:v>
                </c:pt>
                <c:pt idx="1">
                  <c:v>132.31379999999999</c:v>
                </c:pt>
                <c:pt idx="2">
                  <c:v>210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BFA-4596-B1D9-E32E09E4C4AC}"/>
            </c:ext>
          </c:extLst>
        </c:ser>
        <c:ser>
          <c:idx val="3"/>
          <c:order val="3"/>
          <c:tx>
            <c:strRef>
              <c:f>Feuil1!$L$1</c:f>
              <c:strCache>
                <c:ptCount val="1"/>
                <c:pt idx="0">
                  <c:v>4.2 K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(Feuil1!$E$5,Feuil1!$E$7,Feuil1!$E$11)</c:f>
              <c:numCache>
                <c:formatCode>General</c:formatCode>
                <c:ptCount val="3"/>
                <c:pt idx="0">
                  <c:v>2.5</c:v>
                </c:pt>
                <c:pt idx="1">
                  <c:v>3.4</c:v>
                </c:pt>
                <c:pt idx="2">
                  <c:v>5.5</c:v>
                </c:pt>
              </c:numCache>
            </c:numRef>
          </c:xVal>
          <c:yVal>
            <c:numRef>
              <c:f>(Feuil1!$P$5,Feuil1!$P$7,Feuil1!$P$11)</c:f>
              <c:numCache>
                <c:formatCode>0</c:formatCode>
                <c:ptCount val="3"/>
                <c:pt idx="0">
                  <c:v>160.16640000000001</c:v>
                </c:pt>
                <c:pt idx="1">
                  <c:v>195.68469999999999</c:v>
                </c:pt>
                <c:pt idx="2">
                  <c:v>280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BFA-4596-B1D9-E32E09E4C4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739816"/>
        <c:axId val="381740472"/>
      </c:scatterChart>
      <c:valAx>
        <c:axId val="381739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rod disp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1740472"/>
        <c:crosses val="autoZero"/>
        <c:crossBetween val="midCat"/>
      </c:valAx>
      <c:valAx>
        <c:axId val="381740472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F/rod [kN]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17398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17927869108519892"/>
          <c:y val="0.1352988458950096"/>
          <c:w val="0.23487478589943264"/>
          <c:h val="0.2243047582366171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548381452318461"/>
          <c:y val="5.0925925925925923E-2"/>
          <c:w val="0.80173797025371818"/>
          <c:h val="0.74350320793234181"/>
        </c:manualLayout>
      </c:layout>
      <c:scatterChart>
        <c:scatterStyle val="lineMarker"/>
        <c:varyColors val="0"/>
        <c:ser>
          <c:idx val="0"/>
          <c:order val="0"/>
          <c:tx>
            <c:strRef>
              <c:f>Feuil1!$S$2</c:f>
              <c:strCache>
                <c:ptCount val="1"/>
                <c:pt idx="0">
                  <c:v>Press1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(Feuil1!$E$5,Feuil1!$E$7,Feuil1!$E$11)</c:f>
              <c:numCache>
                <c:formatCode>General</c:formatCode>
                <c:ptCount val="3"/>
                <c:pt idx="0">
                  <c:v>2.5</c:v>
                </c:pt>
                <c:pt idx="1">
                  <c:v>3.4</c:v>
                </c:pt>
                <c:pt idx="2">
                  <c:v>5.5</c:v>
                </c:pt>
              </c:numCache>
            </c:numRef>
          </c:xVal>
          <c:yVal>
            <c:numRef>
              <c:f>(Feuil1!$S$5,Feuil1!$S$7,Feuil1!$S$11)</c:f>
              <c:numCache>
                <c:formatCode>General</c:formatCode>
                <c:ptCount val="3"/>
                <c:pt idx="0">
                  <c:v>13.4</c:v>
                </c:pt>
                <c:pt idx="1">
                  <c:v>17.899999999999999</c:v>
                </c:pt>
                <c:pt idx="2">
                  <c:v>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3EA-45D4-8138-5B9B0F5FA2F6}"/>
            </c:ext>
          </c:extLst>
        </c:ser>
        <c:ser>
          <c:idx val="1"/>
          <c:order val="1"/>
          <c:tx>
            <c:strRef>
              <c:f>Feuil1!$T$2</c:f>
              <c:strCache>
                <c:ptCount val="1"/>
                <c:pt idx="0">
                  <c:v>Press2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(Feuil1!$E$5,Feuil1!$E$7,Feuil1!$E$11)</c:f>
              <c:numCache>
                <c:formatCode>General</c:formatCode>
                <c:ptCount val="3"/>
                <c:pt idx="0">
                  <c:v>2.5</c:v>
                </c:pt>
                <c:pt idx="1">
                  <c:v>3.4</c:v>
                </c:pt>
                <c:pt idx="2">
                  <c:v>5.5</c:v>
                </c:pt>
              </c:numCache>
            </c:numRef>
          </c:xVal>
          <c:yVal>
            <c:numRef>
              <c:f>(Feuil1!$T$5,Feuil1!$T$7,Feuil1!$T$11)</c:f>
              <c:numCache>
                <c:formatCode>0.0</c:formatCode>
                <c:ptCount val="3"/>
                <c:pt idx="0">
                  <c:v>2.4</c:v>
                </c:pt>
                <c:pt idx="1">
                  <c:v>16.2</c:v>
                </c:pt>
                <c:pt idx="2">
                  <c:v>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3EA-45D4-8138-5B9B0F5FA2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725712"/>
        <c:axId val="381726040"/>
      </c:scatterChart>
      <c:valAx>
        <c:axId val="381725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Rod disp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1726040"/>
        <c:crosses val="autoZero"/>
        <c:crossBetween val="midCat"/>
      </c:valAx>
      <c:valAx>
        <c:axId val="381726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Inner press [MPa]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817257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18633289588801397"/>
          <c:y val="0.15856372120151646"/>
          <c:w val="0.11043482064741907"/>
          <c:h val="0.1562510936132983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08/03/2021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08/03/2021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36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2309" tIns="46154" rIns="92309" bIns="4615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70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3303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598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4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dirty="0" smtClean="0"/>
              <a:t>|</a:t>
            </a:r>
            <a:r>
              <a:rPr lang="fr-FR" dirty="0" smtClean="0"/>
              <a:t>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854" y="5456454"/>
            <a:ext cx="985013" cy="982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>
                <a:solidFill>
                  <a:schemeClr val="tx1"/>
                </a:solidFill>
              </a:defRPr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R2D2 CDR March 2021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23850"/>
          </a:xfrm>
          <a:prstGeom prst="rect">
            <a:avLst/>
          </a:prstGeom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49" y="6465733"/>
            <a:ext cx="2618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E. Rochepault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7133" y="6465733"/>
            <a:ext cx="781331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276599" y="6465733"/>
            <a:ext cx="42079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R2D2 CDR March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8540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13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29" y="5805576"/>
            <a:ext cx="5833871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876848" y="6202395"/>
            <a:ext cx="2032959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-1"/>
            <a:ext cx="5833871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3518792" y="6305910"/>
            <a:ext cx="2965399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Tel : +33 1 69 08 xx </a:t>
            </a:r>
            <a:r>
              <a:rPr lang="en-US" noProof="0" dirty="0" smtClean="0">
                <a:solidFill>
                  <a:schemeClr val="bg1"/>
                </a:solidFill>
              </a:rPr>
              <a:t>xx</a:t>
            </a:r>
            <a:r>
              <a:rPr lang="fr-FR" dirty="0" smtClean="0">
                <a:solidFill>
                  <a:schemeClr val="bg1"/>
                </a:solidFill>
              </a:rPr>
              <a:t> – Fax : +33 1 69 08 xx </a:t>
            </a:r>
            <a:r>
              <a:rPr lang="fr-FR" dirty="0" err="1" smtClean="0">
                <a:solidFill>
                  <a:schemeClr val="bg1"/>
                </a:solidFill>
              </a:rPr>
              <a:t>xx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R2D2 CDR March 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E. Rochepault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0224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0" y="6465733"/>
            <a:ext cx="1856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E. Rochepault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8464" y="6465733"/>
            <a:ext cx="68153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624667" y="6454466"/>
            <a:ext cx="534246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138330"/>
            <a:ext cx="684220" cy="6827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72" r:id="rId3"/>
    <p:sldLayoutId id="2147483673" r:id="rId4"/>
    <p:sldLayoutId id="2147483668" r:id="rId5"/>
    <p:sldLayoutId id="2147483675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0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1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ebmail-e.cea.fr/owa/redir.aspx?C=xE_NmpRsxUrHxGyay6S3PgyZBM2DwNTnNBBvWAM3JY1HYDuMRNrYCA..&amp;URL=https%3a%2f%2findico.cern.ch%2fevent%2f1003865%2f" TargetMode="Externa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image" Target="../media/image23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space réservé du contenu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618" y="2931292"/>
            <a:ext cx="3161941" cy="2141671"/>
          </a:xfrm>
          <a:prstGeom prst="rect">
            <a:avLst/>
          </a:prstGeom>
        </p:spPr>
      </p:pic>
      <p:pic>
        <p:nvPicPr>
          <p:cNvPr id="1026" name="Picture 2" descr="C:\Boulot\CEA\FCC week 2018\CER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60" y="3378667"/>
            <a:ext cx="1317757" cy="131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311773" y="392134"/>
            <a:ext cx="5832231" cy="2062103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Conceptual Design Review of R2D2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 Mechanical Design -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492366" y="5150200"/>
            <a:ext cx="53554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tx2"/>
                </a:solidFill>
              </a:rPr>
              <a:t>CEA</a:t>
            </a:r>
            <a:r>
              <a:rPr lang="fr-FR" sz="1600" dirty="0" smtClean="0">
                <a:solidFill>
                  <a:srgbClr val="666666"/>
                </a:solidFill>
              </a:rPr>
              <a:t>: </a:t>
            </a:r>
            <a:r>
              <a:rPr lang="fr-FR" sz="1600" b="1" dirty="0" smtClean="0">
                <a:solidFill>
                  <a:srgbClr val="666666"/>
                </a:solidFill>
              </a:rPr>
              <a:t>E</a:t>
            </a:r>
            <a:r>
              <a:rPr lang="fr-FR" sz="1600" b="1" dirty="0">
                <a:solidFill>
                  <a:srgbClr val="666666"/>
                </a:solidFill>
              </a:rPr>
              <a:t>. Rochepault</a:t>
            </a:r>
            <a:r>
              <a:rPr lang="fr-FR" sz="1600" dirty="0">
                <a:solidFill>
                  <a:srgbClr val="666666"/>
                </a:solidFill>
              </a:rPr>
              <a:t>, V. </a:t>
            </a:r>
            <a:r>
              <a:rPr lang="fr-FR" sz="1600" dirty="0" err="1">
                <a:solidFill>
                  <a:srgbClr val="666666"/>
                </a:solidFill>
              </a:rPr>
              <a:t>Calvelli</a:t>
            </a:r>
            <a:r>
              <a:rPr lang="fr-FR" sz="1600" dirty="0">
                <a:solidFill>
                  <a:srgbClr val="666666"/>
                </a:solidFill>
              </a:rPr>
              <a:t>, M. Durante, H. Felice, P. </a:t>
            </a:r>
            <a:r>
              <a:rPr lang="fr-FR" sz="1600" dirty="0" err="1">
                <a:solidFill>
                  <a:srgbClr val="666666"/>
                </a:solidFill>
              </a:rPr>
              <a:t>Mallon</a:t>
            </a:r>
            <a:r>
              <a:rPr lang="fr-FR" sz="1600" dirty="0">
                <a:solidFill>
                  <a:srgbClr val="666666"/>
                </a:solidFill>
              </a:rPr>
              <a:t>, P. Manil, </a:t>
            </a:r>
            <a:r>
              <a:rPr lang="fr-FR" sz="1600" dirty="0" smtClean="0">
                <a:solidFill>
                  <a:srgbClr val="666666"/>
                </a:solidFill>
              </a:rPr>
              <a:t>G</a:t>
            </a:r>
            <a:r>
              <a:rPr lang="fr-FR" sz="1600" dirty="0">
                <a:solidFill>
                  <a:srgbClr val="666666"/>
                </a:solidFill>
              </a:rPr>
              <a:t>. </a:t>
            </a:r>
            <a:r>
              <a:rPr lang="fr-FR" sz="1600" dirty="0" smtClean="0">
                <a:solidFill>
                  <a:srgbClr val="666666"/>
                </a:solidFill>
              </a:rPr>
              <a:t>Minier, G. Maitre, B. </a:t>
            </a:r>
            <a:r>
              <a:rPr lang="fr-FR" sz="1600" dirty="0" err="1" smtClean="0">
                <a:solidFill>
                  <a:srgbClr val="666666"/>
                </a:solidFill>
              </a:rPr>
              <a:t>Prevet</a:t>
            </a:r>
            <a:r>
              <a:rPr lang="fr-FR" sz="1600" dirty="0" smtClean="0">
                <a:solidFill>
                  <a:srgbClr val="666666"/>
                </a:solidFill>
              </a:rPr>
              <a:t>, S. </a:t>
            </a:r>
            <a:r>
              <a:rPr lang="fr-FR" sz="1600" dirty="0" err="1" smtClean="0">
                <a:solidFill>
                  <a:srgbClr val="666666"/>
                </a:solidFill>
              </a:rPr>
              <a:t>Perraud</a:t>
            </a:r>
            <a:r>
              <a:rPr lang="fr-FR" sz="1600" dirty="0" smtClean="0">
                <a:solidFill>
                  <a:srgbClr val="666666"/>
                </a:solidFill>
              </a:rPr>
              <a:t>, F. Rondeaux</a:t>
            </a:r>
            <a:endParaRPr lang="fr-FR" sz="1600" dirty="0">
              <a:solidFill>
                <a:srgbClr val="666666"/>
              </a:solidFill>
            </a:endParaRPr>
          </a:p>
          <a:p>
            <a:r>
              <a:rPr lang="fr-FR" sz="1600" dirty="0">
                <a:solidFill>
                  <a:schemeClr val="accent4"/>
                </a:solidFill>
              </a:rPr>
              <a:t>CERN</a:t>
            </a:r>
            <a:r>
              <a:rPr lang="fr-FR" sz="1600" dirty="0" smtClean="0">
                <a:solidFill>
                  <a:srgbClr val="666666"/>
                </a:solidFill>
              </a:rPr>
              <a:t>: S. Izquierdo Bermudez, J.C. Perez, D. </a:t>
            </a:r>
            <a:r>
              <a:rPr lang="fr-FR" sz="1600" dirty="0" err="1" smtClean="0">
                <a:solidFill>
                  <a:srgbClr val="666666"/>
                </a:solidFill>
              </a:rPr>
              <a:t>Tommasini</a:t>
            </a:r>
            <a:r>
              <a:rPr lang="fr-FR" sz="1600" dirty="0" smtClean="0">
                <a:solidFill>
                  <a:srgbClr val="666666"/>
                </a:solidFill>
              </a:rPr>
              <a:t>, J. </a:t>
            </a:r>
            <a:r>
              <a:rPr lang="fr-FR" sz="1600" dirty="0" err="1" smtClean="0">
                <a:solidFill>
                  <a:srgbClr val="666666"/>
                </a:solidFill>
              </a:rPr>
              <a:t>Fleiter</a:t>
            </a:r>
            <a:r>
              <a:rPr lang="fr-FR" sz="1600" dirty="0" smtClean="0">
                <a:solidFill>
                  <a:srgbClr val="666666"/>
                </a:solidFill>
              </a:rPr>
              <a:t>, H. Felice</a:t>
            </a:r>
            <a:endParaRPr lang="fr-FR" sz="1600" dirty="0">
              <a:solidFill>
                <a:srgbClr val="666666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492367" y="6442080"/>
            <a:ext cx="5458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600" dirty="0" smtClean="0">
                <a:solidFill>
                  <a:srgbClr val="666666"/>
                </a:solidFill>
              </a:rPr>
              <a:t>08/03/2021</a:t>
            </a:r>
            <a:endParaRPr lang="fr-FR" sz="1600" dirty="0">
              <a:solidFill>
                <a:srgbClr val="666666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78560" y="2500105"/>
            <a:ext cx="3634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u="sng" dirty="0">
                <a:latin typeface="Times New Roman" panose="02020603050405020304" pitchFamily="18" charset="0"/>
                <a:hlinkClick r:id="rId5" tooltip="Ctrl+Cliquer pour suivre le lien"/>
              </a:rPr>
              <a:t>https://indico.cern.ch/event/1003865/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98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69" r="21727"/>
          <a:stretch/>
        </p:blipFill>
        <p:spPr>
          <a:xfrm>
            <a:off x="4498597" y="3765733"/>
            <a:ext cx="4249867" cy="2700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29" r="27283"/>
          <a:stretch/>
        </p:blipFill>
        <p:spPr>
          <a:xfrm>
            <a:off x="117952" y="3759199"/>
            <a:ext cx="3733612" cy="2698029"/>
          </a:xfrm>
          <a:prstGeom prst="rect">
            <a:avLst/>
          </a:prstGeom>
        </p:spPr>
      </p:pic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52" y="961472"/>
            <a:ext cx="3765263" cy="3060000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3D Model – Return End RE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723" y="961471"/>
            <a:ext cx="3765263" cy="30600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06770" y="1000277"/>
            <a:ext cx="126587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RE, symmetric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207818" y="3854434"/>
            <a:ext cx="1403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LE, symmetric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4618181" y="4920436"/>
            <a:ext cx="1403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LE, </a:t>
            </a:r>
            <a:r>
              <a:rPr lang="fr-FR" dirty="0" err="1" smtClean="0"/>
              <a:t>with</a:t>
            </a:r>
            <a:r>
              <a:rPr lang="fr-FR" dirty="0" smtClean="0"/>
              <a:t> jumps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773216" y="5595488"/>
            <a:ext cx="140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ongoing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748120" y="5819587"/>
            <a:ext cx="140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ongoing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952249" y="2935120"/>
            <a:ext cx="154634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This presentation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39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0" t="38328" r="35728" b="22000"/>
          <a:stretch/>
        </p:blipFill>
        <p:spPr>
          <a:xfrm>
            <a:off x="5328765" y="2580475"/>
            <a:ext cx="3803609" cy="129600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" t="38328" r="35631" b="22000"/>
          <a:stretch/>
        </p:blipFill>
        <p:spPr>
          <a:xfrm>
            <a:off x="5308907" y="1206889"/>
            <a:ext cx="3827721" cy="1296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85" t="25307" r="24474" b="47872"/>
          <a:stretch/>
        </p:blipFill>
        <p:spPr>
          <a:xfrm>
            <a:off x="2940481" y="3933825"/>
            <a:ext cx="1060623" cy="128593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" t="39117" r="38420" b="38910"/>
          <a:stretch/>
        </p:blipFill>
        <p:spPr>
          <a:xfrm>
            <a:off x="424" y="2628899"/>
            <a:ext cx="2857076" cy="680597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4" t="37417" r="38320" b="38455"/>
          <a:stretch/>
        </p:blipFill>
        <p:spPr>
          <a:xfrm>
            <a:off x="72971" y="1209675"/>
            <a:ext cx="2813104" cy="74733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VM Stress – 2D vs 3D (Ultimate)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3992741" y="2667284"/>
            <a:ext cx="1040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Cool-down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777900" y="3786366"/>
            <a:ext cx="12744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16.5 kA Ultimate current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761815" y="941524"/>
            <a:ext cx="1535837" cy="379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2D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5868314" y="979717"/>
            <a:ext cx="1535837" cy="379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3D</a:t>
            </a:r>
            <a:endParaRPr lang="en-US" dirty="0"/>
          </a:p>
        </p:txBody>
      </p:sp>
      <p:sp>
        <p:nvSpPr>
          <p:cNvPr id="23" name="ZoneTexte 22"/>
          <p:cNvSpPr txBox="1"/>
          <p:nvPr/>
        </p:nvSpPr>
        <p:spPr>
          <a:xfrm>
            <a:off x="72971" y="5213669"/>
            <a:ext cx="91573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Profile and range very similar between 2D/3D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Difference 10-20 MPa in max. VM Stress attributed to 2D plane stress Vs 3D stress, 2D more pessimistic (conservative)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Difference </a:t>
            </a:r>
            <a:r>
              <a:rPr lang="en-US" b="1" dirty="0" smtClean="0">
                <a:solidFill>
                  <a:srgbClr val="00B050"/>
                </a:solidFill>
              </a:rPr>
              <a:t>&lt;5 </a:t>
            </a:r>
            <a:r>
              <a:rPr lang="en-US" b="1" dirty="0">
                <a:solidFill>
                  <a:srgbClr val="00B050"/>
                </a:solidFill>
              </a:rPr>
              <a:t>MPa in </a:t>
            </a:r>
            <a:r>
              <a:rPr lang="en-US" b="1" dirty="0" smtClean="0">
                <a:solidFill>
                  <a:srgbClr val="00B050"/>
                </a:solidFill>
              </a:rPr>
              <a:t>X </a:t>
            </a:r>
            <a:r>
              <a:rPr lang="en-US" b="1" dirty="0">
                <a:solidFill>
                  <a:srgbClr val="00B050"/>
                </a:solidFill>
              </a:rPr>
              <a:t>Stress</a:t>
            </a:r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90" t="25342" r="24756" b="47515"/>
          <a:stretch/>
        </p:blipFill>
        <p:spPr>
          <a:xfrm>
            <a:off x="2928010" y="1228724"/>
            <a:ext cx="1064731" cy="1305243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83" t="25317" r="24176" b="47660"/>
          <a:stretch/>
        </p:blipFill>
        <p:spPr>
          <a:xfrm>
            <a:off x="2940481" y="2600325"/>
            <a:ext cx="1077500" cy="128883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836768" y="1313709"/>
            <a:ext cx="1447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0.60 </a:t>
            </a:r>
            <a:r>
              <a:rPr lang="en-US" sz="1400" dirty="0"/>
              <a:t>mm </a:t>
            </a:r>
            <a:r>
              <a:rPr lang="en-US" sz="1400" dirty="0" err="1" smtClean="0"/>
              <a:t>Xinterf</a:t>
            </a:r>
            <a:endParaRPr lang="en-US" sz="1400" dirty="0" smtClean="0"/>
          </a:p>
          <a:p>
            <a:r>
              <a:rPr lang="en-US" sz="1400" dirty="0" smtClean="0"/>
              <a:t>0.05 mm </a:t>
            </a:r>
            <a:r>
              <a:rPr lang="en-US" sz="1400" dirty="0" err="1" smtClean="0"/>
              <a:t>Yinterf</a:t>
            </a:r>
            <a:endParaRPr lang="en-US" sz="1400" dirty="0" smtClean="0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" t="37606" r="38615" b="39679"/>
          <a:stretch/>
        </p:blipFill>
        <p:spPr>
          <a:xfrm>
            <a:off x="424" y="3907378"/>
            <a:ext cx="2885651" cy="715162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1955616" y="1941601"/>
            <a:ext cx="984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96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0" y="3297620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158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1779999" y="3623526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195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7010400" y="1854889"/>
            <a:ext cx="110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79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5253778" y="3228475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149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6920917" y="3596178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178 MPa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" t="38329" r="35632" b="21815"/>
          <a:stretch/>
        </p:blipFill>
        <p:spPr>
          <a:xfrm>
            <a:off x="5302567" y="3923048"/>
            <a:ext cx="3840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44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" t="38110" r="38391" b="38834"/>
          <a:stretch/>
        </p:blipFill>
        <p:spPr>
          <a:xfrm>
            <a:off x="31529" y="2967901"/>
            <a:ext cx="2844587" cy="72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38456" r="38448" b="39243"/>
          <a:stretch/>
        </p:blipFill>
        <p:spPr>
          <a:xfrm>
            <a:off x="12779" y="4252235"/>
            <a:ext cx="2965424" cy="72000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69" t="18834" r="25342" b="54708"/>
          <a:stretch/>
        </p:blipFill>
        <p:spPr>
          <a:xfrm>
            <a:off x="2879801" y="2655003"/>
            <a:ext cx="1018286" cy="1296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7" t="37876" r="38592" b="39824"/>
          <a:stretch/>
        </p:blipFill>
        <p:spPr>
          <a:xfrm>
            <a:off x="12779" y="1679576"/>
            <a:ext cx="2965425" cy="720000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35" t="19048" r="24993" b="54493"/>
          <a:stretch/>
        </p:blipFill>
        <p:spPr>
          <a:xfrm>
            <a:off x="2875757" y="1306294"/>
            <a:ext cx="1055314" cy="12960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Pole Contact Pressure – 2D vs 3D (Ultimate)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64237" y="5237825"/>
            <a:ext cx="915731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Profile and range very similar between 2D/3D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Difference &lt;5 MPa in min. contact pressure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olidFill>
                  <a:schemeClr val="accent2"/>
                </a:solidFill>
                <a:sym typeface="Wingdings" panose="05000000000000000000" pitchFamily="2" charset="2"/>
              </a:rPr>
              <a:t>	</a:t>
            </a:r>
            <a:r>
              <a:rPr lang="en-US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 pre-load to be slightly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corrected  +/-5 MPa on coil stress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011692" y="1494744"/>
            <a:ext cx="1040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Cool-down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825300" y="4225082"/>
            <a:ext cx="12744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16.5 kA Ultimate current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761815" y="941524"/>
            <a:ext cx="1535837" cy="379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2D</a:t>
            </a:r>
            <a:endParaRPr lang="en-US" dirty="0"/>
          </a:p>
        </p:txBody>
      </p:sp>
      <p:sp>
        <p:nvSpPr>
          <p:cNvPr id="26" name="ZoneTexte 25"/>
          <p:cNvSpPr txBox="1"/>
          <p:nvPr/>
        </p:nvSpPr>
        <p:spPr>
          <a:xfrm>
            <a:off x="5868314" y="979717"/>
            <a:ext cx="1535837" cy="379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3D</a:t>
            </a:r>
            <a:endParaRPr lang="en-US" dirty="0"/>
          </a:p>
        </p:txBody>
      </p:sp>
      <p:sp>
        <p:nvSpPr>
          <p:cNvPr id="28" name="ZoneTexte 27"/>
          <p:cNvSpPr txBox="1"/>
          <p:nvPr/>
        </p:nvSpPr>
        <p:spPr>
          <a:xfrm>
            <a:off x="12779" y="1362115"/>
            <a:ext cx="117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162 MPa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777900" y="2947116"/>
            <a:ext cx="12744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13.7 kA Nominal current</a:t>
            </a:r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10" t="18801" r="25885" b="53229"/>
          <a:stretch/>
        </p:blipFill>
        <p:spPr>
          <a:xfrm>
            <a:off x="2875757" y="4026029"/>
            <a:ext cx="928216" cy="1296000"/>
          </a:xfrm>
          <a:prstGeom prst="rect">
            <a:avLst/>
          </a:prstGeom>
        </p:spPr>
      </p:pic>
      <p:sp>
        <p:nvSpPr>
          <p:cNvPr id="38" name="ZoneTexte 37"/>
          <p:cNvSpPr txBox="1"/>
          <p:nvPr/>
        </p:nvSpPr>
        <p:spPr>
          <a:xfrm>
            <a:off x="-12922" y="2622905"/>
            <a:ext cx="117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49 MPa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-22967" y="3934774"/>
            <a:ext cx="117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12.7 MPa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72" t="11962" r="20061" b="47763"/>
          <a:stretch/>
        </p:blipFill>
        <p:spPr>
          <a:xfrm>
            <a:off x="8028315" y="4170563"/>
            <a:ext cx="1115685" cy="1296000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66" t="11749" r="20462" b="47207"/>
          <a:stretch/>
        </p:blipFill>
        <p:spPr>
          <a:xfrm>
            <a:off x="8061585" y="2813908"/>
            <a:ext cx="1049143" cy="129600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83" t="11888" r="20319" b="45665"/>
          <a:stretch/>
        </p:blipFill>
        <p:spPr>
          <a:xfrm>
            <a:off x="8060205" y="1441160"/>
            <a:ext cx="1010876" cy="1296000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04537" y="3023055"/>
            <a:ext cx="2771321" cy="609691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04537" y="4319026"/>
            <a:ext cx="2771321" cy="609691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74371" y="1765379"/>
            <a:ext cx="2771321" cy="60969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1" t="30035" r="55791" b="27518"/>
          <a:stretch/>
        </p:blipFill>
        <p:spPr>
          <a:xfrm flipH="1">
            <a:off x="5175440" y="1790779"/>
            <a:ext cx="1120221" cy="569472"/>
          </a:xfrm>
          <a:prstGeom prst="rect">
            <a:avLst/>
          </a:prstGeom>
        </p:spPr>
      </p:pic>
      <p:sp>
        <p:nvSpPr>
          <p:cNvPr id="50" name="ZoneTexte 49"/>
          <p:cNvSpPr txBox="1"/>
          <p:nvPr/>
        </p:nvSpPr>
        <p:spPr>
          <a:xfrm>
            <a:off x="5194015" y="1446959"/>
            <a:ext cx="117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160 MPa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" t="21821" r="46997" b="22281"/>
          <a:stretch/>
        </p:blipFill>
        <p:spPr>
          <a:xfrm flipH="1">
            <a:off x="5204537" y="3021131"/>
            <a:ext cx="1116000" cy="598122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6" t="23028" r="46695" b="23737"/>
          <a:stretch/>
        </p:blipFill>
        <p:spPr>
          <a:xfrm flipH="1">
            <a:off x="5204537" y="4338077"/>
            <a:ext cx="1149734" cy="558000"/>
          </a:xfrm>
          <a:prstGeom prst="rect">
            <a:avLst/>
          </a:prstGeom>
        </p:spPr>
      </p:pic>
      <p:sp>
        <p:nvSpPr>
          <p:cNvPr id="51" name="ZoneTexte 50"/>
          <p:cNvSpPr txBox="1"/>
          <p:nvPr/>
        </p:nvSpPr>
        <p:spPr>
          <a:xfrm>
            <a:off x="5146627" y="2664288"/>
            <a:ext cx="117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53 MPa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5107153" y="4003167"/>
            <a:ext cx="1177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15.1 MPa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439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" t="21963" r="41593" b="18863"/>
          <a:stretch/>
        </p:blipFill>
        <p:spPr>
          <a:xfrm>
            <a:off x="2978216" y="1384771"/>
            <a:ext cx="3539830" cy="23400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VM Stress – 3D (Nominal)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46026" y="4758462"/>
            <a:ext cx="5956959" cy="12311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Higher stresses in coil-ends than in straight section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To be checked with longitudinal pre-load study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Peak stress still &lt; 150 MPa at Nominal</a:t>
            </a:r>
            <a:endParaRPr lang="en-US" dirty="0" smtClean="0">
              <a:solidFill>
                <a:srgbClr val="00B05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-68044" y="3222313"/>
            <a:ext cx="110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36 MPa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3216023" y="3715417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118 MPa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1" t="21992" r="40892" b="18430"/>
          <a:stretch/>
        </p:blipFill>
        <p:spPr>
          <a:xfrm>
            <a:off x="7676" y="963483"/>
            <a:ext cx="3542054" cy="2340000"/>
          </a:xfrm>
          <a:prstGeom prst="rect">
            <a:avLst/>
          </a:prstGeom>
        </p:spPr>
      </p:pic>
      <p:sp>
        <p:nvSpPr>
          <p:cNvPr id="34" name="ZoneTexte 33"/>
          <p:cNvSpPr txBox="1"/>
          <p:nvPr/>
        </p:nvSpPr>
        <p:spPr>
          <a:xfrm>
            <a:off x="4853874" y="4319196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127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4988558" y="1908697"/>
            <a:ext cx="231115" cy="2455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lipse 19"/>
          <p:cNvSpPr/>
          <p:nvPr/>
        </p:nvSpPr>
        <p:spPr>
          <a:xfrm>
            <a:off x="4988558" y="2312668"/>
            <a:ext cx="205750" cy="1938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218360" y="1208086"/>
            <a:ext cx="1040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Cool-down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3692383" y="1468045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 130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5331718" y="1651995"/>
            <a:ext cx="205750" cy="1938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lipse 16"/>
          <p:cNvSpPr/>
          <p:nvPr/>
        </p:nvSpPr>
        <p:spPr>
          <a:xfrm>
            <a:off x="1662581" y="1399908"/>
            <a:ext cx="575371" cy="2710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87370" y="1180574"/>
            <a:ext cx="1447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0.25 </a:t>
            </a:r>
            <a:r>
              <a:rPr lang="en-US" sz="1400" dirty="0"/>
              <a:t>mm </a:t>
            </a:r>
            <a:r>
              <a:rPr lang="en-US" sz="1400" dirty="0" err="1" smtClean="0"/>
              <a:t>Xinterf</a:t>
            </a:r>
            <a:endParaRPr lang="en-US" sz="1400" dirty="0" smtClean="0"/>
          </a:p>
          <a:p>
            <a:endParaRPr lang="en-US" sz="1400" dirty="0" smtClean="0"/>
          </a:p>
        </p:txBody>
      </p:sp>
      <p:sp>
        <p:nvSpPr>
          <p:cNvPr id="29" name="ZoneTexte 28"/>
          <p:cNvSpPr txBox="1"/>
          <p:nvPr/>
        </p:nvSpPr>
        <p:spPr>
          <a:xfrm>
            <a:off x="268820" y="1458719"/>
            <a:ext cx="133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~ 40 MPa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8" name="Image 3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71" t="37839" r="24006" b="22579"/>
          <a:stretch/>
        </p:blipFill>
        <p:spPr>
          <a:xfrm>
            <a:off x="2592254" y="1651995"/>
            <a:ext cx="964949" cy="144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53" t="38224" r="24364" b="22214"/>
          <a:stretch/>
        </p:blipFill>
        <p:spPr>
          <a:xfrm>
            <a:off x="5615385" y="2087629"/>
            <a:ext cx="939661" cy="1440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52" t="38056" r="24157" b="22717"/>
          <a:stretch/>
        </p:blipFill>
        <p:spPr>
          <a:xfrm>
            <a:off x="8133228" y="3303483"/>
            <a:ext cx="960000" cy="14400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1461" r="41385" b="18694"/>
          <a:stretch/>
        </p:blipFill>
        <p:spPr>
          <a:xfrm>
            <a:off x="5643832" y="2135832"/>
            <a:ext cx="3500168" cy="2340000"/>
          </a:xfrm>
          <a:prstGeom prst="rect">
            <a:avLst/>
          </a:prstGeom>
        </p:spPr>
      </p:pic>
      <p:sp>
        <p:nvSpPr>
          <p:cNvPr id="21" name="Ellipse 20"/>
          <p:cNvSpPr/>
          <p:nvPr/>
        </p:nvSpPr>
        <p:spPr>
          <a:xfrm>
            <a:off x="7361356" y="2611961"/>
            <a:ext cx="561725" cy="3247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361356" y="1438311"/>
            <a:ext cx="1477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13.7 kA Nominal current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6518046" y="2224907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~135 MPa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2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VM Stress – 3D (Ultimate)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46026" y="4758462"/>
            <a:ext cx="5956959" cy="12311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Higher stresses in coil-ends than in straight section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To be checked with longitudinal pre-load study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Peak stress still &lt; 200 MPa at ultimate</a:t>
            </a:r>
            <a:endParaRPr lang="en-US" dirty="0" smtClean="0">
              <a:solidFill>
                <a:srgbClr val="00B050"/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0" t="19764" r="40427" b="16193"/>
          <a:stretch/>
        </p:blipFill>
        <p:spPr>
          <a:xfrm>
            <a:off x="15965" y="961472"/>
            <a:ext cx="3577245" cy="2520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" t="20500" r="41294" b="19138"/>
          <a:stretch/>
        </p:blipFill>
        <p:spPr>
          <a:xfrm>
            <a:off x="5370841" y="1944210"/>
            <a:ext cx="3810733" cy="25200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t="20500" r="41066" b="17297"/>
          <a:stretch/>
        </p:blipFill>
        <p:spPr>
          <a:xfrm>
            <a:off x="2720154" y="1380334"/>
            <a:ext cx="3653260" cy="2520000"/>
          </a:xfrm>
          <a:prstGeom prst="rect">
            <a:avLst/>
          </a:prstGeom>
        </p:spPr>
      </p:pic>
      <p:sp>
        <p:nvSpPr>
          <p:cNvPr id="17" name="Ellipse 16"/>
          <p:cNvSpPr/>
          <p:nvPr/>
        </p:nvSpPr>
        <p:spPr>
          <a:xfrm>
            <a:off x="1653389" y="1531163"/>
            <a:ext cx="575371" cy="2710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lipse 17"/>
          <p:cNvSpPr/>
          <p:nvPr/>
        </p:nvSpPr>
        <p:spPr>
          <a:xfrm>
            <a:off x="4775490" y="1944210"/>
            <a:ext cx="231115" cy="2455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lipse 18"/>
          <p:cNvSpPr/>
          <p:nvPr/>
        </p:nvSpPr>
        <p:spPr>
          <a:xfrm>
            <a:off x="5118650" y="1634241"/>
            <a:ext cx="205750" cy="1938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lipse 19"/>
          <p:cNvSpPr/>
          <p:nvPr/>
        </p:nvSpPr>
        <p:spPr>
          <a:xfrm>
            <a:off x="4775490" y="2410325"/>
            <a:ext cx="205750" cy="1938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lipse 20"/>
          <p:cNvSpPr/>
          <p:nvPr/>
        </p:nvSpPr>
        <p:spPr>
          <a:xfrm>
            <a:off x="7197357" y="2507229"/>
            <a:ext cx="561725" cy="3247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26" t="37370" r="22231" b="21039"/>
          <a:stretch/>
        </p:blipFill>
        <p:spPr>
          <a:xfrm>
            <a:off x="2571126" y="1699921"/>
            <a:ext cx="1072846" cy="144000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24" t="34057" r="22421" b="22143"/>
          <a:stretch/>
        </p:blipFill>
        <p:spPr>
          <a:xfrm>
            <a:off x="5409810" y="2119319"/>
            <a:ext cx="982155" cy="1440000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96" t="37370" r="21997" b="21407"/>
          <a:stretch/>
        </p:blipFill>
        <p:spPr>
          <a:xfrm>
            <a:off x="8063589" y="3180334"/>
            <a:ext cx="1080411" cy="14400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4218360" y="1208086"/>
            <a:ext cx="1040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Cool-down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361356" y="1438311"/>
            <a:ext cx="14778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16.5 kA Ultimate current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87370" y="1180574"/>
            <a:ext cx="1447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0.60 </a:t>
            </a:r>
            <a:r>
              <a:rPr lang="en-US" sz="1400" dirty="0"/>
              <a:t>mm </a:t>
            </a:r>
            <a:r>
              <a:rPr lang="en-US" sz="1400" dirty="0" err="1" smtClean="0"/>
              <a:t>Xinterf</a:t>
            </a:r>
            <a:endParaRPr lang="en-US" sz="1400" dirty="0" smtClean="0"/>
          </a:p>
          <a:p>
            <a:endParaRPr lang="en-US" sz="1400" dirty="0" smtClean="0"/>
          </a:p>
        </p:txBody>
      </p:sp>
      <p:sp>
        <p:nvSpPr>
          <p:cNvPr id="28" name="Ellipse 27"/>
          <p:cNvSpPr/>
          <p:nvPr/>
        </p:nvSpPr>
        <p:spPr>
          <a:xfrm>
            <a:off x="7683894" y="2254200"/>
            <a:ext cx="205750" cy="1938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ZoneTexte 28"/>
          <p:cNvSpPr txBox="1"/>
          <p:nvPr/>
        </p:nvSpPr>
        <p:spPr>
          <a:xfrm>
            <a:off x="268820" y="1458719"/>
            <a:ext cx="133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~95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692383" y="1468045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~185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542349" y="1899815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~180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-78474" y="3350222"/>
            <a:ext cx="110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2"/>
                </a:solidFill>
              </a:rPr>
              <a:t>79 MPa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2682580" y="3775400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149 MPa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4853874" y="4319196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178 MPa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0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2" t="21628" r="22184" b="18863"/>
          <a:stretch/>
        </p:blipFill>
        <p:spPr>
          <a:xfrm>
            <a:off x="4061408" y="3566910"/>
            <a:ext cx="5082592" cy="2520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1" t="21628" r="22556" b="18863"/>
          <a:stretch/>
        </p:blipFill>
        <p:spPr>
          <a:xfrm>
            <a:off x="4054310" y="976229"/>
            <a:ext cx="5089690" cy="25200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Pole contact pressure – 3D (Nominal)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953200" y="477741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No gap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6375241" y="1935905"/>
            <a:ext cx="434109" cy="23091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6168023" y="2168215"/>
            <a:ext cx="341746" cy="22737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6920188" y="1823665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Small contact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12437" y="1066218"/>
            <a:ext cx="40488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Lorentz forces @ </a:t>
            </a:r>
            <a:r>
              <a:rPr lang="fr-FR" b="1" dirty="0" smtClean="0"/>
              <a:t>Nominal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:</a:t>
            </a:r>
            <a:r>
              <a:rPr lang="fr-FR" b="1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z,mag</a:t>
            </a:r>
            <a:r>
              <a:rPr lang="en-US" baseline="-25000" dirty="0" smtClean="0"/>
              <a:t> </a:t>
            </a:r>
            <a:r>
              <a:rPr lang="en-US" dirty="0" smtClean="0"/>
              <a:t>= 350 </a:t>
            </a:r>
            <a:r>
              <a:rPr lang="en-US" dirty="0" err="1" smtClean="0"/>
              <a:t>kN</a:t>
            </a:r>
            <a:r>
              <a:rPr lang="en-US" dirty="0" smtClean="0"/>
              <a:t> /end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Xpreload</a:t>
            </a:r>
            <a:r>
              <a:rPr lang="en-US" dirty="0" smtClean="0"/>
              <a:t>: 0.25 mm </a:t>
            </a:r>
            <a:r>
              <a:rPr lang="en-US" dirty="0" err="1" smtClean="0"/>
              <a:t>interf</a:t>
            </a:r>
            <a:r>
              <a:rPr lang="en-US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Z Preload: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warm: 400 </a:t>
            </a:r>
            <a:r>
              <a:rPr lang="fr-FR" dirty="0" err="1" smtClean="0"/>
              <a:t>kN</a:t>
            </a:r>
            <a:r>
              <a:rPr lang="fr-FR" dirty="0" smtClean="0"/>
              <a:t> = 115 %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z,mag</a:t>
            </a:r>
            <a:endParaRPr lang="en-US" baseline="-25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Cold: 641 </a:t>
            </a:r>
            <a:r>
              <a:rPr lang="fr-FR" dirty="0" err="1" smtClean="0"/>
              <a:t>kN</a:t>
            </a:r>
            <a:r>
              <a:rPr lang="fr-FR" dirty="0" smtClean="0"/>
              <a:t> </a:t>
            </a:r>
            <a:r>
              <a:rPr lang="fr-FR" b="1" dirty="0" smtClean="0"/>
              <a:t>= 183 </a:t>
            </a:r>
            <a:r>
              <a:rPr lang="fr-FR" b="1" dirty="0"/>
              <a:t>% </a:t>
            </a:r>
            <a:r>
              <a:rPr lang="en-US" b="1" dirty="0" err="1"/>
              <a:t>F</a:t>
            </a:r>
            <a:r>
              <a:rPr lang="en-US" b="1" baseline="-25000" dirty="0" err="1"/>
              <a:t>z,mag</a:t>
            </a:r>
            <a:endParaRPr lang="en-US" b="1" baseline="-25000" dirty="0"/>
          </a:p>
          <a:p>
            <a:pPr lvl="2"/>
            <a:endParaRPr lang="fr-FR" dirty="0"/>
          </a:p>
          <a:p>
            <a:r>
              <a:rPr lang="fr-FR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 </a:t>
            </a:r>
            <a:r>
              <a:rPr lang="fr-FR" b="1" dirty="0" smtClean="0">
                <a:solidFill>
                  <a:schemeClr val="accent2"/>
                </a:solidFill>
              </a:rPr>
              <a:t>Small &gt;0 contact in the ends </a:t>
            </a:r>
            <a:r>
              <a:rPr lang="fr-FR" b="1" dirty="0" err="1" smtClean="0">
                <a:solidFill>
                  <a:schemeClr val="accent2"/>
                </a:solidFill>
              </a:rPr>
              <a:t>with</a:t>
            </a:r>
            <a:r>
              <a:rPr lang="fr-FR" b="1" dirty="0" smtClean="0">
                <a:solidFill>
                  <a:schemeClr val="accent2"/>
                </a:solidFill>
              </a:rPr>
              <a:t> </a:t>
            </a:r>
            <a:r>
              <a:rPr lang="fr-FR" b="1" dirty="0" err="1" smtClean="0">
                <a:solidFill>
                  <a:schemeClr val="accent2"/>
                </a:solidFill>
              </a:rPr>
              <a:t>relatively</a:t>
            </a:r>
            <a:r>
              <a:rPr lang="fr-FR" b="1" dirty="0" smtClean="0">
                <a:solidFill>
                  <a:schemeClr val="accent2"/>
                </a:solidFill>
              </a:rPr>
              <a:t> high </a:t>
            </a:r>
            <a:r>
              <a:rPr lang="fr-FR" b="1" dirty="0" err="1" smtClean="0">
                <a:solidFill>
                  <a:schemeClr val="accent2"/>
                </a:solidFill>
              </a:rPr>
              <a:t>pre-load</a:t>
            </a:r>
            <a:endParaRPr lang="fr-FR" b="1" dirty="0" smtClean="0">
              <a:solidFill>
                <a:schemeClr val="accent2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394574" y="4503745"/>
            <a:ext cx="35510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Goals of the longitudinal support: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Positive contact pressure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Stress &lt; </a:t>
            </a:r>
            <a:r>
              <a:rPr lang="fr-FR" dirty="0" err="1" smtClean="0"/>
              <a:t>criteria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80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Pole contact pressure – 3D (+</a:t>
            </a:r>
            <a:r>
              <a:rPr lang="en-US" noProof="0" dirty="0" err="1" smtClean="0"/>
              <a:t>ZPreload</a:t>
            </a:r>
            <a:r>
              <a:rPr lang="en-US" noProof="0" dirty="0" smtClean="0"/>
              <a:t>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12437" y="1066218"/>
            <a:ext cx="403108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Lorentz forces @ </a:t>
            </a:r>
            <a:r>
              <a:rPr lang="fr-FR" b="1" dirty="0" smtClean="0"/>
              <a:t>Nominal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:</a:t>
            </a:r>
            <a:r>
              <a:rPr lang="fr-FR" b="1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z,mag</a:t>
            </a:r>
            <a:r>
              <a:rPr lang="en-US" baseline="-25000" dirty="0" smtClean="0"/>
              <a:t> </a:t>
            </a:r>
            <a:r>
              <a:rPr lang="en-US" dirty="0" smtClean="0"/>
              <a:t>= 350 </a:t>
            </a:r>
            <a:r>
              <a:rPr lang="en-US" dirty="0" err="1" smtClean="0"/>
              <a:t>kN</a:t>
            </a:r>
            <a:r>
              <a:rPr lang="en-US" dirty="0" smtClean="0"/>
              <a:t> /end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Xpreload</a:t>
            </a:r>
            <a:r>
              <a:rPr lang="en-US" dirty="0" smtClean="0"/>
              <a:t>: 0.25 mm </a:t>
            </a:r>
            <a:r>
              <a:rPr lang="en-US" dirty="0" err="1" smtClean="0"/>
              <a:t>interf</a:t>
            </a:r>
            <a:r>
              <a:rPr lang="en-US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Increasing Z Preload +40%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warm: 529 </a:t>
            </a:r>
            <a:r>
              <a:rPr lang="fr-FR" dirty="0" err="1" smtClean="0"/>
              <a:t>kN</a:t>
            </a:r>
            <a:r>
              <a:rPr lang="fr-FR" dirty="0" smtClean="0"/>
              <a:t> = 151 %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z,mag</a:t>
            </a:r>
            <a:endParaRPr lang="en-US" baseline="-25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Cold: 783 </a:t>
            </a:r>
            <a:r>
              <a:rPr lang="fr-FR" dirty="0" err="1" smtClean="0"/>
              <a:t>kN</a:t>
            </a:r>
            <a:r>
              <a:rPr lang="fr-FR" dirty="0" smtClean="0"/>
              <a:t> </a:t>
            </a:r>
            <a:r>
              <a:rPr lang="fr-FR" b="1" dirty="0" smtClean="0"/>
              <a:t>= 224 </a:t>
            </a:r>
            <a:r>
              <a:rPr lang="fr-FR" b="1" dirty="0"/>
              <a:t>% </a:t>
            </a:r>
            <a:r>
              <a:rPr lang="en-US" b="1" dirty="0" err="1"/>
              <a:t>F</a:t>
            </a:r>
            <a:r>
              <a:rPr lang="en-US" b="1" baseline="-25000" dirty="0" err="1"/>
              <a:t>z,mag</a:t>
            </a:r>
            <a:endParaRPr lang="en-US" b="1" baseline="-25000" dirty="0"/>
          </a:p>
          <a:p>
            <a:pPr lvl="2"/>
            <a:endParaRPr lang="fr-FR" dirty="0"/>
          </a:p>
          <a:p>
            <a:r>
              <a:rPr lang="fr-FR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FR" b="1" dirty="0" smtClean="0">
                <a:solidFill>
                  <a:srgbClr val="00B050"/>
                </a:solidFill>
              </a:rPr>
              <a:t>contacts </a:t>
            </a:r>
            <a:r>
              <a:rPr lang="fr-FR" b="1" dirty="0">
                <a:solidFill>
                  <a:srgbClr val="00B050"/>
                </a:solidFill>
                <a:sym typeface="Wingdings" panose="05000000000000000000" pitchFamily="2" charset="2"/>
              </a:rPr>
              <a:t>&gt;</a:t>
            </a:r>
            <a:r>
              <a:rPr lang="fr-FR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0 </a:t>
            </a:r>
            <a:r>
              <a:rPr lang="fr-FR" b="1" dirty="0" smtClean="0">
                <a:solidFill>
                  <a:srgbClr val="00B050"/>
                </a:solidFill>
              </a:rPr>
              <a:t>in the ends if </a:t>
            </a:r>
            <a:r>
              <a:rPr lang="fr-FR" b="1" dirty="0" err="1" smtClean="0">
                <a:solidFill>
                  <a:srgbClr val="00B050"/>
                </a:solidFill>
              </a:rPr>
              <a:t>very</a:t>
            </a:r>
            <a:r>
              <a:rPr lang="fr-FR" b="1" dirty="0" smtClean="0">
                <a:solidFill>
                  <a:srgbClr val="00B050"/>
                </a:solidFill>
              </a:rPr>
              <a:t> high </a:t>
            </a:r>
            <a:r>
              <a:rPr lang="fr-FR" b="1" dirty="0" err="1" smtClean="0">
                <a:solidFill>
                  <a:srgbClr val="00B050"/>
                </a:solidFill>
              </a:rPr>
              <a:t>pre-load</a:t>
            </a:r>
            <a:endParaRPr lang="fr-FR" b="1" dirty="0" smtClean="0">
              <a:solidFill>
                <a:srgbClr val="00B05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0" t="15734" r="31941" b="43912"/>
          <a:stretch/>
        </p:blipFill>
        <p:spPr>
          <a:xfrm>
            <a:off x="7760137" y="966397"/>
            <a:ext cx="1362797" cy="252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" t="21346" r="45079" b="19174"/>
          <a:stretch/>
        </p:blipFill>
        <p:spPr>
          <a:xfrm>
            <a:off x="4062807" y="977001"/>
            <a:ext cx="3786107" cy="2520000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6592295" y="2179976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contacts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&gt;30 </a:t>
            </a:r>
            <a:r>
              <a:rPr lang="fr-FR" dirty="0" err="1" smtClean="0">
                <a:solidFill>
                  <a:srgbClr val="0000FF"/>
                </a:solidFill>
              </a:rPr>
              <a:t>MPa</a:t>
            </a:r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2" t="21628" r="22184" b="18863"/>
          <a:stretch/>
        </p:blipFill>
        <p:spPr>
          <a:xfrm>
            <a:off x="4061408" y="3566910"/>
            <a:ext cx="5082592" cy="252000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6953200" y="477741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No gap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48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6" t="21796" r="22807" b="18695"/>
          <a:stretch/>
        </p:blipFill>
        <p:spPr>
          <a:xfrm>
            <a:off x="4025250" y="3540148"/>
            <a:ext cx="5068395" cy="252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" t="21796" r="22392" b="19198"/>
          <a:stretch/>
        </p:blipFill>
        <p:spPr>
          <a:xfrm>
            <a:off x="4025250" y="964491"/>
            <a:ext cx="5118750" cy="25200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Pole contact pressure – 3D (+</a:t>
            </a:r>
            <a:r>
              <a:rPr lang="en-US" noProof="0" dirty="0" err="1" smtClean="0"/>
              <a:t>X+ZPreload</a:t>
            </a:r>
            <a:r>
              <a:rPr lang="en-US" noProof="0" dirty="0" smtClean="0"/>
              <a:t>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953200" y="477741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22 µm</a:t>
            </a:r>
            <a:endParaRPr lang="fr-FR" dirty="0">
              <a:solidFill>
                <a:srgbClr val="7030A0"/>
              </a:solidFill>
            </a:endParaRPr>
          </a:p>
        </p:txBody>
      </p:sp>
      <p:cxnSp>
        <p:nvCxnSpPr>
          <p:cNvPr id="11" name="Connecteur droit 10"/>
          <p:cNvCxnSpPr>
            <a:endCxn id="9" idx="1"/>
          </p:cNvCxnSpPr>
          <p:nvPr/>
        </p:nvCxnSpPr>
        <p:spPr>
          <a:xfrm>
            <a:off x="6702641" y="4691740"/>
            <a:ext cx="250559" cy="270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lipse 15"/>
          <p:cNvSpPr/>
          <p:nvPr/>
        </p:nvSpPr>
        <p:spPr>
          <a:xfrm>
            <a:off x="6375241" y="1935905"/>
            <a:ext cx="434109" cy="23091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6168023" y="2168215"/>
            <a:ext cx="341746" cy="22737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6920188" y="1823665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No contact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12436" y="1066218"/>
            <a:ext cx="43595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Lorentz forces @ </a:t>
            </a:r>
            <a:r>
              <a:rPr lang="fr-FR" b="1" dirty="0" smtClean="0"/>
              <a:t>Nominal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:</a:t>
            </a:r>
            <a:r>
              <a:rPr lang="fr-FR" b="1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z,mag</a:t>
            </a:r>
            <a:r>
              <a:rPr lang="en-US" baseline="-25000" dirty="0" smtClean="0"/>
              <a:t> </a:t>
            </a:r>
            <a:r>
              <a:rPr lang="en-US" dirty="0" smtClean="0"/>
              <a:t>= 350 </a:t>
            </a:r>
            <a:r>
              <a:rPr lang="en-US" dirty="0" err="1" smtClean="0"/>
              <a:t>kN</a:t>
            </a:r>
            <a:r>
              <a:rPr lang="en-US" dirty="0" smtClean="0"/>
              <a:t> /end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/>
              <a:t>Increasing </a:t>
            </a:r>
            <a:r>
              <a:rPr lang="en-US" b="1" dirty="0" smtClean="0"/>
              <a:t>X preload: 0.6 mm </a:t>
            </a:r>
            <a:r>
              <a:rPr lang="en-US" b="1" dirty="0" err="1" smtClean="0"/>
              <a:t>interf</a:t>
            </a:r>
            <a:r>
              <a:rPr lang="en-US" b="1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Increasing Z Preload</a:t>
            </a:r>
            <a:r>
              <a:rPr lang="en-U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warm: 565 </a:t>
            </a:r>
            <a:r>
              <a:rPr lang="fr-FR" dirty="0" err="1" smtClean="0"/>
              <a:t>kN</a:t>
            </a:r>
            <a:r>
              <a:rPr lang="fr-FR" dirty="0" smtClean="0"/>
              <a:t> = 162 %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z,mag</a:t>
            </a:r>
            <a:endParaRPr lang="en-US" baseline="-25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Cold: 831 </a:t>
            </a:r>
            <a:r>
              <a:rPr lang="fr-FR" dirty="0" err="1" smtClean="0"/>
              <a:t>kN</a:t>
            </a:r>
            <a:r>
              <a:rPr lang="fr-FR" dirty="0" smtClean="0"/>
              <a:t> </a:t>
            </a:r>
            <a:r>
              <a:rPr lang="fr-FR" b="1" dirty="0" smtClean="0"/>
              <a:t>= 238 </a:t>
            </a:r>
            <a:r>
              <a:rPr lang="fr-FR" b="1" dirty="0"/>
              <a:t>% </a:t>
            </a:r>
            <a:r>
              <a:rPr lang="en-US" b="1" dirty="0" err="1"/>
              <a:t>F</a:t>
            </a:r>
            <a:r>
              <a:rPr lang="en-US" b="1" baseline="-25000" dirty="0" err="1"/>
              <a:t>z,mag</a:t>
            </a:r>
            <a:endParaRPr lang="en-US" b="1" baseline="-25000" dirty="0"/>
          </a:p>
          <a:p>
            <a:pPr lvl="2"/>
            <a:endParaRPr lang="fr-FR" dirty="0"/>
          </a:p>
          <a:p>
            <a:r>
              <a:rPr lang="fr-FR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But: </a:t>
            </a:r>
            <a:r>
              <a:rPr lang="fr-FR" b="1" dirty="0" smtClean="0">
                <a:solidFill>
                  <a:srgbClr val="FF0000"/>
                </a:solidFill>
              </a:rPr>
              <a:t>contacts </a:t>
            </a:r>
            <a:r>
              <a:rPr lang="fr-FR" b="1" dirty="0" err="1" smtClean="0">
                <a:solidFill>
                  <a:srgbClr val="FF0000"/>
                </a:solidFill>
              </a:rPr>
              <a:t>lost</a:t>
            </a:r>
            <a:r>
              <a:rPr lang="fr-FR" b="1" dirty="0" smtClean="0">
                <a:solidFill>
                  <a:srgbClr val="FF0000"/>
                </a:solidFill>
              </a:rPr>
              <a:t> if transverse 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pre-load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too</a:t>
            </a:r>
            <a:r>
              <a:rPr lang="fr-FR" b="1" dirty="0" smtClean="0">
                <a:solidFill>
                  <a:srgbClr val="FF0000"/>
                </a:solidFill>
              </a:rPr>
              <a:t> high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65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" t="21293" r="22453" b="18694"/>
          <a:stretch/>
        </p:blipFill>
        <p:spPr>
          <a:xfrm>
            <a:off x="4104000" y="3542905"/>
            <a:ext cx="5040000" cy="2506001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" t="21628" r="22971" b="18360"/>
          <a:stretch/>
        </p:blipFill>
        <p:spPr>
          <a:xfrm>
            <a:off x="4073427" y="975751"/>
            <a:ext cx="5040000" cy="252352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Pole contact pressure – 3D (Ultimate)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953200" y="4777416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41 µm</a:t>
            </a:r>
            <a:endParaRPr lang="fr-FR" dirty="0">
              <a:solidFill>
                <a:srgbClr val="7030A0"/>
              </a:solidFill>
            </a:endParaRPr>
          </a:p>
        </p:txBody>
      </p:sp>
      <p:cxnSp>
        <p:nvCxnSpPr>
          <p:cNvPr id="11" name="Connecteur droit 10"/>
          <p:cNvCxnSpPr>
            <a:endCxn id="9" idx="1"/>
          </p:cNvCxnSpPr>
          <p:nvPr/>
        </p:nvCxnSpPr>
        <p:spPr>
          <a:xfrm>
            <a:off x="6702641" y="4691740"/>
            <a:ext cx="250559" cy="270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317391" y="5228495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C000"/>
                </a:solidFill>
              </a:rPr>
              <a:t>13 µm</a:t>
            </a:r>
            <a:endParaRPr lang="fr-FR" dirty="0">
              <a:solidFill>
                <a:srgbClr val="FFC000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6409754" y="4895453"/>
            <a:ext cx="134528" cy="33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lipse 15"/>
          <p:cNvSpPr/>
          <p:nvPr/>
        </p:nvSpPr>
        <p:spPr>
          <a:xfrm>
            <a:off x="6375241" y="1935905"/>
            <a:ext cx="434109" cy="23091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6168023" y="2168215"/>
            <a:ext cx="341746" cy="22737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6920188" y="1823665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7030A0"/>
                </a:solidFill>
              </a:rPr>
              <a:t>No contact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12437" y="1066218"/>
            <a:ext cx="408435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Lorentz forces @ </a:t>
            </a:r>
            <a:r>
              <a:rPr lang="fr-FR" b="1" dirty="0" err="1" smtClean="0"/>
              <a:t>Ultimate</a:t>
            </a:r>
            <a:r>
              <a:rPr lang="fr-FR" dirty="0" smtClean="0"/>
              <a:t> </a:t>
            </a:r>
            <a:r>
              <a:rPr lang="fr-FR" dirty="0" err="1" smtClean="0"/>
              <a:t>current</a:t>
            </a:r>
            <a:r>
              <a:rPr lang="fr-FR" dirty="0" smtClean="0"/>
              <a:t>:</a:t>
            </a:r>
            <a:r>
              <a:rPr lang="fr-FR" b="1" dirty="0" smtClean="0"/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z,mag</a:t>
            </a:r>
            <a:r>
              <a:rPr lang="en-US" baseline="-25000" dirty="0" smtClean="0"/>
              <a:t> </a:t>
            </a:r>
            <a:r>
              <a:rPr lang="en-US" dirty="0" smtClean="0"/>
              <a:t>= 477 </a:t>
            </a:r>
            <a:r>
              <a:rPr lang="en-US" dirty="0" err="1" smtClean="0"/>
              <a:t>kN</a:t>
            </a:r>
            <a:r>
              <a:rPr lang="en-US" dirty="0" smtClean="0"/>
              <a:t> /end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X preload: 0.6 mm </a:t>
            </a:r>
            <a:r>
              <a:rPr lang="en-US" dirty="0" err="1" smtClean="0"/>
              <a:t>interf</a:t>
            </a:r>
            <a:r>
              <a:rPr lang="en-US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 smtClean="0"/>
              <a:t>Z Preload: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warm: 565 </a:t>
            </a:r>
            <a:r>
              <a:rPr lang="fr-FR" dirty="0" err="1" smtClean="0"/>
              <a:t>kN</a:t>
            </a:r>
            <a:r>
              <a:rPr lang="fr-FR" dirty="0" smtClean="0"/>
              <a:t> = 119 %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z,mag</a:t>
            </a:r>
            <a:endParaRPr lang="en-US" baseline="-25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Cold: 831 </a:t>
            </a:r>
            <a:r>
              <a:rPr lang="fr-FR" dirty="0" err="1" smtClean="0"/>
              <a:t>kN</a:t>
            </a:r>
            <a:r>
              <a:rPr lang="fr-FR" dirty="0"/>
              <a:t> </a:t>
            </a:r>
            <a:r>
              <a:rPr lang="fr-FR" b="1" dirty="0" smtClean="0"/>
              <a:t>= 174 </a:t>
            </a:r>
            <a:r>
              <a:rPr lang="fr-FR" b="1" dirty="0"/>
              <a:t>% </a:t>
            </a:r>
            <a:r>
              <a:rPr lang="en-US" b="1" dirty="0" err="1"/>
              <a:t>F</a:t>
            </a:r>
            <a:r>
              <a:rPr lang="en-US" b="1" baseline="-25000" dirty="0" err="1"/>
              <a:t>z,mag</a:t>
            </a:r>
            <a:endParaRPr lang="en-US" b="1" baseline="-25000" dirty="0"/>
          </a:p>
          <a:p>
            <a:pPr lvl="2"/>
            <a:endParaRPr lang="fr-FR" dirty="0"/>
          </a:p>
          <a:p>
            <a:r>
              <a:rPr lang="fr-FR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FR" b="1" dirty="0" err="1" smtClean="0">
                <a:solidFill>
                  <a:srgbClr val="FF0000"/>
                </a:solidFill>
              </a:rPr>
              <a:t>Need</a:t>
            </a:r>
            <a:r>
              <a:rPr lang="fr-FR" b="1" dirty="0" smtClean="0">
                <a:solidFill>
                  <a:srgbClr val="FF0000"/>
                </a:solidFill>
              </a:rPr>
              <a:t> to </a:t>
            </a:r>
            <a:r>
              <a:rPr lang="fr-FR" b="1" dirty="0" err="1" smtClean="0">
                <a:solidFill>
                  <a:srgbClr val="FF0000"/>
                </a:solidFill>
              </a:rPr>
              <a:t>considerably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increase</a:t>
            </a:r>
            <a:r>
              <a:rPr lang="fr-FR" b="1" dirty="0" smtClean="0">
                <a:solidFill>
                  <a:srgbClr val="FF0000"/>
                </a:solidFill>
              </a:rPr>
              <a:t> the </a:t>
            </a:r>
            <a:r>
              <a:rPr lang="fr-FR" b="1" dirty="0" err="1" smtClean="0">
                <a:solidFill>
                  <a:srgbClr val="FF0000"/>
                </a:solidFill>
              </a:rPr>
              <a:t>pre-load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to </a:t>
            </a:r>
            <a:r>
              <a:rPr lang="fr-FR" b="1" dirty="0" err="1" smtClean="0">
                <a:solidFill>
                  <a:srgbClr val="FF0000"/>
                </a:solidFill>
              </a:rPr>
              <a:t>guarantee</a:t>
            </a:r>
            <a:r>
              <a:rPr lang="fr-FR" b="1" dirty="0" smtClean="0">
                <a:solidFill>
                  <a:srgbClr val="FF0000"/>
                </a:solidFill>
              </a:rPr>
              <a:t> full contact in the ends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20" name="Ellipse 19"/>
          <p:cNvSpPr/>
          <p:nvPr/>
        </p:nvSpPr>
        <p:spPr>
          <a:xfrm>
            <a:off x="7200909" y="1433313"/>
            <a:ext cx="176434" cy="22737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394574" y="4743444"/>
            <a:ext cx="3551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(</a:t>
            </a:r>
            <a:r>
              <a:rPr lang="fr-FR" dirty="0" err="1">
                <a:solidFill>
                  <a:srgbClr val="7030A0"/>
                </a:solidFill>
              </a:rPr>
              <a:t>see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b="1" dirty="0" smtClean="0">
                <a:solidFill>
                  <a:srgbClr val="7030A0"/>
                </a:solidFill>
              </a:rPr>
              <a:t>4</a:t>
            </a:r>
            <a:r>
              <a:rPr lang="fr-FR" dirty="0" smtClean="0">
                <a:solidFill>
                  <a:srgbClr val="7030A0"/>
                </a:solidFill>
              </a:rPr>
              <a:t>, </a:t>
            </a:r>
            <a:r>
              <a:rPr lang="fr-FR" dirty="0">
                <a:solidFill>
                  <a:srgbClr val="7030A0"/>
                </a:solidFill>
              </a:rPr>
              <a:t>P. </a:t>
            </a:r>
            <a:r>
              <a:rPr lang="fr-FR" dirty="0" err="1" smtClean="0">
                <a:solidFill>
                  <a:srgbClr val="7030A0"/>
                </a:solidFill>
              </a:rPr>
              <a:t>Manil</a:t>
            </a:r>
            <a:r>
              <a:rPr lang="fr-FR" dirty="0" smtClean="0">
                <a:solidFill>
                  <a:srgbClr val="7030A0"/>
                </a:solidFill>
              </a:rPr>
              <a:t> for longitudinal </a:t>
            </a:r>
            <a:r>
              <a:rPr lang="fr-FR" dirty="0" err="1" smtClean="0">
                <a:solidFill>
                  <a:srgbClr val="7030A0"/>
                </a:solidFill>
              </a:rPr>
              <a:t>pre-load</a:t>
            </a:r>
            <a:r>
              <a:rPr lang="fr-FR" dirty="0" smtClean="0">
                <a:solidFill>
                  <a:srgbClr val="7030A0"/>
                </a:solidFill>
              </a:rPr>
              <a:t> concepts)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82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76000" y="1256885"/>
            <a:ext cx="8470346" cy="5208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noProof="0" dirty="0" smtClean="0"/>
              <a:t>Attempt to assemble R2D2 coils in the F2D2 structure </a:t>
            </a:r>
          </a:p>
          <a:p>
            <a:pPr marL="555750" lvl="1" indent="-285750">
              <a:spcBef>
                <a:spcPts val="600"/>
              </a:spcBef>
              <a:buSzPct val="100000"/>
              <a:buFont typeface="Wingdings" panose="05000000000000000000" pitchFamily="2" charset="2"/>
              <a:buChar char="à"/>
            </a:pPr>
            <a:r>
              <a:rPr lang="en-US" b="1" noProof="0" dirty="0" smtClean="0">
                <a:solidFill>
                  <a:srgbClr val="FF0000"/>
                </a:solidFill>
                <a:sym typeface="Wingdings" panose="05000000000000000000" pitchFamily="2" charset="2"/>
              </a:rPr>
              <a:t>coil stress too high &gt;200MPa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noProof="0" dirty="0" smtClean="0">
                <a:sym typeface="Wingdings" panose="05000000000000000000" pitchFamily="2" charset="2"/>
              </a:rPr>
              <a:t>2D Parametric study to find the </a:t>
            </a:r>
            <a:r>
              <a:rPr lang="en-US" b="1" noProof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adequate shell and yoke radiuses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noProof="0" dirty="0" smtClean="0">
                <a:sym typeface="Wingdings" panose="05000000000000000000" pitchFamily="2" charset="2"/>
              </a:rPr>
              <a:t>Peak stress in the coil </a:t>
            </a:r>
            <a:r>
              <a:rPr lang="en-US" b="1" noProof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&lt;150 MPa at nominal, </a:t>
            </a:r>
            <a:r>
              <a:rPr lang="en-US" b="1" noProof="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&lt;200 at ultimate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noProof="0" dirty="0" smtClean="0">
                <a:sym typeface="Wingdings" panose="05000000000000000000" pitchFamily="2" charset="2"/>
              </a:rPr>
              <a:t>Range of pre-load to guarantee </a:t>
            </a:r>
            <a:r>
              <a:rPr lang="en-US" b="1" noProof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10 MPa coil-pole contact from nominal to SS operation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noProof="0" dirty="0" smtClean="0"/>
              <a:t>3D model to study coil-ends:</a:t>
            </a:r>
          </a:p>
          <a:p>
            <a:pPr marL="55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noProof="0" dirty="0" smtClean="0"/>
              <a:t>Simplified RE symmetric geometry</a:t>
            </a:r>
          </a:p>
          <a:p>
            <a:pPr marL="55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noProof="0" dirty="0" smtClean="0"/>
              <a:t>‘Conventional’ tie-rods + end-plates</a:t>
            </a:r>
          </a:p>
          <a:p>
            <a:pPr marL="55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noProof="0" dirty="0" smtClean="0">
                <a:solidFill>
                  <a:srgbClr val="FF0000"/>
                </a:solidFill>
              </a:rPr>
              <a:t>Peak stress in coil-ends, </a:t>
            </a:r>
            <a:r>
              <a:rPr lang="en-US" b="1" noProof="0" dirty="0" smtClean="0">
                <a:solidFill>
                  <a:srgbClr val="00B050"/>
                </a:solidFill>
              </a:rPr>
              <a:t>but still below criteria</a:t>
            </a:r>
          </a:p>
          <a:p>
            <a:pPr marL="55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noProof="0" dirty="0" smtClean="0"/>
              <a:t>Possible</a:t>
            </a:r>
            <a:r>
              <a:rPr lang="en-US" b="1" noProof="0" dirty="0" smtClean="0">
                <a:solidFill>
                  <a:srgbClr val="00B050"/>
                </a:solidFill>
              </a:rPr>
              <a:t> </a:t>
            </a:r>
            <a:r>
              <a:rPr lang="en-US" noProof="0" dirty="0" smtClean="0"/>
              <a:t>to guarantee </a:t>
            </a:r>
            <a:r>
              <a:rPr lang="en-US" b="1" noProof="0" dirty="0" smtClean="0">
                <a:solidFill>
                  <a:srgbClr val="00B050"/>
                </a:solidFill>
              </a:rPr>
              <a:t>full contact in the ends</a:t>
            </a:r>
            <a:r>
              <a:rPr lang="en-US" b="1" noProof="0" dirty="0" smtClean="0">
                <a:solidFill>
                  <a:srgbClr val="FF0000"/>
                </a:solidFill>
              </a:rPr>
              <a:t>, but with very high forces in the rods</a:t>
            </a:r>
          </a:p>
          <a:p>
            <a:pPr marL="555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noProof="0" dirty="0" smtClean="0">
                <a:solidFill>
                  <a:schemeClr val="accent2"/>
                </a:solidFill>
              </a:rPr>
              <a:t>Further studies required with detailed models</a:t>
            </a:r>
            <a:endParaRPr lang="en-US" b="1" noProof="0" dirty="0">
              <a:solidFill>
                <a:schemeClr val="accent2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Conclusions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800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8" t="5243" r="39364" b="5906"/>
          <a:stretch/>
        </p:blipFill>
        <p:spPr>
          <a:xfrm>
            <a:off x="78402" y="2257350"/>
            <a:ext cx="4378521" cy="4370383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Mechanical Material Properties</a:t>
            </a:r>
            <a:endParaRPr lang="en-US" noProof="0" dirty="0"/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b="1" smtClean="0">
                <a:solidFill>
                  <a:srgbClr val="002060"/>
                </a:solidFill>
              </a:rPr>
              <a:t>E. Rochepault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336510"/>
              </p:ext>
            </p:extLst>
          </p:nvPr>
        </p:nvGraphicFramePr>
        <p:xfrm>
          <a:off x="2019300" y="1120669"/>
          <a:ext cx="6903845" cy="3283153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642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273">
                  <a:extLst>
                    <a:ext uri="{9D8B030D-6E8A-4147-A177-3AD203B41FA5}">
                      <a16:colId xmlns:a16="http://schemas.microsoft.com/office/drawing/2014/main" val="105847933"/>
                    </a:ext>
                  </a:extLst>
                </a:gridCol>
                <a:gridCol w="742950">
                  <a:extLst>
                    <a:ext uri="{9D8B030D-6E8A-4147-A177-3AD203B41FA5}">
                      <a16:colId xmlns:a16="http://schemas.microsoft.com/office/drawing/2014/main" val="2234144183"/>
                    </a:ext>
                  </a:extLst>
                </a:gridCol>
                <a:gridCol w="874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9607">
                  <a:extLst>
                    <a:ext uri="{9D8B030D-6E8A-4147-A177-3AD203B41FA5}">
                      <a16:colId xmlns:a16="http://schemas.microsoft.com/office/drawing/2014/main" val="3375652874"/>
                    </a:ext>
                  </a:extLst>
                </a:gridCol>
                <a:gridCol w="848578">
                  <a:extLst>
                    <a:ext uri="{9D8B030D-6E8A-4147-A177-3AD203B41FA5}">
                      <a16:colId xmlns:a16="http://schemas.microsoft.com/office/drawing/2014/main" val="3677118633"/>
                    </a:ext>
                  </a:extLst>
                </a:gridCol>
                <a:gridCol w="1058532">
                  <a:extLst>
                    <a:ext uri="{9D8B030D-6E8A-4147-A177-3AD203B41FA5}">
                      <a16:colId xmlns:a16="http://schemas.microsoft.com/office/drawing/2014/main" val="3023188938"/>
                    </a:ext>
                  </a:extLst>
                </a:gridCol>
              </a:tblGrid>
              <a:tr h="433811"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Material</a:t>
                      </a:r>
                      <a:endParaRPr lang="en-US" sz="11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kern="1200" baseline="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Stress limit (MPa, Von Mises)</a:t>
                      </a:r>
                      <a:endParaRPr lang="en-US" sz="1100" b="1" kern="1200" baseline="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 (</a:t>
                      </a:r>
                      <a:r>
                        <a:rPr lang="fr-FR" sz="11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GPa</a:t>
                      </a:r>
                      <a:r>
                        <a:rPr lang="fr-FR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ν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α</a:t>
                      </a:r>
                      <a:endParaRPr lang="en-US" sz="11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865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293 K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solidFill>
                            <a:srgbClr val="002060"/>
                          </a:solidFill>
                        </a:rPr>
                        <a:t>4.2 K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 smtClean="0">
                          <a:solidFill>
                            <a:srgbClr val="002060"/>
                          </a:solidFill>
                        </a:rPr>
                        <a:t>293 K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4.2 K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293</a:t>
                      </a:r>
                      <a:r>
                        <a:rPr lang="en-US" sz="1100" baseline="0" dirty="0" smtClean="0">
                          <a:solidFill>
                            <a:srgbClr val="002060"/>
                          </a:solidFill>
                        </a:rPr>
                        <a:t> K / 4.2 K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293 </a:t>
                      </a:r>
                      <a:r>
                        <a:rPr lang="en-US" sz="1100" dirty="0" smtClean="0">
                          <a:solidFill>
                            <a:srgbClr val="002060"/>
                          </a:solidFill>
                          <a:sym typeface="Wingdings" panose="05000000000000000000" pitchFamily="2" charset="2"/>
                        </a:rPr>
                        <a:t> 4.2 K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29692">
                <a:tc>
                  <a:txBody>
                    <a:bodyPr/>
                    <a:lstStyle/>
                    <a:p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Coil</a:t>
                      </a:r>
                    </a:p>
                    <a:p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X: Axial direction</a:t>
                      </a:r>
                    </a:p>
                    <a:p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Y: Azimuthal</a:t>
                      </a:r>
                      <a:r>
                        <a:rPr lang="en-US" sz="1100" baseline="0" noProof="0" dirty="0" smtClean="0">
                          <a:solidFill>
                            <a:srgbClr val="002060"/>
                          </a:solidFill>
                        </a:rPr>
                        <a:t> direction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150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200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EX = 30</a:t>
                      </a:r>
                    </a:p>
                    <a:p>
                      <a:pPr algn="ctr"/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EY =</a:t>
                      </a:r>
                      <a:r>
                        <a:rPr lang="en-US" sz="1100" baseline="0" noProof="0" dirty="0" smtClean="0">
                          <a:solidFill>
                            <a:srgbClr val="002060"/>
                          </a:solidFill>
                        </a:rPr>
                        <a:t> 25</a:t>
                      </a:r>
                    </a:p>
                    <a:p>
                      <a:pPr algn="ctr"/>
                      <a:r>
                        <a:rPr lang="en-US" sz="1100" baseline="0" noProof="0" dirty="0" smtClean="0">
                          <a:solidFill>
                            <a:srgbClr val="002060"/>
                          </a:solidFill>
                        </a:rPr>
                        <a:t>GXY = 21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EX = 33</a:t>
                      </a:r>
                    </a:p>
                    <a:p>
                      <a:pPr algn="ctr"/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EY =</a:t>
                      </a:r>
                      <a:r>
                        <a:rPr lang="en-US" sz="1100" baseline="0" noProof="0" dirty="0" smtClean="0">
                          <a:solidFill>
                            <a:srgbClr val="002060"/>
                          </a:solidFill>
                        </a:rPr>
                        <a:t> 27.5</a:t>
                      </a:r>
                    </a:p>
                    <a:p>
                      <a:pPr algn="ctr"/>
                      <a:r>
                        <a:rPr lang="en-US" sz="1100" baseline="0" noProof="0" dirty="0" smtClean="0">
                          <a:solidFill>
                            <a:srgbClr val="002060"/>
                          </a:solidFill>
                        </a:rPr>
                        <a:t>GXY = 21</a:t>
                      </a:r>
                      <a:endParaRPr lang="en-US" sz="1100" noProof="0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0.3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X</a:t>
                      </a:r>
                      <a:r>
                        <a:rPr lang="en-US" sz="1100" baseline="0" noProof="0" dirty="0" smtClean="0">
                          <a:solidFill>
                            <a:srgbClr val="002060"/>
                          </a:solidFill>
                        </a:rPr>
                        <a:t> = 3.1E-3</a:t>
                      </a:r>
                    </a:p>
                    <a:p>
                      <a:pPr algn="ctr"/>
                      <a:r>
                        <a:rPr lang="en-US" sz="1100" baseline="0" noProof="0" dirty="0" smtClean="0">
                          <a:solidFill>
                            <a:srgbClr val="002060"/>
                          </a:solidFill>
                        </a:rPr>
                        <a:t>Y = 3.4E-3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865">
                <a:tc>
                  <a:txBody>
                    <a:bodyPr/>
                    <a:lstStyle/>
                    <a:p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Austenitic steel</a:t>
                      </a:r>
                      <a:r>
                        <a:rPr lang="en-US" sz="1100" baseline="0" noProof="0" dirty="0" smtClean="0">
                          <a:solidFill>
                            <a:srgbClr val="002060"/>
                          </a:solidFill>
                        </a:rPr>
                        <a:t> 316LN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B3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350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1050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193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210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0.28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2.8E-3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685">
                <a:tc>
                  <a:txBody>
                    <a:bodyPr/>
                    <a:lstStyle/>
                    <a:p>
                      <a:r>
                        <a:rPr lang="en-US" sz="1100" b="0" noProof="0" dirty="0" smtClean="0">
                          <a:solidFill>
                            <a:srgbClr val="002060"/>
                          </a:solidFill>
                        </a:rPr>
                        <a:t>Al 7075</a:t>
                      </a:r>
                      <a:endParaRPr lang="en-US" sz="11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noProof="0" dirty="0" smtClean="0">
                          <a:solidFill>
                            <a:srgbClr val="002060"/>
                          </a:solidFill>
                        </a:rPr>
                        <a:t>480</a:t>
                      </a:r>
                      <a:endParaRPr lang="en-US" sz="1100" b="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rgbClr val="002060"/>
                          </a:solidFill>
                        </a:rPr>
                        <a:t>690</a:t>
                      </a:r>
                      <a:endParaRPr lang="en-US" sz="11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rgbClr val="002060"/>
                          </a:solidFill>
                        </a:rPr>
                        <a:t>70</a:t>
                      </a:r>
                      <a:endParaRPr lang="en-US" sz="11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rgbClr val="002060"/>
                          </a:solidFill>
                        </a:rPr>
                        <a:t>79</a:t>
                      </a:r>
                      <a:endParaRPr lang="en-US" sz="11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rgbClr val="002060"/>
                          </a:solidFill>
                        </a:rPr>
                        <a:t>0.3</a:t>
                      </a:r>
                      <a:endParaRPr lang="en-US" sz="11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rgbClr val="002060"/>
                          </a:solidFill>
                        </a:rPr>
                        <a:t>4.2E-3</a:t>
                      </a:r>
                      <a:endParaRPr lang="en-US" sz="11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865">
                <a:tc>
                  <a:txBody>
                    <a:bodyPr/>
                    <a:lstStyle/>
                    <a:p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Ferromagnetic iron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B3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180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720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213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224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0.28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2.0E-3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685">
                <a:tc>
                  <a:txBody>
                    <a:bodyPr/>
                    <a:lstStyle/>
                    <a:p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Pole (Ti6Al4V)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800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1650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130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130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0.3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1.7E-3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685">
                <a:tc>
                  <a:txBody>
                    <a:bodyPr/>
                    <a:lstStyle/>
                    <a:p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G11*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solidFill>
                            <a:srgbClr val="002060"/>
                          </a:solidFill>
                        </a:rPr>
                        <a:t>260</a:t>
                      </a:r>
                      <a:endParaRPr lang="en-US" sz="1100" noProof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30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30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rgbClr val="002060"/>
                          </a:solidFill>
                        </a:rPr>
                        <a:t>0.3</a:t>
                      </a:r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15838"/>
                  </a:ext>
                </a:extLst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4065424" y="4867792"/>
            <a:ext cx="50309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Coil shim material same as coil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Behavior as a single impregnated pack</a:t>
            </a:r>
            <a:endParaRPr lang="en-US" sz="1600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A</a:t>
            </a:r>
            <a:r>
              <a:rPr lang="en-US" sz="1600" dirty="0" smtClean="0">
                <a:solidFill>
                  <a:srgbClr val="002060"/>
                </a:solidFill>
              </a:rPr>
              <a:t>void stress concentrations during cool-down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Plane53 (magnetic), Plane82 (mechanical)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Plane stress condition: more conservative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22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3955765" y="1970823"/>
            <a:ext cx="4788464" cy="349937"/>
          </a:xfrm>
        </p:spPr>
        <p:txBody>
          <a:bodyPr/>
          <a:lstStyle/>
          <a:p>
            <a:r>
              <a:rPr lang="en-US" sz="2400" noProof="0" dirty="0" smtClean="0"/>
              <a:t>Thank You!</a:t>
            </a:r>
            <a:endParaRPr 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199042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Model Flow</a:t>
            </a:r>
            <a:endParaRPr lang="en-US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21</a:t>
            </a:fld>
            <a:endParaRPr lang="fr-FR" dirty="0"/>
          </a:p>
        </p:txBody>
      </p:sp>
      <p:grpSp>
        <p:nvGrpSpPr>
          <p:cNvPr id="247" name="Groupe 246"/>
          <p:cNvGrpSpPr/>
          <p:nvPr/>
        </p:nvGrpSpPr>
        <p:grpSpPr>
          <a:xfrm>
            <a:off x="8261303" y="1858922"/>
            <a:ext cx="761714" cy="1489711"/>
            <a:chOff x="8261303" y="1714584"/>
            <a:chExt cx="761715" cy="1489711"/>
          </a:xfrm>
        </p:grpSpPr>
        <p:grpSp>
          <p:nvGrpSpPr>
            <p:cNvPr id="248" name="Groupe 247"/>
            <p:cNvGrpSpPr/>
            <p:nvPr/>
          </p:nvGrpSpPr>
          <p:grpSpPr>
            <a:xfrm rot="16200000">
              <a:off x="7934789" y="2041099"/>
              <a:ext cx="1414743" cy="761714"/>
              <a:chOff x="6738805" y="1928614"/>
              <a:chExt cx="1414746" cy="761716"/>
            </a:xfrm>
          </p:grpSpPr>
          <p:grpSp>
            <p:nvGrpSpPr>
              <p:cNvPr id="250" name="Groupe 249"/>
              <p:cNvGrpSpPr/>
              <p:nvPr/>
            </p:nvGrpSpPr>
            <p:grpSpPr>
              <a:xfrm>
                <a:off x="6738805" y="1928614"/>
                <a:ext cx="1160877" cy="261610"/>
                <a:chOff x="6738807" y="1928617"/>
                <a:chExt cx="1160878" cy="261610"/>
              </a:xfrm>
            </p:grpSpPr>
            <p:cxnSp>
              <p:nvCxnSpPr>
                <p:cNvPr id="260" name="Connecteur droit 259"/>
                <p:cNvCxnSpPr/>
                <p:nvPr/>
              </p:nvCxnSpPr>
              <p:spPr>
                <a:xfrm>
                  <a:off x="6738807" y="2059422"/>
                  <a:ext cx="360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261" name="ZoneTexte 260"/>
                <p:cNvSpPr txBox="1"/>
                <p:nvPr/>
              </p:nvSpPr>
              <p:spPr>
                <a:xfrm>
                  <a:off x="7098807" y="1928617"/>
                  <a:ext cx="80087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05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Input code</a:t>
                  </a:r>
                </a:p>
              </p:txBody>
            </p:sp>
          </p:grpSp>
          <p:grpSp>
            <p:nvGrpSpPr>
              <p:cNvPr id="251" name="Groupe 250"/>
              <p:cNvGrpSpPr/>
              <p:nvPr/>
            </p:nvGrpSpPr>
            <p:grpSpPr>
              <a:xfrm>
                <a:off x="6738806" y="2095316"/>
                <a:ext cx="1262198" cy="261610"/>
                <a:chOff x="6738807" y="2104696"/>
                <a:chExt cx="1262198" cy="261610"/>
              </a:xfrm>
            </p:grpSpPr>
            <p:cxnSp>
              <p:nvCxnSpPr>
                <p:cNvPr id="258" name="Connecteur droit 257"/>
                <p:cNvCxnSpPr/>
                <p:nvPr/>
              </p:nvCxnSpPr>
              <p:spPr>
                <a:xfrm>
                  <a:off x="6738807" y="2235501"/>
                  <a:ext cx="360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dash"/>
                  <a:miter lim="800000"/>
                </a:ln>
                <a:effectLst/>
              </p:spPr>
            </p:cxnSp>
            <p:sp>
              <p:nvSpPr>
                <p:cNvPr id="259" name="ZoneTexte 258"/>
                <p:cNvSpPr txBox="1"/>
                <p:nvPr/>
              </p:nvSpPr>
              <p:spPr>
                <a:xfrm>
                  <a:off x="7098806" y="2104696"/>
                  <a:ext cx="90219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05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I/O </a:t>
                  </a:r>
                  <a:r>
                    <a:rPr kumimoji="0" lang="fr-FR" sz="105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text</a:t>
                  </a:r>
                  <a:r>
                    <a:rPr kumimoji="0" lang="fr-FR" sz="105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file</a:t>
                  </a:r>
                </a:p>
              </p:txBody>
            </p:sp>
          </p:grpSp>
          <p:grpSp>
            <p:nvGrpSpPr>
              <p:cNvPr id="252" name="Groupe 251"/>
              <p:cNvGrpSpPr/>
              <p:nvPr/>
            </p:nvGrpSpPr>
            <p:grpSpPr>
              <a:xfrm>
                <a:off x="6738809" y="2262019"/>
                <a:ext cx="1414742" cy="261610"/>
                <a:chOff x="6738807" y="2245607"/>
                <a:chExt cx="1414742" cy="261610"/>
              </a:xfrm>
            </p:grpSpPr>
            <p:cxnSp>
              <p:nvCxnSpPr>
                <p:cNvPr id="256" name="Connecteur droit 255"/>
                <p:cNvCxnSpPr/>
                <p:nvPr/>
              </p:nvCxnSpPr>
              <p:spPr>
                <a:xfrm>
                  <a:off x="6738807" y="2376412"/>
                  <a:ext cx="360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ysDash"/>
                  <a:miter lim="800000"/>
                </a:ln>
                <a:effectLst/>
              </p:spPr>
            </p:cxnSp>
            <p:sp>
              <p:nvSpPr>
                <p:cNvPr id="257" name="ZoneTexte 256"/>
                <p:cNvSpPr txBox="1"/>
                <p:nvPr/>
              </p:nvSpPr>
              <p:spPr>
                <a:xfrm>
                  <a:off x="7098806" y="2245607"/>
                  <a:ext cx="1054743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05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Output Images </a:t>
                  </a:r>
                </a:p>
              </p:txBody>
            </p:sp>
          </p:grpSp>
          <p:grpSp>
            <p:nvGrpSpPr>
              <p:cNvPr id="253" name="Groupe 252"/>
              <p:cNvGrpSpPr/>
              <p:nvPr/>
            </p:nvGrpSpPr>
            <p:grpSpPr>
              <a:xfrm>
                <a:off x="6738808" y="2428720"/>
                <a:ext cx="1219330" cy="261610"/>
                <a:chOff x="6738807" y="2428721"/>
                <a:chExt cx="1219330" cy="261610"/>
              </a:xfrm>
            </p:grpSpPr>
            <p:cxnSp>
              <p:nvCxnSpPr>
                <p:cNvPr id="254" name="Connecteur droit 253"/>
                <p:cNvCxnSpPr/>
                <p:nvPr/>
              </p:nvCxnSpPr>
              <p:spPr>
                <a:xfrm>
                  <a:off x="6738807" y="2559526"/>
                  <a:ext cx="360000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lgDashDotDot"/>
                  <a:miter lim="800000"/>
                </a:ln>
                <a:effectLst/>
              </p:spPr>
            </p:cxnSp>
            <p:sp>
              <p:nvSpPr>
                <p:cNvPr id="255" name="ZoneTexte 254"/>
                <p:cNvSpPr txBox="1"/>
                <p:nvPr/>
              </p:nvSpPr>
              <p:spPr>
                <a:xfrm>
                  <a:off x="7098807" y="2428721"/>
                  <a:ext cx="85933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05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Results</a:t>
                  </a:r>
                  <a:r>
                    <a:rPr kumimoji="0" lang="fr-FR" sz="105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 file</a:t>
                  </a:r>
                </a:p>
              </p:txBody>
            </p:sp>
          </p:grpSp>
        </p:grpSp>
        <p:sp>
          <p:nvSpPr>
            <p:cNvPr id="249" name="Rectangle 248"/>
            <p:cNvSpPr/>
            <p:nvPr/>
          </p:nvSpPr>
          <p:spPr>
            <a:xfrm rot="16200000">
              <a:off x="7929474" y="2110753"/>
              <a:ext cx="1425371" cy="761714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62" name="Groupe 261"/>
          <p:cNvGrpSpPr/>
          <p:nvPr/>
        </p:nvGrpSpPr>
        <p:grpSpPr>
          <a:xfrm>
            <a:off x="238125" y="1055716"/>
            <a:ext cx="8667750" cy="5437513"/>
            <a:chOff x="238125" y="138369"/>
            <a:chExt cx="8667750" cy="6524511"/>
          </a:xfrm>
        </p:grpSpPr>
        <p:sp>
          <p:nvSpPr>
            <p:cNvPr id="263" name="ZoneTexte 262"/>
            <p:cNvSpPr txBox="1"/>
            <p:nvPr/>
          </p:nvSpPr>
          <p:spPr>
            <a:xfrm>
              <a:off x="238125" y="138369"/>
              <a:ext cx="1552575" cy="307777"/>
            </a:xfrm>
            <a:prstGeom prst="rect">
              <a:avLst/>
            </a:prstGeom>
            <a:noFill/>
            <a:ln>
              <a:solidFill>
                <a:srgbClr val="5B9BD5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R2D2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_2d_magn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64" name="Flèche droite 263"/>
            <p:cNvSpPr/>
            <p:nvPr/>
          </p:nvSpPr>
          <p:spPr>
            <a:xfrm rot="5400000">
              <a:off x="-1763245" y="3116174"/>
              <a:ext cx="5555304" cy="257175"/>
            </a:xfrm>
            <a:prstGeom prst="rightArrow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65" name="Groupe 264"/>
            <p:cNvGrpSpPr/>
            <p:nvPr/>
          </p:nvGrpSpPr>
          <p:grpSpPr>
            <a:xfrm>
              <a:off x="1063426" y="561105"/>
              <a:ext cx="2098874" cy="307777"/>
              <a:chOff x="1530151" y="1085850"/>
              <a:chExt cx="2098874" cy="307777"/>
            </a:xfrm>
          </p:grpSpPr>
          <p:sp>
            <p:nvSpPr>
              <p:cNvPr id="324" name="ZoneTexte 323"/>
              <p:cNvSpPr txBox="1"/>
              <p:nvPr/>
            </p:nvSpPr>
            <p:spPr>
              <a:xfrm>
                <a:off x="1962150" y="1085850"/>
                <a:ext cx="1666875" cy="30777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Mat_prop_magn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25" name="Connecteur droit avec flèche 324"/>
              <p:cNvCxnSpPr/>
              <p:nvPr/>
            </p:nvCxnSpPr>
            <p:spPr>
              <a:xfrm flipH="1" flipV="1">
                <a:off x="1530151" y="1238250"/>
                <a:ext cx="432000" cy="1489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sp>
          <p:nvSpPr>
            <p:cNvPr id="266" name="ZoneTexte 265"/>
            <p:cNvSpPr txBox="1"/>
            <p:nvPr/>
          </p:nvSpPr>
          <p:spPr>
            <a:xfrm>
              <a:off x="7267575" y="138369"/>
              <a:ext cx="1638300" cy="307777"/>
            </a:xfrm>
            <a:prstGeom prst="rect">
              <a:avLst/>
            </a:prstGeom>
            <a:noFill/>
            <a:ln>
              <a:solidFill>
                <a:srgbClr val="5B9BD5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R2D2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_2d_mecha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267" name="Groupe 266"/>
            <p:cNvGrpSpPr/>
            <p:nvPr/>
          </p:nvGrpSpPr>
          <p:grpSpPr>
            <a:xfrm>
              <a:off x="5924550" y="561105"/>
              <a:ext cx="2098874" cy="307777"/>
              <a:chOff x="5467350" y="1085850"/>
              <a:chExt cx="2098874" cy="307777"/>
            </a:xfrm>
          </p:grpSpPr>
          <p:sp>
            <p:nvSpPr>
              <p:cNvPr id="322" name="ZoneTexte 321"/>
              <p:cNvSpPr txBox="1"/>
              <p:nvPr/>
            </p:nvSpPr>
            <p:spPr>
              <a:xfrm>
                <a:off x="5467350" y="1085850"/>
                <a:ext cx="1666875" cy="30777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Mat_prop_mecha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23" name="Connecteur droit avec flèche 322"/>
              <p:cNvCxnSpPr/>
              <p:nvPr/>
            </p:nvCxnSpPr>
            <p:spPr>
              <a:xfrm>
                <a:off x="7134224" y="1238250"/>
                <a:ext cx="432000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sp>
          <p:nvSpPr>
            <p:cNvPr id="268" name="Flèche droite 267"/>
            <p:cNvSpPr/>
            <p:nvPr/>
          </p:nvSpPr>
          <p:spPr>
            <a:xfrm rot="5400000">
              <a:off x="5140558" y="3280352"/>
              <a:ext cx="5892331" cy="257175"/>
            </a:xfrm>
            <a:prstGeom prst="rightArrow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9" name="ZoneTexte 268"/>
            <p:cNvSpPr txBox="1"/>
            <p:nvPr/>
          </p:nvSpPr>
          <p:spPr>
            <a:xfrm>
              <a:off x="3309938" y="2381151"/>
              <a:ext cx="2524125" cy="307777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partnames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_%</a:t>
              </a: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magnet_version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%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270" name="Connecteur droit avec flèche 269"/>
            <p:cNvCxnSpPr>
              <a:stCxn id="319" idx="2"/>
            </p:cNvCxnSpPr>
            <p:nvPr/>
          </p:nvCxnSpPr>
          <p:spPr>
            <a:xfrm>
              <a:off x="4572001" y="2199175"/>
              <a:ext cx="0" cy="18000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271" name="Groupe 270"/>
            <p:cNvGrpSpPr/>
            <p:nvPr/>
          </p:nvGrpSpPr>
          <p:grpSpPr>
            <a:xfrm>
              <a:off x="1063427" y="1891398"/>
              <a:ext cx="6955611" cy="307777"/>
              <a:chOff x="1063427" y="1617077"/>
              <a:chExt cx="6955611" cy="307777"/>
            </a:xfrm>
          </p:grpSpPr>
          <p:sp>
            <p:nvSpPr>
              <p:cNvPr id="319" name="ZoneTexte 318"/>
              <p:cNvSpPr txBox="1"/>
              <p:nvPr/>
            </p:nvSpPr>
            <p:spPr>
              <a:xfrm>
                <a:off x="3738563" y="1617077"/>
                <a:ext cx="1666875" cy="30777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Coil_model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20" name="Connecteur droit avec flèche 319"/>
              <p:cNvCxnSpPr/>
              <p:nvPr/>
            </p:nvCxnSpPr>
            <p:spPr>
              <a:xfrm flipV="1">
                <a:off x="5405438" y="1770965"/>
                <a:ext cx="2613600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21" name="Connecteur droit avec flèche 320"/>
              <p:cNvCxnSpPr/>
              <p:nvPr/>
            </p:nvCxnSpPr>
            <p:spPr>
              <a:xfrm flipH="1" flipV="1">
                <a:off x="1063427" y="1770965"/>
                <a:ext cx="2675136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grpSp>
          <p:nvGrpSpPr>
            <p:cNvPr id="272" name="Groupe 271"/>
            <p:cNvGrpSpPr/>
            <p:nvPr/>
          </p:nvGrpSpPr>
          <p:grpSpPr>
            <a:xfrm>
              <a:off x="1063426" y="2870900"/>
              <a:ext cx="6955612" cy="307777"/>
              <a:chOff x="1063426" y="2746205"/>
              <a:chExt cx="6955612" cy="307777"/>
            </a:xfrm>
          </p:grpSpPr>
          <p:sp>
            <p:nvSpPr>
              <p:cNvPr id="316" name="ZoneTexte 315"/>
              <p:cNvSpPr txBox="1"/>
              <p:nvPr/>
            </p:nvSpPr>
            <p:spPr>
              <a:xfrm>
                <a:off x="3738563" y="2746205"/>
                <a:ext cx="1666875" cy="30777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Structure_model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17" name="Connecteur droit avec flèche 316"/>
              <p:cNvCxnSpPr/>
              <p:nvPr/>
            </p:nvCxnSpPr>
            <p:spPr>
              <a:xfrm flipV="1">
                <a:off x="5405438" y="2900093"/>
                <a:ext cx="2613600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18" name="Connecteur droit avec flèche 317"/>
              <p:cNvCxnSpPr/>
              <p:nvPr/>
            </p:nvCxnSpPr>
            <p:spPr>
              <a:xfrm flipH="1" flipV="1">
                <a:off x="1063426" y="2900093"/>
                <a:ext cx="2675137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cxnSp>
          <p:nvCxnSpPr>
            <p:cNvPr id="273" name="Connecteur droit avec flèche 272"/>
            <p:cNvCxnSpPr>
              <a:endCxn id="269" idx="2"/>
            </p:cNvCxnSpPr>
            <p:nvPr/>
          </p:nvCxnSpPr>
          <p:spPr>
            <a:xfrm flipV="1">
              <a:off x="4572001" y="2688928"/>
              <a:ext cx="0" cy="18000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274" name="Groupe 273"/>
            <p:cNvGrpSpPr/>
            <p:nvPr/>
          </p:nvGrpSpPr>
          <p:grpSpPr>
            <a:xfrm>
              <a:off x="3288505" y="1408978"/>
              <a:ext cx="2566991" cy="487777"/>
              <a:chOff x="3288505" y="1507514"/>
              <a:chExt cx="2566991" cy="487777"/>
            </a:xfrm>
          </p:grpSpPr>
          <p:sp>
            <p:nvSpPr>
              <p:cNvPr id="314" name="ZoneTexte 313"/>
              <p:cNvSpPr txBox="1"/>
              <p:nvPr/>
            </p:nvSpPr>
            <p:spPr>
              <a:xfrm>
                <a:off x="3288505" y="1507514"/>
                <a:ext cx="2566991" cy="30777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Coil\coil_</a:t>
                </a: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coords</a:t>
                </a: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_%</a:t>
                </a: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coil_version</a:t>
                </a: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%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15" name="Connecteur droit avec flèche 314"/>
              <p:cNvCxnSpPr/>
              <p:nvPr/>
            </p:nvCxnSpPr>
            <p:spPr>
              <a:xfrm>
                <a:off x="4572001" y="1815291"/>
                <a:ext cx="0" cy="18000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grpSp>
          <p:nvGrpSpPr>
            <p:cNvPr id="275" name="Groupe 274"/>
            <p:cNvGrpSpPr/>
            <p:nvPr/>
          </p:nvGrpSpPr>
          <p:grpSpPr>
            <a:xfrm>
              <a:off x="3136701" y="3168634"/>
              <a:ext cx="2870598" cy="489747"/>
              <a:chOff x="3136701" y="3660469"/>
              <a:chExt cx="2870598" cy="489747"/>
            </a:xfrm>
          </p:grpSpPr>
          <p:sp>
            <p:nvSpPr>
              <p:cNvPr id="312" name="ZoneTexte 311"/>
              <p:cNvSpPr txBox="1"/>
              <p:nvPr/>
            </p:nvSpPr>
            <p:spPr>
              <a:xfrm>
                <a:off x="3136701" y="3842439"/>
                <a:ext cx="2870598" cy="30777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Structure\%part%_%</a:t>
                </a: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struct_version</a:t>
                </a: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%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13" name="Connecteur droit avec flèche 312"/>
              <p:cNvCxnSpPr/>
              <p:nvPr/>
            </p:nvCxnSpPr>
            <p:spPr>
              <a:xfrm flipV="1">
                <a:off x="4572001" y="3660469"/>
                <a:ext cx="0" cy="18000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grpSp>
          <p:nvGrpSpPr>
            <p:cNvPr id="276" name="Groupe 275"/>
            <p:cNvGrpSpPr/>
            <p:nvPr/>
          </p:nvGrpSpPr>
          <p:grpSpPr>
            <a:xfrm>
              <a:off x="1063426" y="3787878"/>
              <a:ext cx="6955612" cy="307777"/>
              <a:chOff x="1063426" y="3787878"/>
              <a:chExt cx="6955612" cy="307777"/>
            </a:xfrm>
          </p:grpSpPr>
          <p:sp>
            <p:nvSpPr>
              <p:cNvPr id="309" name="ZoneTexte 308"/>
              <p:cNvSpPr txBox="1"/>
              <p:nvPr/>
            </p:nvSpPr>
            <p:spPr>
              <a:xfrm>
                <a:off x="3738563" y="3787878"/>
                <a:ext cx="1666875" cy="30777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Meshing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10" name="Connecteur droit avec flèche 309"/>
              <p:cNvCxnSpPr/>
              <p:nvPr/>
            </p:nvCxnSpPr>
            <p:spPr>
              <a:xfrm flipV="1">
                <a:off x="5405438" y="3941766"/>
                <a:ext cx="2613600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11" name="Connecteur droit avec flèche 310"/>
              <p:cNvCxnSpPr/>
              <p:nvPr/>
            </p:nvCxnSpPr>
            <p:spPr>
              <a:xfrm flipH="1" flipV="1">
                <a:off x="1063426" y="3941766"/>
                <a:ext cx="2675137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sp>
          <p:nvSpPr>
            <p:cNvPr id="277" name="ZoneTexte 276"/>
            <p:cNvSpPr txBox="1"/>
            <p:nvPr/>
          </p:nvSpPr>
          <p:spPr>
            <a:xfrm>
              <a:off x="238125" y="4435928"/>
              <a:ext cx="1552575" cy="307777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SOLUTION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78" name="ZoneTexte 277"/>
            <p:cNvSpPr txBox="1"/>
            <p:nvPr/>
          </p:nvSpPr>
          <p:spPr>
            <a:xfrm>
              <a:off x="7762724" y="6355103"/>
              <a:ext cx="648000" cy="30777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EOF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79" name="ZoneTexte 278"/>
            <p:cNvSpPr txBox="1"/>
            <p:nvPr/>
          </p:nvSpPr>
          <p:spPr>
            <a:xfrm>
              <a:off x="1843509" y="5410048"/>
              <a:ext cx="1552575" cy="307777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Postproc_fmag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1843509" y="5024833"/>
              <a:ext cx="1552575" cy="307777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Postproc_magn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81" name="ZoneTexte 280"/>
            <p:cNvSpPr txBox="1"/>
            <p:nvPr/>
          </p:nvSpPr>
          <p:spPr>
            <a:xfrm>
              <a:off x="3569915" y="5410048"/>
              <a:ext cx="1707354" cy="307777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%filename%_</a:t>
              </a: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fmag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82" name="ZoneTexte 281"/>
            <p:cNvSpPr txBox="1"/>
            <p:nvPr/>
          </p:nvSpPr>
          <p:spPr>
            <a:xfrm>
              <a:off x="3569915" y="5024833"/>
              <a:ext cx="1707354" cy="307777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%</a:t>
              </a: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filename%_output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283" name="Connecteur droit avec flèche 282"/>
            <p:cNvCxnSpPr>
              <a:stCxn id="279" idx="3"/>
              <a:endCxn id="281" idx="1"/>
            </p:cNvCxnSpPr>
            <p:nvPr/>
          </p:nvCxnSpPr>
          <p:spPr>
            <a:xfrm>
              <a:off x="3396084" y="5563937"/>
              <a:ext cx="173831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84" name="Connecteur droit avec flèche 283"/>
            <p:cNvCxnSpPr>
              <a:stCxn id="280" idx="3"/>
              <a:endCxn id="282" idx="1"/>
            </p:cNvCxnSpPr>
            <p:nvPr/>
          </p:nvCxnSpPr>
          <p:spPr>
            <a:xfrm>
              <a:off x="3396084" y="5178722"/>
              <a:ext cx="173831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85" name="ZoneTexte 284"/>
            <p:cNvSpPr txBox="1"/>
            <p:nvPr/>
          </p:nvSpPr>
          <p:spPr>
            <a:xfrm>
              <a:off x="6116317" y="4789788"/>
              <a:ext cx="1255604" cy="307777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Contact_list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286" name="Groupe 285"/>
            <p:cNvGrpSpPr/>
            <p:nvPr/>
          </p:nvGrpSpPr>
          <p:grpSpPr>
            <a:xfrm>
              <a:off x="5910682" y="4099603"/>
              <a:ext cx="2112742" cy="498559"/>
              <a:chOff x="5910682" y="4356778"/>
              <a:chExt cx="2112742" cy="498559"/>
            </a:xfrm>
          </p:grpSpPr>
          <p:sp>
            <p:nvSpPr>
              <p:cNvPr id="307" name="ZoneTexte 306"/>
              <p:cNvSpPr txBox="1"/>
              <p:nvPr/>
            </p:nvSpPr>
            <p:spPr>
              <a:xfrm>
                <a:off x="5910682" y="4356778"/>
                <a:ext cx="1666875" cy="498559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7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Contacts</a:t>
                </a:r>
              </a:p>
              <a:p>
                <a:pPr marL="0" marR="0" lvl="0" indent="0" algn="ctr" defTabSz="457200" eaLnBrk="1" fontAlgn="auto" latinLnBrk="0" hangingPunct="1">
                  <a:lnSpc>
                    <a:spcPct val="7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(contact.mac)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08" name="Connecteur droit avec flèche 307"/>
              <p:cNvCxnSpPr/>
              <p:nvPr/>
            </p:nvCxnSpPr>
            <p:spPr>
              <a:xfrm>
                <a:off x="7591424" y="4606058"/>
                <a:ext cx="432000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cxnSp>
          <p:nvCxnSpPr>
            <p:cNvPr id="287" name="Connecteur droit 286"/>
            <p:cNvCxnSpPr>
              <a:stCxn id="280" idx="1"/>
            </p:cNvCxnSpPr>
            <p:nvPr/>
          </p:nvCxnSpPr>
          <p:spPr>
            <a:xfrm flipH="1">
              <a:off x="1063426" y="5178722"/>
              <a:ext cx="78008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none"/>
              <a:tailEnd type="triangle"/>
            </a:ln>
            <a:effectLst/>
          </p:spPr>
        </p:cxnSp>
        <p:cxnSp>
          <p:nvCxnSpPr>
            <p:cNvPr id="288" name="Connecteur droit avec flèche 287"/>
            <p:cNvCxnSpPr>
              <a:stCxn id="307" idx="2"/>
              <a:endCxn id="285" idx="0"/>
            </p:cNvCxnSpPr>
            <p:nvPr/>
          </p:nvCxnSpPr>
          <p:spPr>
            <a:xfrm flipH="1">
              <a:off x="6744119" y="4598162"/>
              <a:ext cx="1" cy="191625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289" name="Groupe 288"/>
            <p:cNvGrpSpPr/>
            <p:nvPr/>
          </p:nvGrpSpPr>
          <p:grpSpPr>
            <a:xfrm>
              <a:off x="5924550" y="5179517"/>
              <a:ext cx="2098874" cy="307777"/>
              <a:chOff x="5467350" y="1085850"/>
              <a:chExt cx="2098874" cy="307777"/>
            </a:xfrm>
          </p:grpSpPr>
          <p:sp>
            <p:nvSpPr>
              <p:cNvPr id="305" name="ZoneTexte 304"/>
              <p:cNvSpPr txBox="1"/>
              <p:nvPr/>
            </p:nvSpPr>
            <p:spPr>
              <a:xfrm>
                <a:off x="5467350" y="1085850"/>
                <a:ext cx="1666875" cy="30777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Load_steps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06" name="Connecteur droit avec flèche 305"/>
              <p:cNvCxnSpPr/>
              <p:nvPr/>
            </p:nvCxnSpPr>
            <p:spPr>
              <a:xfrm>
                <a:off x="7134224" y="1238250"/>
                <a:ext cx="432000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cxnSp>
          <p:nvCxnSpPr>
            <p:cNvPr id="290" name="Connecteur droit 289"/>
            <p:cNvCxnSpPr>
              <a:stCxn id="279" idx="1"/>
            </p:cNvCxnSpPr>
            <p:nvPr/>
          </p:nvCxnSpPr>
          <p:spPr>
            <a:xfrm flipH="1">
              <a:off x="1063426" y="5563937"/>
              <a:ext cx="780083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none"/>
              <a:tailEnd type="triangle"/>
            </a:ln>
            <a:effectLst/>
          </p:spPr>
        </p:cxnSp>
        <p:sp>
          <p:nvSpPr>
            <p:cNvPr id="291" name="ZoneTexte 290"/>
            <p:cNvSpPr txBox="1"/>
            <p:nvPr/>
          </p:nvSpPr>
          <p:spPr>
            <a:xfrm>
              <a:off x="690560" y="6022414"/>
              <a:ext cx="647694" cy="307777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EOF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292" name="Groupe 291"/>
            <p:cNvGrpSpPr/>
            <p:nvPr/>
          </p:nvGrpSpPr>
          <p:grpSpPr>
            <a:xfrm>
              <a:off x="5924550" y="5938445"/>
              <a:ext cx="2098874" cy="307777"/>
              <a:chOff x="5467350" y="1085850"/>
              <a:chExt cx="2098874" cy="307777"/>
            </a:xfrm>
          </p:grpSpPr>
          <p:sp>
            <p:nvSpPr>
              <p:cNvPr id="303" name="ZoneTexte 302"/>
              <p:cNvSpPr txBox="1"/>
              <p:nvPr/>
            </p:nvSpPr>
            <p:spPr>
              <a:xfrm>
                <a:off x="5467350" y="1085850"/>
                <a:ext cx="1666875" cy="30777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Postproc_4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04" name="Connecteur droit avec flèche 303"/>
              <p:cNvCxnSpPr/>
              <p:nvPr/>
            </p:nvCxnSpPr>
            <p:spPr>
              <a:xfrm>
                <a:off x="7134224" y="1238250"/>
                <a:ext cx="432000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sp>
          <p:nvSpPr>
            <p:cNvPr id="293" name="ZoneTexte 292"/>
            <p:cNvSpPr txBox="1"/>
            <p:nvPr/>
          </p:nvSpPr>
          <p:spPr>
            <a:xfrm>
              <a:off x="7267575" y="5557493"/>
              <a:ext cx="1638300" cy="307777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SOLUTION</a:t>
              </a:r>
              <a:endPara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4" name="ZoneTexte 293"/>
            <p:cNvSpPr txBox="1"/>
            <p:nvPr/>
          </p:nvSpPr>
          <p:spPr>
            <a:xfrm>
              <a:off x="2058668" y="4435928"/>
              <a:ext cx="3237652" cy="307777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  <a:prstDash val="lgDashDotDot"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R2D2_2d_magn_%magnet_version%.rmg</a:t>
              </a:r>
            </a:p>
          </p:txBody>
        </p:sp>
        <p:cxnSp>
          <p:nvCxnSpPr>
            <p:cNvPr id="295" name="Connecteur droit avec flèche 294"/>
            <p:cNvCxnSpPr>
              <a:stCxn id="277" idx="3"/>
              <a:endCxn id="294" idx="1"/>
            </p:cNvCxnSpPr>
            <p:nvPr/>
          </p:nvCxnSpPr>
          <p:spPr>
            <a:xfrm>
              <a:off x="1790700" y="4589817"/>
              <a:ext cx="267968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96" name="Connecteur en angle 295"/>
            <p:cNvCxnSpPr>
              <a:stCxn id="294" idx="3"/>
              <a:endCxn id="305" idx="1"/>
            </p:cNvCxnSpPr>
            <p:nvPr/>
          </p:nvCxnSpPr>
          <p:spPr>
            <a:xfrm>
              <a:off x="5296320" y="4589817"/>
              <a:ext cx="628230" cy="743589"/>
            </a:xfrm>
            <a:prstGeom prst="bentConnector3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97" name="ZoneTexte 296"/>
            <p:cNvSpPr txBox="1"/>
            <p:nvPr/>
          </p:nvSpPr>
          <p:spPr>
            <a:xfrm>
              <a:off x="1924469" y="6330191"/>
              <a:ext cx="3979764" cy="307777"/>
            </a:xfrm>
            <a:prstGeom prst="rect">
              <a:avLst/>
            </a:prstGeom>
            <a:solidFill>
              <a:sysClr val="window" lastClr="FFFFFF"/>
            </a:solidFill>
            <a:ln>
              <a:solidFill>
                <a:sysClr val="windowText" lastClr="000000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Contact pressure on </a:t>
              </a:r>
              <a:r>
                <a:rPr kumimoji="0" lang="fr-FR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coils</a:t>
              </a:r>
              <a:r>
                <a: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, </a:t>
              </a:r>
              <a:r>
                <a:rPr kumimoji="0" lang="fr-FR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equivalent</a:t>
              </a:r>
              <a:r>
                <a: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stress images</a:t>
              </a:r>
            </a:p>
          </p:txBody>
        </p:sp>
        <p:cxnSp>
          <p:nvCxnSpPr>
            <p:cNvPr id="298" name="Connecteur en angle 297"/>
            <p:cNvCxnSpPr>
              <a:stCxn id="303" idx="2"/>
              <a:endCxn id="297" idx="3"/>
            </p:cNvCxnSpPr>
            <p:nvPr/>
          </p:nvCxnSpPr>
          <p:spPr>
            <a:xfrm rot="5400000">
              <a:off x="6212182" y="5938274"/>
              <a:ext cx="237858" cy="853755"/>
            </a:xfrm>
            <a:prstGeom prst="bent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299" name="Groupe 298"/>
            <p:cNvGrpSpPr/>
            <p:nvPr/>
          </p:nvGrpSpPr>
          <p:grpSpPr>
            <a:xfrm>
              <a:off x="1063427" y="934649"/>
              <a:ext cx="6955611" cy="307777"/>
              <a:chOff x="1063427" y="1617077"/>
              <a:chExt cx="6955611" cy="307777"/>
            </a:xfrm>
          </p:grpSpPr>
          <p:sp>
            <p:nvSpPr>
              <p:cNvPr id="300" name="ZoneTexte 299"/>
              <p:cNvSpPr txBox="1"/>
              <p:nvPr/>
            </p:nvSpPr>
            <p:spPr>
              <a:xfrm>
                <a:off x="3738563" y="1617077"/>
                <a:ext cx="1666875" cy="307777"/>
              </a:xfrm>
              <a:prstGeom prst="rect">
                <a:avLst/>
              </a:prstGeom>
              <a:noFill/>
              <a:ln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Geo_param</a:t>
                </a:r>
                <a:endParaRPr kumimoji="0" lang="fr-FR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301" name="Connecteur droit avec flèche 300"/>
              <p:cNvCxnSpPr/>
              <p:nvPr/>
            </p:nvCxnSpPr>
            <p:spPr>
              <a:xfrm flipV="1">
                <a:off x="5405438" y="1770965"/>
                <a:ext cx="2613600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02" name="Connecteur droit avec flèche 301"/>
              <p:cNvCxnSpPr/>
              <p:nvPr/>
            </p:nvCxnSpPr>
            <p:spPr>
              <a:xfrm flipH="1" flipV="1">
                <a:off x="1063427" y="1770965"/>
                <a:ext cx="2675136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</p:grpSp>
      <p:sp>
        <p:nvSpPr>
          <p:cNvPr id="326" name="ZoneTexte 325"/>
          <p:cNvSpPr txBox="1"/>
          <p:nvPr/>
        </p:nvSpPr>
        <p:spPr>
          <a:xfrm>
            <a:off x="219599" y="6493229"/>
            <a:ext cx="1409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FR" sz="1400" b="1" i="1" dirty="0" smtClean="0">
                <a:solidFill>
                  <a:prstClr val="black"/>
                </a:solidFill>
                <a:latin typeface="Calibri" panose="020F0502020204030204"/>
              </a:rPr>
              <a:t>R2D2 v. 6.14.R2</a:t>
            </a:r>
            <a:endParaRPr lang="fr-FR" sz="1400" b="1" i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1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Symmetry Conditions and Mesh</a:t>
            </a:r>
            <a:endParaRPr lang="en-US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" t="6401" r="49273" b="7697"/>
          <a:stretch/>
        </p:blipFill>
        <p:spPr>
          <a:xfrm>
            <a:off x="42652" y="985458"/>
            <a:ext cx="5807131" cy="582029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9" t="35688" r="50273" b="31723"/>
          <a:stretch/>
        </p:blipFill>
        <p:spPr>
          <a:xfrm>
            <a:off x="4277212" y="1024468"/>
            <a:ext cx="4774350" cy="1988068"/>
          </a:xfrm>
          <a:prstGeom prst="rect">
            <a:avLst/>
          </a:prstGeom>
        </p:spPr>
      </p:pic>
      <p:sp>
        <p:nvSpPr>
          <p:cNvPr id="7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5852158" y="6465733"/>
            <a:ext cx="605792" cy="324000"/>
          </a:xfrm>
        </p:spPr>
        <p:txBody>
          <a:bodyPr/>
          <a:lstStyle/>
          <a:p>
            <a:r>
              <a:rPr lang="fr-FR" b="1" smtClean="0">
                <a:solidFill>
                  <a:srgbClr val="808080"/>
                </a:solidFill>
              </a:rPr>
              <a:t>E. Rochepault</a:t>
            </a:r>
            <a:endParaRPr lang="fr-FR" b="1" dirty="0">
              <a:solidFill>
                <a:srgbClr val="808080"/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802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Minimum Rod Diameter Approximation</a:t>
            </a:r>
            <a:endParaRPr lang="en-US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576000" y="1256884"/>
            <a:ext cx="8172464" cy="5073577"/>
          </a:xfrm>
        </p:spPr>
        <p:txBody>
          <a:bodyPr/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2060"/>
                </a:solidFill>
              </a:rPr>
              <a:t>3D Magnetic Model: Full energy/length @ 1.9 K, Short Sample (18 kA) = 204 kJ/m per quadrant</a:t>
            </a:r>
          </a:p>
          <a:p>
            <a:pPr lvl="0" algn="ctr"/>
            <a:r>
              <a:rPr lang="en-US" b="1" noProof="0" dirty="0" err="1" smtClean="0">
                <a:solidFill>
                  <a:srgbClr val="002060"/>
                </a:solidFill>
              </a:rPr>
              <a:t>F</a:t>
            </a:r>
            <a:r>
              <a:rPr lang="en-US" b="1" baseline="-25000" noProof="0" dirty="0" err="1" smtClean="0">
                <a:solidFill>
                  <a:srgbClr val="002060"/>
                </a:solidFill>
              </a:rPr>
              <a:t>z,mag</a:t>
            </a:r>
            <a:r>
              <a:rPr lang="en-US" b="1" noProof="0" dirty="0" smtClean="0">
                <a:solidFill>
                  <a:srgbClr val="002060"/>
                </a:solidFill>
              </a:rPr>
              <a:t> = 816 </a:t>
            </a:r>
            <a:r>
              <a:rPr lang="en-US" b="1" noProof="0" dirty="0" err="1" smtClean="0">
                <a:solidFill>
                  <a:srgbClr val="002060"/>
                </a:solidFill>
              </a:rPr>
              <a:t>kN.</a:t>
            </a:r>
            <a:r>
              <a:rPr lang="en-US" b="1" noProof="0" dirty="0" smtClean="0">
                <a:solidFill>
                  <a:srgbClr val="002060"/>
                </a:solidFill>
              </a:rPr>
              <a:t> </a:t>
            </a:r>
            <a:endParaRPr lang="en-US" noProof="0" dirty="0" smtClean="0">
              <a:solidFill>
                <a:srgbClr val="00206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2060"/>
                </a:solidFill>
              </a:rPr>
              <a:t>Assuming resultant forces on end-shoes and end-plates are the same.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2060"/>
                </a:solidFill>
              </a:rPr>
              <a:t>Assuming 30 % of efforts coming from differential contraction with Al rods (to be checked with mechanical model)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2060"/>
                </a:solidFill>
              </a:rPr>
              <a:t>We aim at 100 % of magnetic forces in z after preload at room temperature (RT) + cool-down (CD) </a:t>
            </a:r>
          </a:p>
          <a:p>
            <a:pPr lvl="0" algn="ctr"/>
            <a:r>
              <a:rPr lang="en-US" b="1" noProof="0" dirty="0" err="1" smtClean="0">
                <a:solidFill>
                  <a:srgbClr val="002060"/>
                </a:solidFill>
              </a:rPr>
              <a:t>F</a:t>
            </a:r>
            <a:r>
              <a:rPr lang="en-US" b="1" baseline="-25000" noProof="0" dirty="0" err="1" smtClean="0">
                <a:solidFill>
                  <a:srgbClr val="002060"/>
                </a:solidFill>
              </a:rPr>
              <a:t>z,RT+CD</a:t>
            </a:r>
            <a:r>
              <a:rPr lang="en-US" b="1" noProof="0" dirty="0" smtClean="0">
                <a:solidFill>
                  <a:srgbClr val="002060"/>
                </a:solidFill>
              </a:rPr>
              <a:t> = </a:t>
            </a:r>
            <a:r>
              <a:rPr lang="en-US" b="1" noProof="0" dirty="0" err="1" smtClean="0">
                <a:solidFill>
                  <a:srgbClr val="002060"/>
                </a:solidFill>
              </a:rPr>
              <a:t>F</a:t>
            </a:r>
            <a:r>
              <a:rPr lang="en-US" b="1" baseline="-25000" noProof="0" dirty="0" err="1" smtClean="0">
                <a:solidFill>
                  <a:srgbClr val="002060"/>
                </a:solidFill>
              </a:rPr>
              <a:t>z,mag</a:t>
            </a:r>
            <a:r>
              <a:rPr lang="en-US" b="1" noProof="0" dirty="0" smtClean="0">
                <a:solidFill>
                  <a:srgbClr val="002060"/>
                </a:solidFill>
              </a:rPr>
              <a:t> = -816 </a:t>
            </a:r>
            <a:r>
              <a:rPr lang="en-US" b="1" noProof="0" dirty="0" err="1" smtClean="0">
                <a:solidFill>
                  <a:srgbClr val="002060"/>
                </a:solidFill>
              </a:rPr>
              <a:t>kN</a:t>
            </a:r>
            <a:endParaRPr lang="en-US" noProof="0" dirty="0" smtClean="0">
              <a:solidFill>
                <a:srgbClr val="00206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2060"/>
                </a:solidFill>
              </a:rPr>
              <a:t>Assumption: 70% of forces are applied at room temperature: </a:t>
            </a:r>
          </a:p>
          <a:p>
            <a:pPr lvl="0" algn="ctr"/>
            <a:r>
              <a:rPr lang="en-US" b="1" noProof="0" dirty="0" err="1" smtClean="0">
                <a:solidFill>
                  <a:srgbClr val="002060"/>
                </a:solidFill>
              </a:rPr>
              <a:t>F</a:t>
            </a:r>
            <a:r>
              <a:rPr lang="en-US" b="1" baseline="-25000" noProof="0" dirty="0" err="1" smtClean="0">
                <a:solidFill>
                  <a:srgbClr val="002060"/>
                </a:solidFill>
              </a:rPr>
              <a:t>z,RT</a:t>
            </a:r>
            <a:r>
              <a:rPr lang="en-US" b="1" noProof="0" dirty="0" smtClean="0">
                <a:solidFill>
                  <a:srgbClr val="002060"/>
                </a:solidFill>
              </a:rPr>
              <a:t> = </a:t>
            </a:r>
            <a:r>
              <a:rPr lang="en-US" b="1" noProof="0" dirty="0" err="1" smtClean="0">
                <a:solidFill>
                  <a:srgbClr val="002060"/>
                </a:solidFill>
              </a:rPr>
              <a:t>F</a:t>
            </a:r>
            <a:r>
              <a:rPr lang="en-US" b="1" baseline="-25000" noProof="0" dirty="0" err="1" smtClean="0">
                <a:solidFill>
                  <a:srgbClr val="002060"/>
                </a:solidFill>
              </a:rPr>
              <a:t>jack</a:t>
            </a:r>
            <a:r>
              <a:rPr lang="en-US" b="1" noProof="0" dirty="0" smtClean="0">
                <a:solidFill>
                  <a:srgbClr val="002060"/>
                </a:solidFill>
              </a:rPr>
              <a:t> = -571 </a:t>
            </a:r>
            <a:r>
              <a:rPr lang="en-US" b="1" noProof="0" dirty="0" err="1" smtClean="0">
                <a:solidFill>
                  <a:srgbClr val="002060"/>
                </a:solidFill>
              </a:rPr>
              <a:t>kN</a:t>
            </a:r>
            <a:endParaRPr lang="en-US" b="1" noProof="0" dirty="0" smtClean="0">
              <a:solidFill>
                <a:srgbClr val="00206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2060"/>
                </a:solidFill>
              </a:rPr>
              <a:t>Force on one rod:</a:t>
            </a:r>
          </a:p>
          <a:p>
            <a:pPr algn="ctr"/>
            <a:r>
              <a:rPr lang="en-US" b="1" noProof="0" dirty="0" err="1" smtClean="0">
                <a:solidFill>
                  <a:srgbClr val="002060"/>
                </a:solidFill>
              </a:rPr>
              <a:t>F</a:t>
            </a:r>
            <a:r>
              <a:rPr lang="en-US" b="1" baseline="-25000" noProof="0" dirty="0" err="1" smtClean="0">
                <a:solidFill>
                  <a:srgbClr val="002060"/>
                </a:solidFill>
              </a:rPr>
              <a:t>z,rod</a:t>
            </a:r>
            <a:r>
              <a:rPr lang="en-US" b="1" noProof="0" dirty="0" smtClean="0">
                <a:solidFill>
                  <a:srgbClr val="002060"/>
                </a:solidFill>
              </a:rPr>
              <a:t> = </a:t>
            </a:r>
            <a:r>
              <a:rPr lang="en-US" b="1" noProof="0" dirty="0" err="1" smtClean="0">
                <a:solidFill>
                  <a:srgbClr val="002060"/>
                </a:solidFill>
              </a:rPr>
              <a:t>F</a:t>
            </a:r>
            <a:r>
              <a:rPr lang="en-US" b="1" baseline="-25000" noProof="0" dirty="0" err="1" smtClean="0">
                <a:solidFill>
                  <a:srgbClr val="002060"/>
                </a:solidFill>
              </a:rPr>
              <a:t>z,mag</a:t>
            </a:r>
            <a:r>
              <a:rPr lang="en-US" b="1" noProof="0" dirty="0" smtClean="0">
                <a:solidFill>
                  <a:srgbClr val="002060"/>
                </a:solidFill>
              </a:rPr>
              <a:t>/</a:t>
            </a:r>
            <a:r>
              <a:rPr lang="en-US" b="1" noProof="0" dirty="0" err="1" smtClean="0">
                <a:solidFill>
                  <a:srgbClr val="002060"/>
                </a:solidFill>
              </a:rPr>
              <a:t>N</a:t>
            </a:r>
            <a:r>
              <a:rPr lang="en-US" b="1" baseline="-25000" noProof="0" dirty="0" err="1" smtClean="0">
                <a:solidFill>
                  <a:srgbClr val="002060"/>
                </a:solidFill>
              </a:rPr>
              <a:t>rods</a:t>
            </a:r>
            <a:r>
              <a:rPr lang="en-US" b="1" noProof="0" dirty="0" smtClean="0">
                <a:solidFill>
                  <a:srgbClr val="002060"/>
                </a:solidFill>
              </a:rPr>
              <a:t> = σ x </a:t>
            </a:r>
            <a:r>
              <a:rPr lang="en-US" b="1" noProof="0" dirty="0" err="1" smtClean="0">
                <a:solidFill>
                  <a:srgbClr val="002060"/>
                </a:solidFill>
              </a:rPr>
              <a:t>A</a:t>
            </a:r>
            <a:r>
              <a:rPr lang="en-US" b="1" baseline="-25000" noProof="0" dirty="0" err="1" smtClean="0">
                <a:solidFill>
                  <a:srgbClr val="002060"/>
                </a:solidFill>
              </a:rPr>
              <a:t>rod</a:t>
            </a:r>
            <a:r>
              <a:rPr lang="en-US" b="1" noProof="0" dirty="0" smtClean="0">
                <a:solidFill>
                  <a:srgbClr val="002060"/>
                </a:solidFill>
              </a:rPr>
              <a:t> = σ x ϖd</a:t>
            </a:r>
            <a:r>
              <a:rPr lang="en-US" b="1" baseline="-25000" noProof="0" dirty="0" smtClean="0">
                <a:solidFill>
                  <a:srgbClr val="002060"/>
                </a:solidFill>
              </a:rPr>
              <a:t>rod</a:t>
            </a:r>
            <a:r>
              <a:rPr lang="en-US" b="1" baseline="30000" noProof="0" dirty="0" smtClean="0">
                <a:solidFill>
                  <a:srgbClr val="002060"/>
                </a:solidFill>
              </a:rPr>
              <a:t>2</a:t>
            </a:r>
            <a:r>
              <a:rPr lang="en-US" b="1" noProof="0" dirty="0" smtClean="0">
                <a:solidFill>
                  <a:srgbClr val="002060"/>
                </a:solidFill>
              </a:rPr>
              <a:t>/4</a:t>
            </a:r>
            <a:endParaRPr lang="en-US" b="1" noProof="0" dirty="0">
              <a:solidFill>
                <a:srgbClr val="002060"/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18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Comparison 2D Vs 3D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1" y="3888995"/>
            <a:ext cx="4320000" cy="268383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1" y="1252527"/>
            <a:ext cx="4320000" cy="268383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678404" y="998619"/>
            <a:ext cx="170246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2D</a:t>
            </a:r>
            <a:endParaRPr lang="en-US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250" y="1252527"/>
            <a:ext cx="3543777" cy="28800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922" y="3889770"/>
            <a:ext cx="3568343" cy="2899963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295304" y="998619"/>
            <a:ext cx="22258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3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89" y="1257300"/>
            <a:ext cx="7335998" cy="4968875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R2D2 3D – </a:t>
            </a:r>
            <a:r>
              <a:rPr lang="en-US" noProof="0" dirty="0" err="1" smtClean="0"/>
              <a:t>iso</a:t>
            </a:r>
            <a:r>
              <a:rPr lang="en-US" noProof="0" dirty="0" smtClean="0"/>
              <a:t> geometric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43087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/>
          </p:nvPr>
        </p:nvGraphicFramePr>
        <p:xfrm>
          <a:off x="735483" y="2418082"/>
          <a:ext cx="3276600" cy="1706005"/>
        </p:xfrm>
        <a:graphic>
          <a:graphicData uri="http://schemas.openxmlformats.org/drawingml/2006/table">
            <a:tbl>
              <a:tblPr/>
              <a:tblGrid>
                <a:gridCol w="647700">
                  <a:extLst>
                    <a:ext uri="{9D8B030D-6E8A-4147-A177-3AD203B41FA5}">
                      <a16:colId xmlns:a16="http://schemas.microsoft.com/office/drawing/2014/main" val="3865991399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194349736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3596254446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10982844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177035016"/>
                    </a:ext>
                  </a:extLst>
                </a:gridCol>
              </a:tblGrid>
              <a:tr h="243715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4952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1532180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415.3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-126.8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3191328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-91.6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3697095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-319.6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9554457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651.5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-518.9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87.4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586811"/>
                  </a:ext>
                </a:extLst>
              </a:tr>
              <a:tr h="24371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646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-491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-90.3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8730829"/>
                  </a:ext>
                </a:extLst>
              </a:tr>
            </a:tbl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Forces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97780" y="1174111"/>
            <a:ext cx="4626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Forces </a:t>
            </a:r>
            <a:r>
              <a:rPr lang="fr-FR" dirty="0" err="1" smtClean="0"/>
              <a:t>imported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Opera</a:t>
            </a:r>
            <a:r>
              <a:rPr lang="fr-FR" dirty="0" smtClean="0"/>
              <a:t> 3D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RE,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nominal </a:t>
            </a:r>
            <a:r>
              <a:rPr lang="fr-FR" dirty="0" err="1" smtClean="0"/>
              <a:t>current</a:t>
            </a:r>
            <a:r>
              <a:rPr lang="fr-FR" dirty="0" smtClean="0"/>
              <a:t> 13.7 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Per octant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219" y="1071309"/>
            <a:ext cx="4483674" cy="1991298"/>
          </a:xfrm>
          <a:prstGeom prst="rect">
            <a:avLst/>
          </a:prstGeom>
        </p:spPr>
      </p:pic>
      <p:graphicFrame>
        <p:nvGraphicFramePr>
          <p:cNvPr id="10" name="Tableau 9"/>
          <p:cNvGraphicFramePr>
            <a:graphicFrameLocks noGrp="1"/>
          </p:cNvGraphicFramePr>
          <p:nvPr>
            <p:extLst/>
          </p:nvPr>
        </p:nvGraphicFramePr>
        <p:xfrm>
          <a:off x="735482" y="4364598"/>
          <a:ext cx="3276600" cy="1102316"/>
        </p:xfrm>
        <a:graphic>
          <a:graphicData uri="http://schemas.openxmlformats.org/drawingml/2006/table">
            <a:tbl>
              <a:tblPr/>
              <a:tblGrid>
                <a:gridCol w="539391">
                  <a:extLst>
                    <a:ext uri="{9D8B030D-6E8A-4147-A177-3AD203B41FA5}">
                      <a16:colId xmlns:a16="http://schemas.microsoft.com/office/drawing/2014/main" val="2078359792"/>
                    </a:ext>
                  </a:extLst>
                </a:gridCol>
                <a:gridCol w="539391">
                  <a:extLst>
                    <a:ext uri="{9D8B030D-6E8A-4147-A177-3AD203B41FA5}">
                      <a16:colId xmlns:a16="http://schemas.microsoft.com/office/drawing/2014/main" val="1554520779"/>
                    </a:ext>
                  </a:extLst>
                </a:gridCol>
                <a:gridCol w="539391">
                  <a:extLst>
                    <a:ext uri="{9D8B030D-6E8A-4147-A177-3AD203B41FA5}">
                      <a16:colId xmlns:a16="http://schemas.microsoft.com/office/drawing/2014/main" val="282964357"/>
                    </a:ext>
                  </a:extLst>
                </a:gridCol>
                <a:gridCol w="821163">
                  <a:extLst>
                    <a:ext uri="{9D8B030D-6E8A-4147-A177-3AD203B41FA5}">
                      <a16:colId xmlns:a16="http://schemas.microsoft.com/office/drawing/2014/main" val="1414371854"/>
                    </a:ext>
                  </a:extLst>
                </a:gridCol>
                <a:gridCol w="837264">
                  <a:extLst>
                    <a:ext uri="{9D8B030D-6E8A-4147-A177-3AD203B41FA5}">
                      <a16:colId xmlns:a16="http://schemas.microsoft.com/office/drawing/2014/main" val="2709776741"/>
                    </a:ext>
                  </a:extLst>
                </a:gridCol>
              </a:tblGrid>
              <a:tr h="275579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524734"/>
                  </a:ext>
                </a:extLst>
              </a:tr>
              <a:tr h="27557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626458"/>
                  </a:ext>
                </a:extLst>
              </a:tr>
              <a:tr h="27557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-469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-752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-1221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8676081"/>
                  </a:ext>
                </a:extLst>
              </a:tr>
              <a:tr h="275579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</a:t>
                      </a: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8827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94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VM Stress – 2D vs 3D (Nominal)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91" b="11840"/>
          <a:stretch/>
        </p:blipFill>
        <p:spPr>
          <a:xfrm>
            <a:off x="0" y="1047561"/>
            <a:ext cx="3960000" cy="1553309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97" b="14148"/>
          <a:stretch/>
        </p:blipFill>
        <p:spPr>
          <a:xfrm>
            <a:off x="3036350" y="1073024"/>
            <a:ext cx="3960000" cy="150238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13" b="13328"/>
          <a:stretch/>
        </p:blipFill>
        <p:spPr>
          <a:xfrm>
            <a:off x="6104065" y="1071854"/>
            <a:ext cx="3960000" cy="1519355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88" b="-474"/>
          <a:stretch/>
        </p:blipFill>
        <p:spPr>
          <a:xfrm>
            <a:off x="0" y="2947386"/>
            <a:ext cx="3606673" cy="1802167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20"/>
          <a:stretch/>
        </p:blipFill>
        <p:spPr>
          <a:xfrm>
            <a:off x="3036350" y="2911199"/>
            <a:ext cx="3599883" cy="1798657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83"/>
          <a:stretch/>
        </p:blipFill>
        <p:spPr>
          <a:xfrm>
            <a:off x="6104065" y="2903373"/>
            <a:ext cx="3604123" cy="180648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9468" y="1980658"/>
            <a:ext cx="1447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0.40 </a:t>
            </a:r>
            <a:r>
              <a:rPr lang="en-US" sz="1400" dirty="0"/>
              <a:t>mm </a:t>
            </a:r>
            <a:r>
              <a:rPr lang="en-US" sz="1400" dirty="0" err="1" smtClean="0"/>
              <a:t>Xinterf</a:t>
            </a:r>
            <a:endParaRPr lang="en-US" sz="1400" dirty="0" smtClean="0"/>
          </a:p>
          <a:p>
            <a:r>
              <a:rPr lang="en-US" sz="1400" dirty="0" smtClean="0"/>
              <a:t>0.05 mm </a:t>
            </a:r>
            <a:r>
              <a:rPr lang="en-US" sz="1400" dirty="0" err="1" smtClean="0"/>
              <a:t>Yinterf</a:t>
            </a:r>
            <a:endParaRPr lang="en-US" sz="1400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3678535" y="1980658"/>
            <a:ext cx="1040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Cool-down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636233" y="1980658"/>
            <a:ext cx="14478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Nominal</a:t>
            </a:r>
            <a:r>
              <a:rPr lang="en-US" sz="1400" dirty="0" smtClean="0"/>
              <a:t> current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33165" y="978336"/>
            <a:ext cx="1535837" cy="379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2D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190843" y="2903372"/>
            <a:ext cx="1535837" cy="379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6597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961472"/>
            <a:ext cx="4274751" cy="23400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X Stress </a:t>
            </a:r>
            <a:r>
              <a:rPr lang="en-US" noProof="0" dirty="0"/>
              <a:t>– 2D vs </a:t>
            </a:r>
            <a:r>
              <a:rPr lang="en-US" noProof="0" dirty="0" smtClean="0"/>
              <a:t>3D (0.2 mm </a:t>
            </a:r>
            <a:r>
              <a:rPr lang="en-US" noProof="0" dirty="0" err="1" smtClean="0"/>
              <a:t>interf</a:t>
            </a:r>
            <a:r>
              <a:rPr lang="en-US" noProof="0" dirty="0" smtClean="0"/>
              <a:t>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F2D2 meeting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A2566B-7A53-4ED4-8A45-E01E4CB5C81D}" type="datetime1">
              <a:rPr lang="fr-FR" smtClean="0"/>
              <a:t>08/03/2021</a:t>
            </a:fld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3830810"/>
            <a:ext cx="4212565" cy="234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901" y="3830810"/>
            <a:ext cx="4212565" cy="234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901" y="961472"/>
            <a:ext cx="4274751" cy="234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397" y="3830810"/>
            <a:ext cx="4523347" cy="234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396" y="961472"/>
            <a:ext cx="4523347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19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4178"/>
            <a:ext cx="3420000" cy="2288128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770" y="2886733"/>
            <a:ext cx="3420000" cy="2288128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Pole Contacts – 2D vs 3D (Nominal)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" t="23043" r="21764" b="24819"/>
          <a:stretch/>
        </p:blipFill>
        <p:spPr>
          <a:xfrm>
            <a:off x="0" y="994299"/>
            <a:ext cx="3060000" cy="127932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" t="23395" r="22064" b="23762"/>
          <a:stretch/>
        </p:blipFill>
        <p:spPr>
          <a:xfrm>
            <a:off x="2993433" y="1003646"/>
            <a:ext cx="3060000" cy="1296612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" t="23497" r="21962" b="24012"/>
          <a:stretch/>
        </p:blipFill>
        <p:spPr>
          <a:xfrm>
            <a:off x="6053433" y="978336"/>
            <a:ext cx="3060000" cy="129528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99468" y="1980658"/>
            <a:ext cx="1447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0.40 </a:t>
            </a:r>
            <a:r>
              <a:rPr lang="en-US" sz="1400" dirty="0"/>
              <a:t>mm </a:t>
            </a:r>
            <a:r>
              <a:rPr lang="en-US" sz="1400" dirty="0" err="1" smtClean="0"/>
              <a:t>Xinterf</a:t>
            </a:r>
            <a:endParaRPr lang="en-US" sz="1400" dirty="0" smtClean="0"/>
          </a:p>
          <a:p>
            <a:r>
              <a:rPr lang="en-US" sz="1400" dirty="0" smtClean="0"/>
              <a:t>0.05 mm </a:t>
            </a:r>
            <a:r>
              <a:rPr lang="en-US" sz="1400" dirty="0" err="1" smtClean="0"/>
              <a:t>Yinterf</a:t>
            </a:r>
            <a:endParaRPr lang="en-US" sz="1400" dirty="0" smtClean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711" y="2884178"/>
            <a:ext cx="3420000" cy="228812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678535" y="1980658"/>
            <a:ext cx="1040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Cool-down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636233" y="1980658"/>
            <a:ext cx="14478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Nominal</a:t>
            </a:r>
            <a:r>
              <a:rPr lang="en-US" sz="1400" dirty="0" smtClean="0"/>
              <a:t> current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33165" y="978336"/>
            <a:ext cx="1535837" cy="379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2D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164238" y="2525239"/>
            <a:ext cx="1535837" cy="379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665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" t="38721" r="49153" b="36802"/>
          <a:stretch/>
        </p:blipFill>
        <p:spPr>
          <a:xfrm>
            <a:off x="98984" y="1799880"/>
            <a:ext cx="8967811" cy="2478138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Contacts and Couplings: Coil</a:t>
            </a:r>
            <a:endParaRPr lang="en-US" noProof="0" dirty="0"/>
          </a:p>
        </p:txBody>
      </p:sp>
      <p:sp>
        <p:nvSpPr>
          <p:cNvPr id="25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b="1" smtClean="0">
                <a:solidFill>
                  <a:srgbClr val="808080"/>
                </a:solidFill>
              </a:rPr>
              <a:t>E. Rochepault</a:t>
            </a:r>
            <a:endParaRPr lang="fr-FR" b="1" dirty="0">
              <a:solidFill>
                <a:srgbClr val="80808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886200" y="1394837"/>
            <a:ext cx="19401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002060"/>
                </a:solidFill>
              </a:rPr>
              <a:t>Unprescribed</a:t>
            </a:r>
            <a:r>
              <a:rPr lang="en-US" sz="1200" dirty="0" smtClean="0">
                <a:solidFill>
                  <a:srgbClr val="002060"/>
                </a:solidFill>
              </a:rPr>
              <a:t> interfaces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82003" y="4804086"/>
            <a:ext cx="8352447" cy="52322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	Standard contact between all interfaces surrounding coil assembly, friction coefficient = 0.2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	Coupling </a:t>
            </a:r>
            <a:r>
              <a:rPr lang="en-US" sz="1400" dirty="0">
                <a:solidFill>
                  <a:srgbClr val="002060"/>
                </a:solidFill>
              </a:rPr>
              <a:t>between coils and their proximal </a:t>
            </a:r>
            <a:r>
              <a:rPr lang="en-US" sz="1400" dirty="0" smtClean="0">
                <a:solidFill>
                  <a:srgbClr val="002060"/>
                </a:solidFill>
              </a:rPr>
              <a:t>shims</a:t>
            </a:r>
            <a:endParaRPr lang="en-US" sz="1400" dirty="0">
              <a:solidFill>
                <a:srgbClr val="002060"/>
              </a:solidFill>
            </a:endParaRPr>
          </a:p>
        </p:txBody>
      </p:sp>
      <p:cxnSp>
        <p:nvCxnSpPr>
          <p:cNvPr id="10" name="Connecteur droit avec flèche 9"/>
          <p:cNvCxnSpPr>
            <a:stCxn id="13" idx="2"/>
          </p:cNvCxnSpPr>
          <p:nvPr/>
        </p:nvCxnSpPr>
        <p:spPr>
          <a:xfrm>
            <a:off x="6856274" y="1671836"/>
            <a:ext cx="1996781" cy="37447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13" idx="2"/>
          </p:cNvCxnSpPr>
          <p:nvPr/>
        </p:nvCxnSpPr>
        <p:spPr>
          <a:xfrm>
            <a:off x="6856274" y="1671836"/>
            <a:ext cx="1996781" cy="99432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13" idx="2"/>
          </p:cNvCxnSpPr>
          <p:nvPr/>
        </p:nvCxnSpPr>
        <p:spPr>
          <a:xfrm>
            <a:off x="6856274" y="1671836"/>
            <a:ext cx="1996781" cy="248116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682470" y="2959398"/>
            <a:ext cx="6069815" cy="11049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7758527" y="2959398"/>
            <a:ext cx="949168" cy="11049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8713937" y="2959398"/>
            <a:ext cx="145360" cy="11049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7433460" y="2959398"/>
            <a:ext cx="318825" cy="106555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8"/>
          <p:cNvCxnSpPr/>
          <p:nvPr/>
        </p:nvCxnSpPr>
        <p:spPr>
          <a:xfrm flipH="1">
            <a:off x="173044" y="4064298"/>
            <a:ext cx="1509424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H="1">
            <a:off x="173044" y="2959398"/>
            <a:ext cx="1509424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H="1">
            <a:off x="173046" y="2449600"/>
            <a:ext cx="8680009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H="1">
            <a:off x="842104" y="4960952"/>
            <a:ext cx="540000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flipH="1">
            <a:off x="842104" y="5180027"/>
            <a:ext cx="540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H="1">
            <a:off x="1730460" y="4024956"/>
            <a:ext cx="5688000" cy="0"/>
          </a:xfrm>
          <a:prstGeom prst="line">
            <a:avLst/>
          </a:prstGeom>
          <a:ln w="25400">
            <a:solidFill>
              <a:srgbClr val="DC05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 flipH="1" flipV="1">
            <a:off x="1721958" y="2976660"/>
            <a:ext cx="0" cy="1074574"/>
          </a:xfrm>
          <a:prstGeom prst="line">
            <a:avLst/>
          </a:prstGeom>
          <a:ln w="25400">
            <a:solidFill>
              <a:srgbClr val="DC05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 flipH="1" flipV="1">
            <a:off x="4726416" y="2976660"/>
            <a:ext cx="0" cy="1044000"/>
          </a:xfrm>
          <a:prstGeom prst="line">
            <a:avLst/>
          </a:prstGeom>
          <a:ln w="25400">
            <a:solidFill>
              <a:srgbClr val="DC05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 flipH="1" flipV="1">
            <a:off x="4762338" y="2976660"/>
            <a:ext cx="0" cy="1044000"/>
          </a:xfrm>
          <a:prstGeom prst="line">
            <a:avLst/>
          </a:prstGeom>
          <a:ln w="25400">
            <a:solidFill>
              <a:srgbClr val="DC05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82003" y="5641088"/>
            <a:ext cx="5030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Coupling used 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Force coil pack to behave as a unit</a:t>
            </a:r>
            <a:endParaRPr lang="en-US" sz="1600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A</a:t>
            </a:r>
            <a:r>
              <a:rPr lang="en-US" sz="1600" dirty="0" smtClean="0">
                <a:solidFill>
                  <a:srgbClr val="002060"/>
                </a:solidFill>
              </a:rPr>
              <a:t>void stress concentrations during cool-down</a:t>
            </a:r>
          </a:p>
        </p:txBody>
      </p:sp>
      <p:sp>
        <p:nvSpPr>
          <p:cNvPr id="26" name="Espace réservé du pied de page 3"/>
          <p:cNvSpPr txBox="1">
            <a:spLocks/>
          </p:cNvSpPr>
          <p:nvPr/>
        </p:nvSpPr>
        <p:spPr>
          <a:xfrm>
            <a:off x="576001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48595" y="989974"/>
            <a:ext cx="52328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Standard contact (Separation and </a:t>
            </a:r>
            <a:r>
              <a:rPr lang="en-US" sz="1600" dirty="0" smtClean="0">
                <a:solidFill>
                  <a:srgbClr val="002060"/>
                </a:solidFill>
              </a:rPr>
              <a:t>Sliding permitted)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2060"/>
                </a:solidFill>
              </a:rPr>
              <a:t>No initial penetration or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Friction </a:t>
            </a:r>
            <a:r>
              <a:rPr lang="en-US" sz="1600" dirty="0">
                <a:solidFill>
                  <a:srgbClr val="002060"/>
                </a:solidFill>
              </a:rPr>
              <a:t>coefficient = </a:t>
            </a:r>
            <a:r>
              <a:rPr lang="en-US" sz="1600" dirty="0" smtClean="0">
                <a:solidFill>
                  <a:srgbClr val="002060"/>
                </a:solidFill>
              </a:rPr>
              <a:t>0.2</a:t>
            </a:r>
          </a:p>
        </p:txBody>
      </p:sp>
    </p:spTree>
    <p:extLst>
      <p:ext uri="{BB962C8B-B14F-4D97-AF65-F5344CB8AC3E}">
        <p14:creationId xmlns:p14="http://schemas.microsoft.com/office/powerpoint/2010/main" val="401494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9303"/>
            <a:ext cx="4471647" cy="25200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Stresses in Structure </a:t>
            </a:r>
            <a:r>
              <a:rPr lang="en-US" noProof="0" dirty="0"/>
              <a:t>– 2D vs </a:t>
            </a:r>
            <a:r>
              <a:rPr lang="en-US" noProof="0" dirty="0" smtClean="0"/>
              <a:t>3D (0.2 mm)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F2D2 meeting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A2566B-7A53-4ED4-8A45-E01E4CB5C81D}" type="datetime1">
              <a:rPr lang="fr-FR" smtClean="0"/>
              <a:t>08/03/2021</a:t>
            </a:fld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173" y="3809303"/>
            <a:ext cx="4471647" cy="2520000"/>
          </a:xfrm>
          <a:prstGeom prst="rect">
            <a:avLst/>
          </a:prstGeom>
        </p:spPr>
      </p:pic>
      <p:pic>
        <p:nvPicPr>
          <p:cNvPr id="11" name="Espace réservé du contenu 10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1472"/>
            <a:ext cx="4056289" cy="2520000"/>
          </a:xfr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173" y="961472"/>
            <a:ext cx="4056289" cy="2520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029" y="961472"/>
            <a:ext cx="4056289" cy="252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029" y="3809303"/>
            <a:ext cx="394229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42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VM Stress – 3D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1472"/>
            <a:ext cx="4471647" cy="2520000"/>
          </a:xfrm>
          <a:prstGeom prst="rect">
            <a:avLst/>
          </a:prstGeom>
        </p:spPr>
      </p:pic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726" y="965964"/>
            <a:ext cx="4471647" cy="2520000"/>
          </a:xfr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252" y="961471"/>
            <a:ext cx="394229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99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37697" r="33261" b="20981"/>
          <a:stretch/>
        </p:blipFill>
        <p:spPr>
          <a:xfrm>
            <a:off x="5248175" y="1171575"/>
            <a:ext cx="3831814" cy="129462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VM Stress – 2D vs 3D (0.8 mm)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3992741" y="2667284"/>
            <a:ext cx="1040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Cool-down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777900" y="3786366"/>
            <a:ext cx="12744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16.5 kA Ultimate current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761815" y="941524"/>
            <a:ext cx="1535837" cy="379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2D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5868314" y="979717"/>
            <a:ext cx="1535837" cy="379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3D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" t="38087" r="33376" b="22303"/>
          <a:stretch/>
        </p:blipFill>
        <p:spPr>
          <a:xfrm>
            <a:off x="5178463" y="2533650"/>
            <a:ext cx="3911051" cy="127454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" t="37953" r="32977" b="20791"/>
          <a:stretch/>
        </p:blipFill>
        <p:spPr>
          <a:xfrm>
            <a:off x="5227202" y="3838575"/>
            <a:ext cx="3862312" cy="129256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836768" y="1313709"/>
            <a:ext cx="1447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0.80 </a:t>
            </a:r>
            <a:r>
              <a:rPr lang="en-US" sz="1400" dirty="0"/>
              <a:t>mm </a:t>
            </a:r>
            <a:r>
              <a:rPr lang="en-US" sz="1400" dirty="0" err="1" smtClean="0"/>
              <a:t>Xinterf</a:t>
            </a:r>
            <a:endParaRPr lang="en-US" sz="1400" dirty="0" smtClean="0"/>
          </a:p>
          <a:p>
            <a:r>
              <a:rPr lang="en-US" sz="1400" dirty="0" smtClean="0"/>
              <a:t>0.05 mm </a:t>
            </a:r>
            <a:r>
              <a:rPr lang="en-US" sz="1400" dirty="0" err="1" smtClean="0"/>
              <a:t>Yinterf</a:t>
            </a:r>
            <a:endParaRPr lang="en-US" sz="1400" dirty="0" smtClean="0"/>
          </a:p>
        </p:txBody>
      </p:sp>
      <p:sp>
        <p:nvSpPr>
          <p:cNvPr id="31" name="ZoneTexte 30"/>
          <p:cNvSpPr txBox="1"/>
          <p:nvPr/>
        </p:nvSpPr>
        <p:spPr>
          <a:xfrm>
            <a:off x="7010400" y="1854889"/>
            <a:ext cx="1108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104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010400" y="3182805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168 MPa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6773240" y="3552137"/>
            <a:ext cx="1371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201 MPa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799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Longitudinal preload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graphicFrame>
        <p:nvGraphicFramePr>
          <p:cNvPr id="8" name="Graphique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8883252"/>
              </p:ext>
            </p:extLst>
          </p:nvPr>
        </p:nvGraphicFramePr>
        <p:xfrm>
          <a:off x="0" y="1349407"/>
          <a:ext cx="45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3574804"/>
              </p:ext>
            </p:extLst>
          </p:nvPr>
        </p:nvGraphicFramePr>
        <p:xfrm>
          <a:off x="4644000" y="1349407"/>
          <a:ext cx="45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5486400" y="1109709"/>
            <a:ext cx="3127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Nominal current</a:t>
            </a:r>
            <a:endParaRPr lang="en-US" sz="1600" dirty="0"/>
          </a:p>
        </p:txBody>
      </p:sp>
      <p:sp>
        <p:nvSpPr>
          <p:cNvPr id="11" name="ZoneTexte 10"/>
          <p:cNvSpPr txBox="1"/>
          <p:nvPr/>
        </p:nvSpPr>
        <p:spPr>
          <a:xfrm rot="19459497">
            <a:off x="2834801" y="3575102"/>
            <a:ext cx="1280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0.25 mm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xinterf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 rot="19459497">
            <a:off x="2534829" y="3274740"/>
            <a:ext cx="1280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4"/>
                </a:solidFill>
              </a:rPr>
              <a:t>0.6 mm </a:t>
            </a:r>
            <a:r>
              <a:rPr lang="en-US" sz="1200" dirty="0" err="1" smtClean="0">
                <a:solidFill>
                  <a:schemeClr val="accent4"/>
                </a:solidFill>
              </a:rPr>
              <a:t>xinterf</a:t>
            </a:r>
            <a:endParaRPr lang="en-US" sz="1200" dirty="0">
              <a:solidFill>
                <a:schemeClr val="accent4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353901" y="2515614"/>
            <a:ext cx="1280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0.25 mm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xinterf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428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R2D2 coils in F2D2 structure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4147630" y="6010722"/>
            <a:ext cx="877454" cy="184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04641" y="5344359"/>
            <a:ext cx="710213" cy="1331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5913248" y="1165072"/>
            <a:ext cx="30435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Too much pre-load because of the thick shell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FF0000"/>
                </a:solidFill>
              </a:rPr>
              <a:t>High </a:t>
            </a:r>
            <a:r>
              <a:rPr lang="en-US" dirty="0">
                <a:solidFill>
                  <a:srgbClr val="FF0000"/>
                </a:solidFill>
              </a:rPr>
              <a:t>peak </a:t>
            </a:r>
            <a:r>
              <a:rPr lang="en-US" dirty="0" smtClean="0">
                <a:solidFill>
                  <a:srgbClr val="FF0000"/>
                </a:solidFill>
              </a:rPr>
              <a:t>stress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FF0000"/>
                </a:solidFill>
              </a:rPr>
              <a:t>Need to redesign the structure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Different fillers and pads</a:t>
            </a:r>
          </a:p>
          <a:p>
            <a:r>
              <a:rPr lang="en-US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 Marginal cost saving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" name="Flèche droite 1"/>
          <p:cNvSpPr/>
          <p:nvPr/>
        </p:nvSpPr>
        <p:spPr>
          <a:xfrm>
            <a:off x="2696034" y="2316466"/>
            <a:ext cx="333377" cy="411392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54925" y="3563544"/>
            <a:ext cx="2982391" cy="2850619"/>
            <a:chOff x="105878" y="3422507"/>
            <a:chExt cx="2982391" cy="2850619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1" t="20248" r="22973" b="35408"/>
            <a:stretch/>
          </p:blipFill>
          <p:spPr>
            <a:xfrm>
              <a:off x="105878" y="3789279"/>
              <a:ext cx="2971696" cy="1117471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2" t="20037" r="22707" b="27976"/>
            <a:stretch/>
          </p:blipFill>
          <p:spPr>
            <a:xfrm>
              <a:off x="125128" y="4901531"/>
              <a:ext cx="2963141" cy="1310105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467239" y="3422507"/>
              <a:ext cx="1447832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0.10 </a:t>
              </a:r>
              <a:r>
                <a:rPr lang="en-US" sz="1400" dirty="0"/>
                <a:t>mm </a:t>
              </a:r>
              <a:r>
                <a:rPr lang="en-US" sz="1400" dirty="0" err="1" smtClean="0"/>
                <a:t>Xinterf</a:t>
              </a:r>
              <a:endParaRPr lang="en-US" sz="1400" dirty="0" smtClean="0"/>
            </a:p>
            <a:p>
              <a:r>
                <a:rPr lang="en-US" sz="1400" dirty="0" smtClean="0"/>
                <a:t>0.05 mm </a:t>
              </a:r>
              <a:r>
                <a:rPr lang="en-US" sz="1400" dirty="0" err="1" smtClean="0"/>
                <a:t>Yinterf</a:t>
              </a:r>
              <a:endParaRPr lang="en-US" sz="1400" dirty="0" smtClean="0"/>
            </a:p>
            <a:p>
              <a:r>
                <a:rPr lang="en-US" sz="1400" u="sng" dirty="0" smtClean="0"/>
                <a:t>+cool-down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67239" y="5965349"/>
              <a:ext cx="90120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208 MPa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3104102" y="3624977"/>
            <a:ext cx="2991908" cy="2772244"/>
            <a:chOff x="3167874" y="3483940"/>
            <a:chExt cx="2991908" cy="2772244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2" t="20000" r="22349" b="36171"/>
            <a:stretch/>
          </p:blipFill>
          <p:spPr>
            <a:xfrm>
              <a:off x="3167874" y="3778585"/>
              <a:ext cx="2991908" cy="1104482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7" t="20249" r="22469" b="27974"/>
            <a:stretch/>
          </p:blipFill>
          <p:spPr>
            <a:xfrm>
              <a:off x="3185962" y="4906879"/>
              <a:ext cx="2968473" cy="1304757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3549809" y="3483940"/>
              <a:ext cx="12854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Nominal:</a:t>
              </a:r>
            </a:p>
            <a:p>
              <a:r>
                <a:rPr lang="en-US" sz="1400" u="sng" dirty="0" smtClean="0"/>
                <a:t>13.38 kA, 11T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49809" y="5948407"/>
              <a:ext cx="90120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201 MPa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6119391" y="3602045"/>
            <a:ext cx="2973804" cy="2814428"/>
            <a:chOff x="6229150" y="3461008"/>
            <a:chExt cx="2973804" cy="2814428"/>
          </a:xfrm>
        </p:grpSpPr>
        <p:pic>
          <p:nvPicPr>
            <p:cNvPr id="31" name="Image 30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2" t="20462" r="22601" b="37317"/>
            <a:stretch/>
          </p:blipFill>
          <p:spPr>
            <a:xfrm>
              <a:off x="6229150" y="3787342"/>
              <a:ext cx="2973804" cy="1063985"/>
            </a:xfrm>
            <a:prstGeom prst="rect">
              <a:avLst/>
            </a:prstGeom>
          </p:spPr>
        </p:pic>
        <p:pic>
          <p:nvPicPr>
            <p:cNvPr id="32" name="Image 31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" t="20036" r="22701" b="27340"/>
            <a:stretch/>
          </p:blipFill>
          <p:spPr>
            <a:xfrm>
              <a:off x="6237171" y="4901532"/>
              <a:ext cx="2957762" cy="1326148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6638259" y="3461008"/>
              <a:ext cx="128913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Short sample:</a:t>
              </a:r>
            </a:p>
            <a:p>
              <a:r>
                <a:rPr lang="en-US" sz="1400" dirty="0" smtClean="0"/>
                <a:t>16.88 kA, 11T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638259" y="5967659"/>
              <a:ext cx="90120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205 MPa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5" t="5459" r="30396" b="6189"/>
          <a:stretch/>
        </p:blipFill>
        <p:spPr>
          <a:xfrm>
            <a:off x="3203586" y="1057526"/>
            <a:ext cx="2397654" cy="2375220"/>
          </a:xfrm>
          <a:prstGeom prst="rect">
            <a:avLst/>
          </a:prstGeom>
        </p:spPr>
      </p:pic>
      <p:sp>
        <p:nvSpPr>
          <p:cNvPr id="36" name="Espace réservé du pied de page 3"/>
          <p:cNvSpPr txBox="1">
            <a:spLocks/>
          </p:cNvSpPr>
          <p:nvPr/>
        </p:nvSpPr>
        <p:spPr>
          <a:xfrm>
            <a:off x="4402413" y="3070245"/>
            <a:ext cx="77364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2060"/>
                </a:solidFill>
              </a:rPr>
              <a:t>v6.9.16</a:t>
            </a:r>
            <a:endParaRPr lang="fr-FR" b="1" dirty="0">
              <a:solidFill>
                <a:srgbClr val="002060"/>
              </a:solidFill>
            </a:endParaRPr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6"/>
          <a:stretch/>
        </p:blipFill>
        <p:spPr>
          <a:xfrm>
            <a:off x="218270" y="1041870"/>
            <a:ext cx="2372733" cy="2376000"/>
          </a:xfrm>
          <a:prstGeom prst="rect">
            <a:avLst/>
          </a:prstGeom>
        </p:spPr>
      </p:pic>
      <p:cxnSp>
        <p:nvCxnSpPr>
          <p:cNvPr id="10" name="Connecteur droit 9"/>
          <p:cNvCxnSpPr/>
          <p:nvPr/>
        </p:nvCxnSpPr>
        <p:spPr>
          <a:xfrm flipH="1">
            <a:off x="3203586" y="3295650"/>
            <a:ext cx="123815" cy="10953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3771900" y="3295650"/>
            <a:ext cx="1571625" cy="10953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3467152" y="4477930"/>
            <a:ext cx="661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HF</a:t>
            </a:r>
            <a:endParaRPr lang="en-US" sz="1200" dirty="0"/>
          </a:p>
        </p:txBody>
      </p:sp>
      <p:sp>
        <p:nvSpPr>
          <p:cNvPr id="38" name="ZoneTexte 37"/>
          <p:cNvSpPr txBox="1"/>
          <p:nvPr/>
        </p:nvSpPr>
        <p:spPr>
          <a:xfrm>
            <a:off x="4628951" y="4504085"/>
            <a:ext cx="661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LF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6126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215773"/>
              </p:ext>
            </p:extLst>
          </p:nvPr>
        </p:nvGraphicFramePr>
        <p:xfrm>
          <a:off x="475163" y="1142005"/>
          <a:ext cx="8273303" cy="2529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9866">
                  <a:extLst>
                    <a:ext uri="{9D8B030D-6E8A-4147-A177-3AD203B41FA5}">
                      <a16:colId xmlns:a16="http://schemas.microsoft.com/office/drawing/2014/main" val="2077495198"/>
                    </a:ext>
                  </a:extLst>
                </a:gridCol>
                <a:gridCol w="1273272">
                  <a:extLst>
                    <a:ext uri="{9D8B030D-6E8A-4147-A177-3AD203B41FA5}">
                      <a16:colId xmlns:a16="http://schemas.microsoft.com/office/drawing/2014/main" val="2854707624"/>
                    </a:ext>
                  </a:extLst>
                </a:gridCol>
                <a:gridCol w="1620505">
                  <a:extLst>
                    <a:ext uri="{9D8B030D-6E8A-4147-A177-3AD203B41FA5}">
                      <a16:colId xmlns:a16="http://schemas.microsoft.com/office/drawing/2014/main" val="1390751838"/>
                    </a:ext>
                  </a:extLst>
                </a:gridCol>
                <a:gridCol w="656450">
                  <a:extLst>
                    <a:ext uri="{9D8B030D-6E8A-4147-A177-3AD203B41FA5}">
                      <a16:colId xmlns:a16="http://schemas.microsoft.com/office/drawing/2014/main" val="2843487476"/>
                    </a:ext>
                  </a:extLst>
                </a:gridCol>
                <a:gridCol w="604642">
                  <a:extLst>
                    <a:ext uri="{9D8B030D-6E8A-4147-A177-3AD203B41FA5}">
                      <a16:colId xmlns:a16="http://schemas.microsoft.com/office/drawing/2014/main" val="1195451190"/>
                    </a:ext>
                  </a:extLst>
                </a:gridCol>
                <a:gridCol w="604642">
                  <a:extLst>
                    <a:ext uri="{9D8B030D-6E8A-4147-A177-3AD203B41FA5}">
                      <a16:colId xmlns:a16="http://schemas.microsoft.com/office/drawing/2014/main" val="3336004102"/>
                    </a:ext>
                  </a:extLst>
                </a:gridCol>
                <a:gridCol w="604642">
                  <a:extLst>
                    <a:ext uri="{9D8B030D-6E8A-4147-A177-3AD203B41FA5}">
                      <a16:colId xmlns:a16="http://schemas.microsoft.com/office/drawing/2014/main" val="846919483"/>
                    </a:ext>
                  </a:extLst>
                </a:gridCol>
                <a:gridCol w="604642">
                  <a:extLst>
                    <a:ext uri="{9D8B030D-6E8A-4147-A177-3AD203B41FA5}">
                      <a16:colId xmlns:a16="http://schemas.microsoft.com/office/drawing/2014/main" val="1589612626"/>
                    </a:ext>
                  </a:extLst>
                </a:gridCol>
                <a:gridCol w="604642">
                  <a:extLst>
                    <a:ext uri="{9D8B030D-6E8A-4147-A177-3AD203B41FA5}">
                      <a16:colId xmlns:a16="http://schemas.microsoft.com/office/drawing/2014/main" val="3721299938"/>
                    </a:ext>
                  </a:extLst>
                </a:gridCol>
              </a:tblGrid>
              <a:tr h="250317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Parameter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400" cap="small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aseline="0" dirty="0" err="1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Criterion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cap="small" baseline="0" dirty="0">
                          <a:effectLst/>
                          <a:latin typeface="+mn-lt"/>
                        </a:rPr>
                        <a:t>I</a:t>
                      </a:r>
                      <a:endParaRPr lang="fr-FR" sz="1400" cap="small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II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III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IV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V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VI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79329198"/>
                  </a:ext>
                </a:extLst>
              </a:tr>
              <a:tr h="27668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Shell Thick. (mm)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4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aseline="0" dirty="0" smtClea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&gt;15 mm</a:t>
                      </a:r>
                      <a:endParaRPr lang="fr-FR" sz="1400" baseline="0" dirty="0">
                        <a:solidFill>
                          <a:srgbClr val="80808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26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22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20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22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22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  <a:latin typeface="+mn-lt"/>
                        </a:rPr>
                        <a:t>22</a:t>
                      </a:r>
                      <a:endParaRPr lang="fr-FR" sz="1400" b="1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85882338"/>
                  </a:ext>
                </a:extLst>
              </a:tr>
              <a:tr h="250317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Yoke Ext. Rad. (mm)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4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aseline="0" dirty="0" smtClea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&gt;190 mm</a:t>
                      </a:r>
                      <a:endParaRPr lang="fr-FR" sz="1400" baseline="0" dirty="0">
                        <a:solidFill>
                          <a:srgbClr val="80808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190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  <a:latin typeface="+mn-lt"/>
                        </a:rPr>
                        <a:t>190</a:t>
                      </a:r>
                      <a:endParaRPr lang="fr-FR" sz="1400" baseline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  <a:latin typeface="+mn-lt"/>
                        </a:rPr>
                        <a:t>190</a:t>
                      </a:r>
                      <a:endParaRPr lang="fr-FR" sz="1400" baseline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>
                          <a:effectLst/>
                          <a:latin typeface="+mn-lt"/>
                        </a:rPr>
                        <a:t>195</a:t>
                      </a:r>
                      <a:endParaRPr lang="fr-FR" sz="1400" baseline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210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  <a:latin typeface="+mn-lt"/>
                        </a:rPr>
                        <a:t>220</a:t>
                      </a:r>
                      <a:endParaRPr lang="fr-FR" sz="1400" b="1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36724993"/>
                  </a:ext>
                </a:extLst>
              </a:tr>
              <a:tr h="250317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Overall Rad. (mm)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400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aseline="0" dirty="0" smtClean="0">
                          <a:solidFill>
                            <a:srgbClr val="80808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&gt;205 mm</a:t>
                      </a:r>
                      <a:endParaRPr lang="fr-FR" sz="1400" baseline="0" dirty="0">
                        <a:solidFill>
                          <a:srgbClr val="80808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216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212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210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217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232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effectLst/>
                          <a:latin typeface="+mn-lt"/>
                        </a:rPr>
                        <a:t>242</a:t>
                      </a:r>
                      <a:endParaRPr lang="fr-FR" sz="1400" b="1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81556297"/>
                  </a:ext>
                </a:extLst>
              </a:tr>
              <a:tr h="50063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Max. Von Mises stress in coil [MPa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]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Nominal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SS 1.9K</a:t>
                      </a:r>
                      <a:endParaRPr lang="en-US" sz="1400" baseline="0" noProof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effectLst/>
                          <a:latin typeface="+mn-lt"/>
                        </a:rPr>
                        <a:t>&lt;150 MPa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effectLst/>
                          <a:latin typeface="+mn-lt"/>
                        </a:rPr>
                        <a:t>No limit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129</a:t>
                      </a:r>
                      <a:endParaRPr lang="fr-FR" sz="1400" b="1" baseline="0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217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</a:t>
                      </a:r>
                      <a:endParaRPr lang="fr-FR" sz="1400" b="1" kern="1200" baseline="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247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  <a:endParaRPr lang="fr-FR" sz="1400" b="1" kern="1200" baseline="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201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</a:t>
                      </a:r>
                      <a:endParaRPr lang="fr-FR" sz="1400" b="1" kern="1200" baseline="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211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134</a:t>
                      </a:r>
                      <a:endParaRPr lang="fr-FR" sz="1400" b="1" kern="1200" baseline="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218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128</a:t>
                      </a:r>
                      <a:endParaRPr lang="fr-FR" sz="1400" b="1" baseline="0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222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78780817"/>
                  </a:ext>
                </a:extLst>
              </a:tr>
              <a:tr h="50063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Coil-Pole Contact [MPa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]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Nominal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SS 1.9K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baseline="0" dirty="0" smtClean="0">
                          <a:effectLst/>
                          <a:latin typeface="+mn-lt"/>
                        </a:rPr>
                        <a:t>&gt;10 MPa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effectLst/>
                          <a:latin typeface="+mn-lt"/>
                        </a:rPr>
                        <a:t>&gt;10 MPa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fr-FR" sz="1400" b="1" baseline="0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fr-FR" sz="1400" b="1" baseline="0" dirty="0">
                        <a:solidFill>
                          <a:srgbClr val="00B05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fr-FR" sz="1400" b="1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fr-FR" sz="1400" b="1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fr-FR" sz="1400" b="1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fr-FR" sz="1400" b="1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</a:t>
                      </a:r>
                      <a:endParaRPr lang="fr-FR" sz="1400" b="1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fr-FR" sz="1400" b="1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fr-FR" sz="1400" b="1" baseline="0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fr-FR" sz="1400" b="1" baseline="0" dirty="0">
                        <a:solidFill>
                          <a:srgbClr val="00B05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fr-FR" sz="1400" b="1" baseline="0" dirty="0">
                        <a:solidFill>
                          <a:srgbClr val="00B050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fr-FR" sz="1400" b="1" baseline="0" dirty="0">
                        <a:solidFill>
                          <a:srgbClr val="00B05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15588044"/>
                  </a:ext>
                </a:extLst>
              </a:tr>
              <a:tr h="500633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0" dirty="0">
                          <a:effectLst/>
                          <a:latin typeface="+mn-lt"/>
                        </a:rPr>
                        <a:t>Max. Von Mises stress in Iron 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at max preload [MPa]</a:t>
                      </a: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400" baseline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&lt;180 MPa </a:t>
                      </a:r>
                      <a:endParaRPr lang="fr-FR" sz="1400" b="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257</a:t>
                      </a:r>
                      <a:endParaRPr lang="fr-FR" sz="1400" b="1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fr-FR" sz="1400" b="1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240</a:t>
                      </a:r>
                      <a:endParaRPr lang="fr-FR" sz="1400" b="1" kern="1200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223</a:t>
                      </a:r>
                      <a:endParaRPr lang="fr-FR" sz="1400" b="1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186</a:t>
                      </a:r>
                      <a:endParaRPr lang="fr-FR" sz="1400" b="1" baseline="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174</a:t>
                      </a:r>
                      <a:endParaRPr lang="fr-FR" sz="1400" b="1" baseline="0" dirty="0">
                        <a:solidFill>
                          <a:srgbClr val="00B05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430179"/>
                  </a:ext>
                </a:extLst>
              </a:tr>
            </a:tbl>
          </a:graphicData>
        </a:graphic>
      </p:graphicFrame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0" t="4877" r="39375" b="6204"/>
          <a:stretch/>
        </p:blipFill>
        <p:spPr>
          <a:xfrm>
            <a:off x="53205" y="3408313"/>
            <a:ext cx="3121796" cy="3121798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Structure parametric study</a:t>
            </a:r>
            <a:endParaRPr lang="en-US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175001" y="3852068"/>
            <a:ext cx="5693792" cy="25545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Step 1: shell thickness/radius reduced to decrease </a:t>
            </a:r>
            <a:r>
              <a:rPr lang="en-US" sz="2000" b="1" dirty="0" smtClean="0">
                <a:solidFill>
                  <a:srgbClr val="00B050"/>
                </a:solidFill>
              </a:rPr>
              <a:t>coil stress below 150 MPa at nominal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Step 2: pre-load tuned to guarantee </a:t>
            </a:r>
            <a:r>
              <a:rPr lang="en-US" sz="2000" b="1" dirty="0" smtClean="0">
                <a:solidFill>
                  <a:srgbClr val="00B050"/>
                </a:solidFill>
              </a:rPr>
              <a:t>10 MPa contact</a:t>
            </a:r>
            <a:r>
              <a:rPr lang="en-US" sz="2000" dirty="0" smtClean="0">
                <a:solidFill>
                  <a:srgbClr val="002060"/>
                </a:solidFill>
              </a:rPr>
              <a:t> from nominal to SS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</a:rPr>
              <a:t>Step 3: Yoke radius varied to keep </a:t>
            </a:r>
            <a:r>
              <a:rPr lang="en-US" sz="2000" b="1" dirty="0" smtClean="0">
                <a:solidFill>
                  <a:srgbClr val="00B050"/>
                </a:solidFill>
              </a:rPr>
              <a:t>peak stress at warm below 180 MPa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10" name="Espace réservé de la date 5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</p:spPr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sp>
        <p:nvSpPr>
          <p:cNvPr id="11" name="Espace réservé du pied de page 3"/>
          <p:cNvSpPr txBox="1">
            <a:spLocks/>
          </p:cNvSpPr>
          <p:nvPr/>
        </p:nvSpPr>
        <p:spPr>
          <a:xfrm>
            <a:off x="576001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Espace réservé du pied de page 3"/>
          <p:cNvSpPr txBox="1">
            <a:spLocks/>
          </p:cNvSpPr>
          <p:nvPr/>
        </p:nvSpPr>
        <p:spPr>
          <a:xfrm>
            <a:off x="235218" y="4342676"/>
            <a:ext cx="681565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rgbClr val="002060"/>
                </a:solidFill>
              </a:rPr>
              <a:t>v6.14.R1</a:t>
            </a:r>
            <a:endParaRPr lang="fr-FR" b="1" dirty="0">
              <a:solidFill>
                <a:srgbClr val="002060"/>
              </a:solidFill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 flipH="1">
            <a:off x="2095130" y="4083728"/>
            <a:ext cx="1079871" cy="3322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>
            <a:off x="346229" y="5113538"/>
            <a:ext cx="2828772" cy="1256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8" name="Ellipse 27"/>
          <p:cNvSpPr/>
          <p:nvPr/>
        </p:nvSpPr>
        <p:spPr>
          <a:xfrm>
            <a:off x="1899820" y="6343699"/>
            <a:ext cx="159798" cy="2257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Ellipse 28"/>
          <p:cNvSpPr/>
          <p:nvPr/>
        </p:nvSpPr>
        <p:spPr>
          <a:xfrm rot="19122578">
            <a:off x="1723017" y="5269046"/>
            <a:ext cx="140564" cy="5663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onnecteur droit avec flèche 20"/>
          <p:cNvCxnSpPr/>
          <p:nvPr/>
        </p:nvCxnSpPr>
        <p:spPr>
          <a:xfrm flipH="1">
            <a:off x="1936750" y="5591609"/>
            <a:ext cx="12382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endCxn id="28" idx="7"/>
          </p:cNvCxnSpPr>
          <p:nvPr/>
        </p:nvCxnSpPr>
        <p:spPr>
          <a:xfrm flipH="1">
            <a:off x="2036216" y="5591609"/>
            <a:ext cx="1138786" cy="7851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E. </a:t>
            </a:r>
            <a:r>
              <a:rPr lang="fr-FR" dirty="0" err="1" smtClean="0"/>
              <a:t>Rochepault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34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Graphique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692878"/>
              </p:ext>
            </p:extLst>
          </p:nvPr>
        </p:nvGraphicFramePr>
        <p:xfrm>
          <a:off x="119001" y="3813344"/>
          <a:ext cx="4790350" cy="2838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905466"/>
              </p:ext>
            </p:extLst>
          </p:nvPr>
        </p:nvGraphicFramePr>
        <p:xfrm>
          <a:off x="166594" y="1120317"/>
          <a:ext cx="8449989" cy="2606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978">
                  <a:extLst>
                    <a:ext uri="{9D8B030D-6E8A-4147-A177-3AD203B41FA5}">
                      <a16:colId xmlns:a16="http://schemas.microsoft.com/office/drawing/2014/main" val="3328343981"/>
                    </a:ext>
                  </a:extLst>
                </a:gridCol>
                <a:gridCol w="551497">
                  <a:extLst>
                    <a:ext uri="{9D8B030D-6E8A-4147-A177-3AD203B41FA5}">
                      <a16:colId xmlns:a16="http://schemas.microsoft.com/office/drawing/2014/main" val="2706780222"/>
                    </a:ext>
                  </a:extLst>
                </a:gridCol>
                <a:gridCol w="1108679">
                  <a:extLst>
                    <a:ext uri="{9D8B030D-6E8A-4147-A177-3AD203B41FA5}">
                      <a16:colId xmlns:a16="http://schemas.microsoft.com/office/drawing/2014/main" val="1183859722"/>
                    </a:ext>
                  </a:extLst>
                </a:gridCol>
                <a:gridCol w="1108679">
                  <a:extLst>
                    <a:ext uri="{9D8B030D-6E8A-4147-A177-3AD203B41FA5}">
                      <a16:colId xmlns:a16="http://schemas.microsoft.com/office/drawing/2014/main" val="2788651028"/>
                    </a:ext>
                  </a:extLst>
                </a:gridCol>
                <a:gridCol w="1091875">
                  <a:extLst>
                    <a:ext uri="{9D8B030D-6E8A-4147-A177-3AD203B41FA5}">
                      <a16:colId xmlns:a16="http://schemas.microsoft.com/office/drawing/2014/main" val="2628186710"/>
                    </a:ext>
                  </a:extLst>
                </a:gridCol>
                <a:gridCol w="1091875">
                  <a:extLst>
                    <a:ext uri="{9D8B030D-6E8A-4147-A177-3AD203B41FA5}">
                      <a16:colId xmlns:a16="http://schemas.microsoft.com/office/drawing/2014/main" val="1172032557"/>
                    </a:ext>
                  </a:extLst>
                </a:gridCol>
                <a:gridCol w="1027194">
                  <a:extLst>
                    <a:ext uri="{9D8B030D-6E8A-4147-A177-3AD203B41FA5}">
                      <a16:colId xmlns:a16="http://schemas.microsoft.com/office/drawing/2014/main" val="3108191979"/>
                    </a:ext>
                  </a:extLst>
                </a:gridCol>
                <a:gridCol w="1047212">
                  <a:extLst>
                    <a:ext uri="{9D8B030D-6E8A-4147-A177-3AD203B41FA5}">
                      <a16:colId xmlns:a16="http://schemas.microsoft.com/office/drawing/2014/main" val="795323612"/>
                    </a:ext>
                  </a:extLst>
                </a:gridCol>
              </a:tblGrid>
              <a:tr h="3468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</a:rPr>
                        <a:t>Parameter</a:t>
                      </a:r>
                      <a:endParaRPr lang="fr-FR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Unit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NOM 4.2 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K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NOM 1.9 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K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</a:rPr>
                        <a:t>UWP 4.2K</a:t>
                      </a:r>
                      <a:endParaRPr lang="fr-FR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+mn-lt"/>
                        </a:rPr>
                        <a:t>UWP 1.9K</a:t>
                      </a:r>
                      <a:endParaRPr lang="fr-FR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SS 4.2 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K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SS 1.9 </a:t>
                      </a:r>
                      <a:r>
                        <a:rPr lang="en-US" sz="1400" dirty="0">
                          <a:effectLst/>
                          <a:latin typeface="+mn-lt"/>
                        </a:rPr>
                        <a:t>K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9824561"/>
                  </a:ext>
                </a:extLst>
              </a:tr>
              <a:tr h="4518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Current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13772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15055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16500</a:t>
                      </a:r>
                      <a:endParaRPr lang="fr-FR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16500</a:t>
                      </a:r>
                      <a:endParaRPr lang="fr-FR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17215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18819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5321310"/>
                  </a:ext>
                </a:extLst>
              </a:tr>
              <a:tr h="4518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Margin HF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%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20.0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20.9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4.5</a:t>
                      </a:r>
                      <a:endParaRPr lang="fr-FR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12.9</a:t>
                      </a:r>
                      <a:endParaRPr lang="fr-FR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0.0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0.9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32510831"/>
                  </a:ext>
                </a:extLst>
              </a:tr>
              <a:tr h="4518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Margin LF</a:t>
                      </a:r>
                      <a:endParaRPr lang="fr-FR" sz="14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%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20.5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20.0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4.0</a:t>
                      </a:r>
                      <a:endParaRPr lang="fr-FR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11.3</a:t>
                      </a:r>
                      <a:endParaRPr lang="fr-FR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0.7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0.0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03138188"/>
                  </a:ext>
                </a:extLst>
              </a:tr>
              <a:tr h="4518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B (0,0)</a:t>
                      </a:r>
                      <a:endParaRPr lang="fr-FR" sz="14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10.42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11.15</a:t>
                      </a:r>
                      <a:endParaRPr lang="fr-FR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11.98</a:t>
                      </a:r>
                      <a:endParaRPr lang="fr-FR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11.98</a:t>
                      </a:r>
                      <a:endParaRPr lang="fr-FR" sz="14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12.46</a:t>
                      </a:r>
                      <a:endParaRPr lang="fr-FR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13.29</a:t>
                      </a:r>
                      <a:endParaRPr lang="fr-FR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75317480"/>
                  </a:ext>
                </a:extLst>
              </a:tr>
              <a:tr h="4518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Max. Von Mises stress in coil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MPa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141</a:t>
                      </a:r>
                      <a:endParaRPr lang="fr-FR" sz="1400" b="1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155</a:t>
                      </a:r>
                      <a:endParaRPr lang="fr-FR" sz="1400" b="1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195</a:t>
                      </a:r>
                      <a:endParaRPr lang="fr-FR" sz="1400" b="1" kern="1200" dirty="0">
                        <a:solidFill>
                          <a:schemeClr val="accent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195</a:t>
                      </a:r>
                      <a:endParaRPr lang="fr-FR" sz="1400" b="1" kern="1200" dirty="0">
                        <a:solidFill>
                          <a:schemeClr val="accent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204</a:t>
                      </a:r>
                      <a:endParaRPr lang="fr-F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231</a:t>
                      </a:r>
                      <a:endParaRPr lang="fr-FR" sz="14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08277284"/>
                  </a:ext>
                </a:extLst>
              </a:tr>
            </a:tbl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 wide range of pre-load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grpSp>
        <p:nvGrpSpPr>
          <p:cNvPr id="20" name="Groupe 19"/>
          <p:cNvGrpSpPr/>
          <p:nvPr/>
        </p:nvGrpSpPr>
        <p:grpSpPr>
          <a:xfrm>
            <a:off x="749577" y="3986074"/>
            <a:ext cx="2659448" cy="2104008"/>
            <a:chOff x="2861948" y="2206566"/>
            <a:chExt cx="2171121" cy="2104008"/>
          </a:xfrm>
        </p:grpSpPr>
        <p:cxnSp>
          <p:nvCxnSpPr>
            <p:cNvPr id="14" name="Connecteur droit 13"/>
            <p:cNvCxnSpPr/>
            <p:nvPr/>
          </p:nvCxnSpPr>
          <p:spPr>
            <a:xfrm>
              <a:off x="2874763" y="2737406"/>
              <a:ext cx="1313348" cy="1573168"/>
            </a:xfrm>
            <a:prstGeom prst="line">
              <a:avLst/>
            </a:prstGeom>
            <a:noFill/>
            <a:ln w="6350" cap="flat" cmpd="sng" algn="ctr">
              <a:solidFill>
                <a:srgbClr val="9BBB59"/>
              </a:solidFill>
              <a:prstDash val="dash"/>
              <a:miter lim="800000"/>
            </a:ln>
            <a:effectLst/>
          </p:spPr>
        </p:cxnSp>
        <p:cxnSp>
          <p:nvCxnSpPr>
            <p:cNvPr id="16" name="Connecteur droit 15"/>
            <p:cNvCxnSpPr/>
            <p:nvPr/>
          </p:nvCxnSpPr>
          <p:spPr>
            <a:xfrm>
              <a:off x="2861948" y="3198812"/>
              <a:ext cx="938746" cy="1104346"/>
            </a:xfrm>
            <a:prstGeom prst="line">
              <a:avLst/>
            </a:prstGeom>
            <a:noFill/>
            <a:ln w="6350" cap="flat" cmpd="sng" algn="ctr">
              <a:solidFill>
                <a:srgbClr val="C0504D"/>
              </a:solidFill>
              <a:prstDash val="dash"/>
              <a:miter lim="800000"/>
            </a:ln>
            <a:effectLst/>
          </p:spPr>
        </p:cxnSp>
        <p:cxnSp>
          <p:nvCxnSpPr>
            <p:cNvPr id="17" name="Connecteur droit 16"/>
            <p:cNvCxnSpPr/>
            <p:nvPr/>
          </p:nvCxnSpPr>
          <p:spPr>
            <a:xfrm>
              <a:off x="3378331" y="2206566"/>
              <a:ext cx="1654738" cy="2104008"/>
            </a:xfrm>
            <a:prstGeom prst="line">
              <a:avLst/>
            </a:prstGeom>
            <a:noFill/>
            <a:ln w="6350" cap="flat" cmpd="sng" algn="ctr">
              <a:solidFill>
                <a:srgbClr val="8064A2"/>
              </a:solidFill>
              <a:prstDash val="dash"/>
              <a:miter lim="800000"/>
            </a:ln>
            <a:effectLst/>
          </p:spPr>
        </p:cxnSp>
        <p:cxnSp>
          <p:nvCxnSpPr>
            <p:cNvPr id="18" name="Connecteur droit 17"/>
            <p:cNvCxnSpPr/>
            <p:nvPr/>
          </p:nvCxnSpPr>
          <p:spPr>
            <a:xfrm>
              <a:off x="2880545" y="2206566"/>
              <a:ext cx="1717669" cy="2104008"/>
            </a:xfrm>
            <a:prstGeom prst="line">
              <a:avLst/>
            </a:prstGeom>
            <a:noFill/>
            <a:ln w="9525" cap="flat" cmpd="sng" algn="ctr">
              <a:solidFill>
                <a:srgbClr val="F79646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3" name="ZoneTexte 22"/>
          <p:cNvSpPr txBox="1"/>
          <p:nvPr/>
        </p:nvSpPr>
        <p:spPr>
          <a:xfrm>
            <a:off x="4909351" y="3986074"/>
            <a:ext cx="41547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Min. pre-load for nominal operation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Max. pre-load for SS 1.9K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Structure can withstand high pre-load if required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C000"/>
                </a:solidFill>
              </a:rPr>
              <a:t>Coil should be limited to ultimate current 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1" name="Espace réservé du pied de page 3"/>
          <p:cNvSpPr txBox="1">
            <a:spLocks/>
          </p:cNvSpPr>
          <p:nvPr/>
        </p:nvSpPr>
        <p:spPr>
          <a:xfrm>
            <a:off x="235218" y="6262812"/>
            <a:ext cx="681565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rgbClr val="002060"/>
                </a:solidFill>
              </a:rPr>
              <a:t>v6.14.R2</a:t>
            </a:r>
            <a:endParaRPr lang="fr-FR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565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Peak stress in coil and Contacts (</a:t>
            </a:r>
            <a:r>
              <a:rPr lang="en-US" noProof="0" dirty="0" err="1" smtClean="0"/>
              <a:t>Nom.+UWP</a:t>
            </a:r>
            <a:r>
              <a:rPr lang="en-US" noProof="0" dirty="0" smtClean="0"/>
              <a:t>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66" y="1105024"/>
            <a:ext cx="3240000" cy="75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Imag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607" y="1027345"/>
            <a:ext cx="720000" cy="1307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341" y="1090418"/>
            <a:ext cx="3240000" cy="75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Imag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034" y="1001963"/>
            <a:ext cx="720000" cy="134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66" y="2471948"/>
            <a:ext cx="3240000" cy="753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Imag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607" y="2372702"/>
            <a:ext cx="720000" cy="132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341" y="2539633"/>
            <a:ext cx="3240000" cy="705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332" y="2347497"/>
            <a:ext cx="720000" cy="13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66" y="3811431"/>
            <a:ext cx="3240000" cy="77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Imag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067" y="3712342"/>
            <a:ext cx="720000" cy="134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341" y="3812808"/>
            <a:ext cx="3240000" cy="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Image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066" y="3728135"/>
            <a:ext cx="720000" cy="132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366" y="5243730"/>
            <a:ext cx="3240000" cy="76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ag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366" y="5113334"/>
            <a:ext cx="900000" cy="1302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066" y="5243730"/>
            <a:ext cx="3240000" cy="78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age 1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067" y="5070703"/>
            <a:ext cx="900000" cy="137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74095"/>
              </p:ext>
            </p:extLst>
          </p:nvPr>
        </p:nvGraphicFramePr>
        <p:xfrm>
          <a:off x="79900" y="961473"/>
          <a:ext cx="8804168" cy="548597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279037">
                  <a:extLst>
                    <a:ext uri="{9D8B030D-6E8A-4147-A177-3AD203B41FA5}">
                      <a16:colId xmlns:a16="http://schemas.microsoft.com/office/drawing/2014/main" val="3818811427"/>
                    </a:ext>
                  </a:extLst>
                </a:gridCol>
                <a:gridCol w="4525131">
                  <a:extLst>
                    <a:ext uri="{9D8B030D-6E8A-4147-A177-3AD203B41FA5}">
                      <a16:colId xmlns:a16="http://schemas.microsoft.com/office/drawing/2014/main" val="3049918724"/>
                    </a:ext>
                  </a:extLst>
                </a:gridCol>
              </a:tblGrid>
              <a:tr h="13822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err="1" smtClean="0">
                          <a:effectLst/>
                        </a:rPr>
                        <a:t>Pre-load</a:t>
                      </a:r>
                      <a:endParaRPr lang="fr-FR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err="1" smtClean="0">
                          <a:effectLst/>
                        </a:rPr>
                        <a:t>Pre-load</a:t>
                      </a:r>
                      <a:endParaRPr lang="fr-FR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8463420"/>
                  </a:ext>
                </a:extLst>
              </a:tr>
              <a:tr h="1349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Cool-down</a:t>
                      </a:r>
                      <a:endParaRPr lang="fr-FR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Cool-down</a:t>
                      </a:r>
                      <a:endParaRPr lang="fr-FR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9530330"/>
                  </a:ext>
                </a:extLst>
              </a:tr>
              <a:tr h="13771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Nominal: 13.7 kA</a:t>
                      </a:r>
                      <a:endParaRPr lang="fr-FR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UWP: 16.5 kA</a:t>
                      </a:r>
                      <a:endParaRPr lang="fr-FR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9482601"/>
                  </a:ext>
                </a:extLst>
              </a:tr>
              <a:tr h="13771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Nominal:</a:t>
                      </a:r>
                      <a:r>
                        <a:rPr lang="fr-FR" sz="1200" baseline="0" dirty="0" smtClean="0">
                          <a:effectLst/>
                        </a:rPr>
                        <a:t> 13.7 kA</a:t>
                      </a:r>
                      <a:endParaRPr lang="fr-FR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 smtClean="0">
                          <a:effectLst/>
                        </a:rPr>
                        <a:t>UWP: 16.5 kA</a:t>
                      </a:r>
                      <a:endParaRPr lang="fr-FR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72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233338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2602754" y="1803275"/>
            <a:ext cx="1171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44 MPa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7195709" y="1841836"/>
            <a:ext cx="1171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96 MPa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23304" y="3224101"/>
            <a:ext cx="1171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121 MPa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4606955" y="3252392"/>
            <a:ext cx="1171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158 MPa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2395418" y="4540416"/>
            <a:ext cx="1171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141 MPa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988373" y="4578977"/>
            <a:ext cx="1171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195 MPa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102253" y="5044016"/>
            <a:ext cx="1171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11 MPa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4716341" y="5046952"/>
            <a:ext cx="11718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13 MPa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1" name="Espace réservé du pied de page 3"/>
          <p:cNvSpPr txBox="1">
            <a:spLocks/>
          </p:cNvSpPr>
          <p:nvPr/>
        </p:nvSpPr>
        <p:spPr>
          <a:xfrm>
            <a:off x="235218" y="6165890"/>
            <a:ext cx="681565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rgbClr val="002060"/>
                </a:solidFill>
              </a:rPr>
              <a:t>v6.14.R2</a:t>
            </a:r>
            <a:endParaRPr lang="fr-FR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910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Peak stresses in structure (SS 1.9 K)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R2D2 CDR March 2021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3498758"/>
            <a:ext cx="3942295" cy="252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112" y="3498758"/>
            <a:ext cx="3942295" cy="2520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25" y="952634"/>
            <a:ext cx="3942286" cy="252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2" r="39590"/>
          <a:stretch/>
        </p:blipFill>
        <p:spPr>
          <a:xfrm>
            <a:off x="5839193" y="4216893"/>
            <a:ext cx="2381528" cy="241084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" b="5946"/>
          <a:stretch/>
        </p:blipFill>
        <p:spPr>
          <a:xfrm>
            <a:off x="6303146" y="3471370"/>
            <a:ext cx="3840399" cy="2370137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8758"/>
            <a:ext cx="3942303" cy="25200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104" y="951370"/>
            <a:ext cx="3942303" cy="25200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9" t="15292" r="24315" b="46407"/>
          <a:stretch/>
        </p:blipFill>
        <p:spPr>
          <a:xfrm>
            <a:off x="7263259" y="5637893"/>
            <a:ext cx="523783" cy="965194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488183" y="3051783"/>
            <a:ext cx="2186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110 &lt; 180 MPa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432195" y="1256854"/>
            <a:ext cx="17612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124 &lt; 180 MPa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630283" y="2563876"/>
            <a:ext cx="176124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205 &gt; 180 MPa locally</a:t>
            </a:r>
          </a:p>
        </p:txBody>
      </p:sp>
      <p:sp>
        <p:nvSpPr>
          <p:cNvPr id="22" name="Ellipse 21"/>
          <p:cNvSpPr/>
          <p:nvPr/>
        </p:nvSpPr>
        <p:spPr>
          <a:xfrm>
            <a:off x="7391525" y="3143250"/>
            <a:ext cx="241175" cy="23299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ZoneTexte 22"/>
          <p:cNvSpPr txBox="1"/>
          <p:nvPr/>
        </p:nvSpPr>
        <p:spPr>
          <a:xfrm>
            <a:off x="149393" y="5919080"/>
            <a:ext cx="2186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S1 = 92 &lt; 200 MPa at cold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042914" y="5938531"/>
            <a:ext cx="2392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S1 = 118 &lt; 200 MPa at SS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547023" y="5001563"/>
            <a:ext cx="172438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82 &lt; 480 MPa at warm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162 &lt;690 MPa at cold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99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8" t="5243" r="39364" b="5906"/>
          <a:stretch/>
        </p:blipFill>
        <p:spPr>
          <a:xfrm>
            <a:off x="261258" y="3215060"/>
            <a:ext cx="3513513" cy="3506983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Room for Tie Rods</a:t>
            </a:r>
            <a:endParaRPr lang="en-US" noProof="0" dirty="0"/>
          </a:p>
        </p:txBody>
      </p:sp>
      <p:sp>
        <p:nvSpPr>
          <p:cNvPr id="10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b="1" smtClean="0">
                <a:solidFill>
                  <a:srgbClr val="002060"/>
                </a:solidFill>
              </a:rPr>
              <a:t>E. Rochepault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CDR March 2021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97218806"/>
                  </p:ext>
                </p:extLst>
              </p:nvPr>
            </p:nvGraphicFramePr>
            <p:xfrm>
              <a:off x="261258" y="1110054"/>
              <a:ext cx="8633474" cy="229897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404181">
                      <a:extLst>
                        <a:ext uri="{9D8B030D-6E8A-4147-A177-3AD203B41FA5}">
                          <a16:colId xmlns:a16="http://schemas.microsoft.com/office/drawing/2014/main" val="4289317890"/>
                        </a:ext>
                      </a:extLst>
                    </a:gridCol>
                    <a:gridCol w="2673217">
                      <a:extLst>
                        <a:ext uri="{9D8B030D-6E8A-4147-A177-3AD203B41FA5}">
                          <a16:colId xmlns:a16="http://schemas.microsoft.com/office/drawing/2014/main" val="3965403125"/>
                        </a:ext>
                      </a:extLst>
                    </a:gridCol>
                    <a:gridCol w="2556076">
                      <a:extLst>
                        <a:ext uri="{9D8B030D-6E8A-4147-A177-3AD203B41FA5}">
                          <a16:colId xmlns:a16="http://schemas.microsoft.com/office/drawing/2014/main" val="3558777115"/>
                        </a:ext>
                      </a:extLst>
                    </a:gridCol>
                  </a:tblGrid>
                  <a:tr h="389803">
                    <a:tc>
                      <a:txBody>
                        <a:bodyPr/>
                        <a:lstStyle/>
                        <a:p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At Room</a:t>
                          </a:r>
                          <a:r>
                            <a:rPr lang="en-US" baseline="0" dirty="0" smtClean="0">
                              <a:solidFill>
                                <a:srgbClr val="002060"/>
                              </a:solidFill>
                            </a:rPr>
                            <a:t> Temperature</a:t>
                          </a:r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After Cool-Down</a:t>
                          </a:r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9473184"/>
                      </a:ext>
                    </a:extLst>
                  </a:tr>
                  <a:tr h="672811"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Force/rod (4 rods)</a:t>
                          </a:r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-142.8 </a:t>
                          </a:r>
                          <a:r>
                            <a:rPr lang="en-US" dirty="0" err="1" smtClean="0">
                              <a:solidFill>
                                <a:srgbClr val="002060"/>
                              </a:solidFill>
                            </a:rPr>
                            <a:t>kN</a:t>
                          </a:r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 = 70 % EMF @ SS 1.9K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-204 </a:t>
                          </a:r>
                          <a:r>
                            <a:rPr lang="en-US" dirty="0" err="1" smtClean="0">
                              <a:solidFill>
                                <a:srgbClr val="002060"/>
                              </a:solidFill>
                            </a:rPr>
                            <a:t>kN</a:t>
                          </a:r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 = 100 % EMF @ SS 1.9K</a:t>
                          </a:r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3739574"/>
                      </a:ext>
                    </a:extLst>
                  </a:tr>
                  <a:tr h="1236357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dirty="0" smtClean="0">
                              <a:solidFill>
                                <a:srgbClr val="002060"/>
                              </a:solidFill>
                            </a:rPr>
                            <a:t>Minimum </a:t>
                          </a:r>
                          <a:r>
                            <a:rPr lang="fr-FR" dirty="0" err="1" smtClean="0">
                              <a:solidFill>
                                <a:srgbClr val="002060"/>
                              </a:solidFill>
                            </a:rPr>
                            <a:t>diameter</a:t>
                          </a:r>
                          <a:r>
                            <a:rPr lang="fr-FR" dirty="0" smtClean="0">
                              <a:solidFill>
                                <a:srgbClr val="002060"/>
                              </a:solidFill>
                            </a:rPr>
                            <a:t> </a:t>
                          </a:r>
                          <a:r>
                            <a:rPr lang="fr-FR" dirty="0" err="1" smtClean="0">
                              <a:solidFill>
                                <a:srgbClr val="002060"/>
                              </a:solidFill>
                            </a:rPr>
                            <a:t>before</a:t>
                          </a:r>
                          <a:r>
                            <a:rPr lang="fr-FR" dirty="0" smtClean="0">
                              <a:solidFill>
                                <a:srgbClr val="002060"/>
                              </a:solidFill>
                            </a:rPr>
                            <a:t> </a:t>
                          </a:r>
                          <a:r>
                            <a:rPr lang="fr-FR" dirty="0" err="1" smtClean="0">
                              <a:solidFill>
                                <a:srgbClr val="002060"/>
                              </a:solidFill>
                            </a:rPr>
                            <a:t>yield</a:t>
                          </a:r>
                          <a:r>
                            <a:rPr lang="fr-FR" dirty="0" smtClean="0">
                              <a:solidFill>
                                <a:srgbClr val="002060"/>
                              </a:solidFill>
                            </a:rPr>
                            <a:t>: </a:t>
                          </a:r>
                          <a:endParaRPr lang="fr-FR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b="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fr-FR" b="0" i="1" smtClean="0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𝑚𝑖𝑛</m:t>
                                    </m:r>
                                  </m:sub>
                                </m:sSub>
                                <m:r>
                                  <a:rPr lang="fr-FR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fr-FR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fr-FR" b="0" i="1" smtClean="0">
                                        <a:solidFill>
                                          <a:srgbClr val="002060"/>
                                        </a:solidFill>
                                        <a:latin typeface="Cambria Math"/>
                                      </a:rPr>
                                      <m:t>4</m:t>
                                    </m:r>
                                    <m:f>
                                      <m:fPr>
                                        <m:ctrlPr>
                                          <a:rPr lang="fr-FR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FR" i="1">
                                                <a:solidFill>
                                                  <a:srgbClr val="00206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>
                                                <a:solidFill>
                                                  <a:srgbClr val="00206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𝐹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solidFill>
                                                  <a:srgbClr val="00206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  <m:r>
                                              <a:rPr lang="fr-FR" b="0" i="1" smtClean="0">
                                                <a:solidFill>
                                                  <a:srgbClr val="00206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fr-FR" b="0" i="1" smtClean="0">
                                                <a:solidFill>
                                                  <a:srgbClr val="002060"/>
                                                </a:solidFill>
                                                <a:latin typeface="Cambria Math"/>
                                              </a:rPr>
                                              <m:t>𝑟𝑜𝑑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FR" i="1">
                                                <a:solidFill>
                                                  <a:srgbClr val="00206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>
                                                <a:solidFill>
                                                  <a:srgbClr val="00206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fr-FR" i="1">
                                                <a:solidFill>
                                                  <a:srgbClr val="00206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𝑦𝑖𝑒𝑙𝑑</m:t>
                                            </m:r>
                                          </m:sub>
                                        </m:sSub>
                                        <m:r>
                                          <a:rPr lang="fr-FR" i="1">
                                            <a:solidFill>
                                              <a:srgbClr val="00206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den>
                                    </m:f>
                                  </m:e>
                                </m:rad>
                              </m:oMath>
                            </m:oMathPara>
                          </a14:m>
                          <a:endParaRPr lang="fr-FR" dirty="0" smtClean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𝑦𝑖𝑒𝑙𝑑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 480 MPa</a:t>
                          </a: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  <m:r>
                                <a:rPr lang="fr-FR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 19.5 mm</a:t>
                          </a:r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𝑦𝑖𝑒𝑙𝑑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 690 MPa</a:t>
                          </a: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  <m:r>
                                <a:rPr lang="fr-FR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 19.4 mm</a:t>
                          </a:r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5833332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97218806"/>
                  </p:ext>
                </p:extLst>
              </p:nvPr>
            </p:nvGraphicFramePr>
            <p:xfrm>
              <a:off x="261258" y="1110054"/>
              <a:ext cx="8633474" cy="229897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404181">
                      <a:extLst>
                        <a:ext uri="{9D8B030D-6E8A-4147-A177-3AD203B41FA5}">
                          <a16:colId xmlns:a16="http://schemas.microsoft.com/office/drawing/2014/main" val="4289317890"/>
                        </a:ext>
                      </a:extLst>
                    </a:gridCol>
                    <a:gridCol w="2673217">
                      <a:extLst>
                        <a:ext uri="{9D8B030D-6E8A-4147-A177-3AD203B41FA5}">
                          <a16:colId xmlns:a16="http://schemas.microsoft.com/office/drawing/2014/main" val="3965403125"/>
                        </a:ext>
                      </a:extLst>
                    </a:gridCol>
                    <a:gridCol w="2556076">
                      <a:extLst>
                        <a:ext uri="{9D8B030D-6E8A-4147-A177-3AD203B41FA5}">
                          <a16:colId xmlns:a16="http://schemas.microsoft.com/office/drawing/2014/main" val="3558777115"/>
                        </a:ext>
                      </a:extLst>
                    </a:gridCol>
                  </a:tblGrid>
                  <a:tr h="389803">
                    <a:tc>
                      <a:txBody>
                        <a:bodyPr/>
                        <a:lstStyle/>
                        <a:p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At Room</a:t>
                          </a:r>
                          <a:r>
                            <a:rPr lang="en-US" baseline="0" dirty="0" smtClean="0">
                              <a:solidFill>
                                <a:srgbClr val="002060"/>
                              </a:solidFill>
                            </a:rPr>
                            <a:t> </a:t>
                          </a:r>
                          <a:r>
                            <a:rPr lang="en-US" baseline="0" dirty="0" smtClean="0">
                              <a:solidFill>
                                <a:srgbClr val="002060"/>
                              </a:solidFill>
                            </a:rPr>
                            <a:t>Temperature</a:t>
                          </a:r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After </a:t>
                          </a:r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Cool-Down</a:t>
                          </a:r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89473184"/>
                      </a:ext>
                    </a:extLst>
                  </a:tr>
                  <a:tr h="672811">
                    <a:tc>
                      <a:txBody>
                        <a:bodyPr/>
                        <a:lstStyle/>
                        <a:p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Force/rod (4 rods)</a:t>
                          </a:r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-142.8 </a:t>
                          </a:r>
                          <a:r>
                            <a:rPr lang="en-US" dirty="0" err="1" smtClean="0">
                              <a:solidFill>
                                <a:srgbClr val="002060"/>
                              </a:solidFill>
                            </a:rPr>
                            <a:t>kN</a:t>
                          </a:r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 = 70 % EMF @ SS 1.9K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-204 </a:t>
                          </a:r>
                          <a:r>
                            <a:rPr lang="en-US" dirty="0" err="1" smtClean="0">
                              <a:solidFill>
                                <a:srgbClr val="002060"/>
                              </a:solidFill>
                            </a:rPr>
                            <a:t>kN</a:t>
                          </a:r>
                          <a:r>
                            <a:rPr lang="en-US" dirty="0" smtClean="0">
                              <a:solidFill>
                                <a:srgbClr val="002060"/>
                              </a:solidFill>
                            </a:rPr>
                            <a:t> = 100 % EMF @ SS 1.9K</a:t>
                          </a:r>
                          <a:endParaRPr lang="en-US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3739574"/>
                      </a:ext>
                    </a:extLst>
                  </a:tr>
                  <a:tr h="123635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79" t="-88670" r="-154025" b="-9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27563" t="-88670" r="-96128" b="-9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37857" t="-88670" r="-476" b="-9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5833332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ZoneTexte 5"/>
          <p:cNvSpPr txBox="1"/>
          <p:nvPr/>
        </p:nvSpPr>
        <p:spPr>
          <a:xfrm>
            <a:off x="3774771" y="3821706"/>
            <a:ext cx="5241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N.b.</a:t>
            </a:r>
            <a:r>
              <a:rPr lang="en-US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18 mm is minimum diameter for 16.5 kA ultimate working point condition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774772" y="4574261"/>
            <a:ext cx="5241792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24 mm has been chosen, giving 1.5 safety factor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433000" y="5596197"/>
            <a:ext cx="3551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7030A0"/>
                </a:solidFill>
              </a:rPr>
              <a:t>(</a:t>
            </a:r>
            <a:r>
              <a:rPr lang="fr-FR" dirty="0" err="1">
                <a:solidFill>
                  <a:srgbClr val="7030A0"/>
                </a:solidFill>
              </a:rPr>
              <a:t>see</a:t>
            </a:r>
            <a:r>
              <a:rPr lang="fr-FR" dirty="0">
                <a:solidFill>
                  <a:srgbClr val="7030A0"/>
                </a:solidFill>
              </a:rPr>
              <a:t> </a:t>
            </a:r>
            <a:r>
              <a:rPr lang="fr-FR" b="1" dirty="0" smtClean="0">
                <a:solidFill>
                  <a:srgbClr val="7030A0"/>
                </a:solidFill>
              </a:rPr>
              <a:t>4</a:t>
            </a:r>
            <a:r>
              <a:rPr lang="fr-FR" dirty="0" smtClean="0">
                <a:solidFill>
                  <a:srgbClr val="7030A0"/>
                </a:solidFill>
              </a:rPr>
              <a:t>, </a:t>
            </a:r>
            <a:r>
              <a:rPr lang="fr-FR" dirty="0">
                <a:solidFill>
                  <a:srgbClr val="7030A0"/>
                </a:solidFill>
              </a:rPr>
              <a:t>P. </a:t>
            </a:r>
            <a:r>
              <a:rPr lang="fr-FR" dirty="0" err="1" smtClean="0">
                <a:solidFill>
                  <a:srgbClr val="7030A0"/>
                </a:solidFill>
              </a:rPr>
              <a:t>Manil</a:t>
            </a:r>
            <a:r>
              <a:rPr lang="fr-FR" dirty="0" smtClean="0">
                <a:solidFill>
                  <a:srgbClr val="7030A0"/>
                </a:solidFill>
              </a:rPr>
              <a:t> for longitudinal </a:t>
            </a:r>
            <a:r>
              <a:rPr lang="fr-FR" dirty="0" err="1" smtClean="0">
                <a:solidFill>
                  <a:srgbClr val="7030A0"/>
                </a:solidFill>
              </a:rPr>
              <a:t>pre-load</a:t>
            </a:r>
            <a:r>
              <a:rPr lang="fr-FR" dirty="0" smtClean="0">
                <a:solidFill>
                  <a:srgbClr val="7030A0"/>
                </a:solidFill>
              </a:rPr>
              <a:t> concepts)</a:t>
            </a:r>
            <a:endParaRPr lang="en-US" dirty="0"/>
          </a:p>
        </p:txBody>
      </p:sp>
      <p:sp>
        <p:nvSpPr>
          <p:cNvPr id="12" name="Espace réservé du pied de page 3"/>
          <p:cNvSpPr txBox="1">
            <a:spLocks/>
          </p:cNvSpPr>
          <p:nvPr/>
        </p:nvSpPr>
        <p:spPr>
          <a:xfrm>
            <a:off x="576001" y="4306037"/>
            <a:ext cx="681565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rgbClr val="002060"/>
                </a:solidFill>
              </a:rPr>
              <a:t>v6.14.R2</a:t>
            </a:r>
            <a:endParaRPr lang="fr-FR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28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référentiel" ma:contentTypeID="0x010100108A61D7BE634F76874FDC084DD0BD15009E39C29C26594BAC90AC8ED3FDFD77E0008E0E1D272C221A498DB194B0BE196EDA" ma:contentTypeVersion="11" ma:contentTypeDescription="" ma:contentTypeScope="" ma:versionID="1f03892664514553063e409f7cabf613">
  <xsd:schema xmlns:xsd="http://www.w3.org/2001/XMLSchema" xmlns:xs="http://www.w3.org/2001/XMLSchema" xmlns:p="http://schemas.microsoft.com/office/2006/metadata/properties" xmlns:ns2="d60d810b-e102-4d8a-ab2a-df4f0994436a" xmlns:ns3="a0af3704-cc1a-4752-bc31-a2e019fb4156" xmlns:ns4="http://schemas.microsoft.com/sharepoint/v4" targetNamespace="http://schemas.microsoft.com/office/2006/metadata/properties" ma:root="true" ma:fieldsID="5474523de21e56f572f2c15d7cc15356" ns2:_="" ns3:_="" ns4:_="">
    <xsd:import namespace="d60d810b-e102-4d8a-ab2a-df4f0994436a"/>
    <xsd:import namespace="a0af3704-cc1a-4752-bc31-a2e019fb4156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CollabComments" minOccurs="0"/>
                <xsd:element ref="ns2:CollabDate" minOccurs="0"/>
                <xsd:element ref="ns2:CollabExternalReferences" minOccurs="0"/>
                <xsd:element ref="ns3:CustomFieldChrono" minOccurs="0"/>
                <xsd:element ref="ns3:TaxCatchAll" minOccurs="0"/>
                <xsd:element ref="ns3:TaxCatchAllLabel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0d810b-e102-4d8a-ab2a-df4f0994436a" elementFormDefault="qualified">
    <xsd:import namespace="http://schemas.microsoft.com/office/2006/documentManagement/types"/>
    <xsd:import namespace="http://schemas.microsoft.com/office/infopath/2007/PartnerControls"/>
    <xsd:element name="CollabComments" ma:index="2" nillable="true" ma:displayName="Observation(s)" ma:internalName="CollabComments">
      <xsd:simpleType>
        <xsd:restriction base="dms:Note">
          <xsd:maxLength value="255"/>
        </xsd:restriction>
      </xsd:simpleType>
    </xsd:element>
    <xsd:element name="CollabDate" ma:index="3" nillable="true" ma:displayName="Date du document" ma:default="[today]" ma:format="DateOnly" ma:LCID="1036" ma:internalName="CollabDate">
      <xsd:simpleType>
        <xsd:restriction base="dms:DateTime"/>
      </xsd:simpleType>
    </xsd:element>
    <xsd:element name="CollabExternalReferences" ma:index="5" nillable="true" ma:displayName="Référence(s) externe(s)" ma:internalName="CollabExternalReferenc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f3704-cc1a-4752-bc31-a2e019fb4156" elementFormDefault="qualified">
    <xsd:import namespace="http://schemas.microsoft.com/office/2006/documentManagement/types"/>
    <xsd:import namespace="http://schemas.microsoft.com/office/infopath/2007/PartnerControls"/>
    <xsd:element name="CustomFieldChrono" ma:index="6" nillable="true" ma:displayName="Numéro de chrono" ma:internalName="CustomFieldChrono" ma:readOnly="false">
      <xsd:simpleType>
        <xsd:restriction base="dms:Unknown"/>
      </xsd:simpleType>
    </xsd:element>
    <xsd:element name="TaxCatchAll" ma:index="12" nillable="true" ma:displayName="Taxonomy Catch All Column" ma:hidden="true" ma:list="{16577267-9f03-4a04-be60-ea30cef08a11}" ma:internalName="TaxCatchAll" ma:showField="CatchAllData" ma:web="a0af3704-cc1a-4752-bc31-a2e019fb41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16577267-9f03-4a04-be60-ea30cef08a11}" ma:internalName="TaxCatchAllLabel" ma:readOnly="true" ma:showField="CatchAllDataLabel" ma:web="a0af3704-cc1a-4752-bc31-a2e019fb41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5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CollabComments xmlns="d60d810b-e102-4d8a-ab2a-df4f0994436a" xsi:nil="true"/>
    <CollabExternalReferences xmlns="d60d810b-e102-4d8a-ab2a-df4f0994436a" xsi:nil="true"/>
    <CustomFieldChrono xmlns="a0af3704-cc1a-4752-bc31-a2e019fb4156">00116</CustomFieldChrono>
    <TaxCatchAll xmlns="a0af3704-cc1a-4752-bc31-a2e019fb4156"/>
    <CollabDate xmlns="d60d810b-e102-4d8a-ab2a-df4f0994436a">2020-06-29T22:00:00+00:00</CollabDate>
  </documentManagement>
</p:properties>
</file>

<file path=customXml/itemProps1.xml><?xml version="1.0" encoding="utf-8"?>
<ds:datastoreItem xmlns:ds="http://schemas.openxmlformats.org/officeDocument/2006/customXml" ds:itemID="{796CBACE-72CE-40AB-80BF-7C0E7CCB24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4D7EC9-72B0-43C4-85EC-DA6C95E9D3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0d810b-e102-4d8a-ab2a-df4f0994436a"/>
    <ds:schemaRef ds:uri="a0af3704-cc1a-4752-bc31-a2e019fb4156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1901FD7-D067-437F-B4A0-1A19DB950470}">
  <ds:schemaRefs>
    <ds:schemaRef ds:uri="a0af3704-cc1a-4752-bc31-a2e019fb4156"/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d60d810b-e102-4d8a-ab2a-df4f0994436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34756</TotalTime>
  <Words>2207</Words>
  <Application>Microsoft Office PowerPoint</Application>
  <PresentationFormat>Affichage à l'écran (4:3)</PresentationFormat>
  <Paragraphs>651</Paragraphs>
  <Slides>33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Cambria Math</vt:lpstr>
      <vt:lpstr>Times New Roman</vt:lpstr>
      <vt:lpstr>Verdana</vt:lpstr>
      <vt:lpstr>Wingdings</vt:lpstr>
      <vt:lpstr>Exemple_powerpoint_Irfu</vt:lpstr>
      <vt:lpstr>Présentation PowerPoint</vt:lpstr>
      <vt:lpstr>Mechanical Material Properties</vt:lpstr>
      <vt:lpstr>Contacts and Couplings: Coil</vt:lpstr>
      <vt:lpstr>R2D2 coils in F2D2 structure</vt:lpstr>
      <vt:lpstr>Structure parametric study</vt:lpstr>
      <vt:lpstr>A wide range of pre-load</vt:lpstr>
      <vt:lpstr>Peak stress in coil and Contacts (Nom.+UWP)</vt:lpstr>
      <vt:lpstr>Peak stresses in structure (SS 1.9 K)</vt:lpstr>
      <vt:lpstr>Room for Tie Rods</vt:lpstr>
      <vt:lpstr>3D Model – Return End RE</vt:lpstr>
      <vt:lpstr>VM Stress – 2D vs 3D (Ultimate)</vt:lpstr>
      <vt:lpstr>Pole Contact Pressure – 2D vs 3D (Ultimate)</vt:lpstr>
      <vt:lpstr>VM Stress – 3D (Nominal)</vt:lpstr>
      <vt:lpstr>VM Stress – 3D (Ultimate)</vt:lpstr>
      <vt:lpstr>Pole contact pressure – 3D (Nominal)</vt:lpstr>
      <vt:lpstr>Pole contact pressure – 3D (+ZPreload)</vt:lpstr>
      <vt:lpstr>Pole contact pressure – 3D (+X+ZPreload)</vt:lpstr>
      <vt:lpstr>Pole contact pressure – 3D (Ultimate)</vt:lpstr>
      <vt:lpstr>Conclusions</vt:lpstr>
      <vt:lpstr>Présentation PowerPoint</vt:lpstr>
      <vt:lpstr>Model Flow</vt:lpstr>
      <vt:lpstr>Symmetry Conditions and Mesh</vt:lpstr>
      <vt:lpstr>Minimum Rod Diameter Approximation</vt:lpstr>
      <vt:lpstr>Comparison 2D Vs 3D</vt:lpstr>
      <vt:lpstr>R2D2 3D – iso geometric</vt:lpstr>
      <vt:lpstr>Forces</vt:lpstr>
      <vt:lpstr>VM Stress – 2D vs 3D (Nominal)</vt:lpstr>
      <vt:lpstr>X Stress – 2D vs 3D (0.2 mm interf)</vt:lpstr>
      <vt:lpstr>Pole Contacts – 2D vs 3D (Nominal)</vt:lpstr>
      <vt:lpstr>Stresses in Structure – 2D vs 3D (0.2 mm)</vt:lpstr>
      <vt:lpstr>VM Stress – 3D</vt:lpstr>
      <vt:lpstr>VM Stress – 2D vs 3D (0.8 mm)</vt:lpstr>
      <vt:lpstr>Longitudinal preload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R2D2 2D Mech. Design</dc:title>
  <dc:creator>philip.mallon@cea.fr</dc:creator>
  <cp:lastModifiedBy>ROCHEPAULT Etienne</cp:lastModifiedBy>
  <cp:revision>890</cp:revision>
  <cp:lastPrinted>2018-02-13T16:10:28Z</cp:lastPrinted>
  <dcterms:created xsi:type="dcterms:W3CDTF">2012-10-13T15:33:03Z</dcterms:created>
  <dcterms:modified xsi:type="dcterms:W3CDTF">2021-03-09T10:24:27Z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0x010100108A61D7BE634F76874FDC084DD0BD15009E39C29C26594BAC90AC8ED3FDFD77E0008E0E1D272C221A498DB194B0BE196EDA</vt:lpwstr>
  </property>
  <property fmtid="{D5CDD505-2E9C-101B-9397-08002B2CF9AE}" pid="3" name="CollabXmlContent">
    <vt:lpwstr>&lt;CollabItems&gt;_x000d_
  &lt;CollabItem&gt;_x000d_
    &lt;FileLeafRef&gt;PhM - R2D2 2D Mecha Design.pptx&lt;/FileLeafRef&gt;_x000d_
    &lt;Title&gt;R2D2 2D Mech. Design&lt;/Title&gt;_x000d_
    &lt;CollabComments /&gt;_x000d_
    &lt;CollabDate&gt;30/06/2020&lt;/CollabDate&gt;_x000d_
    &lt;CollabExternalReferences /&gt;_x000d_
    &lt;CustomFieldChro</vt:lpwstr>
  </property>
  <property fmtid="{D5CDD505-2E9C-101B-9397-08002B2CF9AE}" pid="4" name="IsCollabDocument">
    <vt:bool>true</vt:bool>
  </property>
</Properties>
</file>