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2B2B2"/>
    <a:srgbClr val="808080"/>
    <a:srgbClr val="0091C3"/>
    <a:srgbClr val="F6B77E"/>
    <a:srgbClr val="002060"/>
    <a:srgbClr val="FFFFFF"/>
    <a:srgbClr val="00FF00"/>
    <a:srgbClr val="666666"/>
    <a:srgbClr val="DC05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42" autoAdjust="0"/>
    <p:restoredTop sz="93770" autoAdjust="0"/>
  </p:normalViewPr>
  <p:slideViewPr>
    <p:cSldViewPr snapToGrid="0">
      <p:cViewPr varScale="1">
        <p:scale>
          <a:sx n="73" d="100"/>
          <a:sy n="73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09/03/2021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037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95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347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849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804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45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185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873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405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1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99" y="1143000"/>
            <a:ext cx="8696325" cy="5082437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1643324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219325" y="6465733"/>
            <a:ext cx="5239808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Durante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Maria Durante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446867" y="6465733"/>
            <a:ext cx="55520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3" r:id="rId3"/>
    <p:sldLayoutId id="2147483668" r:id="rId4"/>
    <p:sldLayoutId id="214748367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9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0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hyperlink" Target="https://indico.cern.ch/event/1003865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0.emf"/><Relationship Id="rId7" Type="http://schemas.openxmlformats.org/officeDocument/2006/relationships/image" Target="../media/image54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10" Type="http://schemas.openxmlformats.org/officeDocument/2006/relationships/image" Target="../media/image4.png"/><Relationship Id="rId4" Type="http://schemas.openxmlformats.org/officeDocument/2006/relationships/image" Target="../media/image51.emf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13" Type="http://schemas.openxmlformats.org/officeDocument/2006/relationships/image" Target="../media/image67.emf"/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12" Type="http://schemas.openxmlformats.org/officeDocument/2006/relationships/image" Target="../media/image66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11" Type="http://schemas.openxmlformats.org/officeDocument/2006/relationships/image" Target="../media/image65.emf"/><Relationship Id="rId5" Type="http://schemas.openxmlformats.org/officeDocument/2006/relationships/image" Target="../media/image59.emf"/><Relationship Id="rId15" Type="http://schemas.openxmlformats.org/officeDocument/2006/relationships/image" Target="../media/image4.png"/><Relationship Id="rId10" Type="http://schemas.openxmlformats.org/officeDocument/2006/relationships/image" Target="../media/image64.emf"/><Relationship Id="rId4" Type="http://schemas.openxmlformats.org/officeDocument/2006/relationships/image" Target="../media/image58.emf"/><Relationship Id="rId9" Type="http://schemas.openxmlformats.org/officeDocument/2006/relationships/image" Target="../media/image63.emf"/><Relationship Id="rId1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560" y="3378667"/>
            <a:ext cx="1317757" cy="131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311769" y="370218"/>
            <a:ext cx="5832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Conceptual Design Review of R2D2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Coil R&amp;D  -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10720" y="2267798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latin typeface="Times New Roman" panose="02020603050405020304" pitchFamily="18" charset="0"/>
                <a:hlinkClick r:id="rId4" tooltip="Ctrl+Cliquer pour suivre le lien"/>
              </a:rPr>
              <a:t>https://indico.cern.ch/event/1003865/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3492366" y="4834302"/>
            <a:ext cx="5651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</a:t>
            </a:r>
            <a:r>
              <a:rPr lang="fr-FR" sz="1600" b="1" dirty="0" smtClean="0">
                <a:solidFill>
                  <a:srgbClr val="666666"/>
                </a:solidFill>
              </a:rPr>
              <a:t>M</a:t>
            </a:r>
            <a:r>
              <a:rPr lang="fr-FR" sz="1600" b="1" dirty="0">
                <a:solidFill>
                  <a:srgbClr val="666666"/>
                </a:solidFill>
              </a:rPr>
              <a:t>. Durante</a:t>
            </a:r>
            <a:r>
              <a:rPr lang="fr-FR" sz="1600" dirty="0">
                <a:solidFill>
                  <a:srgbClr val="666666"/>
                </a:solidFill>
              </a:rPr>
              <a:t>, E. </a:t>
            </a:r>
            <a:r>
              <a:rPr lang="fr-FR" sz="1600" dirty="0" err="1">
                <a:solidFill>
                  <a:srgbClr val="666666"/>
                </a:solidFill>
              </a:rPr>
              <a:t>Rochepault</a:t>
            </a:r>
            <a:r>
              <a:rPr lang="fr-FR" sz="1600" dirty="0">
                <a:solidFill>
                  <a:srgbClr val="666666"/>
                </a:solidFill>
              </a:rPr>
              <a:t>, V.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H. Felice, </a:t>
            </a:r>
            <a:r>
              <a:rPr lang="fr-FR" sz="1600" dirty="0" smtClean="0">
                <a:solidFill>
                  <a:srgbClr val="666666"/>
                </a:solidFill>
              </a:rPr>
              <a:t/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P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err="1">
                <a:solidFill>
                  <a:srgbClr val="666666"/>
                </a:solidFill>
              </a:rPr>
              <a:t>Mallon</a:t>
            </a:r>
            <a:r>
              <a:rPr lang="fr-FR" sz="1600" dirty="0">
                <a:solidFill>
                  <a:srgbClr val="666666"/>
                </a:solidFill>
              </a:rPr>
              <a:t>, P. Manil, </a:t>
            </a:r>
            <a:r>
              <a:rPr lang="fr-FR" sz="1600" dirty="0" smtClean="0">
                <a:solidFill>
                  <a:srgbClr val="666666"/>
                </a:solidFill>
              </a:rPr>
              <a:t>G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smtClean="0">
                <a:solidFill>
                  <a:srgbClr val="666666"/>
                </a:solidFill>
              </a:rPr>
              <a:t>Minier, G. Maitre, B. </a:t>
            </a:r>
            <a:r>
              <a:rPr lang="fr-FR" sz="1600" dirty="0" err="1" smtClean="0">
                <a:solidFill>
                  <a:srgbClr val="666666"/>
                </a:solidFill>
              </a:rPr>
              <a:t>Prevet</a:t>
            </a:r>
            <a:r>
              <a:rPr lang="fr-FR" sz="1600" dirty="0" smtClean="0">
                <a:solidFill>
                  <a:srgbClr val="666666"/>
                </a:solidFill>
              </a:rPr>
              <a:t>, </a:t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S. </a:t>
            </a:r>
            <a:r>
              <a:rPr lang="fr-FR" sz="1600" dirty="0" err="1" smtClean="0">
                <a:solidFill>
                  <a:srgbClr val="666666"/>
                </a:solidFill>
              </a:rPr>
              <a:t>Perraud</a:t>
            </a:r>
            <a:r>
              <a:rPr lang="fr-FR" sz="1600" dirty="0" smtClean="0">
                <a:solidFill>
                  <a:srgbClr val="666666"/>
                </a:solidFill>
              </a:rPr>
              <a:t>, F. Rondeaux</a:t>
            </a:r>
            <a:endParaRPr lang="fr-FR" sz="1600" dirty="0">
              <a:solidFill>
                <a:srgbClr val="666666"/>
              </a:solidFill>
            </a:endParaRPr>
          </a:p>
          <a:p>
            <a:r>
              <a:rPr lang="fr-FR" sz="1600" dirty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J.C. Perez, D. Tommasini, </a:t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J. </a:t>
            </a:r>
            <a:r>
              <a:rPr lang="fr-FR" sz="1600" dirty="0" err="1" smtClean="0">
                <a:solidFill>
                  <a:srgbClr val="666666"/>
                </a:solidFill>
              </a:rPr>
              <a:t>Fleiter</a:t>
            </a:r>
            <a:r>
              <a:rPr lang="fr-FR" sz="1600" dirty="0" smtClean="0">
                <a:solidFill>
                  <a:srgbClr val="666666"/>
                </a:solidFill>
              </a:rPr>
              <a:t>, H. Felice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492367" y="6202382"/>
            <a:ext cx="54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>
                <a:solidFill>
                  <a:srgbClr val="666666"/>
                </a:solidFill>
              </a:rPr>
              <a:t>09/03/2021</a:t>
            </a:r>
            <a:endParaRPr lang="fr-FR" sz="1600" dirty="0">
              <a:solidFill>
                <a:srgbClr val="666666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12"/>
          <a:stretch/>
        </p:blipFill>
        <p:spPr>
          <a:xfrm>
            <a:off x="4690986" y="2651982"/>
            <a:ext cx="306130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366" y="1077649"/>
            <a:ext cx="9007268" cy="3790186"/>
          </a:xfrm>
        </p:spPr>
        <p:txBody>
          <a:bodyPr/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  <a:latin typeface="+mn-lt"/>
              </a:rPr>
              <a:t>EWBF 6.95, FRESCA2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insulate</a:t>
            </a:r>
            <a:r>
              <a:rPr lang="fr-FR" sz="1600" b="1" dirty="0" err="1">
                <a:solidFill>
                  <a:srgbClr val="002060"/>
                </a:solidFill>
                <a:latin typeface="+mn-lt"/>
              </a:rPr>
              <a:t>d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b="1" dirty="0">
                <a:solidFill>
                  <a:srgbClr val="002060"/>
                </a:solidFill>
                <a:latin typeface="+mn-lt"/>
              </a:rPr>
              <a:t>		</a:t>
            </a:r>
            <a:r>
              <a:rPr lang="fr-FR" sz="1600" b="1" dirty="0" err="1">
                <a:solidFill>
                  <a:srgbClr val="002060"/>
                </a:solidFill>
                <a:latin typeface="+mn-lt"/>
              </a:rPr>
              <a:t>Winding</a:t>
            </a:r>
            <a:r>
              <a:rPr lang="fr-FR" sz="1600" b="1" dirty="0">
                <a:solidFill>
                  <a:srgbClr val="002060"/>
                </a:solidFill>
                <a:latin typeface="+mn-lt"/>
              </a:rPr>
              <a:t> tension 10kg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Strand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popping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inside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the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bending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difficult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to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fix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against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mandrel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tend to relax as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soon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as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lateral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pression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over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Dishing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deformation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of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top and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bottom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 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</p:spPr>
        <p:txBody>
          <a:bodyPr/>
          <a:lstStyle/>
          <a:p>
            <a:r>
              <a:rPr lang="fr-FR" dirty="0" err="1"/>
              <a:t>Bending</a:t>
            </a:r>
            <a:r>
              <a:rPr lang="fr-FR" dirty="0"/>
              <a:t> </a:t>
            </a:r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Espace réservé du contenu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001" y="2426557"/>
            <a:ext cx="5400000" cy="17727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83" y="4310404"/>
            <a:ext cx="2880000" cy="216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000" y="4310404"/>
            <a:ext cx="2880000" cy="216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0" y="2034227"/>
            <a:ext cx="2880000" cy="216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817" y="4305733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366" y="1077649"/>
            <a:ext cx="9007268" cy="3790186"/>
          </a:xfrm>
        </p:spPr>
        <p:txBody>
          <a:bodyPr/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EWBF </a:t>
            </a:r>
            <a:r>
              <a:rPr lang="fr-FR" sz="1600" b="1" dirty="0" smtClean="0">
                <a:solidFill>
                  <a:srgbClr val="002060"/>
                </a:solidFill>
              </a:rPr>
              <a:t>10, </a:t>
            </a:r>
            <a:r>
              <a:rPr lang="fr-FR" sz="1600" b="1" dirty="0">
                <a:solidFill>
                  <a:srgbClr val="002060"/>
                </a:solidFill>
              </a:rPr>
              <a:t>FRESCA2 </a:t>
            </a:r>
            <a:r>
              <a:rPr lang="fr-FR" sz="1600" b="1" dirty="0" err="1">
                <a:solidFill>
                  <a:srgbClr val="002060"/>
                </a:solidFill>
              </a:rPr>
              <a:t>bare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cable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	</a:t>
            </a:r>
            <a:r>
              <a:rPr lang="fr-FR" sz="1600" b="1" dirty="0">
                <a:solidFill>
                  <a:srgbClr val="002060"/>
                </a:solidFill>
              </a:rPr>
              <a:t>	</a:t>
            </a:r>
            <a:r>
              <a:rPr lang="fr-FR" sz="1600" b="1" dirty="0" err="1">
                <a:solidFill>
                  <a:srgbClr val="002060"/>
                </a:solidFill>
              </a:rPr>
              <a:t>Winding</a:t>
            </a:r>
            <a:r>
              <a:rPr lang="fr-FR" sz="1600" b="1" dirty="0">
                <a:solidFill>
                  <a:srgbClr val="002060"/>
                </a:solidFill>
              </a:rPr>
              <a:t> tension 10kg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Strand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popping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inside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the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bending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, not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continuing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outside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easy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replaced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</p:spPr>
        <p:txBody>
          <a:bodyPr/>
          <a:lstStyle/>
          <a:p>
            <a:r>
              <a:rPr lang="fr-FR" dirty="0" err="1"/>
              <a:t>Bending</a:t>
            </a:r>
            <a:r>
              <a:rPr lang="fr-FR" dirty="0"/>
              <a:t> </a:t>
            </a:r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Espace réservé du contenu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786" y="1759341"/>
            <a:ext cx="5400000" cy="233753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6" y="4213976"/>
            <a:ext cx="2880000" cy="216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786" y="4226251"/>
            <a:ext cx="2880000" cy="216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8710" y="4226251"/>
            <a:ext cx="2880000" cy="2160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921786" y="3057970"/>
            <a:ext cx="23762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STRAND POPPING INSIDE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1347448" y="3427302"/>
            <a:ext cx="4574338" cy="1474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5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366" y="1077649"/>
            <a:ext cx="9007268" cy="3790186"/>
          </a:xfrm>
        </p:spPr>
        <p:txBody>
          <a:bodyPr/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2060"/>
                </a:solidFill>
              </a:rPr>
              <a:t>EWBF </a:t>
            </a:r>
            <a:r>
              <a:rPr lang="fr-FR" sz="1600" b="1" dirty="0" smtClean="0">
                <a:solidFill>
                  <a:srgbClr val="002060"/>
                </a:solidFill>
              </a:rPr>
              <a:t>10, </a:t>
            </a:r>
            <a:r>
              <a:rPr lang="fr-FR" sz="1600" b="1" dirty="0">
                <a:solidFill>
                  <a:srgbClr val="002060"/>
                </a:solidFill>
              </a:rPr>
              <a:t>FRESCA2 </a:t>
            </a:r>
            <a:r>
              <a:rPr lang="fr-FR" sz="1600" b="1" dirty="0" err="1" smtClean="0">
                <a:solidFill>
                  <a:srgbClr val="002060"/>
                </a:solidFill>
              </a:rPr>
              <a:t>insulated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cable</a:t>
            </a:r>
            <a:r>
              <a:rPr lang="fr-FR" sz="1600" b="1" dirty="0" smtClean="0">
                <a:solidFill>
                  <a:srgbClr val="002060"/>
                </a:solidFill>
              </a:rPr>
              <a:t>	           </a:t>
            </a:r>
            <a:r>
              <a:rPr lang="fr-FR" sz="1600" b="1" dirty="0" err="1" smtClean="0">
                <a:solidFill>
                  <a:srgbClr val="002060"/>
                </a:solidFill>
              </a:rPr>
              <a:t>Winding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tension 10kg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15 kg</a:t>
            </a:r>
            <a:endParaRPr lang="fr-FR" sz="1600" b="1" dirty="0">
              <a:solidFill>
                <a:srgbClr val="002060"/>
              </a:solidFill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No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strand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popping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Dishing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Bending</a:t>
            </a:r>
            <a:r>
              <a:rPr lang="fr-FR" dirty="0"/>
              <a:t> </a:t>
            </a:r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8" name="Espace réservé du contenu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3"/>
          <a:stretch/>
        </p:blipFill>
        <p:spPr>
          <a:xfrm>
            <a:off x="454912" y="2331311"/>
            <a:ext cx="5400000" cy="179024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44" y="4237730"/>
            <a:ext cx="2880000" cy="216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779" y="4237730"/>
            <a:ext cx="2880000" cy="2160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133" y="2541220"/>
            <a:ext cx="2880000" cy="131836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000" y="423773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5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91333" y="1429547"/>
            <a:ext cx="8172464" cy="42540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An </a:t>
            </a:r>
            <a:r>
              <a:rPr lang="fr-FR" b="1" dirty="0" err="1" smtClean="0">
                <a:solidFill>
                  <a:srgbClr val="002060"/>
                </a:solidFill>
              </a:rPr>
              <a:t>easy-way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bending</a:t>
            </a:r>
            <a:r>
              <a:rPr lang="fr-FR" b="1" dirty="0" smtClean="0">
                <a:solidFill>
                  <a:srgbClr val="002060"/>
                </a:solidFill>
              </a:rPr>
              <a:t> factor of 10 </a:t>
            </a:r>
            <a:r>
              <a:rPr lang="fr-FR" dirty="0" err="1" smtClean="0">
                <a:solidFill>
                  <a:srgbClr val="002060"/>
                </a:solidFill>
              </a:rPr>
              <a:t>seems</a:t>
            </a:r>
            <a:r>
              <a:rPr lang="fr-FR" dirty="0" smtClean="0">
                <a:solidFill>
                  <a:srgbClr val="002060"/>
                </a:solidFill>
              </a:rPr>
              <a:t> acceptable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fr-FR" b="1" dirty="0">
                <a:solidFill>
                  <a:srgbClr val="002060"/>
                </a:solidFill>
                <a:sym typeface="Wingdings" panose="05000000000000000000" pitchFamily="2" charset="2"/>
              </a:rPr>
              <a:t> Minimum </a:t>
            </a:r>
            <a:r>
              <a:rPr lang="fr-FR" b="1" dirty="0">
                <a:solidFill>
                  <a:srgbClr val="002060"/>
                </a:solidFill>
              </a:rPr>
              <a:t>EW </a:t>
            </a:r>
            <a:r>
              <a:rPr lang="fr-FR" b="1" dirty="0" err="1">
                <a:solidFill>
                  <a:srgbClr val="002060"/>
                </a:solidFill>
              </a:rPr>
              <a:t>bending</a:t>
            </a:r>
            <a:r>
              <a:rPr lang="fr-FR" b="1" dirty="0">
                <a:solidFill>
                  <a:srgbClr val="002060"/>
                </a:solidFill>
              </a:rPr>
              <a:t> radius in the </a:t>
            </a:r>
            <a:r>
              <a:rPr lang="fr-FR" b="1" dirty="0" err="1">
                <a:solidFill>
                  <a:srgbClr val="002060"/>
                </a:solidFill>
              </a:rPr>
              <a:t>coil</a:t>
            </a:r>
            <a:r>
              <a:rPr lang="fr-FR" b="1" dirty="0">
                <a:solidFill>
                  <a:srgbClr val="002060"/>
                </a:solidFill>
              </a:rPr>
              <a:t> of 19.7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2060"/>
                </a:solidFill>
              </a:rPr>
              <a:t>To </a:t>
            </a:r>
            <a:r>
              <a:rPr lang="fr-FR" b="1" dirty="0" err="1" smtClean="0">
                <a:solidFill>
                  <a:srgbClr val="002060"/>
                </a:solidFill>
              </a:rPr>
              <a:t>be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confirmed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with</a:t>
            </a:r>
            <a:r>
              <a:rPr lang="fr-FR" b="1" dirty="0" smtClean="0">
                <a:solidFill>
                  <a:srgbClr val="002060"/>
                </a:solidFill>
              </a:rPr>
              <a:t> final R2D2 </a:t>
            </a:r>
            <a:r>
              <a:rPr lang="fr-FR" b="1" dirty="0" err="1" smtClean="0">
                <a:solidFill>
                  <a:srgbClr val="002060"/>
                </a:solidFill>
              </a:rPr>
              <a:t>cables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Bending</a:t>
            </a:r>
            <a:r>
              <a:rPr lang="fr-FR" dirty="0"/>
              <a:t> </a:t>
            </a:r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084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Winding</a:t>
            </a:r>
            <a:r>
              <a:rPr lang="fr-FR" dirty="0" smtClean="0"/>
              <a:t> tests (</a:t>
            </a:r>
            <a:r>
              <a:rPr lang="fr-FR" dirty="0" err="1" smtClean="0"/>
              <a:t>realized</a:t>
            </a:r>
            <a:r>
              <a:rPr lang="fr-FR" dirty="0" smtClean="0"/>
              <a:t> for </a:t>
            </a:r>
            <a:r>
              <a:rPr lang="fr-FR" dirty="0" smtClean="0">
                <a:hlinkClick r:id="rId2" action="ppaction://hlinksldjump"/>
              </a:rPr>
              <a:t>F2D2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7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05" y="1257300"/>
            <a:ext cx="6625166" cy="49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61951" y="1256885"/>
            <a:ext cx="8582024" cy="496855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Height measurement campaign on </a:t>
            </a:r>
            <a:r>
              <a:rPr lang="en-US" b="1" dirty="0" smtClean="0">
                <a:solidFill>
                  <a:srgbClr val="002060"/>
                </a:solidFill>
              </a:rPr>
              <a:t>cable stacks </a:t>
            </a:r>
            <a:r>
              <a:rPr lang="en-US" dirty="0" smtClean="0">
                <a:solidFill>
                  <a:srgbClr val="002060"/>
                </a:solidFill>
              </a:rPr>
              <a:t>made from final superconducting cables, </a:t>
            </a:r>
            <a:r>
              <a:rPr lang="en-US" b="1" dirty="0" smtClean="0">
                <a:solidFill>
                  <a:srgbClr val="002060"/>
                </a:solidFill>
              </a:rPr>
              <a:t>heat treated in free and fixed cavities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Short coils </a:t>
            </a:r>
            <a:r>
              <a:rPr lang="en-US" dirty="0" smtClean="0">
                <a:solidFill>
                  <a:srgbClr val="002060"/>
                </a:solidFill>
              </a:rPr>
              <a:t>made from R2D2 </a:t>
            </a:r>
            <a:r>
              <a:rPr lang="en-US" b="1" dirty="0" smtClean="0">
                <a:solidFill>
                  <a:srgbClr val="002060"/>
                </a:solidFill>
              </a:rPr>
              <a:t>final</a:t>
            </a:r>
            <a:r>
              <a:rPr lang="en-US" dirty="0" smtClean="0">
                <a:solidFill>
                  <a:srgbClr val="002060"/>
                </a:solidFill>
              </a:rPr>
              <a:t> superconducting cables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In parallel thesis by </a:t>
            </a:r>
            <a:r>
              <a:rPr lang="en-US" dirty="0" smtClean="0">
                <a:solidFill>
                  <a:srgbClr val="FF0000"/>
                </a:solidFill>
                <a:hlinkClick r:id="rId2" action="ppaction://hlinksldjump"/>
              </a:rPr>
              <a:t>Mahmoud</a:t>
            </a:r>
            <a:r>
              <a:rPr lang="en-US" dirty="0">
                <a:solidFill>
                  <a:srgbClr val="FF0000"/>
                </a:solidFill>
                <a:hlinkClick r:id="rId2" action="ppaction://hlinksldjump"/>
              </a:rPr>
              <a:t> ABDEL </a:t>
            </a:r>
            <a:r>
              <a:rPr lang="en-US" dirty="0" smtClean="0">
                <a:solidFill>
                  <a:srgbClr val="FF0000"/>
                </a:solidFill>
                <a:hlinkClick r:id="rId2" action="ppaction://hlinksldjump"/>
              </a:rPr>
              <a:t>HAFIZ </a:t>
            </a:r>
            <a:r>
              <a:rPr lang="en-US" dirty="0" smtClean="0">
                <a:solidFill>
                  <a:srgbClr val="FF0000"/>
                </a:solidFill>
              </a:rPr>
              <a:t>on cable dimensional changes during heat </a:t>
            </a:r>
            <a:r>
              <a:rPr lang="en-US" dirty="0" err="1" smtClean="0">
                <a:solidFill>
                  <a:srgbClr val="FF0000"/>
                </a:solidFill>
              </a:rPr>
              <a:t>treatement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treated</a:t>
            </a:r>
            <a:r>
              <a:rPr lang="fr-FR" dirty="0" smtClean="0"/>
              <a:t> </a:t>
            </a:r>
            <a:r>
              <a:rPr lang="fr-FR" dirty="0" err="1" smtClean="0"/>
              <a:t>coils</a:t>
            </a:r>
            <a:r>
              <a:rPr lang="fr-FR" dirty="0" smtClean="0"/>
              <a:t> and </a:t>
            </a:r>
            <a:r>
              <a:rPr lang="fr-FR" dirty="0" err="1" smtClean="0"/>
              <a:t>stacks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7" name="Image 1"/>
          <p:cNvPicPr>
            <a:picLocks noChangeAspect="1"/>
          </p:cNvPicPr>
          <p:nvPr/>
        </p:nvPicPr>
        <p:blipFill rotWithShape="1">
          <a:blip r:embed="rId3"/>
          <a:srcRect t="5678" b="6040"/>
          <a:stretch/>
        </p:blipFill>
        <p:spPr>
          <a:xfrm>
            <a:off x="7099283" y="3493549"/>
            <a:ext cx="1548000" cy="17281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908" y="1721091"/>
            <a:ext cx="1800000" cy="123420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295" y="3493549"/>
            <a:ext cx="5333780" cy="130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0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93801" y="1032427"/>
            <a:ext cx="8172464" cy="5124865"/>
          </a:xfrm>
        </p:spPr>
        <p:txBody>
          <a:bodyPr/>
          <a:lstStyle/>
          <a:p>
            <a:r>
              <a:rPr lang="fr-FR" dirty="0"/>
              <a:t>Coil ends handling and </a:t>
            </a:r>
            <a:r>
              <a:rPr lang="fr-FR" dirty="0" err="1"/>
              <a:t>splice</a:t>
            </a:r>
            <a:r>
              <a:rPr lang="fr-FR" dirty="0"/>
              <a:t> </a:t>
            </a:r>
            <a:r>
              <a:rPr lang="fr-FR" dirty="0" err="1"/>
              <a:t>realisation</a:t>
            </a:r>
            <a:r>
              <a:rPr lang="fr-FR" dirty="0"/>
              <a:t> in a </a:t>
            </a:r>
            <a:r>
              <a:rPr lang="fr-FR" dirty="0" err="1"/>
              <a:t>quite</a:t>
            </a:r>
            <a:r>
              <a:rPr lang="fr-FR" dirty="0"/>
              <a:t> </a:t>
            </a:r>
            <a:r>
              <a:rPr lang="fr-FR" dirty="0" err="1"/>
              <a:t>crowded</a:t>
            </a:r>
            <a:r>
              <a:rPr lang="fr-FR" dirty="0"/>
              <a:t> </a:t>
            </a:r>
            <a:r>
              <a:rPr lang="fr-FR" dirty="0" err="1"/>
              <a:t>region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352" y="1477468"/>
            <a:ext cx="4646613" cy="2251544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Splices</a:t>
            </a:r>
            <a:r>
              <a:rPr lang="fr-FR" dirty="0" smtClean="0"/>
              <a:t> R&amp;D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1456548" y="3883232"/>
            <a:ext cx="6765362" cy="2551938"/>
            <a:chOff x="1134454" y="3895404"/>
            <a:chExt cx="6765362" cy="2551938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4454" y="4230762"/>
              <a:ext cx="2782132" cy="2176188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0050" y="4264736"/>
              <a:ext cx="2965866" cy="218260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642258" y="3895404"/>
              <a:ext cx="625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a. Splices tests		b. Coil Splices Mockup</a:t>
              </a:r>
              <a:endParaRPr lang="en-US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740568" y="2497843"/>
            <a:ext cx="1875263" cy="1164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5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764" y="1527751"/>
            <a:ext cx="6430930" cy="41145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SPLICES R&amp;D – SPLICE LAYOUT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50267" y="1940477"/>
            <a:ext cx="2777924" cy="385437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766414" y="413589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Nb3Sn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137665" y="152386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Nb3Sn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1573668"/>
            <a:ext cx="17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Stabilized</a:t>
            </a:r>
            <a:r>
              <a:rPr lang="fr-FR" dirty="0" smtClean="0"/>
              <a:t> </a:t>
            </a:r>
            <a:r>
              <a:rPr lang="fr-FR" dirty="0" err="1" smtClean="0"/>
              <a:t>NbTi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140444" y="3254160"/>
            <a:ext cx="17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Stabilized</a:t>
            </a:r>
            <a:r>
              <a:rPr lang="fr-FR" dirty="0" smtClean="0"/>
              <a:t> </a:t>
            </a:r>
            <a:r>
              <a:rPr lang="fr-FR" dirty="0" err="1" smtClean="0"/>
              <a:t>NbTi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26244" y="2740418"/>
            <a:ext cx="17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Cua1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976864" y="3346673"/>
            <a:ext cx="17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Insulation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952151" y="1939209"/>
            <a:ext cx="582125" cy="1380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701594" y="2921980"/>
            <a:ext cx="687628" cy="332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2391625" y="1801994"/>
            <a:ext cx="437448" cy="988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endCxn id="13" idx="1"/>
          </p:cNvCxnSpPr>
          <p:nvPr/>
        </p:nvCxnSpPr>
        <p:spPr>
          <a:xfrm flipV="1">
            <a:off x="6343650" y="3531339"/>
            <a:ext cx="633214" cy="92153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2181175" y="1345835"/>
            <a:ext cx="0" cy="486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V="1">
            <a:off x="7705675" y="1318795"/>
            <a:ext cx="0" cy="486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2190750" y="1345835"/>
            <a:ext cx="5508000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651887" y="931950"/>
            <a:ext cx="2567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150 mm (for 82-mm </a:t>
            </a:r>
            <a:r>
              <a:rPr lang="fr-FR" dirty="0" err="1" smtClean="0"/>
              <a:t>tp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31" name="Connecteur droit avec flèche 30"/>
          <p:cNvCxnSpPr>
            <a:endCxn id="13" idx="1"/>
          </p:cNvCxnSpPr>
          <p:nvPr/>
        </p:nvCxnSpPr>
        <p:spPr>
          <a:xfrm flipV="1">
            <a:off x="6238425" y="3531339"/>
            <a:ext cx="738439" cy="38240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564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Splices</a:t>
            </a:r>
            <a:r>
              <a:rPr lang="fr-FR" dirty="0" smtClean="0"/>
              <a:t> R&amp;D – </a:t>
            </a:r>
            <a:r>
              <a:rPr lang="fr-FR" dirty="0" err="1" smtClean="0"/>
              <a:t>Splices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97297" y="1081620"/>
            <a:ext cx="8551167" cy="5143817"/>
          </a:xfrm>
        </p:spPr>
        <p:txBody>
          <a:bodyPr/>
          <a:lstStyle/>
          <a:p>
            <a:r>
              <a:rPr lang="fr-FR" dirty="0" smtClean="0">
                <a:solidFill>
                  <a:srgbClr val="002060"/>
                </a:solidFill>
              </a:rPr>
              <a:t>Target : </a:t>
            </a:r>
            <a:r>
              <a:rPr lang="fr-FR" dirty="0" err="1" smtClean="0">
                <a:solidFill>
                  <a:srgbClr val="002060"/>
                </a:solidFill>
              </a:rPr>
              <a:t>Validate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splices</a:t>
            </a:r>
            <a:r>
              <a:rPr lang="fr-FR" dirty="0" smtClean="0">
                <a:solidFill>
                  <a:srgbClr val="002060"/>
                </a:solidFill>
              </a:rPr>
              <a:t> design, components and </a:t>
            </a:r>
            <a:r>
              <a:rPr lang="fr-FR" dirty="0" err="1" smtClean="0">
                <a:solidFill>
                  <a:srgbClr val="002060"/>
                </a:solidFill>
              </a:rPr>
              <a:t>splicing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procedure</a:t>
            </a:r>
            <a:endParaRPr lang="fr-FR" dirty="0">
              <a:solidFill>
                <a:srgbClr val="002060"/>
              </a:solidFill>
            </a:endParaRPr>
          </a:p>
        </p:txBody>
      </p:sp>
      <p:grpSp>
        <p:nvGrpSpPr>
          <p:cNvPr id="11" name="Groupe 10"/>
          <p:cNvGrpSpPr>
            <a:grpSpLocks noChangeAspect="1"/>
          </p:cNvGrpSpPr>
          <p:nvPr/>
        </p:nvGrpSpPr>
        <p:grpSpPr>
          <a:xfrm>
            <a:off x="2376385" y="1707381"/>
            <a:ext cx="2092531" cy="1800000"/>
            <a:chOff x="1040056" y="2556933"/>
            <a:chExt cx="4608121" cy="3963917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0056" y="2556933"/>
              <a:ext cx="4608121" cy="3963917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8382" y="3836759"/>
              <a:ext cx="1217853" cy="1800000"/>
            </a:xfrm>
            <a:prstGeom prst="rect">
              <a:avLst/>
            </a:prstGeom>
          </p:spPr>
        </p:pic>
      </p:grp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97" y="1706963"/>
            <a:ext cx="2092531" cy="180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473" y="1694857"/>
            <a:ext cx="1937230" cy="18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4561" y="1706963"/>
            <a:ext cx="2218391" cy="1800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8269" y="3901291"/>
            <a:ext cx="3489184" cy="244429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84404" y="3506963"/>
            <a:ext cx="875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9625" algn="ctr"/>
                <a:tab pos="3048000" algn="ctr"/>
                <a:tab pos="5295900" algn="ctr"/>
                <a:tab pos="7448550" algn="ctr"/>
              </a:tabLst>
            </a:pPr>
            <a:r>
              <a:rPr lang="fr-FR" dirty="0" smtClean="0"/>
              <a:t> 	</a:t>
            </a:r>
            <a:r>
              <a:rPr lang="fr-FR" dirty="0" err="1" smtClean="0"/>
              <a:t>Cable</a:t>
            </a:r>
            <a:r>
              <a:rPr lang="fr-FR" dirty="0" smtClean="0"/>
              <a:t> exits	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Tinning</a:t>
            </a:r>
            <a:r>
              <a:rPr lang="fr-FR" dirty="0" smtClean="0"/>
              <a:t>	</a:t>
            </a:r>
            <a:r>
              <a:rPr lang="fr-FR" dirty="0" err="1" smtClean="0"/>
              <a:t>Splice</a:t>
            </a:r>
            <a:r>
              <a:rPr lang="fr-FR" dirty="0" smtClean="0"/>
              <a:t> </a:t>
            </a:r>
            <a:r>
              <a:rPr lang="fr-FR" dirty="0" err="1" smtClean="0"/>
              <a:t>soldering</a:t>
            </a:r>
            <a:r>
              <a:rPr lang="fr-FR" dirty="0" smtClean="0"/>
              <a:t>	</a:t>
            </a:r>
            <a:r>
              <a:rPr lang="fr-FR" dirty="0" err="1" smtClean="0"/>
              <a:t>Splice</a:t>
            </a:r>
            <a:r>
              <a:rPr lang="fr-FR" dirty="0" smtClean="0"/>
              <a:t>	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40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Splices</a:t>
            </a:r>
            <a:r>
              <a:rPr lang="fr-FR" dirty="0" smtClean="0"/>
              <a:t> R&amp;D – Coil </a:t>
            </a:r>
            <a:r>
              <a:rPr lang="fr-FR" dirty="0" err="1" smtClean="0"/>
              <a:t>Splices</a:t>
            </a:r>
            <a:r>
              <a:rPr lang="fr-FR" dirty="0" smtClean="0"/>
              <a:t> </a:t>
            </a:r>
            <a:r>
              <a:rPr lang="fr-FR" dirty="0" err="1" smtClean="0"/>
              <a:t>Mockup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Mockup</a:t>
            </a:r>
            <a:r>
              <a:rPr lang="fr-FR" dirty="0" smtClean="0"/>
              <a:t> of the </a:t>
            </a:r>
            <a:r>
              <a:rPr lang="fr-FR" dirty="0" err="1" smtClean="0"/>
              <a:t>coil</a:t>
            </a:r>
            <a:r>
              <a:rPr lang="fr-FR" dirty="0" smtClean="0"/>
              <a:t> end </a:t>
            </a:r>
            <a:r>
              <a:rPr lang="fr-FR" dirty="0" err="1" smtClean="0"/>
              <a:t>cables</a:t>
            </a:r>
            <a:r>
              <a:rPr lang="fr-FR" dirty="0" smtClean="0"/>
              <a:t> in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mold</a:t>
            </a:r>
            <a:r>
              <a:rPr lang="fr-FR" dirty="0" smtClean="0"/>
              <a:t> parts, as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at the end of the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2202834"/>
            <a:ext cx="1939175" cy="18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321" y="2202834"/>
            <a:ext cx="5388079" cy="180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 flipV="1">
            <a:off x="5838825" y="3314700"/>
            <a:ext cx="619125" cy="1571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943350" y="481965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LF exit </a:t>
            </a:r>
            <a:r>
              <a:rPr lang="fr-FR" dirty="0" err="1" smtClean="0"/>
              <a:t>modified</a:t>
            </a:r>
            <a:r>
              <a:rPr lang="fr-FR" dirty="0" smtClean="0"/>
              <a:t> to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splice</a:t>
            </a:r>
            <a:r>
              <a:rPr lang="fr-FR" dirty="0" smtClean="0"/>
              <a:t> </a:t>
            </a:r>
            <a:r>
              <a:rPr lang="fr-FR" dirty="0" err="1" smtClean="0"/>
              <a:t>soldering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12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74453" y="1256884"/>
            <a:ext cx="8274012" cy="5402926"/>
          </a:xfrm>
        </p:spPr>
        <p:txBody>
          <a:bodyPr/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What are the </a:t>
            </a:r>
            <a:r>
              <a:rPr lang="en-US" b="1" dirty="0" smtClean="0"/>
              <a:t>safe bending parameters </a:t>
            </a:r>
            <a:r>
              <a:rPr lang="en-US" dirty="0" smtClean="0"/>
              <a:t>for coil winding?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handle the different cables in </a:t>
            </a:r>
            <a:r>
              <a:rPr lang="en-US" b="1" dirty="0" smtClean="0"/>
              <a:t>graded coils </a:t>
            </a:r>
            <a:r>
              <a:rPr lang="en-US" dirty="0" smtClean="0"/>
              <a:t>? </a:t>
            </a:r>
          </a:p>
          <a:p>
            <a:pPr marL="342900" indent="-342900">
              <a:buFont typeface="+mj-lt"/>
              <a:buAutoNum type="alphaLcPeriod"/>
            </a:pPr>
            <a:endParaRPr lang="en-US" sz="200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deal with longitudinal contraction during </a:t>
            </a:r>
            <a:r>
              <a:rPr lang="en-US" b="1" dirty="0" smtClean="0"/>
              <a:t>heat treatment</a:t>
            </a:r>
            <a:r>
              <a:rPr lang="en-US" dirty="0" smtClean="0"/>
              <a:t>?</a:t>
            </a:r>
          </a:p>
          <a:p>
            <a:pPr marL="342900" indent="-342900">
              <a:buFont typeface="+mj-lt"/>
              <a:buAutoNum type="alphaLcPeriod"/>
            </a:pPr>
            <a:endParaRPr lang="en-US" sz="1400" dirty="0" smtClean="0"/>
          </a:p>
          <a:p>
            <a:pPr marL="342900" indent="-342900">
              <a:buFont typeface="+mj-lt"/>
              <a:buAutoNum type="alphaLcPeriod"/>
            </a:pPr>
            <a:endParaRPr lang="en-US" sz="1400" dirty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guide and secure the </a:t>
            </a:r>
            <a:r>
              <a:rPr lang="en-US" b="1" dirty="0" smtClean="0"/>
              <a:t>exits</a:t>
            </a:r>
            <a:r>
              <a:rPr lang="en-US" dirty="0" smtClean="0"/>
              <a:t> to the outside of the coils?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provide </a:t>
            </a:r>
            <a:r>
              <a:rPr lang="en-US" b="1" dirty="0" smtClean="0"/>
              <a:t>margins</a:t>
            </a:r>
            <a:r>
              <a:rPr lang="en-US" dirty="0" smtClean="0"/>
              <a:t> (geometric, magnetic, mechanical…) to the exit path?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perform all the </a:t>
            </a:r>
            <a:r>
              <a:rPr lang="en-US" b="1" dirty="0" smtClean="0"/>
              <a:t>joints</a:t>
            </a:r>
            <a:r>
              <a:rPr lang="en-US" dirty="0" smtClean="0"/>
              <a:t> in a compact area?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apply </a:t>
            </a:r>
            <a:r>
              <a:rPr lang="en-US" b="1" dirty="0" smtClean="0"/>
              <a:t>longitudinal pre-stress </a:t>
            </a:r>
            <a:r>
              <a:rPr lang="en-US" dirty="0" smtClean="0"/>
              <a:t>without damaging the joint area?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What will be the </a:t>
            </a:r>
            <a:r>
              <a:rPr lang="en-US" b="1" dirty="0" smtClean="0"/>
              <a:t>mechanical behavior </a:t>
            </a:r>
            <a:r>
              <a:rPr lang="en-US" dirty="0" smtClean="0"/>
              <a:t>of the coils?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What level of </a:t>
            </a:r>
            <a:r>
              <a:rPr lang="en-US" b="1" dirty="0" smtClean="0"/>
              <a:t>transverse pre-stress </a:t>
            </a:r>
            <a:r>
              <a:rPr lang="en-US" dirty="0" smtClean="0"/>
              <a:t>to apply?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How to guarantee the </a:t>
            </a:r>
            <a:r>
              <a:rPr lang="en-US" b="1" dirty="0" smtClean="0"/>
              <a:t>pre-stress </a:t>
            </a:r>
            <a:r>
              <a:rPr lang="en-US" dirty="0" smtClean="0"/>
              <a:t>is controlled and reproducible?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requiring R&amp;D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474453" y="2923495"/>
            <a:ext cx="8294858" cy="2019980"/>
          </a:xfrm>
          <a:prstGeom prst="roundRect">
            <a:avLst>
              <a:gd name="adj" fmla="val 14645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6940778" y="3911542"/>
            <a:ext cx="157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Splices R&amp;D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4029" y="4352925"/>
            <a:ext cx="8274011" cy="2112807"/>
          </a:xfrm>
          <a:prstGeom prst="roundRect">
            <a:avLst>
              <a:gd name="adj" fmla="val 14584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/>
          <p:cNvSpPr txBox="1"/>
          <p:nvPr/>
        </p:nvSpPr>
        <p:spPr>
          <a:xfrm>
            <a:off x="6849372" y="5997736"/>
            <a:ext cx="1733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Structure R&amp;D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74453" y="1151004"/>
            <a:ext cx="8294858" cy="86829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à coins arrondis 11"/>
          <p:cNvSpPr/>
          <p:nvPr/>
        </p:nvSpPr>
        <p:spPr>
          <a:xfrm>
            <a:off x="474453" y="2015734"/>
            <a:ext cx="8207658" cy="791664"/>
          </a:xfrm>
          <a:prstGeom prst="roundRect">
            <a:avLst>
              <a:gd name="adj" fmla="val 48435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7160013" y="1610377"/>
            <a:ext cx="157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Winding R&amp;D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86400" y="2401090"/>
            <a:ext cx="292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Heat treated winding R&amp;D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6781" y="3981733"/>
            <a:ext cx="2055402" cy="198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Splices</a:t>
            </a:r>
            <a:r>
              <a:rPr lang="fr-FR" dirty="0"/>
              <a:t> R&amp;D – </a:t>
            </a:r>
            <a:r>
              <a:rPr lang="fr-FR" dirty="0" smtClean="0"/>
              <a:t>Coil </a:t>
            </a:r>
            <a:r>
              <a:rPr lang="fr-FR" dirty="0" err="1"/>
              <a:t>Splices</a:t>
            </a:r>
            <a:r>
              <a:rPr lang="fr-FR" dirty="0"/>
              <a:t> </a:t>
            </a:r>
            <a:r>
              <a:rPr lang="fr-FR" dirty="0" err="1"/>
              <a:t>Mockup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8" y="1644678"/>
            <a:ext cx="3122169" cy="198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6024" y="1644678"/>
            <a:ext cx="3256159" cy="198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23" y="3973976"/>
            <a:ext cx="2128748" cy="198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3817" y="3973976"/>
            <a:ext cx="2214473" cy="198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3817" y="1644679"/>
            <a:ext cx="1956887" cy="19800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3852" y="3973976"/>
            <a:ext cx="2067097" cy="1980000"/>
          </a:xfrm>
          <a:prstGeom prst="rect">
            <a:avLst/>
          </a:prstGeom>
        </p:spPr>
      </p:pic>
      <p:sp>
        <p:nvSpPr>
          <p:cNvPr id="13" name="Espace réservé du contenu 1"/>
          <p:cNvSpPr txBox="1">
            <a:spLocks/>
          </p:cNvSpPr>
          <p:nvPr/>
        </p:nvSpPr>
        <p:spPr>
          <a:xfrm>
            <a:off x="128680" y="1132415"/>
            <a:ext cx="8839610" cy="533331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9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10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2060"/>
                </a:solidFill>
              </a:rPr>
              <a:t>First LF Splice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1401" y="3602012"/>
            <a:ext cx="875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90600" algn="ctr"/>
                <a:tab pos="4305300" algn="ctr"/>
                <a:tab pos="7267575" algn="ctr"/>
              </a:tabLst>
            </a:pPr>
            <a:r>
              <a:rPr lang="fr-FR" dirty="0" smtClean="0"/>
              <a:t> 	</a:t>
            </a:r>
            <a:r>
              <a:rPr lang="fr-FR" dirty="0" err="1" smtClean="0"/>
              <a:t>Cable</a:t>
            </a:r>
            <a:r>
              <a:rPr lang="fr-FR" dirty="0" smtClean="0"/>
              <a:t> exits	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preparation</a:t>
            </a:r>
            <a:r>
              <a:rPr lang="fr-FR" dirty="0" smtClean="0"/>
              <a:t>	</a:t>
            </a:r>
            <a:r>
              <a:rPr lang="fr-FR" dirty="0" err="1" smtClean="0"/>
              <a:t>Splice</a:t>
            </a:r>
            <a:r>
              <a:rPr lang="fr-FR" dirty="0" smtClean="0"/>
              <a:t> </a:t>
            </a:r>
            <a:r>
              <a:rPr lang="fr-FR" dirty="0" err="1" smtClean="0"/>
              <a:t>soldering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12635" y="5934401"/>
            <a:ext cx="8755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9625" algn="ctr"/>
                <a:tab pos="2962275" algn="ctr"/>
                <a:tab pos="5114925" algn="ctr"/>
                <a:tab pos="7534275" algn="ctr"/>
              </a:tabLst>
            </a:pPr>
            <a:r>
              <a:rPr lang="fr-FR" dirty="0" smtClean="0"/>
              <a:t> 	</a:t>
            </a:r>
            <a:r>
              <a:rPr lang="fr-FR" dirty="0" err="1" smtClean="0"/>
              <a:t>Splice</a:t>
            </a:r>
            <a:r>
              <a:rPr lang="fr-FR" dirty="0" smtClean="0"/>
              <a:t>	</a:t>
            </a:r>
            <a:r>
              <a:rPr lang="fr-FR" dirty="0" err="1" smtClean="0"/>
              <a:t>Splice</a:t>
            </a:r>
            <a:r>
              <a:rPr lang="fr-FR" dirty="0" smtClean="0"/>
              <a:t> </a:t>
            </a:r>
            <a:r>
              <a:rPr lang="fr-FR" dirty="0" err="1" smtClean="0"/>
              <a:t>insulation</a:t>
            </a:r>
            <a:r>
              <a:rPr lang="fr-FR" dirty="0" smtClean="0"/>
              <a:t>	</a:t>
            </a:r>
            <a:r>
              <a:rPr lang="fr-FR" dirty="0" err="1" smtClean="0"/>
              <a:t>Insulated</a:t>
            </a:r>
            <a:r>
              <a:rPr lang="fr-FR" dirty="0" smtClean="0"/>
              <a:t> </a:t>
            </a:r>
            <a:r>
              <a:rPr lang="fr-FR" dirty="0" err="1" smtClean="0"/>
              <a:t>splice</a:t>
            </a:r>
            <a:r>
              <a:rPr lang="fr-FR" dirty="0" smtClean="0"/>
              <a:t>	</a:t>
            </a:r>
            <a:r>
              <a:rPr lang="fr-FR" dirty="0" err="1" smtClean="0"/>
              <a:t>Splice</a:t>
            </a:r>
            <a:r>
              <a:rPr lang="fr-FR" dirty="0" smtClean="0"/>
              <a:t> final support	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96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Splices</a:t>
            </a:r>
            <a:r>
              <a:rPr lang="fr-FR" dirty="0"/>
              <a:t> R&amp;D – Coil </a:t>
            </a:r>
            <a:r>
              <a:rPr lang="fr-FR" dirty="0" err="1"/>
              <a:t>Splices</a:t>
            </a:r>
            <a:r>
              <a:rPr lang="fr-FR" dirty="0"/>
              <a:t> </a:t>
            </a:r>
            <a:r>
              <a:rPr lang="fr-FR" dirty="0" err="1"/>
              <a:t>Mockup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0" y="1249716"/>
            <a:ext cx="9170517" cy="1626788"/>
            <a:chOff x="195964" y="1256298"/>
            <a:chExt cx="9170517" cy="1626788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2"/>
            <a:srcRect l="4355"/>
            <a:stretch/>
          </p:blipFill>
          <p:spPr>
            <a:xfrm>
              <a:off x="195964" y="1256298"/>
              <a:ext cx="2301166" cy="1620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4021" y="1263086"/>
              <a:ext cx="2105276" cy="162000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6189" y="1263086"/>
              <a:ext cx="2096158" cy="162000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455" y="1263086"/>
              <a:ext cx="2058026" cy="1620000"/>
            </a:xfrm>
            <a:prstGeom prst="rect">
              <a:avLst/>
            </a:prstGeom>
          </p:spPr>
        </p:pic>
      </p:grpSp>
      <p:grpSp>
        <p:nvGrpSpPr>
          <p:cNvPr id="26" name="Groupe 25"/>
          <p:cNvGrpSpPr/>
          <p:nvPr/>
        </p:nvGrpSpPr>
        <p:grpSpPr>
          <a:xfrm>
            <a:off x="93867" y="3093032"/>
            <a:ext cx="9098932" cy="1628235"/>
            <a:chOff x="154891" y="2783137"/>
            <a:chExt cx="9098932" cy="1628235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891" y="2791372"/>
              <a:ext cx="2073600" cy="162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2624" y="2791372"/>
              <a:ext cx="2089296" cy="162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01701" y="2791372"/>
              <a:ext cx="2068571" cy="162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78755" y="2783137"/>
              <a:ext cx="1975068" cy="1620000"/>
            </a:xfrm>
            <a:prstGeom prst="rect">
              <a:avLst/>
            </a:prstGeom>
          </p:spPr>
        </p:pic>
      </p:grpSp>
      <p:grpSp>
        <p:nvGrpSpPr>
          <p:cNvPr id="25" name="Groupe 24"/>
          <p:cNvGrpSpPr/>
          <p:nvPr/>
        </p:nvGrpSpPr>
        <p:grpSpPr>
          <a:xfrm>
            <a:off x="48798" y="4969822"/>
            <a:ext cx="9144001" cy="1620000"/>
            <a:chOff x="0" y="4587046"/>
            <a:chExt cx="9144001" cy="1623514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4590560"/>
              <a:ext cx="2195604" cy="162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11"/>
            <a:srcRect l="3090" r="3738"/>
            <a:stretch/>
          </p:blipFill>
          <p:spPr>
            <a:xfrm>
              <a:off x="2220316" y="4590560"/>
              <a:ext cx="2506134" cy="162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12"/>
            <a:srcRect l="3850" r="2481"/>
            <a:stretch/>
          </p:blipFill>
          <p:spPr>
            <a:xfrm>
              <a:off x="4743384" y="4587046"/>
              <a:ext cx="2397429" cy="162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 rotWithShape="1">
            <a:blip r:embed="rId13"/>
            <a:srcRect l="17916" r="2716"/>
            <a:stretch/>
          </p:blipFill>
          <p:spPr>
            <a:xfrm>
              <a:off x="7162801" y="4587046"/>
              <a:ext cx="1981200" cy="1620000"/>
            </a:xfrm>
            <a:prstGeom prst="rect">
              <a:avLst/>
            </a:prstGeom>
          </p:spPr>
        </p:pic>
      </p:grpSp>
      <p:sp>
        <p:nvSpPr>
          <p:cNvPr id="27" name="Espace réservé du contenu 1"/>
          <p:cNvSpPr txBox="1">
            <a:spLocks/>
          </p:cNvSpPr>
          <p:nvPr/>
        </p:nvSpPr>
        <p:spPr>
          <a:xfrm>
            <a:off x="0" y="922565"/>
            <a:ext cx="8839610" cy="533331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14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15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2060"/>
                </a:solidFill>
              </a:rPr>
              <a:t>First HF Splice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sz="400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Second HF </a:t>
            </a:r>
            <a:r>
              <a:rPr lang="en-US" dirty="0">
                <a:solidFill>
                  <a:srgbClr val="002060"/>
                </a:solidFill>
              </a:rPr>
              <a:t>Splice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Second LF Splice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71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Splices</a:t>
            </a:r>
            <a:r>
              <a:rPr lang="fr-FR" dirty="0"/>
              <a:t> R&amp;D – Coil </a:t>
            </a:r>
            <a:r>
              <a:rPr lang="fr-FR" dirty="0" err="1"/>
              <a:t>Splices</a:t>
            </a:r>
            <a:r>
              <a:rPr lang="fr-FR" dirty="0"/>
              <a:t> </a:t>
            </a:r>
            <a:r>
              <a:rPr lang="fr-FR" dirty="0" err="1"/>
              <a:t>Mockup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18000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9" y="1108626"/>
            <a:ext cx="4113616" cy="276545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484" y="1761859"/>
            <a:ext cx="4868172" cy="358252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2867" y="4207311"/>
            <a:ext cx="348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Protection </a:t>
            </a:r>
            <a:r>
              <a:rPr lang="fr-FR" dirty="0" err="1" smtClean="0"/>
              <a:t>tools</a:t>
            </a:r>
            <a:r>
              <a:rPr lang="fr-FR" dirty="0" smtClean="0"/>
              <a:t> of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cables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splice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448175" y="5463870"/>
            <a:ext cx="4483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Coil ends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for </a:t>
            </a:r>
            <a:r>
              <a:rPr lang="fr-FR" dirty="0" err="1" smtClean="0"/>
              <a:t>Longitudal</a:t>
            </a:r>
            <a:r>
              <a:rPr lang="fr-FR" dirty="0" smtClean="0"/>
              <a:t> </a:t>
            </a:r>
            <a:r>
              <a:rPr lang="fr-FR" dirty="0" err="1" smtClean="0"/>
              <a:t>prestress</a:t>
            </a:r>
            <a:r>
              <a:rPr lang="fr-FR" dirty="0" smtClean="0"/>
              <a:t> (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elsewhere</a:t>
            </a:r>
            <a:r>
              <a:rPr lang="fr-FR" dirty="0" smtClean="0"/>
              <a:t>)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31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74453" y="1256884"/>
            <a:ext cx="8274012" cy="54029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Bending tests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Winding mock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Heat treated cable stacks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Heat treated short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Splice tests</a:t>
            </a:r>
            <a:endParaRPr lang="en-US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Splice mock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Cable and winding characterization :</a:t>
            </a:r>
            <a:endParaRPr lang="en-US" dirty="0"/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Jc</a:t>
            </a:r>
            <a:r>
              <a:rPr lang="en-US" dirty="0" smtClean="0"/>
              <a:t> measurements on strands</a:t>
            </a:r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Jc</a:t>
            </a:r>
            <a:r>
              <a:rPr lang="en-US" dirty="0" smtClean="0"/>
              <a:t> measurements on cable under pressure</a:t>
            </a:r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Thermomechanical measurements on impregnated cable stacks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R&amp;D and tests - Status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214702" y="2739977"/>
            <a:ext cx="5864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Tools under realization – delivery foreseen by the end of March – waiting for SMC cable short lengths for tests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250685" y="1298708"/>
            <a:ext cx="5893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Done with SMC and FRESCA2 cable – waiting for final cables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073731" y="1978628"/>
            <a:ext cx="5104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Test campaign program to be defined - waiting for final cables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Accolade fermante 6"/>
          <p:cNvSpPr/>
          <p:nvPr/>
        </p:nvSpPr>
        <p:spPr>
          <a:xfrm>
            <a:off x="3057525" y="1343025"/>
            <a:ext cx="117476" cy="557698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colade fermante 10"/>
          <p:cNvSpPr/>
          <p:nvPr/>
        </p:nvSpPr>
        <p:spPr>
          <a:xfrm>
            <a:off x="3904719" y="1978628"/>
            <a:ext cx="117476" cy="557698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colade fermante 11"/>
          <p:cNvSpPr/>
          <p:nvPr/>
        </p:nvSpPr>
        <p:spPr>
          <a:xfrm>
            <a:off x="2998787" y="2739977"/>
            <a:ext cx="117476" cy="557698"/>
          </a:xfrm>
          <a:prstGeom prst="rightBrace">
            <a:avLst/>
          </a:prstGeom>
          <a:ln>
            <a:solidFill>
              <a:schemeClr val="bg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150057" y="3635181"/>
            <a:ext cx="402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Test campaign program to be defined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- waiting for final cables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311769" y="1438275"/>
            <a:ext cx="5832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Spares</a:t>
            </a:r>
            <a:endParaRPr lang="fr-FR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ctr"/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Bibliography</a:t>
            </a:r>
            <a:r>
              <a:rPr lang="fr-FR" dirty="0" smtClean="0"/>
              <a:t> on minimum </a:t>
            </a:r>
            <a:r>
              <a:rPr lang="fr-FR" dirty="0" err="1" smtClean="0"/>
              <a:t>bending</a:t>
            </a:r>
            <a:r>
              <a:rPr lang="fr-FR" dirty="0" smtClean="0"/>
              <a:t> radius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/>
          </p:nvPr>
        </p:nvGraphicFramePr>
        <p:xfrm>
          <a:off x="89389" y="1054992"/>
          <a:ext cx="8958361" cy="426278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49129">
                  <a:extLst>
                    <a:ext uri="{9D8B030D-6E8A-4147-A177-3AD203B41FA5}">
                      <a16:colId xmlns:a16="http://schemas.microsoft.com/office/drawing/2014/main" val="2657926600"/>
                    </a:ext>
                  </a:extLst>
                </a:gridCol>
                <a:gridCol w="1013011">
                  <a:extLst>
                    <a:ext uri="{9D8B030D-6E8A-4147-A177-3AD203B41FA5}">
                      <a16:colId xmlns:a16="http://schemas.microsoft.com/office/drawing/2014/main" val="1306688858"/>
                    </a:ext>
                  </a:extLst>
                </a:gridCol>
                <a:gridCol w="1048871">
                  <a:extLst>
                    <a:ext uri="{9D8B030D-6E8A-4147-A177-3AD203B41FA5}">
                      <a16:colId xmlns:a16="http://schemas.microsoft.com/office/drawing/2014/main" val="88829291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800519919"/>
                    </a:ext>
                  </a:extLst>
                </a:gridCol>
                <a:gridCol w="1102659">
                  <a:extLst>
                    <a:ext uri="{9D8B030D-6E8A-4147-A177-3AD203B41FA5}">
                      <a16:colId xmlns:a16="http://schemas.microsoft.com/office/drawing/2014/main" val="2784461875"/>
                    </a:ext>
                  </a:extLst>
                </a:gridCol>
                <a:gridCol w="971412">
                  <a:extLst>
                    <a:ext uri="{9D8B030D-6E8A-4147-A177-3AD203B41FA5}">
                      <a16:colId xmlns:a16="http://schemas.microsoft.com/office/drawing/2014/main" val="2841341603"/>
                    </a:ext>
                  </a:extLst>
                </a:gridCol>
                <a:gridCol w="1527304">
                  <a:extLst>
                    <a:ext uri="{9D8B030D-6E8A-4147-A177-3AD203B41FA5}">
                      <a16:colId xmlns:a16="http://schemas.microsoft.com/office/drawing/2014/main" val="3913721102"/>
                    </a:ext>
                  </a:extLst>
                </a:gridCol>
                <a:gridCol w="1483975">
                  <a:extLst>
                    <a:ext uri="{9D8B030D-6E8A-4147-A177-3AD203B41FA5}">
                      <a16:colId xmlns:a16="http://schemas.microsoft.com/office/drawing/2014/main" val="479607350"/>
                    </a:ext>
                  </a:extLst>
                </a:gridCol>
              </a:tblGrid>
              <a:tr h="555812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err="1" smtClean="0"/>
                        <a:t>Magnet</a:t>
                      </a:r>
                      <a:endParaRPr lang="fr-FR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err="1" smtClean="0"/>
                        <a:t>status</a:t>
                      </a:r>
                      <a:endParaRPr lang="fr-FR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err="1" smtClean="0"/>
                        <a:t>Cable</a:t>
                      </a:r>
                      <a:r>
                        <a:rPr lang="fr-FR" sz="1400" b="0" kern="1200" dirty="0" smtClean="0"/>
                        <a:t> (</a:t>
                      </a:r>
                      <a:r>
                        <a:rPr lang="fr-FR" sz="1400" b="0" kern="1200" dirty="0" err="1" smtClean="0"/>
                        <a:t>bare</a:t>
                      </a:r>
                      <a:r>
                        <a:rPr lang="fr-FR" sz="1400" b="0" kern="1200" dirty="0" smtClean="0"/>
                        <a:t>)</a:t>
                      </a:r>
                      <a:endParaRPr lang="fr-FR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smtClean="0"/>
                        <a:t>Easy-way min R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400" b="0" kern="1200" smtClean="0"/>
                        <a:t>(EWBF)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smtClean="0"/>
                        <a:t>[mm (/)]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smtClean="0"/>
                        <a:t>Hard-</a:t>
                      </a:r>
                      <a:r>
                        <a:rPr lang="fr-FR" sz="1400" b="0" kern="1200" dirty="0" err="1" smtClean="0"/>
                        <a:t>way</a:t>
                      </a:r>
                      <a:r>
                        <a:rPr lang="fr-FR" sz="1400" b="0" kern="1200" dirty="0" smtClean="0"/>
                        <a:t> min R (HWBF)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/>
                        <a:t>[mm (/)]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061136"/>
                  </a:ext>
                </a:extLst>
              </a:tr>
              <a:tr h="186098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Strand</a:t>
                      </a:r>
                      <a:r>
                        <a:rPr lang="fr-FR" sz="1400" b="0" kern="12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N x</a:t>
                      </a:r>
                      <a:r>
                        <a:rPr lang="fr-FR" sz="1400" b="0" kern="1200" baseline="0" dirty="0" smtClean="0">
                          <a:solidFill>
                            <a:schemeClr val="bg1"/>
                          </a:solidFill>
                        </a:rPr>
                        <a:t> Ø </a:t>
                      </a:r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err="1" smtClean="0">
                          <a:solidFill>
                            <a:schemeClr val="bg1"/>
                          </a:solidFill>
                        </a:rPr>
                        <a:t>Width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fr-FR" sz="14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0" kern="1200" dirty="0" err="1" smtClean="0">
                          <a:solidFill>
                            <a:schemeClr val="bg1"/>
                          </a:solidFill>
                        </a:rPr>
                        <a:t>Thickness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err="1" smtClean="0">
                          <a:solidFill>
                            <a:schemeClr val="bg1"/>
                          </a:solidFill>
                        </a:rPr>
                        <a:t>Keystone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bg1"/>
                          </a:solidFill>
                        </a:rPr>
                        <a:t>[°]</a:t>
                      </a:r>
                      <a:endParaRPr lang="fr-FR" sz="1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381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3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84418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HQ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err="1" smtClean="0">
                          <a:solidFill>
                            <a:srgbClr val="002060"/>
                          </a:solidFill>
                        </a:rPr>
                        <a:t>Tested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35 x 0.8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15.15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1.437 *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0.75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645 </a:t>
                      </a:r>
                      <a:r>
                        <a:rPr lang="fr-FR" sz="1400" kern="1200" baseline="0" dirty="0" smtClean="0">
                          <a:solidFill>
                            <a:srgbClr val="002060"/>
                          </a:solidFill>
                        </a:rPr>
                        <a:t>(42.57)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32459000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11 T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>
                          <a:solidFill>
                            <a:srgbClr val="002060"/>
                          </a:solidFill>
                        </a:rPr>
                        <a:t>Tested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40 x 0.7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14.95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1.253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smtClean="0">
                          <a:solidFill>
                            <a:srgbClr val="002060"/>
                          </a:solidFill>
                        </a:rPr>
                        <a:t>8 (6.4)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47819272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QXF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>
                          <a:solidFill>
                            <a:srgbClr val="002060"/>
                          </a:solidFill>
                        </a:rPr>
                        <a:t>Tested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40 x 0.85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18.15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1.525 *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0.55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793 (43.7)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08727734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FRESCA2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In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40 x 1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20.9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1.82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44.7 (24.6)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700 (33.5)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18646979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HD2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>
                          <a:solidFill>
                            <a:srgbClr val="002060"/>
                          </a:solidFill>
                        </a:rPr>
                        <a:t>Tested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51 x 0.8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21.86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1.40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11.8 (8.4)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380 (17)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46758062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RMM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lang="fr-FR" sz="140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fab</a:t>
                      </a: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40 x 1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20.9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1.82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smtClean="0">
                          <a:solidFill>
                            <a:srgbClr val="002060"/>
                          </a:solidFill>
                        </a:rPr>
                        <a:t>14 (7.7)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770544"/>
                  </a:ext>
                </a:extLst>
              </a:tr>
              <a:tr h="1440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F2D2 HF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Design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21 x 1.1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12.58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1.97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13.69 (6.95)**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450 (36)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232043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R2D2 HF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Design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19.7 (10)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220185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F2D2 LF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Design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34 x 0.7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1.25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20 (16)**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521117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R2D2 LF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rgbClr val="002060"/>
                          </a:solidFill>
                        </a:rPr>
                        <a:t>Design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993577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4026468" y="5386639"/>
            <a:ext cx="1501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*</a:t>
            </a:r>
            <a:r>
              <a:rPr lang="fr-FR" sz="1400" dirty="0" err="1" smtClean="0">
                <a:solidFill>
                  <a:srgbClr val="002060"/>
                </a:solidFill>
              </a:rPr>
              <a:t>mid-thickness</a:t>
            </a:r>
            <a:endParaRPr lang="fr-FR" sz="1400" dirty="0" smtClean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9850" y="5387577"/>
            <a:ext cx="3111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>
                <a:solidFill>
                  <a:srgbClr val="002060"/>
                </a:solidFill>
              </a:rPr>
              <a:t>easy-way</a:t>
            </a:r>
            <a:r>
              <a:rPr lang="fr-FR" sz="1200" dirty="0">
                <a:solidFill>
                  <a:srgbClr val="002060"/>
                </a:solidFill>
              </a:rPr>
              <a:t> </a:t>
            </a:r>
            <a:r>
              <a:rPr lang="fr-FR" sz="1200" dirty="0" err="1">
                <a:solidFill>
                  <a:srgbClr val="002060"/>
                </a:solidFill>
              </a:rPr>
              <a:t>bending</a:t>
            </a:r>
            <a:r>
              <a:rPr lang="fr-FR" sz="1200" dirty="0">
                <a:solidFill>
                  <a:srgbClr val="002060"/>
                </a:solidFill>
              </a:rPr>
              <a:t> factor, </a:t>
            </a:r>
            <a:r>
              <a:rPr lang="fr-FR" sz="1200" b="1" dirty="0">
                <a:solidFill>
                  <a:srgbClr val="002060"/>
                </a:solidFill>
              </a:rPr>
              <a:t>EWBF</a:t>
            </a:r>
            <a:r>
              <a:rPr lang="fr-FR" sz="1200" dirty="0">
                <a:solidFill>
                  <a:srgbClr val="002060"/>
                </a:solidFill>
              </a:rPr>
              <a:t> = R</a:t>
            </a:r>
            <a:r>
              <a:rPr lang="fr-FR" sz="1200" baseline="-25000" dirty="0">
                <a:solidFill>
                  <a:srgbClr val="002060"/>
                </a:solidFill>
              </a:rPr>
              <a:t>EW</a:t>
            </a:r>
            <a:r>
              <a:rPr lang="fr-FR" sz="1200" dirty="0">
                <a:solidFill>
                  <a:srgbClr val="002060"/>
                </a:solidFill>
              </a:rPr>
              <a:t>/</a:t>
            </a:r>
            <a:r>
              <a:rPr lang="fr-FR" sz="1200" dirty="0" err="1">
                <a:solidFill>
                  <a:srgbClr val="002060"/>
                </a:solidFill>
              </a:rPr>
              <a:t>t</a:t>
            </a:r>
            <a:r>
              <a:rPr lang="fr-FR" sz="1200" baseline="-25000" dirty="0" err="1">
                <a:solidFill>
                  <a:srgbClr val="002060"/>
                </a:solidFill>
              </a:rPr>
              <a:t>cbl</a:t>
            </a:r>
            <a:endParaRPr lang="fr-FR" sz="1200" baseline="-25000" dirty="0"/>
          </a:p>
          <a:p>
            <a:r>
              <a:rPr lang="fr-FR" sz="1200" dirty="0" smtClean="0">
                <a:solidFill>
                  <a:srgbClr val="002060"/>
                </a:solidFill>
              </a:rPr>
              <a:t>hard-</a:t>
            </a:r>
            <a:r>
              <a:rPr lang="fr-FR" sz="1200" dirty="0" err="1" smtClean="0">
                <a:solidFill>
                  <a:srgbClr val="002060"/>
                </a:solidFill>
              </a:rPr>
              <a:t>way</a:t>
            </a:r>
            <a:r>
              <a:rPr lang="fr-FR" sz="1200" dirty="0" smtClean="0">
                <a:solidFill>
                  <a:srgbClr val="002060"/>
                </a:solidFill>
              </a:rPr>
              <a:t> </a:t>
            </a:r>
            <a:r>
              <a:rPr lang="fr-FR" sz="1200" dirty="0" err="1">
                <a:solidFill>
                  <a:srgbClr val="002060"/>
                </a:solidFill>
              </a:rPr>
              <a:t>bending</a:t>
            </a:r>
            <a:r>
              <a:rPr lang="fr-FR" sz="1200" dirty="0">
                <a:solidFill>
                  <a:srgbClr val="002060"/>
                </a:solidFill>
              </a:rPr>
              <a:t> factor, </a:t>
            </a:r>
            <a:r>
              <a:rPr lang="fr-FR" sz="1200" b="1" dirty="0" smtClean="0">
                <a:solidFill>
                  <a:srgbClr val="002060"/>
                </a:solidFill>
              </a:rPr>
              <a:t>HWBF</a:t>
            </a:r>
            <a:r>
              <a:rPr lang="fr-FR" sz="1200" dirty="0" smtClean="0">
                <a:solidFill>
                  <a:srgbClr val="002060"/>
                </a:solidFill>
              </a:rPr>
              <a:t> = R</a:t>
            </a:r>
            <a:r>
              <a:rPr lang="fr-FR" sz="1200" baseline="-25000" dirty="0" smtClean="0">
                <a:solidFill>
                  <a:srgbClr val="002060"/>
                </a:solidFill>
              </a:rPr>
              <a:t>HW</a:t>
            </a:r>
            <a:r>
              <a:rPr lang="fr-FR" sz="1200" dirty="0" smtClean="0">
                <a:solidFill>
                  <a:srgbClr val="002060"/>
                </a:solidFill>
              </a:rPr>
              <a:t>/</a:t>
            </a:r>
            <a:r>
              <a:rPr lang="fr-FR" sz="1200" dirty="0" err="1" smtClean="0">
                <a:solidFill>
                  <a:srgbClr val="002060"/>
                </a:solidFill>
              </a:rPr>
              <a:t>w</a:t>
            </a:r>
            <a:r>
              <a:rPr lang="fr-FR" sz="1200" baseline="-25000" dirty="0" err="1" smtClean="0">
                <a:solidFill>
                  <a:srgbClr val="002060"/>
                </a:solidFill>
              </a:rPr>
              <a:t>cbl</a:t>
            </a:r>
            <a:endParaRPr lang="fr-FR" sz="12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6282724" y="5386639"/>
            <a:ext cx="2465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**</a:t>
            </a:r>
            <a:r>
              <a:rPr lang="fr-FR" sz="1400" dirty="0" err="1">
                <a:solidFill>
                  <a:srgbClr val="002060"/>
                </a:solidFill>
              </a:rPr>
              <a:t>from</a:t>
            </a:r>
            <a:r>
              <a:rPr lang="fr-FR" sz="1400" dirty="0">
                <a:solidFill>
                  <a:srgbClr val="002060"/>
                </a:solidFill>
              </a:rPr>
              <a:t> ECC </a:t>
            </a:r>
            <a:r>
              <a:rPr lang="fr-FR" sz="1400" dirty="0" err="1">
                <a:solidFill>
                  <a:srgbClr val="002060"/>
                </a:solidFill>
              </a:rPr>
              <a:t>magnetic</a:t>
            </a:r>
            <a:r>
              <a:rPr lang="fr-FR" sz="1400" dirty="0">
                <a:solidFill>
                  <a:srgbClr val="002060"/>
                </a:solidFill>
              </a:rPr>
              <a:t> design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6135053" y="4057794"/>
            <a:ext cx="1324079" cy="2856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704225" y="4480560"/>
            <a:ext cx="1324079" cy="37761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135052" y="4376428"/>
            <a:ext cx="1324079" cy="28560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9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Winding</a:t>
            </a:r>
            <a:r>
              <a:rPr lang="fr-FR" dirty="0" smtClean="0"/>
              <a:t> tests (for F2D2) – HF </a:t>
            </a:r>
            <a:r>
              <a:rPr lang="fr-FR" dirty="0" err="1" smtClean="0"/>
              <a:t>cable</a:t>
            </a:r>
            <a:r>
              <a:rPr lang="fr-FR" dirty="0" smtClean="0"/>
              <a:t> exits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F2D2 Options A and B for HF end </a:t>
            </a:r>
            <a:r>
              <a:rPr lang="fr-FR" dirty="0" err="1" smtClean="0"/>
              <a:t>cable</a:t>
            </a:r>
            <a:r>
              <a:rPr lang="fr-FR" dirty="0" smtClean="0"/>
              <a:t> fixing </a:t>
            </a:r>
            <a:r>
              <a:rPr lang="fr-FR" dirty="0" err="1" smtClean="0"/>
              <a:t>tools</a:t>
            </a:r>
            <a:r>
              <a:rPr lang="fr-FR" dirty="0" smtClean="0"/>
              <a:t> and </a:t>
            </a:r>
            <a:r>
              <a:rPr lang="fr-FR" dirty="0" err="1" smtClean="0"/>
              <a:t>procedure</a:t>
            </a:r>
            <a:endParaRPr lang="fr-FR" dirty="0"/>
          </a:p>
        </p:txBody>
      </p:sp>
      <p:pic>
        <p:nvPicPr>
          <p:cNvPr id="8" name="Espace réservé du contenu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66"/>
          <a:stretch/>
        </p:blipFill>
        <p:spPr>
          <a:xfrm>
            <a:off x="4918703" y="1791595"/>
            <a:ext cx="3829761" cy="2520000"/>
          </a:xfrm>
          <a:prstGeom prst="rect">
            <a:avLst/>
          </a:prstGeom>
        </p:spPr>
      </p:pic>
      <p:pic>
        <p:nvPicPr>
          <p:cNvPr id="12" name="Espace réservé du contenu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5196" y="4418013"/>
            <a:ext cx="4309728" cy="1981200"/>
          </a:xfrm>
          <a:prstGeom prst="rect">
            <a:avLst/>
          </a:prstGeom>
        </p:spPr>
      </p:pic>
      <p:pic>
        <p:nvPicPr>
          <p:cNvPr id="13" name="Espace réservé du contenu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350" y="4378115"/>
            <a:ext cx="3749096" cy="211423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733988" y="5435234"/>
            <a:ext cx="527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70C0"/>
                </a:solidFill>
              </a:rPr>
              <a:t>4HF</a:t>
            </a:r>
            <a:endParaRPr lang="fr-FR" sz="1200" b="1" dirty="0">
              <a:solidFill>
                <a:srgbClr val="0070C0"/>
              </a:solidFill>
            </a:endParaRPr>
          </a:p>
        </p:txBody>
      </p:sp>
      <p:pic>
        <p:nvPicPr>
          <p:cNvPr id="15" name="Espace réservé du contenu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350" y="2354122"/>
            <a:ext cx="3737466" cy="1606939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53586" y="3197070"/>
            <a:ext cx="527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70C0"/>
                </a:solidFill>
              </a:rPr>
              <a:t>3HF</a:t>
            </a:r>
            <a:endParaRPr lang="fr-FR" sz="1200" b="1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543829" y="5943397"/>
            <a:ext cx="527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70C0"/>
                </a:solidFill>
              </a:rPr>
              <a:t>4HF</a:t>
            </a:r>
            <a:endParaRPr lang="fr-FR" sz="1200" b="1" dirty="0">
              <a:solidFill>
                <a:srgbClr val="0070C0"/>
              </a:solidFill>
            </a:endParaRPr>
          </a:p>
        </p:txBody>
      </p:sp>
      <p:sp>
        <p:nvSpPr>
          <p:cNvPr id="7" name="Flèche courbée vers le haut 6">
            <a:hlinkClick r:id="rId6" action="ppaction://hlinksldjump"/>
          </p:cNvPr>
          <p:cNvSpPr/>
          <p:nvPr/>
        </p:nvSpPr>
        <p:spPr>
          <a:xfrm>
            <a:off x="7543829" y="290543"/>
            <a:ext cx="644893" cy="433137"/>
          </a:xfrm>
          <a:prstGeom prst="curvedUp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26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Mesure à échelle du </a:t>
            </a:r>
            <a:r>
              <a:rPr lang="fr-FR" dirty="0" smtClean="0"/>
              <a:t>Brin (déformations)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689" y="909896"/>
            <a:ext cx="7078639" cy="3346220"/>
          </a:xfrm>
        </p:spPr>
      </p:pic>
      <p:pic>
        <p:nvPicPr>
          <p:cNvPr id="8" name="Espace réservé du contenu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633" y="1022771"/>
            <a:ext cx="3385367" cy="245068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827" y="3770744"/>
            <a:ext cx="3312173" cy="239770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95375" y="1056023"/>
            <a:ext cx="1626788" cy="120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922658" y="3799383"/>
            <a:ext cx="1626788" cy="120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 rot="16200000">
            <a:off x="4915023" y="2020535"/>
            <a:ext cx="196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Length [mm/m]</a:t>
            </a:r>
            <a:endParaRPr lang="en-US" sz="1200" dirty="0"/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4849717" y="4831094"/>
            <a:ext cx="196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Width [mm/m]</a:t>
            </a:r>
            <a:endParaRPr lang="en-US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22350" y="4147560"/>
            <a:ext cx="5401727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Digital Image Correlation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PhD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thesis Mahmoud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ABDEL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HAFIZ):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displacement field of cables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as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 function of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Fundamental approach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Not applicable to large coils (for the moment)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9" y="1056023"/>
            <a:ext cx="1910114" cy="29314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897132" y="3469458"/>
            <a:ext cx="1941770" cy="3465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èche courbée vers le haut 14">
            <a:hlinkClick r:id="rId6" action="ppaction://hlinksldjump"/>
          </p:cNvPr>
          <p:cNvSpPr/>
          <p:nvPr/>
        </p:nvSpPr>
        <p:spPr>
          <a:xfrm>
            <a:off x="7487913" y="287055"/>
            <a:ext cx="644893" cy="433137"/>
          </a:xfrm>
          <a:prstGeom prst="curvedUp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1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74453" y="1256884"/>
            <a:ext cx="8274012" cy="54029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Bending tests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Winding mock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Heat treated cable stacks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Heat treated short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Splice tests</a:t>
            </a:r>
            <a:endParaRPr lang="en-US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Splice mock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Cable and winding characterization :</a:t>
            </a:r>
            <a:endParaRPr lang="en-US" dirty="0"/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Jc</a:t>
            </a:r>
            <a:r>
              <a:rPr lang="en-US" dirty="0" smtClean="0"/>
              <a:t> measurements on strands</a:t>
            </a:r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Jc</a:t>
            </a:r>
            <a:r>
              <a:rPr lang="en-US" dirty="0" smtClean="0"/>
              <a:t> measurements on cable under pressure</a:t>
            </a:r>
          </a:p>
          <a:p>
            <a:pPr marL="61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Thermomechanical measurements on impregnated cable stacks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R&amp;D and tests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175001" y="2834160"/>
            <a:ext cx="157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Splices R&amp;D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250685" y="1459699"/>
            <a:ext cx="157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Winding R&amp;D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039657" y="2072811"/>
            <a:ext cx="292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Heat treated winding R&amp;D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Accolade fermante 6"/>
          <p:cNvSpPr/>
          <p:nvPr/>
        </p:nvSpPr>
        <p:spPr>
          <a:xfrm>
            <a:off x="3057525" y="1343025"/>
            <a:ext cx="117476" cy="557698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colade fermante 10"/>
          <p:cNvSpPr/>
          <p:nvPr/>
        </p:nvSpPr>
        <p:spPr>
          <a:xfrm>
            <a:off x="3904719" y="1978628"/>
            <a:ext cx="117476" cy="557698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colade fermante 11"/>
          <p:cNvSpPr/>
          <p:nvPr/>
        </p:nvSpPr>
        <p:spPr>
          <a:xfrm>
            <a:off x="2998787" y="2739977"/>
            <a:ext cx="117476" cy="557698"/>
          </a:xfrm>
          <a:prstGeom prst="rightBrace">
            <a:avLst/>
          </a:prstGeom>
          <a:ln>
            <a:solidFill>
              <a:schemeClr val="bg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7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366" y="1077648"/>
            <a:ext cx="9007268" cy="412739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+mn-lt"/>
              </a:rPr>
              <a:t>F2D2/R2D2 </a:t>
            </a:r>
            <a:r>
              <a:rPr lang="en-US" sz="1600" b="1" dirty="0">
                <a:solidFill>
                  <a:srgbClr val="002060"/>
                </a:solidFill>
                <a:latin typeface="+mn-lt"/>
              </a:rPr>
              <a:t>cables not available today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No existing cable with 1.1 mm diameter strand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FRESCA2 experience has shown that </a:t>
            </a:r>
            <a:r>
              <a:rPr lang="en-US" sz="1600" b="1" dirty="0">
                <a:solidFill>
                  <a:srgbClr val="002060"/>
                </a:solidFill>
                <a:latin typeface="+mn-lt"/>
              </a:rPr>
              <a:t>SC conductor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is necessary for bending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For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</a:rPr>
              <a:t>first bending test campaign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we looked for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superconducting cable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with dimensions as near as possible to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final ones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204987" y="1061005"/>
            <a:ext cx="8571671" cy="1127760"/>
            <a:chOff x="4150999" y="1587664"/>
            <a:chExt cx="2543762" cy="1691174"/>
          </a:xfrm>
        </p:grpSpPr>
        <p:graphicFrame>
          <p:nvGraphicFramePr>
            <p:cNvPr id="9" name="Espace réservé du contenu 6"/>
            <p:cNvGraphicFramePr>
              <a:graphicFrameLocks/>
            </p:cNvGraphicFramePr>
            <p:nvPr>
              <p:extLst/>
            </p:nvPr>
          </p:nvGraphicFramePr>
          <p:xfrm>
            <a:off x="4150999" y="1587664"/>
            <a:ext cx="2543762" cy="1691174"/>
          </p:xfrm>
          <a:graphic>
            <a:graphicData uri="http://schemas.openxmlformats.org/drawingml/2006/table">
              <a:tbl>
                <a:tblPr firstRow="1" bandRow="1">
                  <a:tableStyleId>{00A15C55-8517-42AA-B614-E9B94910E393}</a:tableStyleId>
                </a:tblPr>
                <a:tblGrid>
                  <a:gridCol w="1232908">
                    <a:extLst>
                      <a:ext uri="{9D8B030D-6E8A-4147-A177-3AD203B41FA5}">
                        <a16:colId xmlns:a16="http://schemas.microsoft.com/office/drawing/2014/main" val="1677118722"/>
                      </a:ext>
                    </a:extLst>
                  </a:gridCol>
                  <a:gridCol w="838200">
                    <a:extLst>
                      <a:ext uri="{9D8B030D-6E8A-4147-A177-3AD203B41FA5}">
                        <a16:colId xmlns:a16="http://schemas.microsoft.com/office/drawing/2014/main" val="1403570753"/>
                      </a:ext>
                    </a:extLst>
                  </a:gridCol>
                  <a:gridCol w="1000125">
                    <a:extLst>
                      <a:ext uri="{9D8B030D-6E8A-4147-A177-3AD203B41FA5}">
                        <a16:colId xmlns:a16="http://schemas.microsoft.com/office/drawing/2014/main" val="3337313314"/>
                      </a:ext>
                    </a:extLst>
                  </a:gridCol>
                  <a:gridCol w="1190625">
                    <a:extLst>
                      <a:ext uri="{9D8B030D-6E8A-4147-A177-3AD203B41FA5}">
                        <a16:colId xmlns:a16="http://schemas.microsoft.com/office/drawing/2014/main" val="1852955249"/>
                      </a:ext>
                    </a:extLst>
                  </a:gridCol>
                  <a:gridCol w="809625">
                    <a:extLst>
                      <a:ext uri="{9D8B030D-6E8A-4147-A177-3AD203B41FA5}">
                        <a16:colId xmlns:a16="http://schemas.microsoft.com/office/drawing/2014/main" val="2734768401"/>
                      </a:ext>
                    </a:extLst>
                  </a:gridCol>
                  <a:gridCol w="847725">
                    <a:extLst>
                      <a:ext uri="{9D8B030D-6E8A-4147-A177-3AD203B41FA5}">
                        <a16:colId xmlns:a16="http://schemas.microsoft.com/office/drawing/2014/main" val="3489762040"/>
                      </a:ext>
                    </a:extLst>
                  </a:gridCol>
                  <a:gridCol w="762000">
                    <a:extLst>
                      <a:ext uri="{9D8B030D-6E8A-4147-A177-3AD203B41FA5}">
                        <a16:colId xmlns:a16="http://schemas.microsoft.com/office/drawing/2014/main" val="3111504549"/>
                      </a:ext>
                    </a:extLst>
                  </a:gridCol>
                  <a:gridCol w="1890463">
                    <a:extLst>
                      <a:ext uri="{9D8B030D-6E8A-4147-A177-3AD203B41FA5}">
                        <a16:colId xmlns:a16="http://schemas.microsoft.com/office/drawing/2014/main" val="2739886805"/>
                      </a:ext>
                    </a:extLst>
                  </a:gridCol>
                </a:tblGrid>
                <a:tr h="197069"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R2D2 Cable (bare)</a:t>
                        </a: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#</a:t>
                        </a:r>
                        <a:r>
                          <a:rPr lang="en-US" sz="1400" b="1" kern="1200" baseline="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 of strands</a:t>
                        </a:r>
                        <a:endPara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strand </a:t>
                        </a:r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rPr>
                          <a:t>Ø </a:t>
                        </a:r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[mm]</a:t>
                        </a:r>
                        <a:endPara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Thickness [mm]</a:t>
                        </a:r>
                        <a:endPara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Width</a:t>
                        </a:r>
                      </a:p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[mm]</a:t>
                        </a: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err="1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Tp</a:t>
                        </a:r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 [mm]</a:t>
                        </a: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Core</a:t>
                        </a: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1" kern="1200" dirty="0" smtClean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rPr>
                          <a:t>Insulation thickness [mm]</a:t>
                        </a:r>
                      </a:p>
                    </a:txBody>
                    <a:tcPr anchor="ctr"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4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23500489"/>
                    </a:ext>
                  </a:extLst>
                </a:tr>
                <a:tr h="180769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/>
                          <a:t>R2D2 HF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/>
                          <a:t>21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fr-FR" sz="1400" b="0" dirty="0" smtClean="0"/>
                          <a:t>1.1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>
                            <a:solidFill>
                              <a:schemeClr val="tx1"/>
                            </a:solidFill>
                          </a:rPr>
                          <a:t>1.97</a:t>
                        </a: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algn="ctr"/>
                        <a:r>
                          <a:rPr lang="en-US" sz="1400" b="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rPr>
                          <a:t>12.58</a:t>
                        </a:r>
                        <a:endParaRPr lang="en-US" sz="14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 rowSpan="2"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rPr>
                          <a:t>85</a:t>
                        </a: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 rowSpan="2"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rPr>
                          <a:t>non</a:t>
                        </a: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 rowSpan="2">
                    <a:txBody>
                      <a:bodyPr/>
                      <a:lstStyle/>
                      <a:p>
                        <a:pPr marL="0" algn="ctr" defTabSz="914400" rtl="0" eaLnBrk="1" latinLnBrk="0" hangingPunct="1"/>
                        <a:r>
                          <a:rPr lang="en-US" sz="1400" b="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rPr>
                          <a:t>0.15</a:t>
                        </a: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extLst>
                    <a:ext uri="{0D108BD9-81ED-4DB2-BD59-A6C34878D82A}">
                      <a16:rowId xmlns:a16="http://schemas.microsoft.com/office/drawing/2014/main" val="2402227977"/>
                    </a:ext>
                  </a:extLst>
                </a:tr>
                <a:tr h="180769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/>
                          <a:t>R2D2 LF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/>
                          <a:t>34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/>
                          <a:t>0.7</a:t>
                        </a:r>
                        <a:endParaRPr lang="en-US" sz="1400" b="0" dirty="0"/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0" dirty="0" smtClean="0">
                            <a:solidFill>
                              <a:schemeClr val="tx1"/>
                            </a:solidFill>
                          </a:rPr>
                          <a:t>1.25</a:t>
                        </a: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 vMerge="1">
                    <a:txBody>
                      <a:bodyPr/>
                      <a:lstStyle/>
                      <a:p>
                        <a:pPr algn="ctr"/>
                        <a:endParaRPr lang="en-US" sz="16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 anchor="ctr"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</a:tcPr>
                  </a:tc>
                  <a:tc vMerge="1">
                    <a:txBody>
                      <a:bodyPr/>
                      <a:lstStyle/>
                      <a:p>
                        <a:endParaRPr lang="fr-FR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fr-FR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fr-FR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172324787"/>
                    </a:ext>
                  </a:extLst>
                </a:tr>
              </a:tbl>
            </a:graphicData>
          </a:graphic>
        </p:graphicFrame>
        <p:sp>
          <p:nvSpPr>
            <p:cNvPr id="19" name="Rectangle à coins arrondis 18"/>
            <p:cNvSpPr/>
            <p:nvPr/>
          </p:nvSpPr>
          <p:spPr>
            <a:xfrm>
              <a:off x="5138573" y="2367070"/>
              <a:ext cx="199103" cy="408753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>
                <a:solidFill>
                  <a:srgbClr val="002060"/>
                </a:solidFill>
              </a:endParaRPr>
            </a:p>
          </p:txBody>
        </p:sp>
      </p:grp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for 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002060"/>
                </a:solidFill>
              </a:rPr>
              <a:t>Maria Durante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>
                <a:solidFill>
                  <a:srgbClr val="002060"/>
                </a:solidFill>
              </a:rPr>
              <a:t>Page </a:t>
            </a:r>
            <a:fld id="{AEFB9B6D-867A-40B8-ACB0-35CC9F272C9C}" type="slidenum">
              <a:rPr lang="fr-FR" smtClean="0">
                <a:solidFill>
                  <a:srgbClr val="002060"/>
                </a:solidFill>
              </a:rPr>
              <a:pPr/>
              <a:t>4</a:t>
            </a:fld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2060"/>
                </a:solidFill>
              </a:rPr>
              <a:t>R2D2 CDR March 2021</a:t>
            </a:r>
            <a:endParaRPr lang="fr-FR" dirty="0">
              <a:solidFill>
                <a:srgbClr val="002060"/>
              </a:solidFill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/>
          </p:nvPr>
        </p:nvGraphicFramePr>
        <p:xfrm>
          <a:off x="157766" y="3978045"/>
          <a:ext cx="6189191" cy="25744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70757">
                  <a:extLst>
                    <a:ext uri="{9D8B030D-6E8A-4147-A177-3AD203B41FA5}">
                      <a16:colId xmlns:a16="http://schemas.microsoft.com/office/drawing/2014/main" val="2657926600"/>
                    </a:ext>
                  </a:extLst>
                </a:gridCol>
                <a:gridCol w="932363">
                  <a:extLst>
                    <a:ext uri="{9D8B030D-6E8A-4147-A177-3AD203B41FA5}">
                      <a16:colId xmlns:a16="http://schemas.microsoft.com/office/drawing/2014/main" val="888292912"/>
                    </a:ext>
                  </a:extLst>
                </a:gridCol>
                <a:gridCol w="692034">
                  <a:extLst>
                    <a:ext uri="{9D8B030D-6E8A-4147-A177-3AD203B41FA5}">
                      <a16:colId xmlns:a16="http://schemas.microsoft.com/office/drawing/2014/main" val="3800519919"/>
                    </a:ext>
                  </a:extLst>
                </a:gridCol>
                <a:gridCol w="1091046">
                  <a:extLst>
                    <a:ext uri="{9D8B030D-6E8A-4147-A177-3AD203B41FA5}">
                      <a16:colId xmlns:a16="http://schemas.microsoft.com/office/drawing/2014/main" val="278446187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841341603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3229997102"/>
                    </a:ext>
                  </a:extLst>
                </a:gridCol>
                <a:gridCol w="748511">
                  <a:extLst>
                    <a:ext uri="{9D8B030D-6E8A-4147-A177-3AD203B41FA5}">
                      <a16:colId xmlns:a16="http://schemas.microsoft.com/office/drawing/2014/main" val="4120306896"/>
                    </a:ext>
                  </a:extLst>
                </a:gridCol>
              </a:tblGrid>
              <a:tr h="555812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err="1" smtClean="0"/>
                        <a:t>Available</a:t>
                      </a:r>
                      <a:r>
                        <a:rPr lang="fr-FR" sz="1400" kern="1200" baseline="0" dirty="0" smtClean="0"/>
                        <a:t> </a:t>
                      </a:r>
                      <a:r>
                        <a:rPr lang="fr-FR" sz="1400" kern="1200" baseline="0" dirty="0" err="1" smtClean="0"/>
                        <a:t>cables</a:t>
                      </a:r>
                      <a:endParaRPr lang="fr-F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err="1" smtClean="0"/>
                        <a:t>Cable</a:t>
                      </a:r>
                      <a:r>
                        <a:rPr lang="fr-FR" sz="1400" kern="1200" dirty="0" smtClean="0"/>
                        <a:t> (</a:t>
                      </a:r>
                      <a:r>
                        <a:rPr lang="fr-FR" sz="1400" kern="1200" dirty="0" err="1" smtClean="0"/>
                        <a:t>bare</a:t>
                      </a:r>
                      <a:r>
                        <a:rPr lang="fr-FR" sz="1400" kern="1200" dirty="0" smtClean="0"/>
                        <a:t>)</a:t>
                      </a:r>
                      <a:endParaRPr lang="fr-F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61136"/>
                  </a:ext>
                </a:extLst>
              </a:tr>
              <a:tr h="321786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Strand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(N x</a:t>
                      </a:r>
                      <a:r>
                        <a:rPr lang="fr-FR" sz="1400" kern="1200" baseline="0" dirty="0" smtClean="0"/>
                        <a:t> Ø</a:t>
                      </a:r>
                      <a:r>
                        <a:rPr lang="fr-FR" sz="1400" kern="1200" dirty="0" smtClean="0"/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/>
                        <a:t>[mm]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err="1" smtClean="0"/>
                        <a:t>Width</a:t>
                      </a:r>
                      <a:endParaRPr lang="fr-FR" sz="1400" kern="1200" dirty="0" smtClean="0"/>
                    </a:p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[mm]</a:t>
                      </a:r>
                      <a:endParaRPr lang="fr-FR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err="1" smtClean="0"/>
                        <a:t>Thickness</a:t>
                      </a:r>
                      <a:endParaRPr lang="fr-FR" sz="1400" kern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/>
                        <a:t>[mm]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/>
                        <a:t>Keystone</a:t>
                      </a:r>
                      <a:endParaRPr lang="fr-FR" sz="1400" kern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/>
                        <a:t>[°]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/>
                        <a:t>tp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/>
                        <a:t>Core</a:t>
                      </a:r>
                      <a:endParaRPr lang="fr-FR" sz="14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84418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DS 11 T SC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40 x 0.7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14.7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1.25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/>
                        <a:t>0.791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100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25µm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459000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SMC 11T 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40 x 0.7</a:t>
                      </a:r>
                      <a:endParaRPr lang="fr-FR" sz="1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14.7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1.25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99086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QXF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40 x 0.85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18.15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1.525 *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0.55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727734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FRESCA2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40 x 1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20.9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1.82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120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/>
                        <a:t>non</a:t>
                      </a:r>
                      <a:endParaRPr lang="fr-FR" sz="1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646979"/>
                  </a:ext>
                </a:extLst>
              </a:tr>
            </a:tbl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234103" y="5009587"/>
            <a:ext cx="7813203" cy="1804893"/>
            <a:chOff x="663894" y="4598271"/>
            <a:chExt cx="7813203" cy="1804893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729781" y="5185242"/>
              <a:ext cx="658629" cy="270722"/>
            </a:xfrm>
            <a:prstGeom prst="round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2060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3614991" y="5832373"/>
              <a:ext cx="658629" cy="27072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2060"/>
                </a:solidFill>
              </a:endParaRP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6773627" y="5304848"/>
              <a:ext cx="135684" cy="5695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à coins arrondis 12"/>
            <p:cNvSpPr/>
            <p:nvPr/>
          </p:nvSpPr>
          <p:spPr>
            <a:xfrm>
              <a:off x="6917805" y="4598271"/>
              <a:ext cx="1559292" cy="870860"/>
            </a:xfrm>
            <a:prstGeom prst="round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rgbClr val="002060"/>
                  </a:solidFill>
                </a:rPr>
                <a:t>Hard-</a:t>
              </a:r>
              <a:r>
                <a:rPr lang="fr-FR" dirty="0" err="1" smtClean="0">
                  <a:solidFill>
                    <a:srgbClr val="002060"/>
                  </a:solidFill>
                </a:rPr>
                <a:t>way</a:t>
              </a:r>
              <a:r>
                <a:rPr lang="fr-FR" dirty="0" smtClean="0">
                  <a:solidFill>
                    <a:srgbClr val="002060"/>
                  </a:solidFill>
                </a:rPr>
                <a:t> </a:t>
              </a:r>
              <a:r>
                <a:rPr lang="fr-FR" dirty="0" err="1" smtClean="0">
                  <a:solidFill>
                    <a:srgbClr val="002060"/>
                  </a:solidFill>
                </a:rPr>
                <a:t>bending</a:t>
              </a:r>
              <a:r>
                <a:rPr lang="fr-FR" dirty="0" smtClean="0">
                  <a:solidFill>
                    <a:srgbClr val="002060"/>
                  </a:solidFill>
                </a:rPr>
                <a:t> tests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6917805" y="5532304"/>
              <a:ext cx="1559292" cy="870860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err="1" smtClean="0">
                  <a:solidFill>
                    <a:srgbClr val="002060"/>
                  </a:solidFill>
                </a:rPr>
                <a:t>Easy-way</a:t>
              </a:r>
              <a:r>
                <a:rPr lang="fr-FR" dirty="0" smtClean="0">
                  <a:solidFill>
                    <a:srgbClr val="002060"/>
                  </a:solidFill>
                </a:rPr>
                <a:t> </a:t>
              </a:r>
              <a:r>
                <a:rPr lang="fr-FR" dirty="0" err="1" smtClean="0">
                  <a:solidFill>
                    <a:srgbClr val="002060"/>
                  </a:solidFill>
                </a:rPr>
                <a:t>bending</a:t>
              </a:r>
              <a:r>
                <a:rPr lang="fr-FR" dirty="0" smtClean="0">
                  <a:solidFill>
                    <a:srgbClr val="002060"/>
                  </a:solidFill>
                </a:rPr>
                <a:t> tests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6773627" y="5939737"/>
              <a:ext cx="1440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à coins arrondis 15"/>
            <p:cNvSpPr/>
            <p:nvPr/>
          </p:nvSpPr>
          <p:spPr>
            <a:xfrm>
              <a:off x="663894" y="5204604"/>
              <a:ext cx="1059878" cy="249979"/>
            </a:xfrm>
            <a:prstGeom prst="round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2060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718248" y="5828612"/>
              <a:ext cx="946074" cy="260351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2060"/>
                </a:solidFill>
              </a:endParaRPr>
            </a:p>
          </p:txBody>
        </p:sp>
      </p:grpSp>
      <p:sp>
        <p:nvSpPr>
          <p:cNvPr id="26" name="Rectangle à coins arrondis 25"/>
          <p:cNvSpPr/>
          <p:nvPr/>
        </p:nvSpPr>
        <p:spPr>
          <a:xfrm>
            <a:off x="4572000" y="1746709"/>
            <a:ext cx="599696" cy="27665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>
              <a:solidFill>
                <a:srgbClr val="002060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8104075" y="5064803"/>
            <a:ext cx="1028328" cy="760428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2060"/>
                </a:solidFill>
              </a:rPr>
              <a:t>Splice</a:t>
            </a:r>
            <a:r>
              <a:rPr lang="fr-FR" dirty="0" smtClean="0">
                <a:solidFill>
                  <a:srgbClr val="002060"/>
                </a:solidFill>
              </a:rPr>
              <a:t> tests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62377"/>
            <a:ext cx="6790296" cy="908720"/>
          </a:xfrm>
        </p:spPr>
        <p:txBody>
          <a:bodyPr/>
          <a:lstStyle/>
          <a:p>
            <a:r>
              <a:rPr lang="en-US" dirty="0" smtClean="0"/>
              <a:t>Bending tests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Maria Durante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R2D2 CDR March 2021</a:t>
            </a:r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281840" y="1862243"/>
            <a:ext cx="8084425" cy="4411770"/>
            <a:chOff x="162971" y="1668474"/>
            <a:chExt cx="8084425" cy="4411770"/>
          </a:xfrm>
        </p:grpSpPr>
        <p:grpSp>
          <p:nvGrpSpPr>
            <p:cNvPr id="24" name="Groupe 23"/>
            <p:cNvGrpSpPr/>
            <p:nvPr/>
          </p:nvGrpSpPr>
          <p:grpSpPr>
            <a:xfrm>
              <a:off x="162971" y="1668474"/>
              <a:ext cx="8084425" cy="4411770"/>
              <a:chOff x="2729196" y="1481618"/>
              <a:chExt cx="8084425" cy="4411770"/>
            </a:xfrm>
          </p:grpSpPr>
          <p:pic>
            <p:nvPicPr>
              <p:cNvPr id="25" name="Image 2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29196" y="1481618"/>
                <a:ext cx="5544000" cy="4377904"/>
              </a:xfrm>
              <a:prstGeom prst="rect">
                <a:avLst/>
              </a:prstGeom>
            </p:spPr>
          </p:pic>
          <p:sp>
            <p:nvSpPr>
              <p:cNvPr id="31" name="ZoneTexte 30"/>
              <p:cNvSpPr txBox="1"/>
              <p:nvPr/>
            </p:nvSpPr>
            <p:spPr>
              <a:xfrm>
                <a:off x="8437357" y="5524056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STRAND POPPING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32" name="Connecteur droit avec flèche 31"/>
              <p:cNvCxnSpPr>
                <a:stCxn id="31" idx="1"/>
              </p:cNvCxnSpPr>
              <p:nvPr/>
            </p:nvCxnSpPr>
            <p:spPr>
              <a:xfrm flipH="1" flipV="1">
                <a:off x="6437298" y="3743679"/>
                <a:ext cx="2000059" cy="196504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/>
              <p:cNvCxnSpPr>
                <a:stCxn id="31" idx="1"/>
              </p:cNvCxnSpPr>
              <p:nvPr/>
            </p:nvCxnSpPr>
            <p:spPr>
              <a:xfrm flipH="1" flipV="1">
                <a:off x="6544874" y="4102268"/>
                <a:ext cx="1892483" cy="160645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e 33"/>
            <p:cNvGrpSpPr/>
            <p:nvPr/>
          </p:nvGrpSpPr>
          <p:grpSpPr>
            <a:xfrm>
              <a:off x="1359632" y="5660906"/>
              <a:ext cx="3417621" cy="333213"/>
              <a:chOff x="2269592" y="2939127"/>
              <a:chExt cx="2489555" cy="524094"/>
            </a:xfrm>
          </p:grpSpPr>
          <p:cxnSp>
            <p:nvCxnSpPr>
              <p:cNvPr id="35" name="Connecteur droit avec flèche 34"/>
              <p:cNvCxnSpPr/>
              <p:nvPr/>
            </p:nvCxnSpPr>
            <p:spPr>
              <a:xfrm flipH="1" flipV="1">
                <a:off x="2269592" y="3439561"/>
                <a:ext cx="2489555" cy="23660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ZoneTexte 35"/>
              <p:cNvSpPr txBox="1"/>
              <p:nvPr/>
            </p:nvSpPr>
            <p:spPr>
              <a:xfrm>
                <a:off x="3360346" y="2939127"/>
                <a:ext cx="1033567" cy="484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2060"/>
                    </a:solidFill>
                  </a:rPr>
                  <a:t>250 mm</a:t>
                </a:r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2" name="Espace réservé du contenu 1"/>
          <p:cNvSpPr txBox="1">
            <a:spLocks/>
          </p:cNvSpPr>
          <p:nvPr/>
        </p:nvSpPr>
        <p:spPr>
          <a:xfrm>
            <a:off x="73480" y="983705"/>
            <a:ext cx="9007268" cy="36445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4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rgbClr val="002060"/>
                </a:solidFill>
              </a:rPr>
              <a:t>Hardway</a:t>
            </a:r>
            <a:r>
              <a:rPr lang="en-US" sz="1600" b="1" dirty="0" smtClean="0">
                <a:solidFill>
                  <a:srgbClr val="002060"/>
                </a:solidFill>
              </a:rPr>
              <a:t> bending tests – SMC 11T bare cable - C shape</a:t>
            </a:r>
          </a:p>
          <a:p>
            <a:pPr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Without winding tension 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825840" y="284486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OK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825840" y="321449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OK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5847791" y="3583826"/>
            <a:ext cx="644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OK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5826642" y="4373017"/>
            <a:ext cx="264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Cable collapsing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826642" y="3994406"/>
            <a:ext cx="405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Too many strand popping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>
            <a:stCxn id="31" idx="1"/>
          </p:cNvCxnSpPr>
          <p:nvPr/>
        </p:nvCxnSpPr>
        <p:spPr>
          <a:xfrm flipH="1" flipV="1">
            <a:off x="3862829" y="3749616"/>
            <a:ext cx="2127172" cy="23397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31" idx="1"/>
          </p:cNvCxnSpPr>
          <p:nvPr/>
        </p:nvCxnSpPr>
        <p:spPr>
          <a:xfrm flipH="1" flipV="1">
            <a:off x="3796242" y="4150593"/>
            <a:ext cx="2193759" cy="19387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31" idx="1"/>
          </p:cNvCxnSpPr>
          <p:nvPr/>
        </p:nvCxnSpPr>
        <p:spPr>
          <a:xfrm flipH="1" flipV="1">
            <a:off x="3573183" y="4179072"/>
            <a:ext cx="2416818" cy="19102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31" idx="1"/>
          </p:cNvCxnSpPr>
          <p:nvPr/>
        </p:nvCxnSpPr>
        <p:spPr>
          <a:xfrm flipH="1" flipV="1">
            <a:off x="3254568" y="4310373"/>
            <a:ext cx="2735433" cy="17789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5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3849" y="988918"/>
            <a:ext cx="9007268" cy="3790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002060"/>
                </a:solidFill>
              </a:rPr>
              <a:t>Hardway</a:t>
            </a:r>
            <a:r>
              <a:rPr lang="en-US" sz="1600" b="1" dirty="0">
                <a:solidFill>
                  <a:srgbClr val="002060"/>
                </a:solidFill>
              </a:rPr>
              <a:t> bending tests – SMC 11T bare cable </a:t>
            </a:r>
            <a:r>
              <a:rPr lang="en-US" sz="1600" b="1" dirty="0" smtClean="0">
                <a:solidFill>
                  <a:srgbClr val="002060"/>
                </a:solidFill>
              </a:rPr>
              <a:t>– layer jump S shape</a:t>
            </a:r>
            <a:endParaRPr lang="en-US" sz="16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Without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winding</a:t>
            </a:r>
            <a:r>
              <a:rPr lang="fr-FR" sz="1600" dirty="0" smtClean="0">
                <a:solidFill>
                  <a:srgbClr val="002060"/>
                </a:solidFill>
              </a:rPr>
              <a:t> tension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Bending 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83440" y="1787197"/>
            <a:ext cx="7016542" cy="4428000"/>
            <a:chOff x="1048109" y="1960723"/>
            <a:chExt cx="7016542" cy="4428000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912"/>
            <a:stretch/>
          </p:blipFill>
          <p:spPr>
            <a:xfrm>
              <a:off x="1048109" y="1960723"/>
              <a:ext cx="6275672" cy="4428000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>
              <a:off x="7272563" y="3173251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B050"/>
                  </a:solidFill>
                </a:rPr>
                <a:t>OK</a:t>
              </a:r>
              <a:endParaRPr lang="fr-FR" b="1" dirty="0">
                <a:solidFill>
                  <a:srgbClr val="00B05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942100" y="541710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STRAND POPPING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 flipV="1">
              <a:off x="3800637" y="4625019"/>
              <a:ext cx="339315" cy="671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 flipH="1" flipV="1">
              <a:off x="4196291" y="4722048"/>
              <a:ext cx="339315" cy="671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 flipV="1">
              <a:off x="5257327" y="5005245"/>
              <a:ext cx="169658" cy="4118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flipH="1" flipV="1">
              <a:off x="4701192" y="4301726"/>
              <a:ext cx="209770" cy="99937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 flipH="1" flipV="1">
              <a:off x="5455179" y="4423459"/>
              <a:ext cx="71798" cy="9519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 40"/>
          <p:cNvGrpSpPr/>
          <p:nvPr/>
        </p:nvGrpSpPr>
        <p:grpSpPr>
          <a:xfrm>
            <a:off x="1382104" y="5830629"/>
            <a:ext cx="4490565" cy="295049"/>
            <a:chOff x="948564" y="4537164"/>
            <a:chExt cx="2592288" cy="373235"/>
          </a:xfrm>
        </p:grpSpPr>
        <p:cxnSp>
          <p:nvCxnSpPr>
            <p:cNvPr id="42" name="Connecteur droit avec flèche 41"/>
            <p:cNvCxnSpPr/>
            <p:nvPr/>
          </p:nvCxnSpPr>
          <p:spPr>
            <a:xfrm flipH="1">
              <a:off x="948564" y="4537164"/>
              <a:ext cx="2592288" cy="2629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1903753" y="4602622"/>
              <a:ext cx="1033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002060"/>
                  </a:solidFill>
                </a:rPr>
                <a:t>250 mm</a:t>
              </a:r>
              <a:endParaRPr lang="fr-FR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6459112" y="354683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OK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459112" y="403541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C000"/>
                </a:solidFill>
              </a:rPr>
              <a:t>OK</a:t>
            </a:r>
            <a:endParaRPr lang="fr-FR" b="1" dirty="0">
              <a:solidFill>
                <a:srgbClr val="FFC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459112" y="4688177"/>
            <a:ext cx="292343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Many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strand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popping</a:t>
            </a:r>
            <a:endParaRPr lang="fr-FR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9550" y="1429547"/>
            <a:ext cx="8743950" cy="42540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The </a:t>
            </a:r>
            <a:r>
              <a:rPr lang="fr-FR" b="1" dirty="0">
                <a:solidFill>
                  <a:srgbClr val="002060"/>
                </a:solidFill>
              </a:rPr>
              <a:t>minimum hard-</a:t>
            </a:r>
            <a:r>
              <a:rPr lang="fr-FR" b="1" dirty="0" err="1">
                <a:solidFill>
                  <a:srgbClr val="002060"/>
                </a:solidFill>
              </a:rPr>
              <a:t>way</a:t>
            </a:r>
            <a:r>
              <a:rPr lang="fr-FR" b="1" dirty="0">
                <a:solidFill>
                  <a:srgbClr val="002060"/>
                </a:solidFill>
              </a:rPr>
              <a:t> </a:t>
            </a:r>
            <a:r>
              <a:rPr lang="fr-FR" b="1" dirty="0" err="1">
                <a:solidFill>
                  <a:srgbClr val="002060"/>
                </a:solidFill>
              </a:rPr>
              <a:t>bending</a:t>
            </a:r>
            <a:r>
              <a:rPr lang="fr-FR" b="1" dirty="0">
                <a:solidFill>
                  <a:srgbClr val="002060"/>
                </a:solidFill>
              </a:rPr>
              <a:t> radius </a:t>
            </a:r>
            <a:r>
              <a:rPr lang="fr-FR" dirty="0" smtClean="0">
                <a:solidFill>
                  <a:srgbClr val="002060"/>
                </a:solidFill>
              </a:rPr>
              <a:t>has been </a:t>
            </a:r>
            <a:r>
              <a:rPr lang="fr-FR" dirty="0" err="1">
                <a:solidFill>
                  <a:srgbClr val="002060"/>
                </a:solidFill>
              </a:rPr>
              <a:t>fixed</a:t>
            </a:r>
            <a:r>
              <a:rPr lang="fr-FR" dirty="0">
                <a:solidFill>
                  <a:srgbClr val="002060"/>
                </a:solidFill>
              </a:rPr>
              <a:t> to </a:t>
            </a:r>
            <a:r>
              <a:rPr lang="fr-FR" b="1" dirty="0">
                <a:solidFill>
                  <a:srgbClr val="002060"/>
                </a:solidFill>
              </a:rPr>
              <a:t>450 mm  </a:t>
            </a:r>
            <a:endParaRPr lang="fr-FR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Even</a:t>
            </a:r>
            <a:r>
              <a:rPr lang="fr-FR" dirty="0" smtClean="0">
                <a:solidFill>
                  <a:srgbClr val="002060"/>
                </a:solidFill>
              </a:rPr>
              <a:t> if </a:t>
            </a:r>
            <a:r>
              <a:rPr lang="fr-FR" dirty="0" err="1" smtClean="0">
                <a:solidFill>
                  <a:srgbClr val="002060"/>
                </a:solidFill>
              </a:rPr>
              <a:t>bending</a:t>
            </a:r>
            <a:r>
              <a:rPr lang="fr-FR" dirty="0" smtClean="0">
                <a:solidFill>
                  <a:srgbClr val="002060"/>
                </a:solidFill>
              </a:rPr>
              <a:t> radius over 300 mm </a:t>
            </a:r>
            <a:r>
              <a:rPr lang="fr-FR" dirty="0" err="1" smtClean="0">
                <a:solidFill>
                  <a:srgbClr val="002060"/>
                </a:solidFill>
              </a:rPr>
              <a:t>is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considered</a:t>
            </a:r>
            <a:r>
              <a:rPr lang="fr-FR" dirty="0" smtClean="0">
                <a:solidFill>
                  <a:srgbClr val="002060"/>
                </a:solidFill>
              </a:rPr>
              <a:t> as acceptable (for instance </a:t>
            </a:r>
            <a:r>
              <a:rPr lang="fr-FR" dirty="0">
                <a:solidFill>
                  <a:srgbClr val="002060"/>
                </a:solidFill>
              </a:rPr>
              <a:t>in </a:t>
            </a:r>
            <a:r>
              <a:rPr lang="fr-FR" dirty="0" err="1">
                <a:solidFill>
                  <a:srgbClr val="002060"/>
                </a:solidFill>
              </a:rPr>
              <a:t>order</a:t>
            </a:r>
            <a:r>
              <a:rPr lang="fr-FR" dirty="0">
                <a:solidFill>
                  <a:srgbClr val="002060"/>
                </a:solidFill>
              </a:rPr>
              <a:t> to </a:t>
            </a:r>
            <a:r>
              <a:rPr lang="fr-FR" dirty="0" err="1">
                <a:solidFill>
                  <a:srgbClr val="002060"/>
                </a:solidFill>
              </a:rPr>
              <a:t>reduce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coil</a:t>
            </a:r>
            <a:r>
              <a:rPr lang="fr-FR" dirty="0">
                <a:solidFill>
                  <a:srgbClr val="002060"/>
                </a:solidFill>
              </a:rPr>
              <a:t> end </a:t>
            </a:r>
            <a:r>
              <a:rPr lang="fr-FR" dirty="0" err="1" smtClean="0">
                <a:solidFill>
                  <a:srgbClr val="002060"/>
                </a:solidFill>
              </a:rPr>
              <a:t>length</a:t>
            </a:r>
            <a:r>
              <a:rPr lang="fr-FR" dirty="0" smtClean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  <a:p>
            <a:r>
              <a:rPr lang="fr-FR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	</a:t>
            </a:r>
            <a:endParaRPr lang="fr-FR" b="1" dirty="0" smtClean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fr-FR" b="1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fr-FR" b="1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Coil Layer jumps or </a:t>
            </a:r>
            <a:r>
              <a:rPr lang="fr-FR" b="1" dirty="0">
                <a:solidFill>
                  <a:srgbClr val="002060"/>
                </a:solidFill>
                <a:sym typeface="Wingdings" panose="05000000000000000000" pitchFamily="2" charset="2"/>
              </a:rPr>
              <a:t>exit jumps</a:t>
            </a:r>
            <a:endParaRPr lang="fr-FR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2060"/>
                </a:solidFill>
              </a:rPr>
              <a:t>To </a:t>
            </a:r>
            <a:r>
              <a:rPr lang="fr-FR" b="1" dirty="0" err="1" smtClean="0">
                <a:solidFill>
                  <a:srgbClr val="002060"/>
                </a:solidFill>
              </a:rPr>
              <a:t>be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confirmed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with</a:t>
            </a:r>
            <a:r>
              <a:rPr lang="fr-FR" b="1" dirty="0" smtClean="0">
                <a:solidFill>
                  <a:srgbClr val="002060"/>
                </a:solidFill>
              </a:rPr>
              <a:t> final R2D2 </a:t>
            </a:r>
            <a:r>
              <a:rPr lang="fr-FR" b="1" dirty="0" err="1" smtClean="0">
                <a:solidFill>
                  <a:srgbClr val="002060"/>
                </a:solidFill>
              </a:rPr>
              <a:t>cables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Bending</a:t>
            </a:r>
            <a:r>
              <a:rPr lang="fr-FR" dirty="0" smtClean="0"/>
              <a:t> tests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97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8223" y="1256885"/>
            <a:ext cx="8803758" cy="4968552"/>
          </a:xfrm>
        </p:spPr>
        <p:txBody>
          <a:bodyPr/>
          <a:lstStyle/>
          <a:p>
            <a:r>
              <a:rPr lang="fr-FR" sz="1600" b="1" dirty="0" err="1" smtClean="0">
                <a:solidFill>
                  <a:srgbClr val="002060"/>
                </a:solidFill>
              </a:rPr>
              <a:t>Easy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way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bending</a:t>
            </a:r>
            <a:r>
              <a:rPr lang="fr-FR" sz="1600" b="1" dirty="0" smtClean="0">
                <a:solidFill>
                  <a:srgbClr val="002060"/>
                </a:solidFill>
              </a:rPr>
              <a:t> tests </a:t>
            </a:r>
            <a:r>
              <a:rPr lang="fr-FR" sz="1600" b="1" dirty="0" err="1" smtClean="0">
                <a:solidFill>
                  <a:srgbClr val="002060"/>
                </a:solidFill>
              </a:rPr>
              <a:t>realised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with</a:t>
            </a:r>
            <a:r>
              <a:rPr lang="fr-FR" sz="1600" b="1" dirty="0" smtClean="0">
                <a:solidFill>
                  <a:srgbClr val="002060"/>
                </a:solidFill>
              </a:rPr>
              <a:t> FRESCA2 </a:t>
            </a:r>
            <a:r>
              <a:rPr lang="fr-FR" sz="1600" b="1" dirty="0" err="1" smtClean="0">
                <a:solidFill>
                  <a:srgbClr val="002060"/>
                </a:solidFill>
              </a:rPr>
              <a:t>cable</a:t>
            </a:r>
            <a:r>
              <a:rPr lang="fr-FR" sz="1600" b="1" dirty="0" smtClean="0">
                <a:solidFill>
                  <a:srgbClr val="002060"/>
                </a:solidFill>
              </a:rPr>
              <a:t>, on </a:t>
            </a:r>
            <a:r>
              <a:rPr lang="fr-FR" sz="1600" b="1" dirty="0" err="1" smtClean="0">
                <a:solidFill>
                  <a:srgbClr val="002060"/>
                </a:solidFill>
              </a:rPr>
              <a:t>winding</a:t>
            </a:r>
            <a:r>
              <a:rPr lang="fr-FR" sz="1600" b="1" dirty="0" smtClean="0">
                <a:solidFill>
                  <a:srgbClr val="002060"/>
                </a:solidFill>
              </a:rPr>
              <a:t> machine</a:t>
            </a:r>
          </a:p>
          <a:p>
            <a:r>
              <a:rPr lang="fr-FR" sz="1600" dirty="0" err="1" smtClean="0">
                <a:solidFill>
                  <a:srgbClr val="002060"/>
                </a:solidFill>
              </a:rPr>
              <a:t>Winding</a:t>
            </a:r>
            <a:r>
              <a:rPr lang="fr-FR" sz="1600" dirty="0" smtClean="0">
                <a:solidFill>
                  <a:srgbClr val="002060"/>
                </a:solidFill>
              </a:rPr>
              <a:t> tension </a:t>
            </a:r>
            <a:r>
              <a:rPr lang="fr-FR" sz="1600" dirty="0" err="1" smtClean="0">
                <a:solidFill>
                  <a:srgbClr val="002060"/>
                </a:solidFill>
              </a:rPr>
              <a:t>applied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err="1" smtClean="0">
                <a:solidFill>
                  <a:srgbClr val="002060"/>
                </a:solidFill>
              </a:rPr>
              <a:t>Mandrel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radius </a:t>
            </a:r>
            <a:r>
              <a:rPr lang="fr-FR" sz="1600" dirty="0" err="1">
                <a:solidFill>
                  <a:srgbClr val="002060"/>
                </a:solidFill>
              </a:rPr>
              <a:t>adapted</a:t>
            </a:r>
            <a:r>
              <a:rPr lang="fr-FR" sz="1600" dirty="0">
                <a:solidFill>
                  <a:srgbClr val="002060"/>
                </a:solidFill>
              </a:rPr>
              <a:t> to FRESCA2 </a:t>
            </a:r>
            <a:r>
              <a:rPr lang="fr-FR" sz="1600" dirty="0" err="1">
                <a:solidFill>
                  <a:srgbClr val="002060"/>
                </a:solidFill>
              </a:rPr>
              <a:t>cable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thickness</a:t>
            </a:r>
            <a:r>
              <a:rPr lang="fr-FR" sz="1600" dirty="0">
                <a:solidFill>
                  <a:srgbClr val="002060"/>
                </a:solidFill>
              </a:rPr>
              <a:t> in </a:t>
            </a:r>
            <a:r>
              <a:rPr lang="fr-FR" sz="1600" dirty="0" err="1">
                <a:solidFill>
                  <a:srgbClr val="002060"/>
                </a:solidFill>
              </a:rPr>
              <a:t>order</a:t>
            </a:r>
            <a:r>
              <a:rPr lang="fr-FR" sz="1600" dirty="0">
                <a:solidFill>
                  <a:srgbClr val="002060"/>
                </a:solidFill>
              </a:rPr>
              <a:t> to have: </a:t>
            </a:r>
          </a:p>
          <a:p>
            <a:pPr marL="530100" indent="-342900">
              <a:buFont typeface="+mj-lt"/>
              <a:buAutoNum type="arabicPeriod"/>
            </a:pPr>
            <a:r>
              <a:rPr lang="fr-FR" sz="1600" dirty="0">
                <a:solidFill>
                  <a:srgbClr val="002060"/>
                </a:solidFill>
              </a:rPr>
              <a:t>The </a:t>
            </a:r>
            <a:r>
              <a:rPr lang="fr-FR" sz="1600" dirty="0" err="1">
                <a:solidFill>
                  <a:srgbClr val="002060"/>
                </a:solidFill>
              </a:rPr>
              <a:t>same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easy-way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bending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factor </a:t>
            </a:r>
            <a:r>
              <a:rPr lang="fr-FR" sz="1600" dirty="0">
                <a:solidFill>
                  <a:srgbClr val="002060"/>
                </a:solidFill>
              </a:rPr>
              <a:t>(6.95) </a:t>
            </a:r>
            <a:r>
              <a:rPr lang="fr-FR" sz="1600" dirty="0" err="1">
                <a:solidFill>
                  <a:srgbClr val="002060"/>
                </a:solidFill>
              </a:rPr>
              <a:t>than</a:t>
            </a:r>
            <a:r>
              <a:rPr lang="fr-FR" sz="1600" dirty="0">
                <a:solidFill>
                  <a:srgbClr val="002060"/>
                </a:solidFill>
              </a:rPr>
              <a:t> for F2D2 </a:t>
            </a:r>
            <a:r>
              <a:rPr lang="fr-FR" sz="1600" dirty="0" err="1">
                <a:solidFill>
                  <a:srgbClr val="002060"/>
                </a:solidFill>
              </a:rPr>
              <a:t>cable</a:t>
            </a:r>
            <a:r>
              <a:rPr lang="fr-FR" sz="1600" dirty="0">
                <a:solidFill>
                  <a:srgbClr val="002060"/>
                </a:solidFill>
              </a:rPr>
              <a:t> in F2D2 </a:t>
            </a:r>
            <a:endParaRPr lang="fr-FR" sz="1600" dirty="0" smtClean="0">
              <a:solidFill>
                <a:srgbClr val="002060"/>
              </a:solidFill>
            </a:endParaRPr>
          </a:p>
          <a:p>
            <a:pPr marL="187200"/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	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					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R 12.65 mm</a:t>
            </a:r>
            <a:endParaRPr lang="fr-FR" sz="1600" b="1" dirty="0">
              <a:solidFill>
                <a:srgbClr val="002060"/>
              </a:solidFill>
            </a:endParaRPr>
          </a:p>
          <a:p>
            <a:pPr marL="530100" indent="-342900">
              <a:buFont typeface="+mj-lt"/>
              <a:buAutoNum type="arabicPeriod"/>
            </a:pPr>
            <a:r>
              <a:rPr lang="fr-FR" sz="1600" dirty="0">
                <a:solidFill>
                  <a:srgbClr val="002060"/>
                </a:solidFill>
              </a:rPr>
              <a:t>A conservative </a:t>
            </a:r>
            <a:r>
              <a:rPr lang="fr-FR" sz="1600" dirty="0" err="1">
                <a:solidFill>
                  <a:srgbClr val="002060"/>
                </a:solidFill>
              </a:rPr>
              <a:t>easy-way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bending</a:t>
            </a:r>
            <a:r>
              <a:rPr lang="fr-FR" sz="1600" dirty="0">
                <a:solidFill>
                  <a:srgbClr val="002060"/>
                </a:solidFill>
              </a:rPr>
              <a:t> factor of </a:t>
            </a:r>
            <a:r>
              <a:rPr lang="fr-FR" sz="1600" dirty="0" smtClean="0">
                <a:solidFill>
                  <a:srgbClr val="002060"/>
                </a:solidFill>
              </a:rPr>
              <a:t>10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	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R = 18.2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mm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Bending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027" y="3452327"/>
            <a:ext cx="5758815" cy="2602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7" t="7395" r="30909" b="3976"/>
          <a:stretch/>
        </p:blipFill>
        <p:spPr>
          <a:xfrm>
            <a:off x="228600" y="3233114"/>
            <a:ext cx="2101481" cy="223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9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366" y="1077649"/>
            <a:ext cx="9007268" cy="3790186"/>
          </a:xfrm>
        </p:spPr>
        <p:txBody>
          <a:bodyPr/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EWBF 6.95, FRESCA2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bare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		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Winding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tension 10kg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Strand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popping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inside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and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outside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bending</a:t>
            </a: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difficult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to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fix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against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mandrel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tend to relax as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soon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as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lateral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pression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over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Dishing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deformation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of the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cable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, top and </a:t>
            </a:r>
            <a:r>
              <a:rPr lang="fr-FR" sz="1600" dirty="0" err="1">
                <a:solidFill>
                  <a:srgbClr val="002060"/>
                </a:solidFill>
                <a:latin typeface="+mn-lt"/>
              </a:rPr>
              <a:t>bottom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 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Bending</a:t>
            </a:r>
            <a:r>
              <a:rPr lang="fr-FR" dirty="0"/>
              <a:t> </a:t>
            </a:r>
            <a:r>
              <a:rPr lang="fr-FR" dirty="0" smtClean="0"/>
              <a:t>tests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Maria Durante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8" name="Espace réservé du contenu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082" y="2406476"/>
            <a:ext cx="5400000" cy="17830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6" y="4305733"/>
            <a:ext cx="2880000" cy="216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082" y="4305733"/>
            <a:ext cx="2880000" cy="216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8858" y="2315669"/>
            <a:ext cx="2880000" cy="190419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8858" y="4305733"/>
            <a:ext cx="2880000" cy="2160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545818" y="60267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STRAND POPPING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 flipV="1">
            <a:off x="3971365" y="5582564"/>
            <a:ext cx="116379" cy="3834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5074024" y="5582565"/>
            <a:ext cx="2196352" cy="4483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 flipV="1">
            <a:off x="1615376" y="5084428"/>
            <a:ext cx="1968632" cy="9613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5216893" y="2120377"/>
            <a:ext cx="2072199" cy="2621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4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d60d810b-e102-4d8a-ab2a-df4f0994436a" xsi:nil="true"/>
    <CollabExternalReferences xmlns="d60d810b-e102-4d8a-ab2a-df4f0994436a" xsi:nil="true"/>
    <CustomFieldChrono xmlns="a0af3704-cc1a-4752-bc31-a2e019fb4156">00116</CustomFieldChrono>
    <TaxCatchAll xmlns="a0af3704-cc1a-4752-bc31-a2e019fb4156"/>
    <CollabDate xmlns="d60d810b-e102-4d8a-ab2a-df4f0994436a">2021-03-01T23:00:00+00:00</CollabD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8E0E1D272C221A498DB194B0BE196EDA" ma:contentTypeVersion="11" ma:contentTypeDescription="" ma:contentTypeScope="" ma:versionID="3f8f0ba3f0b3f50d8ddfadfa0b81794b">
  <xsd:schema xmlns:xsd="http://www.w3.org/2001/XMLSchema" xmlns:xs="http://www.w3.org/2001/XMLSchema" xmlns:p="http://schemas.microsoft.com/office/2006/metadata/properties" xmlns:ns2="d60d810b-e102-4d8a-ab2a-df4f0994436a" xmlns:ns3="a0af3704-cc1a-4752-bc31-a2e019fb4156" xmlns:ns4="http://schemas.microsoft.com/sharepoint/v4" targetNamespace="http://schemas.microsoft.com/office/2006/metadata/properties" ma:root="true" ma:fieldsID="2870d12913a15ac65df7aa9d931a820a" ns2:_="" ns3:_="" ns4:_="">
    <xsd:import namespace="d60d810b-e102-4d8a-ab2a-df4f0994436a"/>
    <xsd:import namespace="a0af3704-cc1a-4752-bc31-a2e019fb415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CollabDate" minOccurs="0"/>
                <xsd:element ref="ns2:CollabExternalReferences" minOccurs="0"/>
                <xsd:element ref="ns3:CustomFieldChrono" minOccurs="0"/>
                <xsd:element ref="ns3:TaxCatchAll" minOccurs="0"/>
                <xsd:element ref="ns3:TaxCatchAllLabel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810b-e102-4d8a-ab2a-df4f0994436a" elementFormDefault="qualified">
    <xsd:import namespace="http://schemas.microsoft.com/office/2006/documentManagement/types"/>
    <xsd:import namespace="http://schemas.microsoft.com/office/infopath/2007/PartnerControls"/>
    <xsd:element name="CollabComments" ma:index="2" nillable="true" ma:displayName="Observation(s)" ma:internalName="CollabComments">
      <xsd:simpleType>
        <xsd:restriction base="dms:Note">
          <xsd:maxLength value="255"/>
        </xsd:restriction>
      </xsd:simpleType>
    </xsd:element>
    <xsd:element name="CollabDate" ma:index="3" nillable="true" ma:displayName="Date du document" ma:default="[today]" ma:format="DateOnly" ma:LCID="1036" ma:internalName="CollabDate">
      <xsd:simpleType>
        <xsd:restriction base="dms:DateTime"/>
      </xsd:simpleType>
    </xsd:element>
    <xsd:element name="CollabExternalReferences" ma:index="5" nillable="true" ma:displayName="Référence(s) externe(s)" ma:internalName="CollabExternalReferenc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3704-cc1a-4752-bc31-a2e019fb4156" elementFormDefault="qualified">
    <xsd:import namespace="http://schemas.microsoft.com/office/2006/documentManagement/types"/>
    <xsd:import namespace="http://schemas.microsoft.com/office/infopath/2007/PartnerControls"/>
    <xsd:element name="CustomFieldChrono" ma:index="6" nillable="true" ma:displayName="Numéro de chrono" ma:internalName="CustomFieldChrono" ma:readOnly="false">
      <xsd:simpleType>
        <xsd:restriction base="dms:Unknown"/>
      </xsd:simpleType>
    </xsd:element>
    <xsd:element name="TaxCatchAll" ma:index="12" nillable="true" ma:displayName="Taxonomy Catch All Column" ma:hidden="true" ma:list="{16577267-9f03-4a04-be60-ea30cef08a11}" ma:internalName="TaxCatchAll" ma:showField="CatchAllData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16577267-9f03-4a04-be60-ea30cef08a11}" ma:internalName="TaxCatchAllLabel" ma:readOnly="true" ma:showField="CatchAllDataLabel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901FD7-D067-437F-B4A0-1A19DB950470}">
  <ds:schemaRefs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0af3704-cc1a-4752-bc31-a2e019fb4156"/>
    <ds:schemaRef ds:uri="http://purl.org/dc/elements/1.1/"/>
    <ds:schemaRef ds:uri="http://schemas.microsoft.com/office/2006/metadata/properties"/>
    <ds:schemaRef ds:uri="http://schemas.microsoft.com/office/2006/documentManagement/types"/>
    <ds:schemaRef ds:uri="d60d810b-e102-4d8a-ab2a-df4f0994436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BF51E01-DCD4-4935-BED4-D814FBFD09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0d810b-e102-4d8a-ab2a-df4f0994436a"/>
    <ds:schemaRef ds:uri="a0af3704-cc1a-4752-bc31-a2e019fb415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96CBACE-72CE-40AB-80BF-7C0E7CCB24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27536</TotalTime>
  <Words>1575</Words>
  <Application>Microsoft Office PowerPoint</Application>
  <PresentationFormat>Affichage à l'écran (4:3)</PresentationFormat>
  <Paragraphs>420</Paragraphs>
  <Slides>27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Verdana</vt:lpstr>
      <vt:lpstr>Wingdings</vt:lpstr>
      <vt:lpstr>Exemple_powerpoint_Irfu</vt:lpstr>
      <vt:lpstr>Présentation PowerPoint</vt:lpstr>
      <vt:lpstr>Open questions requiring R&amp;D</vt:lpstr>
      <vt:lpstr>Coil R&amp;D and tests</vt:lpstr>
      <vt:lpstr>Cable for tests</vt:lpstr>
      <vt:lpstr>Bending tests</vt:lpstr>
      <vt:lpstr>Bending tests</vt:lpstr>
      <vt:lpstr>Bending tests </vt:lpstr>
      <vt:lpstr>Bending tests</vt:lpstr>
      <vt:lpstr>Bending tests</vt:lpstr>
      <vt:lpstr>Bending tests</vt:lpstr>
      <vt:lpstr>Bending tests</vt:lpstr>
      <vt:lpstr>Bending tests</vt:lpstr>
      <vt:lpstr>Bending tests</vt:lpstr>
      <vt:lpstr>Winding tests (realized for F2D2)</vt:lpstr>
      <vt:lpstr>Heat treated coils and stacks</vt:lpstr>
      <vt:lpstr>Splices R&amp;D</vt:lpstr>
      <vt:lpstr>SPLICES R&amp;D – SPLICE LAYOUT</vt:lpstr>
      <vt:lpstr>Splices R&amp;D – Splices Tests</vt:lpstr>
      <vt:lpstr>Splices R&amp;D – Coil Splices Mockup</vt:lpstr>
      <vt:lpstr>Splices R&amp;D – Coil Splices Mockup</vt:lpstr>
      <vt:lpstr>Splices R&amp;D – Coil Splices Mockup</vt:lpstr>
      <vt:lpstr>Splices R&amp;D – Coil Splices Mockup</vt:lpstr>
      <vt:lpstr>Coil R&amp;D and tests - Status</vt:lpstr>
      <vt:lpstr>Présentation PowerPoint</vt:lpstr>
      <vt:lpstr>Bibliography on minimum bending radius</vt:lpstr>
      <vt:lpstr>Winding tests (for F2D2) – HF cable exits</vt:lpstr>
      <vt:lpstr>Mesure à échelle du Brin (déformations)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R2D2 CDR - CoilR&amp;D</dc:title>
  <dc:creator>Bougamont Emmanuelle</dc:creator>
  <cp:lastModifiedBy>ROCHEPAULT Etienne</cp:lastModifiedBy>
  <cp:revision>793</cp:revision>
  <cp:lastPrinted>2018-02-13T16:10:28Z</cp:lastPrinted>
  <dcterms:created xsi:type="dcterms:W3CDTF">2012-10-13T15:33:03Z</dcterms:created>
  <dcterms:modified xsi:type="dcterms:W3CDTF">2021-03-09T11:03:24Z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0x010100108A61D7BE634F76874FDC084DD0BD15009E39C29C26594BAC90AC8ED3FDFD77E0008E0E1D272C221A498DB194B0BE196EDA</vt:lpwstr>
  </property>
  <property fmtid="{D5CDD505-2E9C-101B-9397-08002B2CF9AE}" pid="3" name="CollabXmlContent">
    <vt:lpwstr>&lt;CollabItems&gt;_x000d_
  &lt;CollabItem&gt;_x000d_
    &lt;FileLeafRef&gt;20210308_CDR_5_CoilRD_MD.pptx&lt;/FileLeafRef&gt;_x000d_
    &lt;Title&gt;R2D2 CDR - CoilR&amp;amp;D&lt;/Title&gt;_x000d_
    &lt;CollabComments /&gt;_x000d_
    &lt;CollabDate&gt;02/03/2021&lt;/CollabDate&gt;_x000d_
    &lt;CollabExternalReferences /&gt;_x000d_
    &lt;CustomFieldChro</vt:lpwstr>
  </property>
  <property fmtid="{D5CDD505-2E9C-101B-9397-08002B2CF9AE}" pid="4" name="IsCollabDocument">
    <vt:bool>true</vt:bool>
  </property>
</Properties>
</file>