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308" r:id="rId5"/>
    <p:sldId id="445" r:id="rId6"/>
  </p:sldIdLst>
  <p:sldSz cx="9144000" cy="6858000" type="screen4x3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ugamont Emmanuelle" initials="B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8000"/>
    <a:srgbClr val="FFEDB3"/>
    <a:srgbClr val="13009E"/>
    <a:srgbClr val="1700C0"/>
    <a:srgbClr val="C8C1FF"/>
    <a:srgbClr val="8C7DFF"/>
    <a:srgbClr val="AEA3FF"/>
    <a:srgbClr val="A093FF"/>
    <a:srgbClr val="7461FF"/>
    <a:srgbClr val="563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E171933-4619-4E11-9A3F-F7608DF75F80}" styleName="Style moyen 1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Style léger 3 - Accentuation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Style léger 2 - Accentuation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29" autoAdjust="0"/>
    <p:restoredTop sz="96513" autoAdjust="0"/>
  </p:normalViewPr>
  <p:slideViewPr>
    <p:cSldViewPr snapToGrid="0">
      <p:cViewPr varScale="1">
        <p:scale>
          <a:sx n="111" d="100"/>
          <a:sy n="111" d="100"/>
        </p:scale>
        <p:origin x="129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8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70"/>
    </p:cViewPr>
  </p:sorterViewPr>
  <p:notesViewPr>
    <p:cSldViewPr snapToGrid="0">
      <p:cViewPr varScale="1">
        <p:scale>
          <a:sx n="77" d="100"/>
          <a:sy n="77" d="100"/>
        </p:scale>
        <p:origin x="-2352" y="-96"/>
      </p:cViewPr>
      <p:guideLst>
        <p:guide orient="horz" pos="3132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7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D14C3DA1-9BFE-4D5D-B25D-7CC592D9C3C5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7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6B21956D-7473-4ACD-A8EB-84381C2C4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52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7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08/03/2021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363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2309" tIns="46154" rIns="92309" bIns="4615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7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897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55765" y="5504602"/>
            <a:ext cx="4788464" cy="349937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 typeface="Arial" pitchFamily="34" charset="0"/>
              <a:buNone/>
              <a:defRPr sz="1400" b="0" baseline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7"/>
          </p:nvPr>
        </p:nvSpPr>
        <p:spPr>
          <a:xfrm>
            <a:off x="8025306" y="6465733"/>
            <a:ext cx="730507" cy="324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b="1" dirty="0" smtClean="0"/>
              <a:t>|</a:t>
            </a:r>
            <a:r>
              <a:rPr lang="fr-FR" dirty="0" smtClean="0"/>
              <a:t>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064" y="2935841"/>
            <a:ext cx="1260000" cy="12573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1" y="1256885"/>
            <a:ext cx="8172464" cy="4968552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defRPr sz="18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>
              <a:lnSpc>
                <a:spcPct val="100000"/>
              </a:lnSpc>
              <a:spcAft>
                <a:spcPts val="400"/>
              </a:spcAft>
              <a:buSzPct val="60000"/>
              <a:defRPr sz="18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>
              <a:lnSpc>
                <a:spcPct val="100000"/>
              </a:lnSpc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30000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>
              <a:lnSpc>
                <a:spcPct val="100000"/>
              </a:lnSpc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>
              <a:spcBef>
                <a:spcPts val="0"/>
              </a:spcBef>
              <a:defRPr sz="1200" baseline="0">
                <a:solidFill>
                  <a:schemeClr val="tx1"/>
                </a:solidFill>
              </a:defRPr>
            </a:lvl6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  <a:p>
            <a:pPr lvl="5"/>
            <a:r>
              <a:rPr lang="fr-FR" dirty="0" smtClean="0"/>
              <a:t>Sixième niveau</a:t>
            </a:r>
            <a:endParaRPr lang="fr-FR" dirty="0"/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1382104" y="52752"/>
            <a:ext cx="6790296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>
              <a:defRPr sz="2400" cap="small" baseline="0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76003" y="6465733"/>
            <a:ext cx="2599000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2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R2D2 CDR March 2021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ers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bandeau_dernièr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323850"/>
          </a:xfrm>
          <a:prstGeom prst="rect">
            <a:avLst/>
          </a:prstGeom>
        </p:spPr>
      </p:pic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0551" y="6465733"/>
            <a:ext cx="261831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E. Rochepault</a:t>
            </a:r>
            <a:endParaRPr lang="fr-FR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67135" y="6465733"/>
            <a:ext cx="781331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3276601" y="6465733"/>
            <a:ext cx="4207933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R2D2 CDR March 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8540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2131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bandeau_dernièr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0131" y="5805576"/>
            <a:ext cx="5833871" cy="1052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876848" y="6202395"/>
            <a:ext cx="2032959" cy="378648"/>
          </a:xfrm>
          <a:prstGeom prst="rect">
            <a:avLst/>
          </a:prstGeom>
        </p:spPr>
        <p:txBody>
          <a:bodyPr tIns="36000" bIns="36000" anchor="t" anchorCtr="0"/>
          <a:lstStyle>
            <a:lvl1pPr algn="l">
              <a:lnSpc>
                <a:spcPts val="1200"/>
              </a:lnSpc>
              <a:defRPr sz="80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Service</a:t>
            </a:r>
            <a:br>
              <a:rPr lang="fr-FR" dirty="0" smtClean="0"/>
            </a:br>
            <a:endParaRPr lang="fr-FR" dirty="0"/>
          </a:p>
        </p:txBody>
      </p:sp>
      <p:pic>
        <p:nvPicPr>
          <p:cNvPr id="13" name="Image 12" descr="bandeau_dernière.png"/>
          <p:cNvPicPr>
            <a:picLocks noChangeAspect="1"/>
          </p:cNvPicPr>
          <p:nvPr userDrawn="1"/>
        </p:nvPicPr>
        <p:blipFill>
          <a:blip r:embed="rId3" cstate="print"/>
          <a:srcRect b="15350"/>
          <a:stretch>
            <a:fillRect/>
          </a:stretch>
        </p:blipFill>
        <p:spPr>
          <a:xfrm>
            <a:off x="3310130" y="-1"/>
            <a:ext cx="5833871" cy="5805577"/>
          </a:xfrm>
          <a:prstGeom prst="rect">
            <a:avLst/>
          </a:prstGeom>
        </p:spPr>
      </p:pic>
      <p:sp>
        <p:nvSpPr>
          <p:cNvPr id="17" name="Espace réservé du numéro de diapositive 16"/>
          <p:cNvSpPr>
            <a:spLocks noGrp="1"/>
          </p:cNvSpPr>
          <p:nvPr>
            <p:ph type="sldNum" sz="quarter" idx="13"/>
          </p:nvPr>
        </p:nvSpPr>
        <p:spPr>
          <a:xfrm>
            <a:off x="3518794" y="6305910"/>
            <a:ext cx="2965399" cy="324000"/>
          </a:xfrm>
          <a:prstGeom prst="rect">
            <a:avLst/>
          </a:prstGeom>
        </p:spPr>
        <p:txBody>
          <a:bodyPr/>
          <a:lstStyle>
            <a:lvl1pPr algn="l">
              <a:defRPr sz="800"/>
            </a:lvl1pPr>
          </a:lstStyle>
          <a:p>
            <a:r>
              <a:rPr lang="fr-FR" dirty="0" smtClean="0">
                <a:solidFill>
                  <a:schemeClr val="bg1"/>
                </a:solidFill>
              </a:rPr>
              <a:t>Tel : +33 1 69 08 xx </a:t>
            </a:r>
            <a:r>
              <a:rPr lang="en-US" noProof="0" dirty="0" smtClean="0">
                <a:solidFill>
                  <a:schemeClr val="bg1"/>
                </a:solidFill>
              </a:rPr>
              <a:t>xx</a:t>
            </a:r>
            <a:r>
              <a:rPr lang="fr-FR" dirty="0" smtClean="0">
                <a:solidFill>
                  <a:schemeClr val="bg1"/>
                </a:solidFill>
              </a:rPr>
              <a:t> – Fax : +33 1 69 08 xx </a:t>
            </a:r>
            <a:r>
              <a:rPr lang="fr-FR" dirty="0" err="1" smtClean="0">
                <a:solidFill>
                  <a:schemeClr val="bg1"/>
                </a:solidFill>
              </a:rPr>
              <a:t>xx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18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R2D2 CDR March 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E. Rochepault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8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0224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0552" y="6465733"/>
            <a:ext cx="185631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E. Rochepault</a:t>
            </a:r>
            <a:endParaRPr lang="fr-FR" dirty="0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8466" y="6465733"/>
            <a:ext cx="68153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7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2624667" y="6454466"/>
            <a:ext cx="534246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R2D2 CDR March 2021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0" y="138330"/>
            <a:ext cx="684220" cy="6827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72" r:id="rId3"/>
    <p:sldLayoutId id="2147483673" r:id="rId4"/>
    <p:sldLayoutId id="2147483668" r:id="rId5"/>
    <p:sldLayoutId id="2147483675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 cap="small" baseline="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0"/>
        </a:buBlip>
        <a:defRPr sz="2000" kern="1200" cap="small" baseline="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3492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077913" indent="-306388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1"/>
        </a:buBlip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1073150" indent="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None/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1436688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i="1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ebmail-e.cea.fr/owa/redir.aspx?C=xE_NmpRsxUrHxGyay6S3PgyZBM2DwNTnNBBvWAM3JY1HYDuMRNrYCA..&amp;URL=https%3a%2f%2findico.cern.ch%2fevent%2f1003865%2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3311773" y="1084593"/>
            <a:ext cx="58322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Conceptual Design Review of R2D2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</a:t>
            </a:r>
            <a:endParaRPr lang="en-US" sz="32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 </a:t>
            </a: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 </a:t>
            </a: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492366" y="4910502"/>
            <a:ext cx="53554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tx2"/>
                </a:solidFill>
              </a:rPr>
              <a:t>CEA</a:t>
            </a:r>
            <a:r>
              <a:rPr lang="fr-FR" sz="1600" dirty="0" smtClean="0">
                <a:solidFill>
                  <a:srgbClr val="666666"/>
                </a:solidFill>
              </a:rPr>
              <a:t>: </a:t>
            </a:r>
            <a:r>
              <a:rPr lang="fr-FR" sz="1600" b="1" dirty="0" smtClean="0">
                <a:solidFill>
                  <a:srgbClr val="666666"/>
                </a:solidFill>
              </a:rPr>
              <a:t>E</a:t>
            </a:r>
            <a:r>
              <a:rPr lang="fr-FR" sz="1600" b="1" dirty="0">
                <a:solidFill>
                  <a:srgbClr val="666666"/>
                </a:solidFill>
              </a:rPr>
              <a:t>. Rochepault</a:t>
            </a:r>
            <a:r>
              <a:rPr lang="fr-FR" sz="1600" dirty="0">
                <a:solidFill>
                  <a:srgbClr val="666666"/>
                </a:solidFill>
              </a:rPr>
              <a:t>, V. </a:t>
            </a:r>
            <a:r>
              <a:rPr lang="fr-FR" sz="1600" dirty="0" err="1">
                <a:solidFill>
                  <a:srgbClr val="666666"/>
                </a:solidFill>
              </a:rPr>
              <a:t>Calvelli</a:t>
            </a:r>
            <a:r>
              <a:rPr lang="fr-FR" sz="1600" dirty="0">
                <a:solidFill>
                  <a:srgbClr val="666666"/>
                </a:solidFill>
              </a:rPr>
              <a:t>, M. Durante, H. Felice, P. </a:t>
            </a:r>
            <a:r>
              <a:rPr lang="fr-FR" sz="1600" dirty="0" err="1">
                <a:solidFill>
                  <a:srgbClr val="666666"/>
                </a:solidFill>
              </a:rPr>
              <a:t>Mallon</a:t>
            </a:r>
            <a:r>
              <a:rPr lang="fr-FR" sz="1600" dirty="0">
                <a:solidFill>
                  <a:srgbClr val="666666"/>
                </a:solidFill>
              </a:rPr>
              <a:t>, P. Manil, </a:t>
            </a:r>
            <a:r>
              <a:rPr lang="fr-FR" sz="1600" dirty="0" smtClean="0">
                <a:solidFill>
                  <a:srgbClr val="666666"/>
                </a:solidFill>
              </a:rPr>
              <a:t>G</a:t>
            </a:r>
            <a:r>
              <a:rPr lang="fr-FR" sz="1600" dirty="0">
                <a:solidFill>
                  <a:srgbClr val="666666"/>
                </a:solidFill>
              </a:rPr>
              <a:t>. </a:t>
            </a:r>
            <a:r>
              <a:rPr lang="fr-FR" sz="1600" dirty="0" smtClean="0">
                <a:solidFill>
                  <a:srgbClr val="666666"/>
                </a:solidFill>
              </a:rPr>
              <a:t>Minier, G. Maitre, B. </a:t>
            </a:r>
            <a:r>
              <a:rPr lang="fr-FR" sz="1600" dirty="0" err="1" smtClean="0">
                <a:solidFill>
                  <a:srgbClr val="666666"/>
                </a:solidFill>
              </a:rPr>
              <a:t>Prevet</a:t>
            </a:r>
            <a:r>
              <a:rPr lang="fr-FR" sz="1600" dirty="0" smtClean="0">
                <a:solidFill>
                  <a:srgbClr val="666666"/>
                </a:solidFill>
              </a:rPr>
              <a:t>, S. </a:t>
            </a:r>
            <a:r>
              <a:rPr lang="fr-FR" sz="1600" dirty="0" err="1" smtClean="0">
                <a:solidFill>
                  <a:srgbClr val="666666"/>
                </a:solidFill>
              </a:rPr>
              <a:t>Perraud</a:t>
            </a:r>
            <a:r>
              <a:rPr lang="fr-FR" sz="1600" dirty="0" smtClean="0">
                <a:solidFill>
                  <a:srgbClr val="666666"/>
                </a:solidFill>
              </a:rPr>
              <a:t>, F. Rondeaux</a:t>
            </a:r>
            <a:endParaRPr lang="fr-FR" sz="1600" dirty="0">
              <a:solidFill>
                <a:srgbClr val="666666"/>
              </a:solidFill>
            </a:endParaRPr>
          </a:p>
          <a:p>
            <a:r>
              <a:rPr lang="fr-FR" sz="1600" dirty="0">
                <a:solidFill>
                  <a:schemeClr val="accent4"/>
                </a:solidFill>
              </a:rPr>
              <a:t>CERN</a:t>
            </a:r>
            <a:r>
              <a:rPr lang="fr-FR" sz="1600" dirty="0" smtClean="0">
                <a:solidFill>
                  <a:srgbClr val="666666"/>
                </a:solidFill>
              </a:rPr>
              <a:t>: S. Izquierdo Bermudez, J.C. Perez, D. </a:t>
            </a:r>
            <a:r>
              <a:rPr lang="fr-FR" sz="1600" dirty="0" err="1" smtClean="0">
                <a:solidFill>
                  <a:srgbClr val="666666"/>
                </a:solidFill>
              </a:rPr>
              <a:t>Tommasini</a:t>
            </a:r>
            <a:r>
              <a:rPr lang="fr-FR" sz="1600" dirty="0" smtClean="0">
                <a:solidFill>
                  <a:srgbClr val="666666"/>
                </a:solidFill>
              </a:rPr>
              <a:t>, J. </a:t>
            </a:r>
            <a:r>
              <a:rPr lang="fr-FR" sz="1600" dirty="0" err="1" smtClean="0">
                <a:solidFill>
                  <a:srgbClr val="666666"/>
                </a:solidFill>
              </a:rPr>
              <a:t>Fleiter</a:t>
            </a:r>
            <a:r>
              <a:rPr lang="fr-FR" sz="1600" dirty="0" smtClean="0">
                <a:solidFill>
                  <a:srgbClr val="666666"/>
                </a:solidFill>
              </a:rPr>
              <a:t>, H. Felice</a:t>
            </a:r>
            <a:endParaRPr lang="fr-FR" sz="1600" dirty="0">
              <a:solidFill>
                <a:srgbClr val="666666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492367" y="6202382"/>
            <a:ext cx="5458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600" dirty="0" smtClean="0">
                <a:solidFill>
                  <a:srgbClr val="666666"/>
                </a:solidFill>
              </a:rPr>
              <a:t>08/03/2021</a:t>
            </a:r>
            <a:endParaRPr lang="fr-FR" sz="1600" dirty="0">
              <a:solidFill>
                <a:srgbClr val="666666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031" y="3830865"/>
            <a:ext cx="1031386" cy="1031386"/>
          </a:xfrm>
          <a:prstGeom prst="rect">
            <a:avLst/>
          </a:prstGeom>
        </p:spPr>
      </p:pic>
      <p:pic>
        <p:nvPicPr>
          <p:cNvPr id="1026" name="Picture 2" descr="C:\Boulot\CEA\FCC week 2018\CER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785" y="5243572"/>
            <a:ext cx="1080000" cy="107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652945" y="4523697"/>
            <a:ext cx="12282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TM &amp; © </a:t>
            </a:r>
            <a:r>
              <a:rPr lang="en-US" sz="800" dirty="0" err="1">
                <a:solidFill>
                  <a:schemeClr val="bg1">
                    <a:lumMod val="50000"/>
                  </a:schemeClr>
                </a:solidFill>
              </a:rPr>
              <a:t>Lucasfilm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 Ltd. </a:t>
            </a:r>
          </a:p>
          <a:p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All Rights Reserved</a:t>
            </a:r>
          </a:p>
        </p:txBody>
      </p:sp>
      <p:sp>
        <p:nvSpPr>
          <p:cNvPr id="3" name="Rectangle 2"/>
          <p:cNvSpPr/>
          <p:nvPr/>
        </p:nvSpPr>
        <p:spPr>
          <a:xfrm>
            <a:off x="4478560" y="3272462"/>
            <a:ext cx="3634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u="sng" dirty="0">
                <a:latin typeface="Times New Roman" panose="02020603050405020304" pitchFamily="18" charset="0"/>
                <a:hlinkClick r:id="rId4" tooltip="Ctrl+Cliquer pour suivre le lien"/>
              </a:rPr>
              <a:t>https://indico.cern.ch/event/1003865/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98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/>
          <a:srcRect t="3460" r="54216"/>
          <a:stretch/>
        </p:blipFill>
        <p:spPr>
          <a:xfrm>
            <a:off x="7644327" y="4881663"/>
            <a:ext cx="1499673" cy="1278824"/>
          </a:xfrm>
          <a:prstGeom prst="rect">
            <a:avLst/>
          </a:prstGeom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79186" y="1099931"/>
            <a:ext cx="8369591" cy="5732191"/>
          </a:xfrm>
        </p:spPr>
        <p:txBody>
          <a:bodyPr/>
          <a:lstStyle/>
          <a:p>
            <a:pPr marL="342900" indent="-342900">
              <a:spcBef>
                <a:spcPts val="500"/>
              </a:spcBef>
              <a:buFont typeface="+mj-lt"/>
              <a:buAutoNum type="arabicPeriod"/>
            </a:pPr>
            <a:r>
              <a:rPr lang="en-US" dirty="0" smtClean="0"/>
              <a:t>Ultimate goals of the development plan : </a:t>
            </a:r>
            <a:r>
              <a:rPr lang="en-US" b="1" dirty="0" smtClean="0">
                <a:solidFill>
                  <a:schemeClr val="accent4"/>
                </a:solidFill>
              </a:rPr>
              <a:t>F2D2 16 T short model</a:t>
            </a:r>
          </a:p>
          <a:p>
            <a:pPr marL="612900" lvl="1" indent="-342900"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Requires </a:t>
            </a:r>
            <a:r>
              <a:rPr lang="en-US" b="1" dirty="0">
                <a:solidFill>
                  <a:schemeClr val="accent2"/>
                </a:solidFill>
                <a:sym typeface="Wingdings" panose="05000000000000000000" pitchFamily="2" charset="2"/>
              </a:rPr>
              <a:t>grading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 choice of </a:t>
            </a:r>
            <a:r>
              <a:rPr lang="en-US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external splices</a:t>
            </a:r>
          </a:p>
          <a:p>
            <a:pPr marL="612900" lvl="1" indent="-342900"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Option for internal splices open</a:t>
            </a:r>
            <a:endParaRPr lang="en-US" dirty="0">
              <a:sym typeface="Wingdings" panose="05000000000000000000" pitchFamily="2" charset="2"/>
            </a:endParaRPr>
          </a:p>
          <a:p>
            <a:pPr marL="342900" indent="-342900">
              <a:spcBef>
                <a:spcPts val="500"/>
              </a:spcBef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Demonstrate feasibility of </a:t>
            </a:r>
            <a:r>
              <a:rPr lang="en-US" dirty="0">
                <a:sym typeface="Wingdings" panose="05000000000000000000" pitchFamily="2" charset="2"/>
              </a:rPr>
              <a:t>external </a:t>
            </a:r>
            <a:r>
              <a:rPr lang="en-US" dirty="0" smtClean="0">
                <a:sym typeface="Wingdings" panose="05000000000000000000" pitchFamily="2" charset="2"/>
              </a:rPr>
              <a:t>splices on </a:t>
            </a:r>
            <a:r>
              <a:rPr lang="en-US" b="1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R2D2</a:t>
            </a:r>
            <a:r>
              <a:rPr lang="en-US" dirty="0" smtClean="0">
                <a:sym typeface="Wingdings" panose="05000000000000000000" pitchFamily="2" charset="2"/>
              </a:rPr>
              <a:t>:</a:t>
            </a:r>
          </a:p>
          <a:p>
            <a:pPr marL="612000" lvl="1" indent="-342000"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  <a:sym typeface="Wingdings" panose="05000000000000000000" pitchFamily="2" charset="2"/>
              </a:rPr>
              <a:t>a 12 T simplified magnet</a:t>
            </a:r>
          </a:p>
          <a:p>
            <a:pPr marL="612900" lvl="1" indent="-342900"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Racetracks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to simplify coil fabrication and assembly</a:t>
            </a:r>
          </a:p>
          <a:p>
            <a:pPr marL="612900" lvl="1" indent="-342900"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Single layer coils </a:t>
            </a:r>
            <a:r>
              <a:rPr lang="en-US" dirty="0" smtClean="0">
                <a:sym typeface="Wingdings" panose="05000000000000000000" pitchFamily="2" charset="2"/>
              </a:rPr>
              <a:t>to reduce the use of conductor and risk</a:t>
            </a:r>
          </a:p>
          <a:p>
            <a:pPr marL="612900" lvl="1" indent="-342900"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Fast turn-over </a:t>
            </a:r>
            <a:r>
              <a:rPr lang="en-US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mockups</a:t>
            </a:r>
            <a:r>
              <a:rPr lang="en-US" dirty="0" smtClean="0">
                <a:sym typeface="Wingdings" panose="05000000000000000000" pitchFamily="2" charset="2"/>
              </a:rPr>
              <a:t> + full size </a:t>
            </a:r>
            <a:r>
              <a:rPr lang="en-US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Cu coil</a:t>
            </a:r>
            <a:endParaRPr lang="en-US" b="1" dirty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pPr marL="342900" indent="-342900">
              <a:spcBef>
                <a:spcPts val="500"/>
              </a:spcBef>
              <a:buFont typeface="+mj-lt"/>
              <a:buAutoNum type="arabicPeriod"/>
            </a:pPr>
            <a:r>
              <a:rPr lang="en-US" dirty="0" smtClean="0"/>
              <a:t>But, additional complexities due to racetracks:</a:t>
            </a:r>
          </a:p>
          <a:p>
            <a:pPr marL="612900" lvl="1" indent="-342900"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Difficult protection </a:t>
            </a:r>
            <a:r>
              <a:rPr lang="en-US" dirty="0" smtClean="0"/>
              <a:t>due to high current/energy densities</a:t>
            </a:r>
          </a:p>
          <a:p>
            <a:pPr marL="612900" lvl="1" indent="-342900"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Long spacers </a:t>
            </a:r>
            <a:r>
              <a:rPr lang="en-US" dirty="0" smtClean="0"/>
              <a:t>to extract leads + reduce field in the ends</a:t>
            </a:r>
          </a:p>
          <a:p>
            <a:pPr marL="612900" lvl="1" indent="-342900"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Difficult access </a:t>
            </a:r>
            <a:r>
              <a:rPr lang="en-US" dirty="0" smtClean="0"/>
              <a:t>for longitudinal pre-load</a:t>
            </a:r>
          </a:p>
          <a:p>
            <a:pPr marL="342900" indent="-342900">
              <a:spcBef>
                <a:spcPts val="500"/>
              </a:spcBef>
              <a:buFont typeface="+mj-lt"/>
              <a:buAutoNum type="arabicPeriod"/>
            </a:pPr>
            <a:r>
              <a:rPr lang="en-US" b="1" dirty="0" smtClean="0">
                <a:solidFill>
                  <a:schemeClr val="accent4"/>
                </a:solidFill>
              </a:rPr>
              <a:t>R2D2 optimized for safety margins, not performance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 smtClean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5" t="16592" b="11703"/>
          <a:stretch/>
        </p:blipFill>
        <p:spPr>
          <a:xfrm flipH="1">
            <a:off x="6727218" y="1542314"/>
            <a:ext cx="2416782" cy="129198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021932" y="2653246"/>
            <a:ext cx="2066316" cy="173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253625"/>
      </p:ext>
    </p:extLst>
  </p:cSld>
  <p:clrMapOvr>
    <a:masterClrMapping/>
  </p:clrMapOvr>
</p:sld>
</file>

<file path=ppt/theme/theme1.xml><?xml version="1.0" encoding="utf-8"?>
<a:theme xmlns:a="http://schemas.openxmlformats.org/drawingml/2006/main" name="Exemple_powerpoint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  <CollabComments xmlns="d60d810b-e102-4d8a-ab2a-df4f0994436a" xsi:nil="true"/>
    <CollabExternalReferences xmlns="d60d810b-e102-4d8a-ab2a-df4f0994436a" xsi:nil="true"/>
    <CustomFieldChrono xmlns="a0af3704-cc1a-4752-bc31-a2e019fb4156">00119</CustomFieldChrono>
    <TaxCatchAll xmlns="a0af3704-cc1a-4752-bc31-a2e019fb4156"/>
    <CollabDate xmlns="d60d810b-e102-4d8a-ab2a-df4f0994436a">2020-07-03T11:57:24+00:00</CollabDa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 référentiel" ma:contentTypeID="0x010100108A61D7BE634F76874FDC084DD0BD15009E39C29C26594BAC90AC8ED3FDFD77E0008E0E1D272C221A498DB194B0BE196EDA" ma:contentTypeVersion="11" ma:contentTypeDescription="" ma:contentTypeScope="" ma:versionID="a54030dd6401f06f97b15d60d2b7d4a2">
  <xsd:schema xmlns:xsd="http://www.w3.org/2001/XMLSchema" xmlns:xs="http://www.w3.org/2001/XMLSchema" xmlns:p="http://schemas.microsoft.com/office/2006/metadata/properties" xmlns:ns2="d60d810b-e102-4d8a-ab2a-df4f0994436a" xmlns:ns3="a0af3704-cc1a-4752-bc31-a2e019fb4156" xmlns:ns4="http://schemas.microsoft.com/sharepoint/v4" targetNamespace="http://schemas.microsoft.com/office/2006/metadata/properties" ma:root="true" ma:fieldsID="e35ae28864f5d8c4f766024b7a6c8fea" ns2:_="" ns3:_="" ns4:_="">
    <xsd:import namespace="d60d810b-e102-4d8a-ab2a-df4f0994436a"/>
    <xsd:import namespace="a0af3704-cc1a-4752-bc31-a2e019fb4156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CollabComments" minOccurs="0"/>
                <xsd:element ref="ns2:CollabDate" minOccurs="0"/>
                <xsd:element ref="ns2:CollabExternalReferences" minOccurs="0"/>
                <xsd:element ref="ns3:CustomFieldChrono" minOccurs="0"/>
                <xsd:element ref="ns3:TaxCatchAll" minOccurs="0"/>
                <xsd:element ref="ns3:TaxCatchAllLabel" minOccurs="0"/>
                <xsd:element ref="ns4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0d810b-e102-4d8a-ab2a-df4f0994436a" elementFormDefault="qualified">
    <xsd:import namespace="http://schemas.microsoft.com/office/2006/documentManagement/types"/>
    <xsd:import namespace="http://schemas.microsoft.com/office/infopath/2007/PartnerControls"/>
    <xsd:element name="CollabComments" ma:index="2" nillable="true" ma:displayName="Observation(s)" ma:internalName="CollabComments">
      <xsd:simpleType>
        <xsd:restriction base="dms:Note">
          <xsd:maxLength value="255"/>
        </xsd:restriction>
      </xsd:simpleType>
    </xsd:element>
    <xsd:element name="CollabDate" ma:index="3" nillable="true" ma:displayName="Date du document" ma:default="[today]" ma:format="DateOnly" ma:LCID="1036" ma:internalName="CollabDate">
      <xsd:simpleType>
        <xsd:restriction base="dms:DateTime"/>
      </xsd:simpleType>
    </xsd:element>
    <xsd:element name="CollabExternalReferences" ma:index="5" nillable="true" ma:displayName="Référence(s) externe(s)" ma:internalName="CollabExternalReferenc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f3704-cc1a-4752-bc31-a2e019fb4156" elementFormDefault="qualified">
    <xsd:import namespace="http://schemas.microsoft.com/office/2006/documentManagement/types"/>
    <xsd:import namespace="http://schemas.microsoft.com/office/infopath/2007/PartnerControls"/>
    <xsd:element name="CustomFieldChrono" ma:index="6" nillable="true" ma:displayName="Numéro de chrono" ma:internalName="CustomFieldChrono" ma:readOnly="false">
      <xsd:simpleType>
        <xsd:restriction base="dms:Unknown"/>
      </xsd:simpleType>
    </xsd:element>
    <xsd:element name="TaxCatchAll" ma:index="12" nillable="true" ma:displayName="Taxonomy Catch All Column" ma:hidden="true" ma:list="{16577267-9f03-4a04-be60-ea30cef08a11}" ma:internalName="TaxCatchAll" ma:showField="CatchAllData" ma:web="a0af3704-cc1a-4752-bc31-a2e019fb41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16577267-9f03-4a04-be60-ea30cef08a11}" ma:internalName="TaxCatchAllLabel" ma:readOnly="true" ma:showField="CatchAllDataLabel" ma:web="a0af3704-cc1a-4752-bc31-a2e019fb41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5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29B05BD-2633-4F16-8A17-7AB64959478F}">
  <ds:schemaRefs>
    <ds:schemaRef ds:uri="http://schemas.microsoft.com/office/2006/metadata/properties"/>
    <ds:schemaRef ds:uri="http://schemas.microsoft.com/office/2006/documentManagement/types"/>
    <ds:schemaRef ds:uri="http://schemas.microsoft.com/sharepoint/v4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  <ds:schemaRef ds:uri="a0af3704-cc1a-4752-bc31-a2e019fb4156"/>
    <ds:schemaRef ds:uri="d60d810b-e102-4d8a-ab2a-df4f0994436a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5905761-7AB5-41C7-A1FF-49BF96178C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0d810b-e102-4d8a-ab2a-df4f0994436a"/>
    <ds:schemaRef ds:uri="a0af3704-cc1a-4752-bc31-a2e019fb4156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F58E1B5-D025-4F6E-86FC-04D0CD52052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ppt59D3.tmp</Template>
  <TotalTime>71166</TotalTime>
  <Words>202</Words>
  <Application>Microsoft Office PowerPoint</Application>
  <PresentationFormat>Affichage à l'écran (4:3)</PresentationFormat>
  <Paragraphs>26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Times New Roman</vt:lpstr>
      <vt:lpstr>Verdana</vt:lpstr>
      <vt:lpstr>Wingdings</vt:lpstr>
      <vt:lpstr>Exemple_powerpoint_Irfu</vt:lpstr>
      <vt:lpstr>Présentation PowerPoint</vt:lpstr>
      <vt:lpstr>Conclusion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CDR R2D2</dc:title>
  <dc:creator>etienne.rochepault@cea.fr</dc:creator>
  <cp:lastModifiedBy>ROCHEPAULT Etienne</cp:lastModifiedBy>
  <cp:revision>1022</cp:revision>
  <cp:lastPrinted>2018-02-13T16:10:28Z</cp:lastPrinted>
  <dcterms:created xsi:type="dcterms:W3CDTF">2012-10-13T15:33:03Z</dcterms:created>
  <dcterms:modified xsi:type="dcterms:W3CDTF">2021-03-09T10:03:52Z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0x010100108A61D7BE634F76874FDC084DD0BD15009E39C29C26594BAC90AC8ED3FDFD77E0008E0E1D272C221A498DB194B0BE196EDA</vt:lpwstr>
  </property>
  <property fmtid="{D5CDD505-2E9C-101B-9397-08002B2CF9AE}" pid="3" name="CollabXmlContent">
    <vt:lpwstr>&lt;CollabItems&gt;_x000d_
  &lt;CollabItem&gt;_x000d_
    &lt;FileLeafRef&gt;ER - F2D2 conceptual design.pptx&lt;/FileLeafRef&gt;_x000d_
    &lt;Title&gt;Projet Nqce&lt;/Title&gt;_x000d_
    &lt;CollabDate&gt;03/07/2020&lt;/CollabDate&gt;_x000d_
    &lt;CustomFieldChrono&gt;00119&lt;/CustomFieldChrono&gt;_x000d_
    &lt;CollabInternalReference&gt;R2D2-00</vt:lpwstr>
  </property>
  <property fmtid="{D5CDD505-2E9C-101B-9397-08002B2CF9AE}" pid="4" name="IsCollabDocument">
    <vt:bool>true</vt:bool>
  </property>
</Properties>
</file>