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9" r:id="rId2"/>
    <p:sldId id="294" r:id="rId3"/>
    <p:sldId id="295" r:id="rId4"/>
    <p:sldId id="297" r:id="rId5"/>
    <p:sldId id="313" r:id="rId6"/>
    <p:sldId id="296" r:id="rId7"/>
    <p:sldId id="308" r:id="rId8"/>
    <p:sldId id="298" r:id="rId9"/>
    <p:sldId id="299" r:id="rId10"/>
    <p:sldId id="300" r:id="rId11"/>
    <p:sldId id="301" r:id="rId12"/>
    <p:sldId id="309" r:id="rId13"/>
    <p:sldId id="302" r:id="rId14"/>
    <p:sldId id="314" r:id="rId15"/>
    <p:sldId id="303" r:id="rId16"/>
    <p:sldId id="304" r:id="rId17"/>
    <p:sldId id="305" r:id="rId18"/>
    <p:sldId id="307" r:id="rId19"/>
    <p:sldId id="306" r:id="rId20"/>
    <p:sldId id="310" r:id="rId21"/>
    <p:sldId id="311" r:id="rId22"/>
    <p:sldId id="31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B92"/>
    <a:srgbClr val="2F2F2F"/>
    <a:srgbClr val="FF7E79"/>
    <a:srgbClr val="FFD579"/>
    <a:srgbClr val="73FB79"/>
    <a:srgbClr val="D5FC79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89791"/>
  </p:normalViewPr>
  <p:slideViewPr>
    <p:cSldViewPr snapToGrid="0" snapToObjects="1">
      <p:cViewPr varScale="1">
        <p:scale>
          <a:sx n="81" d="100"/>
          <a:sy n="81" d="100"/>
        </p:scale>
        <p:origin x="1008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92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170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188224"/>
            <a:ext cx="5616575" cy="553328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00926"/>
            <a:ext cx="5616600" cy="542811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902070"/>
            <a:ext cx="5616575" cy="429870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1902070"/>
            <a:ext cx="5616575" cy="429870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166957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179660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1934592"/>
            <a:ext cx="3708400" cy="426618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1929829"/>
            <a:ext cx="3713187" cy="426618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175921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1943556"/>
            <a:ext cx="3708400" cy="426618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79600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800" y="1170000"/>
            <a:ext cx="11376000" cy="498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800"/>
              </a:spcBef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0000" y="6350851"/>
            <a:ext cx="7920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171575"/>
            <a:ext cx="11376024" cy="4984425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201479"/>
            <a:ext cx="11376025" cy="499929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170000"/>
            <a:ext cx="5616575" cy="4986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170000"/>
            <a:ext cx="5611813" cy="49860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07987" y="1170000"/>
            <a:ext cx="5616575" cy="540000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1794875"/>
            <a:ext cx="5616575" cy="43947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70000"/>
            <a:ext cx="5616600" cy="540000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794875"/>
            <a:ext cx="5611813" cy="43947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40000" y="6350851"/>
            <a:ext cx="792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Test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project-HL-LHC-Technical-coordination/MCF/SiteAssets/Circuits%20Table/Home/HL-LHC_CircuitParameters_HL-MCF_V9.2.xlsx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1474076"/>
          </a:xfrm>
        </p:spPr>
        <p:txBody>
          <a:bodyPr/>
          <a:lstStyle/>
          <a:p>
            <a:r>
              <a:rPr lang="en-US" dirty="0"/>
              <a:t>Discussion test requirements HL-LHC magnets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914679"/>
            <a:ext cx="11376026" cy="1683272"/>
          </a:xfrm>
        </p:spPr>
        <p:txBody>
          <a:bodyPr/>
          <a:lstStyle/>
          <a:p>
            <a:r>
              <a:rPr lang="en-US" sz="1800" dirty="0"/>
              <a:t>Gerard Willering, Franco Mangiarotti, Gaëlle Ninet, Lucio Fiscarelli</a:t>
            </a:r>
          </a:p>
          <a:p>
            <a:r>
              <a:rPr lang="en-US" sz="1800" dirty="0"/>
              <a:t>TE-MSC-TM</a:t>
            </a:r>
          </a:p>
          <a:p>
            <a:r>
              <a:rPr lang="en-US" sz="1800" dirty="0"/>
              <a:t>March 2021</a:t>
            </a:r>
            <a:endParaRPr lang="en-US" sz="18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8E0A6F-ADEE-436D-A563-A795E4B26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D9A28-B00C-4722-8A40-A11695D11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78EE56-FDA4-4207-B42F-48856EEAD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6C2EA0E5-5B65-4407-B56B-F4F5FD6E1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40111"/>
            <a:ext cx="11376025" cy="720000"/>
          </a:xfrm>
        </p:spPr>
        <p:txBody>
          <a:bodyPr/>
          <a:lstStyle/>
          <a:p>
            <a:r>
              <a:rPr lang="en-US" dirty="0"/>
              <a:t>Splice and V-I measurements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6345488-3D97-40BF-B075-6A099123C51A}"/>
              </a:ext>
            </a:extLst>
          </p:cNvPr>
          <p:cNvSpPr txBox="1">
            <a:spLocks/>
          </p:cNvSpPr>
          <p:nvPr/>
        </p:nvSpPr>
        <p:spPr>
          <a:xfrm>
            <a:off x="139604" y="4316517"/>
            <a:ext cx="11912792" cy="17622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Q1, Q3: 		:</a:t>
            </a:r>
            <a:r>
              <a:rPr lang="nl-NL" sz="1600" b="0" dirty="0">
                <a:cs typeface="Calibri" panose="020F0502020204030204" pitchFamily="34" charset="0"/>
              </a:rPr>
              <a:t>V-I coils at 1.9 K once and at 4.5 K each cool down. Splice only once (depends on available DMM channels).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Q2 –MQXF              :</a:t>
            </a:r>
            <a:r>
              <a:rPr lang="nl-NL" sz="1600" b="0" dirty="0">
                <a:cs typeface="Calibri" panose="020F0502020204030204" pitchFamily="34" charset="0"/>
              </a:rPr>
              <a:t>V-I coils at 1.9 K once and at 4.5 K each cool down. Splice only once (depends on available DMM channels).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Q2 – MCBXF </a:t>
            </a:r>
            <a:r>
              <a:rPr lang="nl-NL" sz="1600" b="0" dirty="0">
                <a:cs typeface="Calibri" panose="020F0502020204030204" pitchFamily="34" charset="0"/>
              </a:rPr>
              <a:t>         : V-I splice/coils at 1.9 K once.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D1 – MBXF               </a:t>
            </a:r>
            <a:r>
              <a:rPr lang="en-GB" sz="1600" b="0" dirty="0">
                <a:cs typeface="Calibri" panose="020F0502020204030204" pitchFamily="34" charset="0"/>
              </a:rPr>
              <a:t>: </a:t>
            </a:r>
            <a:r>
              <a:rPr lang="nl-NL" sz="1600" b="0" dirty="0">
                <a:cs typeface="Calibri" panose="020F0502020204030204" pitchFamily="34" charset="0"/>
              </a:rPr>
              <a:t>V-I splice/coils at 1.9 K once. </a:t>
            </a: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D2 – MBRD            </a:t>
            </a:r>
            <a:r>
              <a:rPr lang="en-GB" sz="1600" b="0" dirty="0">
                <a:cs typeface="Calibri" panose="020F0502020204030204" pitchFamily="34" charset="0"/>
              </a:rPr>
              <a:t>: </a:t>
            </a:r>
            <a:r>
              <a:rPr lang="nl-NL" sz="1600" b="0" dirty="0">
                <a:cs typeface="Calibri" panose="020F0502020204030204" pitchFamily="34" charset="0"/>
              </a:rPr>
              <a:t>V-I splice/coils at 1.9 K once. </a:t>
            </a: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D2 – MCBRD          </a:t>
            </a:r>
            <a:r>
              <a:rPr lang="en-GB" sz="1600" b="0" dirty="0">
                <a:cs typeface="Calibri" panose="020F0502020204030204" pitchFamily="34" charset="0"/>
              </a:rPr>
              <a:t>: </a:t>
            </a:r>
            <a:r>
              <a:rPr lang="nl-NL" sz="1600" b="0" dirty="0">
                <a:cs typeface="Calibri" panose="020F0502020204030204" pitchFamily="34" charset="0"/>
              </a:rPr>
              <a:t>V-I splice/coils at 1.9 K once.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CP – MCBXF</a:t>
            </a:r>
            <a:r>
              <a:rPr lang="nl-NL" sz="1600" b="0" dirty="0">
                <a:cs typeface="Calibri" panose="020F0502020204030204" pitchFamily="34" charset="0"/>
              </a:rPr>
              <a:t>	: V-I splice/coils at 1.9 K once.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CP – HO correctors </a:t>
            </a:r>
            <a:r>
              <a:rPr lang="nl-NL" sz="1600" b="0" dirty="0">
                <a:cs typeface="Calibri" panose="020F0502020204030204" pitchFamily="34" charset="0"/>
              </a:rPr>
              <a:t>: No need, already measured at INFN?</a:t>
            </a:r>
            <a:endParaRPr lang="en-GB" sz="1600" b="0" dirty="0">
              <a:cs typeface="Calibri" panose="020F0502020204030204" pitchFamily="34" charset="0"/>
            </a:endParaRP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AAAFF5B6-2C6E-4795-AB21-DB8FB3ADB107}"/>
              </a:ext>
            </a:extLst>
          </p:cNvPr>
          <p:cNvSpPr txBox="1">
            <a:spLocks/>
          </p:cNvSpPr>
          <p:nvPr/>
        </p:nvSpPr>
        <p:spPr>
          <a:xfrm>
            <a:off x="139604" y="2494822"/>
            <a:ext cx="11958512" cy="21511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600" b="0" dirty="0">
                <a:cs typeface="Calibri" panose="020F0502020204030204" pitchFamily="34" charset="0"/>
              </a:rPr>
              <a:t>Splice resistance has always been stable and not temperature dependent. One measurement at 1.9 K or 4.5 K is needed.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600" dirty="0">
                <a:cs typeface="Calibri" panose="020F0502020204030204" pitchFamily="34" charset="0"/>
              </a:rPr>
              <a:t>V-I</a:t>
            </a:r>
            <a:r>
              <a:rPr lang="en-US" sz="1600" b="0" dirty="0">
                <a:cs typeface="Calibri" panose="020F0502020204030204" pitchFamily="34" charset="0"/>
              </a:rPr>
              <a:t> measurement of the </a:t>
            </a:r>
            <a:r>
              <a:rPr lang="en-US" sz="1600" dirty="0">
                <a:cs typeface="Calibri" panose="020F0502020204030204" pitchFamily="34" charset="0"/>
              </a:rPr>
              <a:t>coils at 4.5 K </a:t>
            </a:r>
            <a:r>
              <a:rPr lang="en-US" sz="1600" b="0" dirty="0">
                <a:cs typeface="Calibri" panose="020F0502020204030204" pitchFamily="34" charset="0"/>
              </a:rPr>
              <a:t>are important for Nb</a:t>
            </a:r>
            <a:r>
              <a:rPr lang="en-US" sz="1600" b="0" baseline="-25000" dirty="0">
                <a:cs typeface="Calibri" panose="020F0502020204030204" pitchFamily="34" charset="0"/>
              </a:rPr>
              <a:t>3</a:t>
            </a:r>
            <a:r>
              <a:rPr lang="en-US" sz="1600" b="0" dirty="0">
                <a:cs typeface="Calibri" panose="020F0502020204030204" pitchFamily="34" charset="0"/>
              </a:rPr>
              <a:t>Sn magnet qualification. Should be verified </a:t>
            </a:r>
            <a:r>
              <a:rPr lang="en-US" sz="1600" dirty="0">
                <a:cs typeface="Calibri" panose="020F0502020204030204" pitchFamily="34" charset="0"/>
              </a:rPr>
              <a:t>each cool down</a:t>
            </a:r>
            <a:r>
              <a:rPr lang="en-US" sz="1600" b="0" dirty="0">
                <a:cs typeface="Calibri" panose="020F0502020204030204" pitchFamily="34" charset="0"/>
              </a:rPr>
              <a:t>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400" b="0" dirty="0">
                <a:cs typeface="Calibri" panose="020F0502020204030204" pitchFamily="34" charset="0"/>
              </a:rPr>
              <a:t>V-I/splice cycle MQXF 1.9 K: Plateau each 3 kA during ramp up and down, 5 min plateau duration.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dirty="0">
                <a:cs typeface="Calibri" panose="020F0502020204030204" pitchFamily="34" charset="0"/>
              </a:rPr>
              <a:t>V-I/splice cycle MQXF 4.5 K: Plateau each 3 kA during ramp up and down, 5 min plateau duration, nominal current plateau 1 hour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400" b="0" dirty="0">
                <a:cs typeface="Calibri" panose="020F0502020204030204" pitchFamily="34" charset="0"/>
              </a:rPr>
              <a:t>V-I/splice cycle MBXF and MBRD 1.9 K: Plateau each 2 kA during ramp up and down, 5 min plateau duration.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400" b="0" dirty="0">
                <a:cs typeface="Calibri" panose="020F0502020204030204" pitchFamily="34" charset="0"/>
              </a:rPr>
              <a:t>V-I/splice cycle correctors: 1.9 K, 5 to 6 plateaus during ramp up and down, 2 min plateau duration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E7DB4C-502B-4D3E-ACF0-BE831E8884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4659"/>
            <a:ext cx="12192000" cy="14132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E8187B5-2AC2-4F9B-845E-C4097D666E85}"/>
              </a:ext>
            </a:extLst>
          </p:cNvPr>
          <p:cNvSpPr txBox="1"/>
          <p:nvPr/>
        </p:nvSpPr>
        <p:spPr>
          <a:xfrm>
            <a:off x="9874722" y="5476151"/>
            <a:ext cx="225974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600" dirty="0">
                <a:solidFill>
                  <a:srgbClr val="FF0000"/>
                </a:solidFill>
              </a:rPr>
              <a:t>One V-I splice cycle takes about 2-3 hours (assuming no quench)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777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AB355-9130-4EE9-B475-37887395C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78DBE-3726-4ECA-AB65-A5EEBC2C3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B6BF2-2E11-45D9-9487-B8A4E571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F913EE55-29C1-42DC-A603-79C8CD09605C}"/>
              </a:ext>
            </a:extLst>
          </p:cNvPr>
          <p:cNvSpPr txBox="1">
            <a:spLocks/>
          </p:cNvSpPr>
          <p:nvPr/>
        </p:nvSpPr>
        <p:spPr>
          <a:xfrm>
            <a:off x="407987" y="340111"/>
            <a:ext cx="11376025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Splices strategy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2970C79-6582-4A7B-968F-1EA91AADF6EB}"/>
              </a:ext>
            </a:extLst>
          </p:cNvPr>
          <p:cNvSpPr txBox="1">
            <a:spLocks/>
          </p:cNvSpPr>
          <p:nvPr/>
        </p:nvSpPr>
        <p:spPr>
          <a:xfrm>
            <a:off x="139604" y="1193306"/>
            <a:ext cx="11414493" cy="17622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GB" sz="1600" b="0" dirty="0">
              <a:cs typeface="Calibri" panose="020F0502020204030204" pitchFamily="34" charset="0"/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1BE6B9D-422A-4B52-9792-571ACCF22A49}"/>
              </a:ext>
            </a:extLst>
          </p:cNvPr>
          <p:cNvSpPr txBox="1">
            <a:spLocks/>
          </p:cNvSpPr>
          <p:nvPr/>
        </p:nvSpPr>
        <p:spPr>
          <a:xfrm>
            <a:off x="270233" y="1175328"/>
            <a:ext cx="11414493" cy="42398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Q1/Q3: 8 coils, 16 Nb</a:t>
            </a:r>
            <a:r>
              <a:rPr lang="nl-NL" sz="1600" baseline="-25000" dirty="0">
                <a:cs typeface="Calibri" panose="020F0502020204030204" pitchFamily="34" charset="0"/>
              </a:rPr>
              <a:t>3</a:t>
            </a:r>
            <a:r>
              <a:rPr lang="nl-NL" sz="1600" dirty="0">
                <a:cs typeface="Calibri" panose="020F0502020204030204" pitchFamily="34" charset="0"/>
              </a:rPr>
              <a:t>Sn-NbTi splices, 16 NbTi-NbTi splices between coils  (40 channels)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Q2</a:t>
            </a:r>
            <a:r>
              <a:rPr lang="nl-NL" sz="1600" b="0" dirty="0">
                <a:cs typeface="Calibri" panose="020F0502020204030204" pitchFamily="34" charset="0"/>
              </a:rPr>
              <a:t>: </a:t>
            </a:r>
            <a:r>
              <a:rPr lang="nl-NL" sz="1600" dirty="0">
                <a:cs typeface="Calibri" panose="020F0502020204030204" pitchFamily="34" charset="0"/>
              </a:rPr>
              <a:t>4 coils, 8 Nb</a:t>
            </a:r>
            <a:r>
              <a:rPr lang="nl-NL" sz="1600" baseline="-25000" dirty="0">
                <a:cs typeface="Calibri" panose="020F0502020204030204" pitchFamily="34" charset="0"/>
              </a:rPr>
              <a:t>3</a:t>
            </a:r>
            <a:r>
              <a:rPr lang="nl-NL" sz="1600" dirty="0">
                <a:cs typeface="Calibri" panose="020F0502020204030204" pitchFamily="34" charset="0"/>
              </a:rPr>
              <a:t>Sn-NbTi splices, 8 NbTi-NbTi splices between coils  (20 channels)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nl-NL" sz="160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b="0" dirty="0">
                <a:cs typeface="Calibri" panose="020F0502020204030204" pitchFamily="34" charset="0"/>
              </a:rPr>
              <a:t>Too many channels required to measure seperately each splice.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Proposal</a:t>
            </a:r>
            <a:r>
              <a:rPr lang="nl-NL" sz="1600" b="0" dirty="0">
                <a:cs typeface="Calibri" panose="020F0502020204030204" pitchFamily="34" charset="0"/>
              </a:rPr>
              <a:t>: Test always 3 splices combined Nb</a:t>
            </a:r>
            <a:r>
              <a:rPr lang="nl-NL" sz="1600" b="0" baseline="-25000" dirty="0">
                <a:cs typeface="Calibri" panose="020F0502020204030204" pitchFamily="34" charset="0"/>
              </a:rPr>
              <a:t>3</a:t>
            </a:r>
            <a:r>
              <a:rPr lang="nl-NL" sz="1600" b="0" dirty="0">
                <a:cs typeface="Calibri" panose="020F0502020204030204" pitchFamily="34" charset="0"/>
              </a:rPr>
              <a:t>SN-NbTi-NbTi-Nb</a:t>
            </a:r>
            <a:r>
              <a:rPr lang="nl-NL" sz="1600" b="0" baseline="-25000" dirty="0">
                <a:cs typeface="Calibri" panose="020F0502020204030204" pitchFamily="34" charset="0"/>
              </a:rPr>
              <a:t>3</a:t>
            </a:r>
            <a:r>
              <a:rPr lang="nl-NL" sz="1600" b="0" dirty="0">
                <a:cs typeface="Calibri" panose="020F0502020204030204" pitchFamily="34" charset="0"/>
              </a:rPr>
              <a:t>Sn. If the 3 splices combined exceeds 1 n</a:t>
            </a:r>
            <a:r>
              <a:rPr lang="el-GR" sz="1600" b="0" dirty="0">
                <a:cs typeface="Calibri" panose="020F0502020204030204" pitchFamily="34" charset="0"/>
              </a:rPr>
              <a:t>Ω</a:t>
            </a:r>
            <a:r>
              <a:rPr lang="nl-NL" sz="1600" b="0" dirty="0">
                <a:cs typeface="Calibri" panose="020F0502020204030204" pitchFamily="34" charset="0"/>
              </a:rPr>
              <a:t>, measure the splices seperately. (This has been used for 11T often as well and gives still high precision results).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1600" b="0" dirty="0">
                <a:cs typeface="Calibri" panose="020F0502020204030204" pitchFamily="34" charset="0"/>
              </a:rPr>
              <a:t>Reduced number of channels: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1600" b="0" dirty="0">
                <a:cs typeface="Calibri" panose="020F0502020204030204" pitchFamily="34" charset="0"/>
              </a:rPr>
              <a:t>Q1/Q3: 8 coil channels, 9 splice channels.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1600" b="0" dirty="0">
                <a:cs typeface="Calibri" panose="020F0502020204030204" pitchFamily="34" charset="0"/>
              </a:rPr>
              <a:t>Q2: 4 coil channels, 5 splice channels.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7F23EE-78DC-4391-A328-7E372697E13F}"/>
              </a:ext>
            </a:extLst>
          </p:cNvPr>
          <p:cNvSpPr txBox="1"/>
          <p:nvPr/>
        </p:nvSpPr>
        <p:spPr>
          <a:xfrm>
            <a:off x="8953996" y="5190229"/>
            <a:ext cx="318047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600" dirty="0">
                <a:solidFill>
                  <a:srgbClr val="FF0000"/>
                </a:solidFill>
              </a:rPr>
              <a:t>Limited stock of high precision DMM cards (very expensive). Opitimize when many magnets are under test simultaneously.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07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5F0BC8-A5CB-44AB-A5CD-7CF4FA849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DF926-3554-4D72-8CBD-958492BCE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E8F6C-4E27-49FB-B510-16BEA8B6B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2C2C1C-44E8-4419-B636-631568ED3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DD55A4-F71E-4E31-B540-7D68F28C4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10644"/>
            <a:ext cx="12192000" cy="110183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A0D89DF-299F-4FF4-BA65-5D64ADA0DF9F}"/>
              </a:ext>
            </a:extLst>
          </p:cNvPr>
          <p:cNvSpPr txBox="1"/>
          <p:nvPr/>
        </p:nvSpPr>
        <p:spPr>
          <a:xfrm>
            <a:off x="340107" y="917006"/>
            <a:ext cx="10878321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Magnetic Measurement shaft chains</a:t>
            </a:r>
          </a:p>
          <a:p>
            <a:pPr marL="285750" indent="-285750" algn="l">
              <a:buFontTx/>
              <a:buChar char="-"/>
            </a:pPr>
            <a:r>
              <a:rPr lang="en-US" dirty="0"/>
              <a:t>Available for MQXF prototypes</a:t>
            </a:r>
          </a:p>
          <a:p>
            <a:pPr marL="285750" indent="-285750" algn="l">
              <a:buFontTx/>
              <a:buChar char="-"/>
            </a:pPr>
            <a:r>
              <a:rPr lang="en-US" dirty="0"/>
              <a:t>Procurement ongoing for Q2 (including MCBX), CP, and D1</a:t>
            </a:r>
          </a:p>
          <a:p>
            <a:pPr marL="285750" indent="-285750" algn="l">
              <a:buFontTx/>
              <a:buChar char="-"/>
            </a:pPr>
            <a:r>
              <a:rPr lang="en-US" dirty="0"/>
              <a:t>Still under discussion for D2 (including MCBRD).</a:t>
            </a:r>
          </a:p>
          <a:p>
            <a:pPr algn="l"/>
            <a:r>
              <a:rPr lang="en-US" dirty="0"/>
              <a:t>Standard program:</a:t>
            </a:r>
          </a:p>
          <a:p>
            <a:pPr marL="285750" indent="-285750" algn="l">
              <a:buFontTx/>
              <a:buChar char="-"/>
            </a:pPr>
            <a:r>
              <a:rPr lang="en-US" dirty="0"/>
              <a:t>Main magnets: stretched wire, stair steps, machine cycles, ramp-rate studies</a:t>
            </a:r>
          </a:p>
          <a:p>
            <a:pPr marL="285750" indent="-285750" algn="l">
              <a:buFontTx/>
              <a:buChar char="-"/>
            </a:pPr>
            <a:r>
              <a:rPr lang="en-US" dirty="0"/>
              <a:t>Correctors (on a subset): stretched wire, stair steps</a:t>
            </a: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17FC27F9-1C7D-41B1-810D-FA39AC67189B}"/>
              </a:ext>
            </a:extLst>
          </p:cNvPr>
          <p:cNvSpPr txBox="1">
            <a:spLocks/>
          </p:cNvSpPr>
          <p:nvPr/>
        </p:nvSpPr>
        <p:spPr>
          <a:xfrm>
            <a:off x="139604" y="4067121"/>
            <a:ext cx="11912792" cy="19697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Q1, Q3: 		: Already done in US, cross check on 2 magnets</a:t>
            </a:r>
            <a:r>
              <a:rPr lang="nl-NL" sz="1600" b="0" dirty="0">
                <a:cs typeface="Calibri" panose="020F0502020204030204" pitchFamily="34" charset="0"/>
              </a:rPr>
              <a:t> </a:t>
            </a:r>
            <a:r>
              <a:rPr lang="nl-NL" sz="1600" dirty="0">
                <a:cs typeface="Calibri" panose="020F0502020204030204" pitchFamily="34" charset="0"/>
              </a:rPr>
              <a:t> </a:t>
            </a:r>
            <a:endParaRPr lang="nl-NL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Q2 –MQXF	: Yes, </a:t>
            </a:r>
            <a:r>
              <a:rPr lang="nl-NL" sz="1600" b="0" dirty="0">
                <a:cs typeface="Calibri" panose="020F0502020204030204" pitchFamily="34" charset="0"/>
              </a:rPr>
              <a:t>during first or second cool down.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Q2 – MCBXF </a:t>
            </a:r>
            <a:r>
              <a:rPr lang="nl-NL" sz="1600" b="0" dirty="0">
                <a:cs typeface="Calibri" panose="020F0502020204030204" pitchFamily="34" charset="0"/>
              </a:rPr>
              <a:t>         : </a:t>
            </a:r>
            <a:r>
              <a:rPr lang="en-GB" sz="1600" b="0" dirty="0">
                <a:cs typeface="Calibri" panose="020F0502020204030204" pitchFamily="34" charset="0"/>
              </a:rPr>
              <a:t>Already done in vertical, cross check on a subset of magnets</a:t>
            </a:r>
            <a:endParaRPr lang="nl-NL" sz="160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D1 – MBXF 	</a:t>
            </a:r>
            <a:r>
              <a:rPr lang="nl-NL" sz="1600" dirty="0">
                <a:cs typeface="Calibri" panose="020F0502020204030204" pitchFamily="34" charset="0"/>
              </a:rPr>
              <a:t>:</a:t>
            </a:r>
            <a:r>
              <a:rPr lang="nl-NL" sz="1600" b="0" dirty="0">
                <a:cs typeface="Calibri" panose="020F0502020204030204" pitchFamily="34" charset="0"/>
              </a:rPr>
              <a:t> </a:t>
            </a:r>
            <a:r>
              <a:rPr lang="nl-NL" sz="1600" dirty="0">
                <a:cs typeface="Calibri" panose="020F0502020204030204" pitchFamily="34" charset="0"/>
              </a:rPr>
              <a:t>Yes, </a:t>
            </a:r>
            <a:r>
              <a:rPr lang="nl-NL" sz="1600" b="0" dirty="0">
                <a:cs typeface="Calibri" panose="020F0502020204030204" pitchFamily="34" charset="0"/>
              </a:rPr>
              <a:t>during</a:t>
            </a:r>
            <a:r>
              <a:rPr lang="nl-NL" sz="1600" dirty="0">
                <a:cs typeface="Calibri" panose="020F0502020204030204" pitchFamily="34" charset="0"/>
              </a:rPr>
              <a:t> </a:t>
            </a:r>
            <a:r>
              <a:rPr lang="nl-NL" sz="1600" b="0" dirty="0">
                <a:cs typeface="Calibri" panose="020F0502020204030204" pitchFamily="34" charset="0"/>
              </a:rPr>
              <a:t>first or second cool down.</a:t>
            </a: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D2 – MBRD            </a:t>
            </a:r>
            <a:r>
              <a:rPr lang="en-GB" sz="1600" b="0" dirty="0">
                <a:cs typeface="Calibri" panose="020F0502020204030204" pitchFamily="34" charset="0"/>
              </a:rPr>
              <a:t>: </a:t>
            </a:r>
            <a:r>
              <a:rPr lang="nl-NL" sz="1600" dirty="0">
                <a:cs typeface="Calibri" panose="020F0502020204030204" pitchFamily="34" charset="0"/>
              </a:rPr>
              <a:t> Yes, </a:t>
            </a:r>
            <a:r>
              <a:rPr lang="nl-NL" sz="1600" b="0" dirty="0">
                <a:cs typeface="Calibri" panose="020F0502020204030204" pitchFamily="34" charset="0"/>
              </a:rPr>
              <a:t>during</a:t>
            </a:r>
            <a:r>
              <a:rPr lang="nl-NL" sz="1600" dirty="0">
                <a:cs typeface="Calibri" panose="020F0502020204030204" pitchFamily="34" charset="0"/>
              </a:rPr>
              <a:t> </a:t>
            </a:r>
            <a:r>
              <a:rPr lang="nl-NL" sz="1600" b="0" dirty="0">
                <a:cs typeface="Calibri" panose="020F0502020204030204" pitchFamily="34" charset="0"/>
              </a:rPr>
              <a:t>first or second cool down.</a:t>
            </a: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D2 – MCBRD          </a:t>
            </a:r>
            <a:r>
              <a:rPr lang="en-GB" sz="1600" b="0" dirty="0">
                <a:cs typeface="Calibri" panose="020F0502020204030204" pitchFamily="34" charset="0"/>
              </a:rPr>
              <a:t>: Already done in vertical, cross check on a subset of magnets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CP – MCBXF </a:t>
            </a:r>
            <a:r>
              <a:rPr lang="nl-NL" sz="1600" b="0" dirty="0">
                <a:cs typeface="Calibri" panose="020F0502020204030204" pitchFamily="34" charset="0"/>
              </a:rPr>
              <a:t>	: </a:t>
            </a:r>
            <a:r>
              <a:rPr lang="en-GB" sz="1600" b="0" dirty="0">
                <a:cs typeface="Calibri" panose="020F0502020204030204" pitchFamily="34" charset="0"/>
              </a:rPr>
              <a:t>Already done in vertical, cross check on a subset of magnets</a:t>
            </a:r>
            <a:endParaRPr lang="nl-NL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CP – HO correctors:</a:t>
            </a:r>
            <a:r>
              <a:rPr lang="en-GB" sz="1600" b="0" dirty="0">
                <a:cs typeface="Calibri" panose="020F0502020204030204" pitchFamily="34" charset="0"/>
              </a:rPr>
              <a:t> Already done in vertical, cross check on a subset of magnets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56359B-B06F-499D-8DA1-7860C2FDAE57}"/>
              </a:ext>
            </a:extLst>
          </p:cNvPr>
          <p:cNvSpPr txBox="1"/>
          <p:nvPr/>
        </p:nvSpPr>
        <p:spPr>
          <a:xfrm>
            <a:off x="8687373" y="4329376"/>
            <a:ext cx="3365023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600" dirty="0">
                <a:solidFill>
                  <a:srgbClr val="FF0000"/>
                </a:solidFill>
              </a:rPr>
              <a:t>Stretched wire: 1 day</a:t>
            </a:r>
          </a:p>
          <a:p>
            <a:r>
              <a:rPr lang="nl-NL" sz="1600" dirty="0">
                <a:solidFill>
                  <a:srgbClr val="FF0000"/>
                </a:solidFill>
              </a:rPr>
              <a:t>Machine cycles: 1 day</a:t>
            </a:r>
          </a:p>
          <a:p>
            <a:r>
              <a:rPr lang="nl-NL" sz="1600" dirty="0">
                <a:solidFill>
                  <a:srgbClr val="FF0000"/>
                </a:solidFill>
              </a:rPr>
              <a:t>Stair steps: 0.5 days</a:t>
            </a:r>
          </a:p>
          <a:p>
            <a:r>
              <a:rPr lang="nl-NL" sz="1600" dirty="0">
                <a:solidFill>
                  <a:srgbClr val="FF0000"/>
                </a:solidFill>
              </a:rPr>
              <a:t>Ramp rate studies: 0.5 days</a:t>
            </a:r>
          </a:p>
          <a:p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>
                <a:solidFill>
                  <a:srgbClr val="FF0000"/>
                </a:solidFill>
              </a:rPr>
              <a:t>Stair step can be combined with V-I measurements (but up to nominal)</a:t>
            </a:r>
          </a:p>
          <a:p>
            <a:pPr algn="l"/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303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AB355-9130-4EE9-B475-37887395C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78DBE-3726-4ECA-AB65-A5EEBC2C3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B6BF2-2E11-45D9-9487-B8A4E571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2970C79-6582-4A7B-968F-1EA91AADF6EB}"/>
              </a:ext>
            </a:extLst>
          </p:cNvPr>
          <p:cNvSpPr txBox="1">
            <a:spLocks/>
          </p:cNvSpPr>
          <p:nvPr/>
        </p:nvSpPr>
        <p:spPr>
          <a:xfrm>
            <a:off x="139604" y="200542"/>
            <a:ext cx="11414493" cy="17622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GB" sz="1600" b="0" dirty="0">
              <a:cs typeface="Calibri" panose="020F0502020204030204" pitchFamily="34" charset="0"/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1BE6B9D-422A-4B52-9792-571ACCF22A49}"/>
              </a:ext>
            </a:extLst>
          </p:cNvPr>
          <p:cNvSpPr txBox="1">
            <a:spLocks/>
          </p:cNvSpPr>
          <p:nvPr/>
        </p:nvSpPr>
        <p:spPr>
          <a:xfrm>
            <a:off x="369519" y="1713253"/>
            <a:ext cx="11414493" cy="42398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GB" sz="1600" b="0" dirty="0"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EF9B23-8637-4A0D-A88B-D4D4123E6B68}"/>
              </a:ext>
            </a:extLst>
          </p:cNvPr>
          <p:cNvSpPr/>
          <p:nvPr/>
        </p:nvSpPr>
        <p:spPr>
          <a:xfrm>
            <a:off x="7828263" y="1008777"/>
            <a:ext cx="1456508" cy="65314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0F02CA-CFED-4FE1-B53D-30A8E7E53021}"/>
              </a:ext>
            </a:extLst>
          </p:cNvPr>
          <p:cNvSpPr/>
          <p:nvPr/>
        </p:nvSpPr>
        <p:spPr>
          <a:xfrm>
            <a:off x="9425005" y="1008776"/>
            <a:ext cx="1456508" cy="65314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2FCB1C4-F579-4C00-95EF-6FCF66474596}"/>
              </a:ext>
            </a:extLst>
          </p:cNvPr>
          <p:cNvGrpSpPr/>
          <p:nvPr/>
        </p:nvGrpSpPr>
        <p:grpSpPr>
          <a:xfrm>
            <a:off x="8147531" y="1341392"/>
            <a:ext cx="1199765" cy="420597"/>
            <a:chOff x="7327491" y="2461055"/>
            <a:chExt cx="1199765" cy="420597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97B6778-172B-42BA-B49B-7EF483912102}"/>
                </a:ext>
              </a:extLst>
            </p:cNvPr>
            <p:cNvGrpSpPr/>
            <p:nvPr/>
          </p:nvGrpSpPr>
          <p:grpSpPr>
            <a:xfrm>
              <a:off x="7425849" y="2461055"/>
              <a:ext cx="627016" cy="420597"/>
              <a:chOff x="5625737" y="2952593"/>
              <a:chExt cx="627016" cy="420597"/>
            </a:xfrm>
          </p:grpSpPr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282808E6-1DD2-4558-86D9-192D94857CDF}"/>
                  </a:ext>
                </a:extLst>
              </p:cNvPr>
              <p:cNvSpPr/>
              <p:nvPr/>
            </p:nvSpPr>
            <p:spPr>
              <a:xfrm>
                <a:off x="6095999" y="2955568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Arc 12">
                <a:extLst>
                  <a:ext uri="{FF2B5EF4-FFF2-40B4-BE49-F238E27FC236}">
                    <a16:creationId xmlns:a16="http://schemas.microsoft.com/office/drawing/2014/main" id="{3EB9D18F-B929-491F-9482-7784D94E1AD8}"/>
                  </a:ext>
                </a:extLst>
              </p:cNvPr>
              <p:cNvSpPr/>
              <p:nvPr/>
            </p:nvSpPr>
            <p:spPr>
              <a:xfrm>
                <a:off x="5939245" y="2958541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Arc 13">
                <a:extLst>
                  <a:ext uri="{FF2B5EF4-FFF2-40B4-BE49-F238E27FC236}">
                    <a16:creationId xmlns:a16="http://schemas.microsoft.com/office/drawing/2014/main" id="{EB954381-31EF-4DAB-BAC8-E459A97F7C70}"/>
                  </a:ext>
                </a:extLst>
              </p:cNvPr>
              <p:cNvSpPr/>
              <p:nvPr/>
            </p:nvSpPr>
            <p:spPr>
              <a:xfrm>
                <a:off x="5782491" y="2955567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Arc 14">
                <a:extLst>
                  <a:ext uri="{FF2B5EF4-FFF2-40B4-BE49-F238E27FC236}">
                    <a16:creationId xmlns:a16="http://schemas.microsoft.com/office/drawing/2014/main" id="{BFA111CF-08B8-41B3-9024-2CE16EACCCDC}"/>
                  </a:ext>
                </a:extLst>
              </p:cNvPr>
              <p:cNvSpPr/>
              <p:nvPr/>
            </p:nvSpPr>
            <p:spPr>
              <a:xfrm>
                <a:off x="5625737" y="2952593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E46237F-979D-4860-B568-E596B34F051D}"/>
                </a:ext>
              </a:extLst>
            </p:cNvPr>
            <p:cNvCxnSpPr>
              <a:cxnSpLocks/>
              <a:stCxn id="12" idx="2"/>
            </p:cNvCxnSpPr>
            <p:nvPr/>
          </p:nvCxnSpPr>
          <p:spPr>
            <a:xfrm flipV="1">
              <a:off x="8052865" y="2668379"/>
              <a:ext cx="474391" cy="29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DE907A7-4B8D-415A-AD6C-D815F3CA92D6}"/>
                </a:ext>
              </a:extLst>
            </p:cNvPr>
            <p:cNvCxnSpPr>
              <a:cxnSpLocks/>
            </p:cNvCxnSpPr>
            <p:nvPr/>
          </p:nvCxnSpPr>
          <p:spPr>
            <a:xfrm>
              <a:off x="7327491" y="2671355"/>
              <a:ext cx="9259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F6F4FA3-7C41-41B5-9B43-25CB493488A0}"/>
              </a:ext>
            </a:extLst>
          </p:cNvPr>
          <p:cNvGrpSpPr/>
          <p:nvPr/>
        </p:nvGrpSpPr>
        <p:grpSpPr>
          <a:xfrm>
            <a:off x="8147531" y="1040449"/>
            <a:ext cx="1199765" cy="420597"/>
            <a:chOff x="7327491" y="2461055"/>
            <a:chExt cx="1199765" cy="42059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09ADD78-26F0-461B-8CF1-9CF8FBB12FF7}"/>
                </a:ext>
              </a:extLst>
            </p:cNvPr>
            <p:cNvGrpSpPr/>
            <p:nvPr/>
          </p:nvGrpSpPr>
          <p:grpSpPr>
            <a:xfrm>
              <a:off x="7425849" y="2461055"/>
              <a:ext cx="627016" cy="420597"/>
              <a:chOff x="5625737" y="2952593"/>
              <a:chExt cx="627016" cy="420597"/>
            </a:xfrm>
          </p:grpSpPr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66208D4E-098A-4541-9E6F-66EFDE32DA60}"/>
                  </a:ext>
                </a:extLst>
              </p:cNvPr>
              <p:cNvSpPr/>
              <p:nvPr/>
            </p:nvSpPr>
            <p:spPr>
              <a:xfrm>
                <a:off x="6095999" y="2955568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4DDBF793-1232-46A5-A444-F0C25D34F6F5}"/>
                  </a:ext>
                </a:extLst>
              </p:cNvPr>
              <p:cNvSpPr/>
              <p:nvPr/>
            </p:nvSpPr>
            <p:spPr>
              <a:xfrm>
                <a:off x="5939245" y="2958541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Arc 31">
                <a:extLst>
                  <a:ext uri="{FF2B5EF4-FFF2-40B4-BE49-F238E27FC236}">
                    <a16:creationId xmlns:a16="http://schemas.microsoft.com/office/drawing/2014/main" id="{9DB4DB1D-FB57-4580-9BA4-B192B7701B15}"/>
                  </a:ext>
                </a:extLst>
              </p:cNvPr>
              <p:cNvSpPr/>
              <p:nvPr/>
            </p:nvSpPr>
            <p:spPr>
              <a:xfrm>
                <a:off x="5782491" y="2955567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Arc 32">
                <a:extLst>
                  <a:ext uri="{FF2B5EF4-FFF2-40B4-BE49-F238E27FC236}">
                    <a16:creationId xmlns:a16="http://schemas.microsoft.com/office/drawing/2014/main" id="{AD1C5244-4B33-4B2A-A7BA-1DC82906EDBA}"/>
                  </a:ext>
                </a:extLst>
              </p:cNvPr>
              <p:cNvSpPr/>
              <p:nvPr/>
            </p:nvSpPr>
            <p:spPr>
              <a:xfrm>
                <a:off x="5625737" y="2952593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7C74AEF-AF66-4B36-97E7-EB60AC7A0EC7}"/>
                </a:ext>
              </a:extLst>
            </p:cNvPr>
            <p:cNvCxnSpPr>
              <a:cxnSpLocks/>
              <a:stCxn id="30" idx="2"/>
            </p:cNvCxnSpPr>
            <p:nvPr/>
          </p:nvCxnSpPr>
          <p:spPr>
            <a:xfrm flipV="1">
              <a:off x="8052865" y="2668379"/>
              <a:ext cx="474391" cy="297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88FBB87-22FE-4DA2-999C-431DD63778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27491" y="2671355"/>
              <a:ext cx="92598" cy="297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2EFF0F6-602C-4D9D-A9BB-A491A2D7C217}"/>
              </a:ext>
            </a:extLst>
          </p:cNvPr>
          <p:cNvGrpSpPr/>
          <p:nvPr/>
        </p:nvGrpSpPr>
        <p:grpSpPr>
          <a:xfrm>
            <a:off x="9311713" y="1334146"/>
            <a:ext cx="1914390" cy="420597"/>
            <a:chOff x="6920048" y="2461055"/>
            <a:chExt cx="1914390" cy="420597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5221F5E-CA91-4EEB-8C4F-13F780D27995}"/>
                </a:ext>
              </a:extLst>
            </p:cNvPr>
            <p:cNvGrpSpPr/>
            <p:nvPr/>
          </p:nvGrpSpPr>
          <p:grpSpPr>
            <a:xfrm>
              <a:off x="7425849" y="2461055"/>
              <a:ext cx="627016" cy="420597"/>
              <a:chOff x="5625737" y="2952593"/>
              <a:chExt cx="627016" cy="420597"/>
            </a:xfrm>
          </p:grpSpPr>
          <p:sp>
            <p:nvSpPr>
              <p:cNvPr id="38" name="Arc 37">
                <a:extLst>
                  <a:ext uri="{FF2B5EF4-FFF2-40B4-BE49-F238E27FC236}">
                    <a16:creationId xmlns:a16="http://schemas.microsoft.com/office/drawing/2014/main" id="{303D81CD-B7AC-4484-BC27-F8268B84F3DA}"/>
                  </a:ext>
                </a:extLst>
              </p:cNvPr>
              <p:cNvSpPr/>
              <p:nvPr/>
            </p:nvSpPr>
            <p:spPr>
              <a:xfrm>
                <a:off x="6095999" y="2955568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Arc 38">
                <a:extLst>
                  <a:ext uri="{FF2B5EF4-FFF2-40B4-BE49-F238E27FC236}">
                    <a16:creationId xmlns:a16="http://schemas.microsoft.com/office/drawing/2014/main" id="{F2306D65-6633-47EE-B9E1-4116C758ACB7}"/>
                  </a:ext>
                </a:extLst>
              </p:cNvPr>
              <p:cNvSpPr/>
              <p:nvPr/>
            </p:nvSpPr>
            <p:spPr>
              <a:xfrm>
                <a:off x="5939245" y="2958541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Arc 39">
                <a:extLst>
                  <a:ext uri="{FF2B5EF4-FFF2-40B4-BE49-F238E27FC236}">
                    <a16:creationId xmlns:a16="http://schemas.microsoft.com/office/drawing/2014/main" id="{31152985-FD21-4F95-8E87-3A3F7F05DA01}"/>
                  </a:ext>
                </a:extLst>
              </p:cNvPr>
              <p:cNvSpPr/>
              <p:nvPr/>
            </p:nvSpPr>
            <p:spPr>
              <a:xfrm>
                <a:off x="5782491" y="2955567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Arc 40">
                <a:extLst>
                  <a:ext uri="{FF2B5EF4-FFF2-40B4-BE49-F238E27FC236}">
                    <a16:creationId xmlns:a16="http://schemas.microsoft.com/office/drawing/2014/main" id="{1704E0C5-FF99-4D7B-9D3B-F2211739EAF3}"/>
                  </a:ext>
                </a:extLst>
              </p:cNvPr>
              <p:cNvSpPr/>
              <p:nvPr/>
            </p:nvSpPr>
            <p:spPr>
              <a:xfrm>
                <a:off x="5625737" y="2952593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5E26889-DC7E-4C4D-8AA7-7ACEB23BC859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 flipV="1">
              <a:off x="8052865" y="2660734"/>
              <a:ext cx="781573" cy="106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0BC354B-F43E-49CE-A5A9-51B5B0F3C3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0048" y="2671355"/>
              <a:ext cx="500041" cy="29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9EEAF07-5684-40DC-9591-860E6A920751}"/>
              </a:ext>
            </a:extLst>
          </p:cNvPr>
          <p:cNvGrpSpPr/>
          <p:nvPr/>
        </p:nvGrpSpPr>
        <p:grpSpPr>
          <a:xfrm>
            <a:off x="9311713" y="1033203"/>
            <a:ext cx="1914390" cy="420597"/>
            <a:chOff x="6920048" y="2461055"/>
            <a:chExt cx="1914390" cy="42059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D76FDA52-3D91-4043-91F1-98C9D685D335}"/>
                </a:ext>
              </a:extLst>
            </p:cNvPr>
            <p:cNvGrpSpPr/>
            <p:nvPr/>
          </p:nvGrpSpPr>
          <p:grpSpPr>
            <a:xfrm>
              <a:off x="7425849" y="2461055"/>
              <a:ext cx="627016" cy="420597"/>
              <a:chOff x="5625737" y="2952593"/>
              <a:chExt cx="627016" cy="420597"/>
            </a:xfrm>
          </p:grpSpPr>
          <p:sp>
            <p:nvSpPr>
              <p:cNvPr id="46" name="Arc 45">
                <a:extLst>
                  <a:ext uri="{FF2B5EF4-FFF2-40B4-BE49-F238E27FC236}">
                    <a16:creationId xmlns:a16="http://schemas.microsoft.com/office/drawing/2014/main" id="{76AA04EE-617A-4214-B788-E57C33195AAC}"/>
                  </a:ext>
                </a:extLst>
              </p:cNvPr>
              <p:cNvSpPr/>
              <p:nvPr/>
            </p:nvSpPr>
            <p:spPr>
              <a:xfrm>
                <a:off x="6095999" y="2955568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Arc 46">
                <a:extLst>
                  <a:ext uri="{FF2B5EF4-FFF2-40B4-BE49-F238E27FC236}">
                    <a16:creationId xmlns:a16="http://schemas.microsoft.com/office/drawing/2014/main" id="{AE1874B8-E80D-4A2C-8BF2-742CF9E6966A}"/>
                  </a:ext>
                </a:extLst>
              </p:cNvPr>
              <p:cNvSpPr/>
              <p:nvPr/>
            </p:nvSpPr>
            <p:spPr>
              <a:xfrm>
                <a:off x="5939245" y="2958541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Arc 47">
                <a:extLst>
                  <a:ext uri="{FF2B5EF4-FFF2-40B4-BE49-F238E27FC236}">
                    <a16:creationId xmlns:a16="http://schemas.microsoft.com/office/drawing/2014/main" id="{6B104D01-A263-45F2-A7DE-220C741EA685}"/>
                  </a:ext>
                </a:extLst>
              </p:cNvPr>
              <p:cNvSpPr/>
              <p:nvPr/>
            </p:nvSpPr>
            <p:spPr>
              <a:xfrm>
                <a:off x="5782491" y="2955567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Arc 48">
                <a:extLst>
                  <a:ext uri="{FF2B5EF4-FFF2-40B4-BE49-F238E27FC236}">
                    <a16:creationId xmlns:a16="http://schemas.microsoft.com/office/drawing/2014/main" id="{8724FB00-DB7D-4EE2-803F-3827A3DBC6C3}"/>
                  </a:ext>
                </a:extLst>
              </p:cNvPr>
              <p:cNvSpPr/>
              <p:nvPr/>
            </p:nvSpPr>
            <p:spPr>
              <a:xfrm>
                <a:off x="5625737" y="2952593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8A929E5-FFDC-495B-9F3E-188E71C6C37D}"/>
                </a:ext>
              </a:extLst>
            </p:cNvPr>
            <p:cNvCxnSpPr>
              <a:cxnSpLocks/>
              <a:stCxn id="46" idx="2"/>
            </p:cNvCxnSpPr>
            <p:nvPr/>
          </p:nvCxnSpPr>
          <p:spPr>
            <a:xfrm flipV="1">
              <a:off x="8052865" y="2668379"/>
              <a:ext cx="781573" cy="297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42C78EC-A68E-4940-B4A8-347C409036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0048" y="2671355"/>
              <a:ext cx="500041" cy="297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980C9CA-205F-499A-A0BE-9C95B3567F65}"/>
              </a:ext>
            </a:extLst>
          </p:cNvPr>
          <p:cNvCxnSpPr>
            <a:cxnSpLocks/>
          </p:cNvCxnSpPr>
          <p:nvPr/>
        </p:nvCxnSpPr>
        <p:spPr>
          <a:xfrm flipV="1">
            <a:off x="8144900" y="1267039"/>
            <a:ext cx="3081203" cy="391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D88BCCE-C679-4AC6-A195-86C83126AF98}"/>
              </a:ext>
            </a:extLst>
          </p:cNvPr>
          <p:cNvCxnSpPr>
            <a:cxnSpLocks/>
          </p:cNvCxnSpPr>
          <p:nvPr/>
        </p:nvCxnSpPr>
        <p:spPr>
          <a:xfrm flipV="1">
            <a:off x="8144900" y="1557640"/>
            <a:ext cx="3081203" cy="322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91C6AE56-4335-4C8C-B7DC-E02A3F41C54F}"/>
              </a:ext>
            </a:extLst>
          </p:cNvPr>
          <p:cNvSpPr txBox="1"/>
          <p:nvPr/>
        </p:nvSpPr>
        <p:spPr>
          <a:xfrm>
            <a:off x="8336823" y="785153"/>
            <a:ext cx="5979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/>
              <a:t>MCBRD1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E532F54-B839-4E6F-A3FD-4789372EB13F}"/>
              </a:ext>
            </a:extLst>
          </p:cNvPr>
          <p:cNvSpPr txBox="1"/>
          <p:nvPr/>
        </p:nvSpPr>
        <p:spPr>
          <a:xfrm>
            <a:off x="9908448" y="804859"/>
            <a:ext cx="97462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MCBRD2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CDD93FE-6394-4455-BBF7-5E3FE1C366E1}"/>
              </a:ext>
            </a:extLst>
          </p:cNvPr>
          <p:cNvCxnSpPr/>
          <p:nvPr/>
        </p:nvCxnSpPr>
        <p:spPr>
          <a:xfrm>
            <a:off x="8144900" y="1253725"/>
            <a:ext cx="0" cy="566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9436154-58AC-4EB9-830F-AF4509D9418C}"/>
              </a:ext>
            </a:extLst>
          </p:cNvPr>
          <p:cNvCxnSpPr/>
          <p:nvPr/>
        </p:nvCxnSpPr>
        <p:spPr>
          <a:xfrm>
            <a:off x="8144900" y="1544446"/>
            <a:ext cx="0" cy="535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86358EE-5470-42BF-B4F7-E410ADD243D6}"/>
              </a:ext>
            </a:extLst>
          </p:cNvPr>
          <p:cNvSpPr txBox="1"/>
          <p:nvPr/>
        </p:nvSpPr>
        <p:spPr>
          <a:xfrm>
            <a:off x="9110100" y="1110112"/>
            <a:ext cx="48250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rgbClr val="FF0000"/>
                </a:solidFill>
              </a:rPr>
              <a:t>Aperture 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FC4D630-90E0-4522-AB2C-AA802772C737}"/>
              </a:ext>
            </a:extLst>
          </p:cNvPr>
          <p:cNvSpPr txBox="1"/>
          <p:nvPr/>
        </p:nvSpPr>
        <p:spPr>
          <a:xfrm>
            <a:off x="9142823" y="1406233"/>
            <a:ext cx="48250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/>
              <a:t>Aperture 2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4CA30DB-13ED-4B18-A887-015CB1D26604}"/>
              </a:ext>
            </a:extLst>
          </p:cNvPr>
          <p:cNvSpPr/>
          <p:nvPr/>
        </p:nvSpPr>
        <p:spPr>
          <a:xfrm>
            <a:off x="7863846" y="2041382"/>
            <a:ext cx="1456508" cy="65314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8CE676B-4B9D-4570-B327-6787A3A59D4D}"/>
              </a:ext>
            </a:extLst>
          </p:cNvPr>
          <p:cNvSpPr/>
          <p:nvPr/>
        </p:nvSpPr>
        <p:spPr>
          <a:xfrm>
            <a:off x="9460588" y="2041381"/>
            <a:ext cx="1456508" cy="65314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CDF6C9B-0797-453E-8ED2-5D1CCAB10929}"/>
              </a:ext>
            </a:extLst>
          </p:cNvPr>
          <p:cNvGrpSpPr/>
          <p:nvPr/>
        </p:nvGrpSpPr>
        <p:grpSpPr>
          <a:xfrm>
            <a:off x="8281472" y="2395426"/>
            <a:ext cx="1101407" cy="420597"/>
            <a:chOff x="7425849" y="2461055"/>
            <a:chExt cx="1101407" cy="420597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4D200343-DA53-4098-9726-2323C30A3A46}"/>
                </a:ext>
              </a:extLst>
            </p:cNvPr>
            <p:cNvGrpSpPr/>
            <p:nvPr/>
          </p:nvGrpSpPr>
          <p:grpSpPr>
            <a:xfrm>
              <a:off x="7425849" y="2461055"/>
              <a:ext cx="627016" cy="420597"/>
              <a:chOff x="5625737" y="2952593"/>
              <a:chExt cx="627016" cy="420597"/>
            </a:xfrm>
          </p:grpSpPr>
          <p:sp>
            <p:nvSpPr>
              <p:cNvPr id="69" name="Arc 68">
                <a:extLst>
                  <a:ext uri="{FF2B5EF4-FFF2-40B4-BE49-F238E27FC236}">
                    <a16:creationId xmlns:a16="http://schemas.microsoft.com/office/drawing/2014/main" id="{D5BBF6B6-7E0C-47FE-B4C0-C8149CA2158A}"/>
                  </a:ext>
                </a:extLst>
              </p:cNvPr>
              <p:cNvSpPr/>
              <p:nvPr/>
            </p:nvSpPr>
            <p:spPr>
              <a:xfrm>
                <a:off x="6095999" y="2955568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Arc 69">
                <a:extLst>
                  <a:ext uri="{FF2B5EF4-FFF2-40B4-BE49-F238E27FC236}">
                    <a16:creationId xmlns:a16="http://schemas.microsoft.com/office/drawing/2014/main" id="{F60566B5-448F-41BF-B06D-DE77024D807D}"/>
                  </a:ext>
                </a:extLst>
              </p:cNvPr>
              <p:cNvSpPr/>
              <p:nvPr/>
            </p:nvSpPr>
            <p:spPr>
              <a:xfrm>
                <a:off x="5939245" y="2958541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Arc 70">
                <a:extLst>
                  <a:ext uri="{FF2B5EF4-FFF2-40B4-BE49-F238E27FC236}">
                    <a16:creationId xmlns:a16="http://schemas.microsoft.com/office/drawing/2014/main" id="{65B4CCD1-0A47-4102-BAFD-0587C0DBF145}"/>
                  </a:ext>
                </a:extLst>
              </p:cNvPr>
              <p:cNvSpPr/>
              <p:nvPr/>
            </p:nvSpPr>
            <p:spPr>
              <a:xfrm>
                <a:off x="5782491" y="2955567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Arc 71">
                <a:extLst>
                  <a:ext uri="{FF2B5EF4-FFF2-40B4-BE49-F238E27FC236}">
                    <a16:creationId xmlns:a16="http://schemas.microsoft.com/office/drawing/2014/main" id="{B9684D6A-7396-4773-8AA3-54C186CA594A}"/>
                  </a:ext>
                </a:extLst>
              </p:cNvPr>
              <p:cNvSpPr/>
              <p:nvPr/>
            </p:nvSpPr>
            <p:spPr>
              <a:xfrm>
                <a:off x="5625737" y="2952593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D2D4417-FFA5-4253-942B-1FF2A49E39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26026" y="2668380"/>
              <a:ext cx="401230" cy="29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00845C6-9BCB-4710-AC87-FCE7C3CA54D0}"/>
              </a:ext>
            </a:extLst>
          </p:cNvPr>
          <p:cNvGrpSpPr/>
          <p:nvPr/>
        </p:nvGrpSpPr>
        <p:grpSpPr>
          <a:xfrm>
            <a:off x="8166356" y="2073054"/>
            <a:ext cx="742132" cy="420597"/>
            <a:chOff x="7310733" y="2461055"/>
            <a:chExt cx="742132" cy="420597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D70AF1D5-D57A-4E3C-98F4-6B09DC082F78}"/>
                </a:ext>
              </a:extLst>
            </p:cNvPr>
            <p:cNvGrpSpPr/>
            <p:nvPr/>
          </p:nvGrpSpPr>
          <p:grpSpPr>
            <a:xfrm>
              <a:off x="7425849" y="2461055"/>
              <a:ext cx="627016" cy="420597"/>
              <a:chOff x="5625737" y="2952593"/>
              <a:chExt cx="627016" cy="420597"/>
            </a:xfrm>
          </p:grpSpPr>
          <p:sp>
            <p:nvSpPr>
              <p:cNvPr id="77" name="Arc 76">
                <a:extLst>
                  <a:ext uri="{FF2B5EF4-FFF2-40B4-BE49-F238E27FC236}">
                    <a16:creationId xmlns:a16="http://schemas.microsoft.com/office/drawing/2014/main" id="{A60BEBC8-0420-494C-8892-CFC3F3F29386}"/>
                  </a:ext>
                </a:extLst>
              </p:cNvPr>
              <p:cNvSpPr/>
              <p:nvPr/>
            </p:nvSpPr>
            <p:spPr>
              <a:xfrm>
                <a:off x="6095999" y="2955568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Arc 77">
                <a:extLst>
                  <a:ext uri="{FF2B5EF4-FFF2-40B4-BE49-F238E27FC236}">
                    <a16:creationId xmlns:a16="http://schemas.microsoft.com/office/drawing/2014/main" id="{85EB9B37-36B0-49F8-A4C0-7B99585CE0FC}"/>
                  </a:ext>
                </a:extLst>
              </p:cNvPr>
              <p:cNvSpPr/>
              <p:nvPr/>
            </p:nvSpPr>
            <p:spPr>
              <a:xfrm>
                <a:off x="5939245" y="2958541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Arc 78">
                <a:extLst>
                  <a:ext uri="{FF2B5EF4-FFF2-40B4-BE49-F238E27FC236}">
                    <a16:creationId xmlns:a16="http://schemas.microsoft.com/office/drawing/2014/main" id="{FED3A552-8D38-4685-9824-0195F6A506A1}"/>
                  </a:ext>
                </a:extLst>
              </p:cNvPr>
              <p:cNvSpPr/>
              <p:nvPr/>
            </p:nvSpPr>
            <p:spPr>
              <a:xfrm>
                <a:off x="5782491" y="2955567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Arc 79">
                <a:extLst>
                  <a:ext uri="{FF2B5EF4-FFF2-40B4-BE49-F238E27FC236}">
                    <a16:creationId xmlns:a16="http://schemas.microsoft.com/office/drawing/2014/main" id="{32740807-A21C-4534-86F6-0EC1450D7061}"/>
                  </a:ext>
                </a:extLst>
              </p:cNvPr>
              <p:cNvSpPr/>
              <p:nvPr/>
            </p:nvSpPr>
            <p:spPr>
              <a:xfrm>
                <a:off x="5625737" y="2952593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2F1782A2-50B9-4EF2-92ED-B05A8D1A67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10733" y="2671355"/>
              <a:ext cx="109356" cy="28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FE649B4-34A8-4F54-97F1-E0FAD4FFFE87}"/>
              </a:ext>
            </a:extLst>
          </p:cNvPr>
          <p:cNvGrpSpPr/>
          <p:nvPr/>
        </p:nvGrpSpPr>
        <p:grpSpPr>
          <a:xfrm>
            <a:off x="9737980" y="2328429"/>
            <a:ext cx="1534319" cy="458919"/>
            <a:chOff x="7310732" y="2422733"/>
            <a:chExt cx="1534319" cy="458919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5AFF2B87-FE23-4ED4-A0A8-D12AD098425A}"/>
                </a:ext>
              </a:extLst>
            </p:cNvPr>
            <p:cNvGrpSpPr/>
            <p:nvPr/>
          </p:nvGrpSpPr>
          <p:grpSpPr>
            <a:xfrm>
              <a:off x="7425849" y="2461055"/>
              <a:ext cx="627016" cy="420597"/>
              <a:chOff x="5625737" y="2952593"/>
              <a:chExt cx="627016" cy="420597"/>
            </a:xfrm>
          </p:grpSpPr>
          <p:sp>
            <p:nvSpPr>
              <p:cNvPr id="85" name="Arc 84">
                <a:extLst>
                  <a:ext uri="{FF2B5EF4-FFF2-40B4-BE49-F238E27FC236}">
                    <a16:creationId xmlns:a16="http://schemas.microsoft.com/office/drawing/2014/main" id="{53144B18-AA76-4DBA-9766-41E430F62A50}"/>
                  </a:ext>
                </a:extLst>
              </p:cNvPr>
              <p:cNvSpPr/>
              <p:nvPr/>
            </p:nvSpPr>
            <p:spPr>
              <a:xfrm>
                <a:off x="6095999" y="2955568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Arc 85">
                <a:extLst>
                  <a:ext uri="{FF2B5EF4-FFF2-40B4-BE49-F238E27FC236}">
                    <a16:creationId xmlns:a16="http://schemas.microsoft.com/office/drawing/2014/main" id="{87786422-2471-4F37-ACC3-4F60795DC7A3}"/>
                  </a:ext>
                </a:extLst>
              </p:cNvPr>
              <p:cNvSpPr/>
              <p:nvPr/>
            </p:nvSpPr>
            <p:spPr>
              <a:xfrm>
                <a:off x="5939245" y="2958541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Arc 86">
                <a:extLst>
                  <a:ext uri="{FF2B5EF4-FFF2-40B4-BE49-F238E27FC236}">
                    <a16:creationId xmlns:a16="http://schemas.microsoft.com/office/drawing/2014/main" id="{54BD03BD-436E-49AD-8636-0A098AF776E0}"/>
                  </a:ext>
                </a:extLst>
              </p:cNvPr>
              <p:cNvSpPr/>
              <p:nvPr/>
            </p:nvSpPr>
            <p:spPr>
              <a:xfrm>
                <a:off x="5782491" y="2955567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Arc 87">
                <a:extLst>
                  <a:ext uri="{FF2B5EF4-FFF2-40B4-BE49-F238E27FC236}">
                    <a16:creationId xmlns:a16="http://schemas.microsoft.com/office/drawing/2014/main" id="{579CBD0F-8181-43FA-A48F-43A8FC91410B}"/>
                  </a:ext>
                </a:extLst>
              </p:cNvPr>
              <p:cNvSpPr/>
              <p:nvPr/>
            </p:nvSpPr>
            <p:spPr>
              <a:xfrm>
                <a:off x="5625737" y="2952593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228C81BC-9FE6-439B-BF08-D6CD77E7FC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05911" y="2422733"/>
              <a:ext cx="739140" cy="531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647AF12C-D996-4FFE-8FD5-016B2D5040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10732" y="2671355"/>
              <a:ext cx="109357" cy="297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DBC6A1CF-3136-4831-B09A-DD5B67A5959D}"/>
              </a:ext>
            </a:extLst>
          </p:cNvPr>
          <p:cNvGrpSpPr/>
          <p:nvPr/>
        </p:nvGrpSpPr>
        <p:grpSpPr>
          <a:xfrm>
            <a:off x="9737980" y="2065808"/>
            <a:ext cx="1523706" cy="420597"/>
            <a:chOff x="7310732" y="2461055"/>
            <a:chExt cx="1523706" cy="420597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4187AD39-0927-411B-AF3D-A8B2DFCB9B56}"/>
                </a:ext>
              </a:extLst>
            </p:cNvPr>
            <p:cNvGrpSpPr/>
            <p:nvPr/>
          </p:nvGrpSpPr>
          <p:grpSpPr>
            <a:xfrm>
              <a:off x="7425849" y="2461055"/>
              <a:ext cx="627016" cy="420597"/>
              <a:chOff x="5625737" y="2952593"/>
              <a:chExt cx="627016" cy="420597"/>
            </a:xfrm>
          </p:grpSpPr>
          <p:sp>
            <p:nvSpPr>
              <p:cNvPr id="93" name="Arc 92">
                <a:extLst>
                  <a:ext uri="{FF2B5EF4-FFF2-40B4-BE49-F238E27FC236}">
                    <a16:creationId xmlns:a16="http://schemas.microsoft.com/office/drawing/2014/main" id="{A41109A1-0DDB-4963-BFE9-0D7CF2AD777B}"/>
                  </a:ext>
                </a:extLst>
              </p:cNvPr>
              <p:cNvSpPr/>
              <p:nvPr/>
            </p:nvSpPr>
            <p:spPr>
              <a:xfrm>
                <a:off x="6095999" y="2955568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94" name="Arc 93">
                <a:extLst>
                  <a:ext uri="{FF2B5EF4-FFF2-40B4-BE49-F238E27FC236}">
                    <a16:creationId xmlns:a16="http://schemas.microsoft.com/office/drawing/2014/main" id="{7BDFD45B-9201-46CD-97BE-63778A51C777}"/>
                  </a:ext>
                </a:extLst>
              </p:cNvPr>
              <p:cNvSpPr/>
              <p:nvPr/>
            </p:nvSpPr>
            <p:spPr>
              <a:xfrm>
                <a:off x="5939245" y="2958541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95" name="Arc 94">
                <a:extLst>
                  <a:ext uri="{FF2B5EF4-FFF2-40B4-BE49-F238E27FC236}">
                    <a16:creationId xmlns:a16="http://schemas.microsoft.com/office/drawing/2014/main" id="{F0D9DCB3-3465-458A-9C5B-A2F117BBC659}"/>
                  </a:ext>
                </a:extLst>
              </p:cNvPr>
              <p:cNvSpPr/>
              <p:nvPr/>
            </p:nvSpPr>
            <p:spPr>
              <a:xfrm>
                <a:off x="5782491" y="2955567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96" name="Arc 95">
                <a:extLst>
                  <a:ext uri="{FF2B5EF4-FFF2-40B4-BE49-F238E27FC236}">
                    <a16:creationId xmlns:a16="http://schemas.microsoft.com/office/drawing/2014/main" id="{25BD15D1-5C95-4CCA-BA53-EBB8C53D726E}"/>
                  </a:ext>
                </a:extLst>
              </p:cNvPr>
              <p:cNvSpPr/>
              <p:nvPr/>
            </p:nvSpPr>
            <p:spPr>
              <a:xfrm>
                <a:off x="5625737" y="2952593"/>
                <a:ext cx="156754" cy="414649"/>
              </a:xfrm>
              <a:prstGeom prst="arc">
                <a:avLst>
                  <a:gd name="adj1" fmla="val 1102867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EA9B090A-E946-4740-B05A-433711EDFC95}"/>
                </a:ext>
              </a:extLst>
            </p:cNvPr>
            <p:cNvCxnSpPr>
              <a:cxnSpLocks/>
              <a:stCxn id="93" idx="2"/>
            </p:cNvCxnSpPr>
            <p:nvPr/>
          </p:nvCxnSpPr>
          <p:spPr>
            <a:xfrm flipV="1">
              <a:off x="8052865" y="2668379"/>
              <a:ext cx="781573" cy="297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979321FB-05D0-4081-A452-AB880DA717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10732" y="2671355"/>
              <a:ext cx="109357" cy="297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DC835417-2A66-4530-BF74-3AF4ED10BBEB}"/>
              </a:ext>
            </a:extLst>
          </p:cNvPr>
          <p:cNvCxnSpPr>
            <a:cxnSpLocks/>
          </p:cNvCxnSpPr>
          <p:nvPr/>
        </p:nvCxnSpPr>
        <p:spPr>
          <a:xfrm flipV="1">
            <a:off x="8908488" y="2625620"/>
            <a:ext cx="2353197" cy="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D6D7C40B-933A-4545-B03E-6DB383AA62A6}"/>
              </a:ext>
            </a:extLst>
          </p:cNvPr>
          <p:cNvCxnSpPr>
            <a:cxnSpLocks/>
          </p:cNvCxnSpPr>
          <p:nvPr/>
        </p:nvCxnSpPr>
        <p:spPr>
          <a:xfrm flipV="1">
            <a:off x="9382879" y="2598363"/>
            <a:ext cx="1878806" cy="55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1F8EC7B0-41D6-47B6-8FD8-EECE08BC23E4}"/>
              </a:ext>
            </a:extLst>
          </p:cNvPr>
          <p:cNvSpPr txBox="1"/>
          <p:nvPr/>
        </p:nvSpPr>
        <p:spPr>
          <a:xfrm>
            <a:off x="8372406" y="1817758"/>
            <a:ext cx="5979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/>
              <a:t>MCBRD1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DA17E9C7-9A5F-4240-8141-5F803EB466D0}"/>
              </a:ext>
            </a:extLst>
          </p:cNvPr>
          <p:cNvSpPr txBox="1"/>
          <p:nvPr/>
        </p:nvSpPr>
        <p:spPr>
          <a:xfrm>
            <a:off x="9944031" y="1837464"/>
            <a:ext cx="97462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MCBRD2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B73024F6-AB8C-4BFB-B284-C39FB8BBDF54}"/>
              </a:ext>
            </a:extLst>
          </p:cNvPr>
          <p:cNvCxnSpPr/>
          <p:nvPr/>
        </p:nvCxnSpPr>
        <p:spPr>
          <a:xfrm>
            <a:off x="7775671" y="2286330"/>
            <a:ext cx="0" cy="566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EEAF3328-55F9-4411-9F7D-8AA4FB22C76D}"/>
              </a:ext>
            </a:extLst>
          </p:cNvPr>
          <p:cNvCxnSpPr>
            <a:cxnSpLocks/>
          </p:cNvCxnSpPr>
          <p:nvPr/>
        </p:nvCxnSpPr>
        <p:spPr>
          <a:xfrm>
            <a:off x="8171118" y="2289426"/>
            <a:ext cx="0" cy="308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FCA109DF-ED69-47B3-ABB2-93590F6C4B11}"/>
              </a:ext>
            </a:extLst>
          </p:cNvPr>
          <p:cNvSpPr txBox="1"/>
          <p:nvPr/>
        </p:nvSpPr>
        <p:spPr>
          <a:xfrm>
            <a:off x="9145683" y="2142717"/>
            <a:ext cx="48250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/>
              <a:t>Aperture 1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8E3F2BED-5770-420D-BE68-96B909D661C0}"/>
              </a:ext>
            </a:extLst>
          </p:cNvPr>
          <p:cNvSpPr txBox="1"/>
          <p:nvPr/>
        </p:nvSpPr>
        <p:spPr>
          <a:xfrm>
            <a:off x="9178406" y="2438838"/>
            <a:ext cx="48250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/>
              <a:t>Aperture 2</a:t>
            </a: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94EEC79-596B-4015-B378-10CF8A6EA3D3}"/>
              </a:ext>
            </a:extLst>
          </p:cNvPr>
          <p:cNvCxnSpPr/>
          <p:nvPr/>
        </p:nvCxnSpPr>
        <p:spPr>
          <a:xfrm>
            <a:off x="9737980" y="2286249"/>
            <a:ext cx="0" cy="2937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53F39E1D-00E9-4CA5-8F32-438DCCE2A563}"/>
              </a:ext>
            </a:extLst>
          </p:cNvPr>
          <p:cNvCxnSpPr>
            <a:cxnSpLocks/>
          </p:cNvCxnSpPr>
          <p:nvPr/>
        </p:nvCxnSpPr>
        <p:spPr>
          <a:xfrm flipV="1">
            <a:off x="8176879" y="2593267"/>
            <a:ext cx="109356" cy="2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BCCBEBF0-9933-4443-AD97-93121AF480B8}"/>
              </a:ext>
            </a:extLst>
          </p:cNvPr>
          <p:cNvCxnSpPr>
            <a:cxnSpLocks/>
          </p:cNvCxnSpPr>
          <p:nvPr/>
        </p:nvCxnSpPr>
        <p:spPr>
          <a:xfrm>
            <a:off x="8978605" y="2283354"/>
            <a:ext cx="0" cy="3247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63022953-4094-408C-B6B1-92B6784A1425}"/>
              </a:ext>
            </a:extLst>
          </p:cNvPr>
          <p:cNvCxnSpPr>
            <a:cxnSpLocks/>
          </p:cNvCxnSpPr>
          <p:nvPr/>
        </p:nvCxnSpPr>
        <p:spPr>
          <a:xfrm>
            <a:off x="8908890" y="2593267"/>
            <a:ext cx="0" cy="364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892160DE-3A34-484C-9952-478760E8B722}"/>
              </a:ext>
            </a:extLst>
          </p:cNvPr>
          <p:cNvCxnSpPr>
            <a:cxnSpLocks/>
          </p:cNvCxnSpPr>
          <p:nvPr/>
        </p:nvCxnSpPr>
        <p:spPr>
          <a:xfrm flipH="1">
            <a:off x="8908890" y="2286249"/>
            <a:ext cx="72759" cy="3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A476DFB6-9850-45AB-862A-6E6E60EF8BFB}"/>
              </a:ext>
            </a:extLst>
          </p:cNvPr>
          <p:cNvSpPr txBox="1"/>
          <p:nvPr/>
        </p:nvSpPr>
        <p:spPr>
          <a:xfrm>
            <a:off x="11330160" y="1099393"/>
            <a:ext cx="517770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rgbClr val="FF0000"/>
                </a:solidFill>
              </a:rPr>
              <a:t>Circuit 1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B86B0012-0F8D-4DAE-A636-8E763A5312AD}"/>
              </a:ext>
            </a:extLst>
          </p:cNvPr>
          <p:cNvSpPr txBox="1"/>
          <p:nvPr/>
        </p:nvSpPr>
        <p:spPr>
          <a:xfrm>
            <a:off x="11327091" y="1432569"/>
            <a:ext cx="517770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/>
              <a:t>Circuit 2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8664B2C-9B04-4FF3-88D8-6328B1DCB6C7}"/>
              </a:ext>
            </a:extLst>
          </p:cNvPr>
          <p:cNvSpPr txBox="1"/>
          <p:nvPr/>
        </p:nvSpPr>
        <p:spPr>
          <a:xfrm>
            <a:off x="11379580" y="2147258"/>
            <a:ext cx="517770" cy="1692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rgbClr val="FF0000"/>
                </a:solidFill>
              </a:rPr>
              <a:t>Circuit 1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2479D120-7ADF-4B25-8B74-E3FFD4F53F15}"/>
              </a:ext>
            </a:extLst>
          </p:cNvPr>
          <p:cNvSpPr txBox="1"/>
          <p:nvPr/>
        </p:nvSpPr>
        <p:spPr>
          <a:xfrm>
            <a:off x="11376511" y="2480434"/>
            <a:ext cx="517770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/>
              <a:t>Circuit 2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1F74B4EF-A1F6-41AE-A613-1101C4FEAF92}"/>
              </a:ext>
            </a:extLst>
          </p:cNvPr>
          <p:cNvCxnSpPr>
            <a:cxnSpLocks/>
          </p:cNvCxnSpPr>
          <p:nvPr/>
        </p:nvCxnSpPr>
        <p:spPr>
          <a:xfrm>
            <a:off x="10533159" y="2338215"/>
            <a:ext cx="0" cy="2418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F14310FB-00DB-47DA-BBFC-371837C60AB5}"/>
              </a:ext>
            </a:extLst>
          </p:cNvPr>
          <p:cNvCxnSpPr>
            <a:cxnSpLocks/>
          </p:cNvCxnSpPr>
          <p:nvPr/>
        </p:nvCxnSpPr>
        <p:spPr>
          <a:xfrm flipH="1">
            <a:off x="10480113" y="2574075"/>
            <a:ext cx="530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3EAC9427-39A5-4E30-9A01-C518372BA341}"/>
              </a:ext>
            </a:extLst>
          </p:cNvPr>
          <p:cNvSpPr txBox="1"/>
          <p:nvPr/>
        </p:nvSpPr>
        <p:spPr>
          <a:xfrm>
            <a:off x="6666890" y="1268670"/>
            <a:ext cx="872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Option 1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09217129-9848-42DE-9B70-1E5D1B7812C3}"/>
              </a:ext>
            </a:extLst>
          </p:cNvPr>
          <p:cNvSpPr txBox="1"/>
          <p:nvPr/>
        </p:nvSpPr>
        <p:spPr>
          <a:xfrm>
            <a:off x="6718058" y="2256485"/>
            <a:ext cx="872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Option 2</a:t>
            </a:r>
          </a:p>
        </p:txBody>
      </p:sp>
      <p:sp>
        <p:nvSpPr>
          <p:cNvPr id="147" name="Title 2">
            <a:extLst>
              <a:ext uri="{FF2B5EF4-FFF2-40B4-BE49-F238E27FC236}">
                <a16:creationId xmlns:a16="http://schemas.microsoft.com/office/drawing/2014/main" id="{A145E09D-E015-423C-9B04-4D6192A222E8}"/>
              </a:ext>
            </a:extLst>
          </p:cNvPr>
          <p:cNvSpPr txBox="1">
            <a:spLocks/>
          </p:cNvSpPr>
          <p:nvPr/>
        </p:nvSpPr>
        <p:spPr>
          <a:xfrm>
            <a:off x="407987" y="489"/>
            <a:ext cx="11376025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Powering MCBRD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ACCA0A2E-794B-4FF9-9EBC-85F75FD26BE9}"/>
              </a:ext>
            </a:extLst>
          </p:cNvPr>
          <p:cNvSpPr txBox="1"/>
          <p:nvPr/>
        </p:nvSpPr>
        <p:spPr>
          <a:xfrm>
            <a:off x="407987" y="830451"/>
            <a:ext cx="5918888" cy="13234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MCBRD: 2*2 apertures = 4 powered circuits and 8 current leads 450 A.</a:t>
            </a:r>
          </a:p>
          <a:p>
            <a:pPr algn="l"/>
            <a:r>
              <a:rPr lang="en-US" dirty="0"/>
              <a:t>Issue: Only 4 current leads available, so we need to make a choice how to power them, likely option 2. </a:t>
            </a:r>
          </a:p>
          <a:p>
            <a:pPr algn="l"/>
            <a:r>
              <a:rPr lang="en-US" sz="1400" dirty="0"/>
              <a:t>(solution with PC and 2*EE under discussion)</a:t>
            </a:r>
          </a:p>
        </p:txBody>
      </p:sp>
      <p:pic>
        <p:nvPicPr>
          <p:cNvPr id="162" name="Picture 161">
            <a:extLst>
              <a:ext uri="{FF2B5EF4-FFF2-40B4-BE49-F238E27FC236}">
                <a16:creationId xmlns:a16="http://schemas.microsoft.com/office/drawing/2014/main" id="{BEC0ED9A-D56B-4C69-9F0D-0682B3B15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71" y="3397838"/>
            <a:ext cx="10791358" cy="94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922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AB355-9130-4EE9-B475-37887395C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78DBE-3726-4ECA-AB65-A5EEBC2C3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B6BF2-2E11-45D9-9487-B8A4E571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2970C79-6582-4A7B-968F-1EA91AADF6EB}"/>
              </a:ext>
            </a:extLst>
          </p:cNvPr>
          <p:cNvSpPr txBox="1">
            <a:spLocks/>
          </p:cNvSpPr>
          <p:nvPr/>
        </p:nvSpPr>
        <p:spPr>
          <a:xfrm>
            <a:off x="139604" y="200542"/>
            <a:ext cx="11414493" cy="17622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GB" sz="1600" b="0" dirty="0">
              <a:cs typeface="Calibri" panose="020F0502020204030204" pitchFamily="34" charset="0"/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1BE6B9D-422A-4B52-9792-571ACCF22A49}"/>
              </a:ext>
            </a:extLst>
          </p:cNvPr>
          <p:cNvSpPr txBox="1">
            <a:spLocks/>
          </p:cNvSpPr>
          <p:nvPr/>
        </p:nvSpPr>
        <p:spPr>
          <a:xfrm>
            <a:off x="369519" y="1713253"/>
            <a:ext cx="11414493" cy="42398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GB" sz="1600" b="0" dirty="0">
              <a:cs typeface="Calibri" panose="020F0502020204030204" pitchFamily="34" charset="0"/>
            </a:endParaRPr>
          </a:p>
        </p:txBody>
      </p:sp>
      <p:sp>
        <p:nvSpPr>
          <p:cNvPr id="149" name="Title 2">
            <a:extLst>
              <a:ext uri="{FF2B5EF4-FFF2-40B4-BE49-F238E27FC236}">
                <a16:creationId xmlns:a16="http://schemas.microsoft.com/office/drawing/2014/main" id="{9ACDF371-B3F4-442B-8C01-0C357E95864F}"/>
              </a:ext>
            </a:extLst>
          </p:cNvPr>
          <p:cNvSpPr txBox="1">
            <a:spLocks/>
          </p:cNvSpPr>
          <p:nvPr/>
        </p:nvSpPr>
        <p:spPr>
          <a:xfrm>
            <a:off x="316188" y="248510"/>
            <a:ext cx="11376025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Powering MCBXF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65CB334-3EB8-4AEC-B40B-5E87118B2964}"/>
              </a:ext>
            </a:extLst>
          </p:cNvPr>
          <p:cNvSpPr txBox="1"/>
          <p:nvPr/>
        </p:nvSpPr>
        <p:spPr>
          <a:xfrm>
            <a:off x="369519" y="914450"/>
            <a:ext cx="7039518" cy="20621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Nested dipole. Combined powering in multiple quadrants.</a:t>
            </a:r>
          </a:p>
          <a:p>
            <a:pPr algn="l"/>
            <a:r>
              <a:rPr lang="en-US" sz="1600" dirty="0"/>
              <a:t>Issue: Only 1 Quadrant 2 kA power converters available, so inverting current requires swapping of cables.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Combined powering </a:t>
            </a:r>
            <a:r>
              <a:rPr lang="en-US" b="1" dirty="0"/>
              <a:t>4 swaps of current: Quadrant 1, 2, 1, 2, 1. </a:t>
            </a:r>
            <a:r>
              <a:rPr lang="en-US" dirty="0"/>
              <a:t>Training </a:t>
            </a:r>
            <a:r>
              <a:rPr lang="en-US" b="1" dirty="0"/>
              <a:t>only in diagonals. </a:t>
            </a:r>
            <a:r>
              <a:rPr lang="en-US" sz="1400" dirty="0"/>
              <a:t>(or do we also need 30 and 60 º ?)</a:t>
            </a:r>
            <a:endParaRPr lang="en-US" dirty="0"/>
          </a:p>
          <a:p>
            <a:pPr algn="l"/>
            <a:r>
              <a:rPr lang="en-US" sz="1200" dirty="0"/>
              <a:t>(</a:t>
            </a:r>
            <a:r>
              <a:rPr lang="en-US" sz="1200" dirty="0" err="1"/>
              <a:t>Quandrant</a:t>
            </a:r>
            <a:r>
              <a:rPr lang="en-US" sz="1200" dirty="0"/>
              <a:t> 3 and 4 not needed as they have the same forces and torque as quadrant 1 and 2, respectively)</a:t>
            </a:r>
            <a:r>
              <a:rPr lang="en-US" dirty="0"/>
              <a:t> </a:t>
            </a:r>
          </a:p>
        </p:txBody>
      </p:sp>
      <p:pic>
        <p:nvPicPr>
          <p:cNvPr id="153" name="Picture 152">
            <a:extLst>
              <a:ext uri="{FF2B5EF4-FFF2-40B4-BE49-F238E27FC236}">
                <a16:creationId xmlns:a16="http://schemas.microsoft.com/office/drawing/2014/main" id="{ED40968A-D5F2-498A-AC6E-53D5209EA0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4046" y="881548"/>
            <a:ext cx="4419604" cy="1762262"/>
          </a:xfrm>
          <a:prstGeom prst="rect">
            <a:avLst/>
          </a:prstGeom>
        </p:spPr>
      </p:pic>
      <p:sp>
        <p:nvSpPr>
          <p:cNvPr id="154" name="TextBox 153">
            <a:extLst>
              <a:ext uri="{FF2B5EF4-FFF2-40B4-BE49-F238E27FC236}">
                <a16:creationId xmlns:a16="http://schemas.microsoft.com/office/drawing/2014/main" id="{76402875-2589-4E87-9798-9A273C399DEA}"/>
              </a:ext>
            </a:extLst>
          </p:cNvPr>
          <p:cNvSpPr txBox="1"/>
          <p:nvPr/>
        </p:nvSpPr>
        <p:spPr>
          <a:xfrm rot="19913786">
            <a:off x="8661292" y="2082130"/>
            <a:ext cx="125552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Nicest cycles, but not possible</a:t>
            </a:r>
          </a:p>
        </p:txBody>
      </p:sp>
      <p:pic>
        <p:nvPicPr>
          <p:cNvPr id="158" name="Picture 157">
            <a:extLst>
              <a:ext uri="{FF2B5EF4-FFF2-40B4-BE49-F238E27FC236}">
                <a16:creationId xmlns:a16="http://schemas.microsoft.com/office/drawing/2014/main" id="{4C0C38D7-3873-4510-AA0A-941C356668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89" y="3130564"/>
            <a:ext cx="3191501" cy="2870720"/>
          </a:xfrm>
          <a:prstGeom prst="rect">
            <a:avLst/>
          </a:prstGeom>
        </p:spPr>
      </p:pic>
      <p:pic>
        <p:nvPicPr>
          <p:cNvPr id="160" name="Picture 159">
            <a:extLst>
              <a:ext uri="{FF2B5EF4-FFF2-40B4-BE49-F238E27FC236}">
                <a16:creationId xmlns:a16="http://schemas.microsoft.com/office/drawing/2014/main" id="{3A5CCEA4-AFF6-4FFF-96CA-BB757E91F1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3960" y="3166256"/>
            <a:ext cx="2972602" cy="2824794"/>
          </a:xfrm>
          <a:prstGeom prst="rect">
            <a:avLst/>
          </a:prstGeom>
        </p:spPr>
      </p:pic>
      <p:sp>
        <p:nvSpPr>
          <p:cNvPr id="112" name="TextBox 111">
            <a:extLst>
              <a:ext uri="{FF2B5EF4-FFF2-40B4-BE49-F238E27FC236}">
                <a16:creationId xmlns:a16="http://schemas.microsoft.com/office/drawing/2014/main" id="{15379174-B121-4B7B-8D50-EB0C936FA9A1}"/>
              </a:ext>
            </a:extLst>
          </p:cNvPr>
          <p:cNvSpPr txBox="1"/>
          <p:nvPr/>
        </p:nvSpPr>
        <p:spPr>
          <a:xfrm>
            <a:off x="7813963" y="5007828"/>
            <a:ext cx="409651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1800" dirty="0">
                <a:solidFill>
                  <a:srgbClr val="FF0000"/>
                </a:solidFill>
              </a:rPr>
              <a:t>Each swap of current leads adds about 1 hour.</a:t>
            </a:r>
          </a:p>
          <a:p>
            <a:pPr algn="l"/>
            <a:r>
              <a:rPr lang="nl-NL" sz="1800" dirty="0">
                <a:solidFill>
                  <a:srgbClr val="FF0000"/>
                </a:solidFill>
              </a:rPr>
              <a:t>Powering a new quadrant takes about 1 hour (if no quench).</a:t>
            </a:r>
          </a:p>
          <a:p>
            <a:pPr algn="l"/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419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783BE-492A-4831-93C3-A60FA2CB8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4A17A-2247-491C-AA9A-DEDAA7590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945A53-13FA-4352-84F0-EDAAB7C9C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1688642E-1440-483E-B4D1-45BCCE9BCC9B}"/>
              </a:ext>
            </a:extLst>
          </p:cNvPr>
          <p:cNvSpPr txBox="1">
            <a:spLocks/>
          </p:cNvSpPr>
          <p:nvPr/>
        </p:nvSpPr>
        <p:spPr>
          <a:xfrm>
            <a:off x="407987" y="340111"/>
            <a:ext cx="11376025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Continuous data acquisition during ramps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1F7ECE-C307-4643-AF18-4B3D2A6B7AC3}"/>
              </a:ext>
            </a:extLst>
          </p:cNvPr>
          <p:cNvSpPr txBox="1"/>
          <p:nvPr/>
        </p:nvSpPr>
        <p:spPr>
          <a:xfrm>
            <a:off x="407986" y="1170073"/>
            <a:ext cx="11596780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Interest: Flux jumps and vibration spectrum (precursors).</a:t>
            </a:r>
          </a:p>
          <a:p>
            <a:pPr algn="l"/>
            <a:r>
              <a:rPr lang="en-US" dirty="0"/>
              <a:t>Requires Quench Antenna and/or coil voltages, measured at 10 kHz.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For MCBXF this has a strong interest because of mechanics that limits combined powering.</a:t>
            </a:r>
          </a:p>
          <a:p>
            <a:pPr algn="l"/>
            <a:r>
              <a:rPr lang="en-US" dirty="0"/>
              <a:t>For main magnets this is interesting data that is good to have as reference. </a:t>
            </a:r>
          </a:p>
          <a:p>
            <a:pPr algn="l"/>
            <a:r>
              <a:rPr lang="en-US" dirty="0"/>
              <a:t>For Nb</a:t>
            </a:r>
            <a:r>
              <a:rPr lang="en-US" baseline="-25000" dirty="0"/>
              <a:t>3</a:t>
            </a:r>
            <a:r>
              <a:rPr lang="en-US" dirty="0"/>
              <a:t>Sn magnets the voltage of flux jumps are important to have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3F01A90-5E98-4638-A049-92701CC0D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905935"/>
            <a:ext cx="12192000" cy="1120000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BFC83A94-EACD-4EFA-9A0E-05181D62D48A}"/>
              </a:ext>
            </a:extLst>
          </p:cNvPr>
          <p:cNvSpPr txBox="1">
            <a:spLocks/>
          </p:cNvSpPr>
          <p:nvPr/>
        </p:nvSpPr>
        <p:spPr>
          <a:xfrm>
            <a:off x="91974" y="4154242"/>
            <a:ext cx="11912792" cy="17622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Q1, Q3: 		:</a:t>
            </a:r>
            <a:r>
              <a:rPr lang="nl-NL" sz="1600" b="0" dirty="0">
                <a:cs typeface="Calibri" panose="020F0502020204030204" pitchFamily="34" charset="0"/>
              </a:rPr>
              <a:t> Yes, voltage and Quench Antenna recording during training.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Q2 –MQXF              : </a:t>
            </a:r>
            <a:r>
              <a:rPr lang="nl-NL" sz="1600" b="0" dirty="0">
                <a:cs typeface="Calibri" panose="020F0502020204030204" pitchFamily="34" charset="0"/>
              </a:rPr>
              <a:t>Yes, voltage and Quench Antenna recording during training.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Q2 – MCBXF </a:t>
            </a:r>
            <a:r>
              <a:rPr lang="nl-NL" sz="1600" b="0" dirty="0">
                <a:cs typeface="Calibri" panose="020F0502020204030204" pitchFamily="34" charset="0"/>
              </a:rPr>
              <a:t>         :  Yes, voltage recording during individual and combined training. </a:t>
            </a:r>
            <a:r>
              <a:rPr lang="nl-NL" sz="1600" dirty="0">
                <a:cs typeface="Calibri" panose="020F0502020204030204" pitchFamily="34" charset="0"/>
              </a:rPr>
              <a:t>No Quench Antenna available.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D1 – MBXF               </a:t>
            </a:r>
            <a:r>
              <a:rPr lang="en-GB" sz="1600" b="0" dirty="0">
                <a:cs typeface="Calibri" panose="020F0502020204030204" pitchFamily="34" charset="0"/>
              </a:rPr>
              <a:t>:  </a:t>
            </a:r>
            <a:r>
              <a:rPr lang="nl-NL" sz="1600" b="0" dirty="0">
                <a:cs typeface="Calibri" panose="020F0502020204030204" pitchFamily="34" charset="0"/>
              </a:rPr>
              <a:t>Yes.</a:t>
            </a: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D2 – MBRD            </a:t>
            </a:r>
            <a:r>
              <a:rPr lang="en-GB" sz="1600" b="0" dirty="0">
                <a:cs typeface="Calibri" panose="020F0502020204030204" pitchFamily="34" charset="0"/>
              </a:rPr>
              <a:t>:  </a:t>
            </a:r>
            <a:r>
              <a:rPr lang="nl-NL" sz="1600" b="0" dirty="0">
                <a:cs typeface="Calibri" panose="020F0502020204030204" pitchFamily="34" charset="0"/>
              </a:rPr>
              <a:t>Yes, voltage recording during training. </a:t>
            </a:r>
            <a:r>
              <a:rPr lang="nl-NL" sz="1600" dirty="0">
                <a:cs typeface="Calibri" panose="020F0502020204030204" pitchFamily="34" charset="0"/>
              </a:rPr>
              <a:t>No long quench antenna available for D2.</a:t>
            </a:r>
            <a:endParaRPr lang="en-GB" sz="160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D2 – MCBRD          </a:t>
            </a:r>
            <a:r>
              <a:rPr lang="en-GB" sz="1600" b="0" dirty="0">
                <a:cs typeface="Calibri" panose="020F0502020204030204" pitchFamily="34" charset="0"/>
              </a:rPr>
              <a:t>:  </a:t>
            </a:r>
            <a:r>
              <a:rPr lang="nl-NL" sz="1600" b="0" dirty="0">
                <a:cs typeface="Calibri" panose="020F0502020204030204" pitchFamily="34" charset="0"/>
              </a:rPr>
              <a:t>Yes, voltage recording during training.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b="0" dirty="0">
                <a:cs typeface="Calibri" panose="020F0502020204030204" pitchFamily="34" charset="0"/>
              </a:rPr>
              <a:t>CP</a:t>
            </a:r>
            <a:r>
              <a:rPr lang="nl-NL" sz="1600" dirty="0">
                <a:cs typeface="Calibri" panose="020F0502020204030204" pitchFamily="34" charset="0"/>
              </a:rPr>
              <a:t> – MCBXF </a:t>
            </a:r>
            <a:r>
              <a:rPr lang="nl-NL" sz="1600" b="0" dirty="0">
                <a:cs typeface="Calibri" panose="020F0502020204030204" pitchFamily="34" charset="0"/>
              </a:rPr>
              <a:t>	: Yes, voltage recording during individual and combined training. </a:t>
            </a:r>
            <a:r>
              <a:rPr lang="nl-NL" sz="1600" dirty="0">
                <a:cs typeface="Calibri" panose="020F0502020204030204" pitchFamily="34" charset="0"/>
              </a:rPr>
              <a:t>No Quench Antenna available.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b="0" dirty="0">
                <a:cs typeface="Calibri" panose="020F0502020204030204" pitchFamily="34" charset="0"/>
              </a:rPr>
              <a:t>CP</a:t>
            </a:r>
            <a:r>
              <a:rPr lang="nl-NL" sz="1600" dirty="0">
                <a:cs typeface="Calibri" panose="020F0502020204030204" pitchFamily="34" charset="0"/>
              </a:rPr>
              <a:t> – HO correctors: </a:t>
            </a:r>
            <a:r>
              <a:rPr lang="nl-NL" sz="1600" b="0" dirty="0">
                <a:cs typeface="Calibri" panose="020F0502020204030204" pitchFamily="34" charset="0"/>
              </a:rPr>
              <a:t>No, limited interest </a:t>
            </a:r>
            <a:endParaRPr lang="en-GB" sz="1600" b="0" dirty="0"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104716-7D5F-4E1B-A5E7-4206D4DE7132}"/>
              </a:ext>
            </a:extLst>
          </p:cNvPr>
          <p:cNvSpPr txBox="1"/>
          <p:nvPr/>
        </p:nvSpPr>
        <p:spPr>
          <a:xfrm>
            <a:off x="8785898" y="5854794"/>
            <a:ext cx="340610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600" dirty="0">
                <a:solidFill>
                  <a:srgbClr val="FF0000"/>
                </a:solidFill>
              </a:rPr>
              <a:t>No additional measurement time.</a:t>
            </a:r>
          </a:p>
          <a:p>
            <a:pPr algn="l"/>
            <a:r>
              <a:rPr lang="nl-NL" sz="1600" dirty="0">
                <a:solidFill>
                  <a:srgbClr val="FF0000"/>
                </a:solidFill>
              </a:rPr>
              <a:t>Additional preparation (in parallel ??)</a:t>
            </a:r>
            <a:endParaRPr lang="en-US" sz="1600" dirty="0">
              <a:solidFill>
                <a:srgbClr val="FF0000"/>
              </a:solidFill>
            </a:endParaRPr>
          </a:p>
          <a:p>
            <a:pPr algn="l"/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400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A39673-A169-4943-BE36-DFAD461C1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Heaters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4EEE10-3630-4667-9490-E531F9E73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E0A5BF-9CFF-45C1-848E-F6263B75B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6F97E-BB59-4959-AD7D-B7B5B283F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DC7ED6-DA6F-46DB-A3C2-2DF10626A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2193"/>
            <a:ext cx="12192000" cy="10558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51B88F6-E9B7-477C-967C-C0C60B208E20}"/>
              </a:ext>
            </a:extLst>
          </p:cNvPr>
          <p:cNvSpPr txBox="1"/>
          <p:nvPr/>
        </p:nvSpPr>
        <p:spPr>
          <a:xfrm>
            <a:off x="407988" y="1093593"/>
            <a:ext cx="9720610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For the LHC the minimum and maximum current in the QH are specified for MQXF magnets….</a:t>
            </a:r>
          </a:p>
          <a:p>
            <a:pPr algn="l"/>
            <a:r>
              <a:rPr lang="en-US" dirty="0"/>
              <a:t>Minimum QH current: Need to be sure protection is sufficient.</a:t>
            </a:r>
          </a:p>
          <a:p>
            <a:pPr algn="l"/>
            <a:r>
              <a:rPr lang="en-US" dirty="0"/>
              <a:t>Maximum QH current: Need to verify if the QH can withstand the maximum discharge current. 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00332D7F-4F42-4AF5-B605-C3A06584F26F}"/>
              </a:ext>
            </a:extLst>
          </p:cNvPr>
          <p:cNvSpPr txBox="1">
            <a:spLocks/>
          </p:cNvSpPr>
          <p:nvPr/>
        </p:nvSpPr>
        <p:spPr>
          <a:xfrm>
            <a:off x="139604" y="3897710"/>
            <a:ext cx="11912792" cy="17622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Q1, Q3: 		:</a:t>
            </a:r>
            <a:r>
              <a:rPr lang="nl-NL" sz="1600" b="0" dirty="0">
                <a:cs typeface="Calibri" panose="020F0502020204030204" pitchFamily="34" charset="0"/>
              </a:rPr>
              <a:t> Training with min. QH current (for protection). Two additional discharges at max. QH current (verify QH).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Q2 –MQXF              :</a:t>
            </a:r>
            <a:r>
              <a:rPr lang="nl-NL" sz="1600" b="0" dirty="0">
                <a:cs typeface="Calibri" panose="020F0502020204030204" pitchFamily="34" charset="0"/>
              </a:rPr>
              <a:t> Training with min. QH current (for protection). Two additional discharges at max. QH current (verify QH).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Q2 – MCBXF </a:t>
            </a:r>
            <a:r>
              <a:rPr lang="nl-NL" sz="1600" b="0" dirty="0">
                <a:cs typeface="Calibri" panose="020F0502020204030204" pitchFamily="34" charset="0"/>
              </a:rPr>
              <a:t>         :  no QH</a:t>
            </a:r>
            <a:endParaRPr lang="nl-NL" sz="160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D1 – MBXF             </a:t>
            </a:r>
            <a:r>
              <a:rPr lang="en-GB" sz="1600" b="0" dirty="0">
                <a:cs typeface="Calibri" panose="020F0502020204030204" pitchFamily="34" charset="0"/>
              </a:rPr>
              <a:t>: TBC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D2 – MBRD            </a:t>
            </a:r>
            <a:r>
              <a:rPr lang="en-GB" sz="1600" b="0" dirty="0">
                <a:cs typeface="Calibri" panose="020F0502020204030204" pitchFamily="34" charset="0"/>
              </a:rPr>
              <a:t>: TBC</a:t>
            </a:r>
            <a:endParaRPr lang="en-GB" sz="160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D2 – MCBRD          </a:t>
            </a:r>
            <a:r>
              <a:rPr lang="en-GB" sz="1600" b="0" dirty="0">
                <a:cs typeface="Calibri" panose="020F0502020204030204" pitchFamily="34" charset="0"/>
              </a:rPr>
              <a:t>: </a:t>
            </a:r>
            <a:r>
              <a:rPr lang="nl-NL" sz="1600" b="0" dirty="0">
                <a:cs typeface="Calibri" panose="020F0502020204030204" pitchFamily="34" charset="0"/>
              </a:rPr>
              <a:t>no QH</a:t>
            </a: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b="0" dirty="0">
                <a:cs typeface="Calibri" panose="020F0502020204030204" pitchFamily="34" charset="0"/>
              </a:rPr>
              <a:t>CP</a:t>
            </a:r>
            <a:r>
              <a:rPr lang="nl-NL" sz="1600" dirty="0">
                <a:cs typeface="Calibri" panose="020F0502020204030204" pitchFamily="34" charset="0"/>
              </a:rPr>
              <a:t> – MCBXF </a:t>
            </a:r>
            <a:r>
              <a:rPr lang="nl-NL" sz="1600" b="0" dirty="0">
                <a:cs typeface="Calibri" panose="020F0502020204030204" pitchFamily="34" charset="0"/>
              </a:rPr>
              <a:t>	: no QH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b="0" dirty="0">
                <a:cs typeface="Calibri" panose="020F0502020204030204" pitchFamily="34" charset="0"/>
              </a:rPr>
              <a:t>CP</a:t>
            </a:r>
            <a:r>
              <a:rPr lang="nl-NL" sz="1600" dirty="0">
                <a:cs typeface="Calibri" panose="020F0502020204030204" pitchFamily="34" charset="0"/>
              </a:rPr>
              <a:t> – HO correctors: </a:t>
            </a:r>
            <a:r>
              <a:rPr lang="nl-NL" sz="1600" b="0" dirty="0">
                <a:cs typeface="Calibri" panose="020F0502020204030204" pitchFamily="34" charset="0"/>
              </a:rPr>
              <a:t>no QH</a:t>
            </a:r>
            <a:endParaRPr lang="en-GB" sz="1600" b="0" dirty="0"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8EFC48-4EA8-4AA5-9816-3513314FDED0}"/>
              </a:ext>
            </a:extLst>
          </p:cNvPr>
          <p:cNvSpPr txBox="1"/>
          <p:nvPr/>
        </p:nvSpPr>
        <p:spPr>
          <a:xfrm>
            <a:off x="9405258" y="5476151"/>
            <a:ext cx="272920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600" dirty="0">
                <a:solidFill>
                  <a:srgbClr val="FF0000"/>
                </a:solidFill>
              </a:rPr>
              <a:t>Test max QH current:</a:t>
            </a:r>
          </a:p>
          <a:p>
            <a:pPr algn="l"/>
            <a:r>
              <a:rPr lang="nl-NL" sz="1600" dirty="0">
                <a:solidFill>
                  <a:srgbClr val="FF0000"/>
                </a:solidFill>
              </a:rPr>
              <a:t>Modifications + discharges about 3 hours.</a:t>
            </a:r>
            <a:endParaRPr lang="en-US" sz="1600" dirty="0">
              <a:solidFill>
                <a:srgbClr val="FF0000"/>
              </a:solidFill>
            </a:endParaRPr>
          </a:p>
          <a:p>
            <a:pPr algn="l"/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440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A39673-A169-4943-BE36-DFAD461C1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 and cold reference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4EEE10-3630-4667-9490-E531F9E73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E0A5BF-9CFF-45C1-848E-F6263B75B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6F97E-BB59-4959-AD7D-B7B5B283F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1B88F6-E9B7-477C-967C-C0C60B208E20}"/>
              </a:ext>
            </a:extLst>
          </p:cNvPr>
          <p:cNvSpPr txBox="1"/>
          <p:nvPr/>
        </p:nvSpPr>
        <p:spPr>
          <a:xfrm>
            <a:off x="407988" y="1093593"/>
            <a:ext cx="1087832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For trouble shooting after non-conformities, it is important to have reference data. </a:t>
            </a:r>
          </a:p>
          <a:p>
            <a:pPr algn="l"/>
            <a:r>
              <a:rPr lang="en-US" dirty="0"/>
              <a:t>Impedance measurements and capacitive discharge are important to find interturn short for example.</a:t>
            </a:r>
          </a:p>
          <a:p>
            <a:pPr algn="l"/>
            <a:r>
              <a:rPr lang="en-US" dirty="0"/>
              <a:t>ELQA requests wire resistance measurements at cold for reference to future trouble shooting.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BF8CBCF-5EEA-41DB-A777-211B4B87B4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08780"/>
            <a:ext cx="12192000" cy="14404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56F3C9-036D-478A-9510-525C51EA2659}"/>
              </a:ext>
            </a:extLst>
          </p:cNvPr>
          <p:cNvSpPr txBox="1"/>
          <p:nvPr/>
        </p:nvSpPr>
        <p:spPr>
          <a:xfrm>
            <a:off x="8240962" y="5169019"/>
            <a:ext cx="3753116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600" dirty="0">
                <a:solidFill>
                  <a:srgbClr val="FF0000"/>
                </a:solidFill>
              </a:rPr>
              <a:t>Impedance measurements : 2 hours </a:t>
            </a:r>
          </a:p>
          <a:p>
            <a:pPr algn="l"/>
            <a:r>
              <a:rPr lang="nl-NL" sz="1600" dirty="0">
                <a:solidFill>
                  <a:srgbClr val="FF0000"/>
                </a:solidFill>
              </a:rPr>
              <a:t>Capacitive discharge: 2 hours</a:t>
            </a:r>
          </a:p>
          <a:p>
            <a:pPr algn="l"/>
            <a:r>
              <a:rPr lang="nl-NL" sz="1600" dirty="0">
                <a:solidFill>
                  <a:srgbClr val="FF0000"/>
                </a:solidFill>
              </a:rPr>
              <a:t>Wire resistance measurements: 3 hours</a:t>
            </a:r>
            <a:endParaRPr lang="en-US" sz="1600" dirty="0">
              <a:solidFill>
                <a:srgbClr val="FF0000"/>
              </a:solidFill>
            </a:endParaRPr>
          </a:p>
          <a:p>
            <a:pPr algn="l"/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E8430F-4C3B-4FBE-9CD5-A7031ED90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34564"/>
            <a:ext cx="12192000" cy="158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426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DF926-3554-4D72-8CBD-958492BCE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E8F6C-4E27-49FB-B510-16BEA8B6B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2C2C1C-44E8-4419-B636-631568ED3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68611A-6A2E-4795-8BDF-37491D072A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67615"/>
            <a:ext cx="12192000" cy="1404314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123223D3-D362-439F-971A-3CFF36823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 dirty="0"/>
              <a:t>RRR measurements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6CB732-3A0A-4A24-B766-B6047D5EDB77}"/>
              </a:ext>
            </a:extLst>
          </p:cNvPr>
          <p:cNvSpPr txBox="1"/>
          <p:nvPr/>
        </p:nvSpPr>
        <p:spPr>
          <a:xfrm>
            <a:off x="407988" y="1093593"/>
            <a:ext cx="1087832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RRR (warm and cold coil resistance) is useful for protection studies (CLIQ and QH) and important when there is a QH failure. Resistance measurement during cool down for coils.</a:t>
            </a:r>
          </a:p>
          <a:p>
            <a:pPr algn="l"/>
            <a:r>
              <a:rPr lang="en-US" dirty="0"/>
              <a:t>Slow warm up to 20 K (takes 6 hours additional) for MQXF magnets needed once to have a precision measurement of Resistance at 20 K. 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D15A4FB8-A997-46AF-9C24-E967FE025B4A}"/>
              </a:ext>
            </a:extLst>
          </p:cNvPr>
          <p:cNvSpPr txBox="1">
            <a:spLocks/>
          </p:cNvSpPr>
          <p:nvPr/>
        </p:nvSpPr>
        <p:spPr>
          <a:xfrm>
            <a:off x="139604" y="4002145"/>
            <a:ext cx="11912792" cy="17622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Q1, Q3: 		: </a:t>
            </a:r>
            <a:r>
              <a:rPr lang="nl-NL" sz="1600" b="0" dirty="0">
                <a:cs typeface="Calibri" panose="020F0502020204030204" pitchFamily="34" charset="0"/>
              </a:rPr>
              <a:t>Once a precision measurement, continuous R recording during warm up and cool down.</a:t>
            </a:r>
            <a:r>
              <a:rPr lang="nl-NL" sz="1600" dirty="0">
                <a:cs typeface="Calibri" panose="020F0502020204030204" pitchFamily="34" charset="0"/>
              </a:rPr>
              <a:t> </a:t>
            </a:r>
            <a:endParaRPr lang="nl-NL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Q2 –MQXF              :</a:t>
            </a:r>
            <a:r>
              <a:rPr lang="nl-NL" sz="1600" b="0" dirty="0">
                <a:cs typeface="Calibri" panose="020F0502020204030204" pitchFamily="34" charset="0"/>
              </a:rPr>
              <a:t> Once a precision measurement, continuous R recording during warm up and cool down.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Q2 – MCBXF </a:t>
            </a:r>
            <a:r>
              <a:rPr lang="nl-NL" sz="1600" b="0" dirty="0">
                <a:cs typeface="Calibri" panose="020F0502020204030204" pitchFamily="34" charset="0"/>
              </a:rPr>
              <a:t>         : Not required, should be available from stand alone test.</a:t>
            </a:r>
            <a:endParaRPr lang="nl-NL" sz="160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D1 – MBXF               </a:t>
            </a:r>
            <a:r>
              <a:rPr lang="en-GB" sz="1600" b="0" dirty="0">
                <a:cs typeface="Calibri" panose="020F0502020204030204" pitchFamily="34" charset="0"/>
              </a:rPr>
              <a:t>: </a:t>
            </a:r>
            <a:r>
              <a:rPr lang="nl-NL" sz="1600" b="0" dirty="0">
                <a:cs typeface="Calibri" panose="020F0502020204030204" pitchFamily="34" charset="0"/>
              </a:rPr>
              <a:t>Not required, should be available from KEK test</a:t>
            </a: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D2 – MBRD            </a:t>
            </a:r>
            <a:r>
              <a:rPr lang="en-GB" sz="1600" b="0" dirty="0">
                <a:cs typeface="Calibri" panose="020F0502020204030204" pitchFamily="34" charset="0"/>
              </a:rPr>
              <a:t>: </a:t>
            </a:r>
            <a:r>
              <a:rPr lang="nl-NL" sz="1600" dirty="0">
                <a:cs typeface="Calibri" panose="020F0502020204030204" pitchFamily="34" charset="0"/>
              </a:rPr>
              <a:t> </a:t>
            </a:r>
            <a:r>
              <a:rPr lang="nl-NL" sz="1600" b="0" dirty="0">
                <a:cs typeface="Calibri" panose="020F0502020204030204" pitchFamily="34" charset="0"/>
              </a:rPr>
              <a:t>Once a precision measurement at 10 K, continuous R recording during warm up and cool down.</a:t>
            </a:r>
            <a:r>
              <a:rPr lang="nl-NL" sz="1600" dirty="0">
                <a:cs typeface="Calibri" panose="020F0502020204030204" pitchFamily="34" charset="0"/>
              </a:rPr>
              <a:t>  </a:t>
            </a:r>
            <a:endParaRPr lang="en-GB" sz="160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D2 – MCBRD          </a:t>
            </a:r>
            <a:r>
              <a:rPr lang="en-GB" sz="1600" b="0" dirty="0">
                <a:cs typeface="Calibri" panose="020F0502020204030204" pitchFamily="34" charset="0"/>
              </a:rPr>
              <a:t>: </a:t>
            </a:r>
            <a:r>
              <a:rPr lang="nl-NL" sz="1600" b="0" dirty="0">
                <a:cs typeface="Calibri" panose="020F0502020204030204" pitchFamily="34" charset="0"/>
              </a:rPr>
              <a:t>Not required, should be available from IHEP tests</a:t>
            </a: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CP – MCBXF </a:t>
            </a:r>
            <a:r>
              <a:rPr lang="nl-NL" sz="1600" b="0" dirty="0">
                <a:cs typeface="Calibri" panose="020F0502020204030204" pitchFamily="34" charset="0"/>
              </a:rPr>
              <a:t>	: Not required, should be available from Upsala tests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CP – HO correctors: </a:t>
            </a:r>
            <a:r>
              <a:rPr lang="nl-NL" sz="1600" b="0" dirty="0">
                <a:cs typeface="Calibri" panose="020F0502020204030204" pitchFamily="34" charset="0"/>
              </a:rPr>
              <a:t>Not required, should be available from INFN tests</a:t>
            </a:r>
            <a:endParaRPr lang="en-GB" sz="1600" b="0" dirty="0"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280991-7B28-429F-A663-251895FF59DB}"/>
              </a:ext>
            </a:extLst>
          </p:cNvPr>
          <p:cNvSpPr txBox="1"/>
          <p:nvPr/>
        </p:nvSpPr>
        <p:spPr>
          <a:xfrm>
            <a:off x="8217725" y="5318965"/>
            <a:ext cx="385066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600" dirty="0">
                <a:solidFill>
                  <a:srgbClr val="FF0000"/>
                </a:solidFill>
              </a:rPr>
              <a:t>Recording during normal WU-CD: no additional time.</a:t>
            </a:r>
          </a:p>
          <a:p>
            <a:pPr algn="l"/>
            <a:r>
              <a:rPr lang="nl-NL" sz="1600" dirty="0">
                <a:solidFill>
                  <a:srgbClr val="FF0000"/>
                </a:solidFill>
              </a:rPr>
              <a:t>Precision measurement: 4-6 days.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6435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5F0BC8-A5CB-44AB-A5CD-7CF4FA849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Ramp rate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DF926-3554-4D72-8CBD-958492BCE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E8F6C-4E27-49FB-B510-16BEA8B6B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2C2C1C-44E8-4419-B636-631568ED3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3F4452-678A-4C85-9409-78C586F03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07853"/>
            <a:ext cx="12192000" cy="12422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113526C-F408-4FB4-B7B8-008738F9A2BE}"/>
              </a:ext>
            </a:extLst>
          </p:cNvPr>
          <p:cNvSpPr txBox="1"/>
          <p:nvPr/>
        </p:nvSpPr>
        <p:spPr>
          <a:xfrm>
            <a:off x="407988" y="1093593"/>
            <a:ext cx="766723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Full ramp rate studies needed for magnets with issues. </a:t>
            </a:r>
          </a:p>
          <a:p>
            <a:pPr algn="l"/>
            <a:r>
              <a:rPr lang="en-US" dirty="0"/>
              <a:t>For series magnet, a single ramp to nominal current at 5 times nominal ramp rate can show margin in ramp rate. This is 80 A/s for MQXF magnets. </a:t>
            </a:r>
          </a:p>
          <a:p>
            <a:pPr algn="l"/>
            <a:r>
              <a:rPr lang="en-US" dirty="0"/>
              <a:t>Slow Power Abort test is required because it reflects the case when installed in HLC. (-150 A/s for MQXF)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437E8E50-5C67-4A9D-ADCA-ACFEA4157DBC}"/>
              </a:ext>
            </a:extLst>
          </p:cNvPr>
          <p:cNvSpPr txBox="1">
            <a:spLocks/>
          </p:cNvSpPr>
          <p:nvPr/>
        </p:nvSpPr>
        <p:spPr>
          <a:xfrm>
            <a:off x="139604" y="4243808"/>
            <a:ext cx="11912792" cy="17622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Q1, Q3: 		: </a:t>
            </a:r>
            <a:r>
              <a:rPr lang="nl-NL" sz="1600" b="0" dirty="0">
                <a:cs typeface="Calibri" panose="020F0502020204030204" pitchFamily="34" charset="0"/>
              </a:rPr>
              <a:t>Once – at nominal, ramp up at 80 A/s, ramp down at 150 A/s </a:t>
            </a:r>
            <a:r>
              <a:rPr lang="nl-NL" sz="1600" dirty="0">
                <a:cs typeface="Calibri" panose="020F0502020204030204" pitchFamily="34" charset="0"/>
              </a:rPr>
              <a:t> </a:t>
            </a:r>
            <a:endParaRPr lang="nl-NL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Q2 –MQXF	: </a:t>
            </a:r>
            <a:r>
              <a:rPr lang="nl-NL" sz="1600" b="0" dirty="0">
                <a:cs typeface="Calibri" panose="020F0502020204030204" pitchFamily="34" charset="0"/>
              </a:rPr>
              <a:t>Once – at nominal, ramp up at 80 A/s, ramp down at 150 A/s </a:t>
            </a:r>
            <a:r>
              <a:rPr lang="nl-NL" sz="1600" dirty="0">
                <a:cs typeface="Calibri" panose="020F0502020204030204" pitchFamily="34" charset="0"/>
              </a:rPr>
              <a:t> </a:t>
            </a:r>
            <a:endParaRPr lang="nl-NL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Q2 – MCBXF </a:t>
            </a:r>
            <a:r>
              <a:rPr lang="nl-NL" sz="1600" b="0" dirty="0">
                <a:cs typeface="Calibri" panose="020F0502020204030204" pitchFamily="34" charset="0"/>
              </a:rPr>
              <a:t>         :  Once, only in individual powering.</a:t>
            </a:r>
            <a:endParaRPr lang="nl-NL" sz="160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D1 – MBXF 	</a:t>
            </a:r>
            <a:r>
              <a:rPr lang="nl-NL" sz="1600" dirty="0">
                <a:cs typeface="Calibri" panose="020F0502020204030204" pitchFamily="34" charset="0"/>
              </a:rPr>
              <a:t>: </a:t>
            </a:r>
            <a:r>
              <a:rPr lang="nl-NL" sz="1600" b="0" dirty="0">
                <a:cs typeface="Calibri" panose="020F0502020204030204" pitchFamily="34" charset="0"/>
              </a:rPr>
              <a:t>Once – at nominal, ramp up at … A/s, ramp down at … A/s </a:t>
            </a: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1600" dirty="0">
                <a:cs typeface="Calibri" panose="020F0502020204030204" pitchFamily="34" charset="0"/>
              </a:rPr>
              <a:t>D2 – MBRD            </a:t>
            </a:r>
            <a:r>
              <a:rPr lang="en-GB" sz="1600" b="0" dirty="0">
                <a:cs typeface="Calibri" panose="020F0502020204030204" pitchFamily="34" charset="0"/>
              </a:rPr>
              <a:t>: </a:t>
            </a:r>
            <a:r>
              <a:rPr lang="nl-NL" sz="1600" b="0" dirty="0">
                <a:cs typeface="Calibri" panose="020F0502020204030204" pitchFamily="34" charset="0"/>
              </a:rPr>
              <a:t>Once – at nominal, ramp up at … A/s, ramp down at …. A/s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1600" dirty="0">
                <a:cs typeface="Calibri" panose="020F0502020204030204" pitchFamily="34" charset="0"/>
              </a:rPr>
              <a:t>D2 – MCBRD          </a:t>
            </a:r>
            <a:r>
              <a:rPr lang="en-GB" sz="1600" b="0" dirty="0">
                <a:cs typeface="Calibri" panose="020F0502020204030204" pitchFamily="34" charset="0"/>
              </a:rPr>
              <a:t>: </a:t>
            </a:r>
            <a:r>
              <a:rPr lang="nl-NL" sz="1600" b="0" dirty="0">
                <a:cs typeface="Calibri" panose="020F0502020204030204" pitchFamily="34" charset="0"/>
              </a:rPr>
              <a:t>Once – at nominal, ramp up at … A/s, ramp down at …. A/s </a:t>
            </a: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CP – MCBXF </a:t>
            </a:r>
            <a:r>
              <a:rPr lang="nl-NL" sz="1600" b="0" dirty="0">
                <a:cs typeface="Calibri" panose="020F0502020204030204" pitchFamily="34" charset="0"/>
              </a:rPr>
              <a:t>	: Once, only in individual powering.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CP – HO correctors: </a:t>
            </a:r>
            <a:r>
              <a:rPr lang="nl-NL" sz="1600" b="0" dirty="0">
                <a:cs typeface="Calibri" panose="020F0502020204030204" pitchFamily="34" charset="0"/>
              </a:rPr>
              <a:t>Not required</a:t>
            </a:r>
            <a:endParaRPr lang="en-GB" sz="1600" b="0" dirty="0">
              <a:cs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780BBDB-D642-4373-9C3D-AAC22DAC9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6674" y="370729"/>
            <a:ext cx="2288012" cy="22880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EDF348F-9AB9-4F6E-A4F6-F083458F2450}"/>
              </a:ext>
            </a:extLst>
          </p:cNvPr>
          <p:cNvSpPr txBox="1"/>
          <p:nvPr/>
        </p:nvSpPr>
        <p:spPr>
          <a:xfrm>
            <a:off x="10598956" y="739834"/>
            <a:ext cx="1017179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10 minutes of test, no quench.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9F2D54-0B81-4203-BBC4-3F8ABCA62159}"/>
              </a:ext>
            </a:extLst>
          </p:cNvPr>
          <p:cNvSpPr txBox="1"/>
          <p:nvPr/>
        </p:nvSpPr>
        <p:spPr>
          <a:xfrm>
            <a:off x="8160002" y="4890659"/>
            <a:ext cx="375311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600" dirty="0">
                <a:solidFill>
                  <a:srgbClr val="FF0000"/>
                </a:solidFill>
              </a:rPr>
              <a:t>Required test.</a:t>
            </a:r>
          </a:p>
          <a:p>
            <a:pPr algn="l"/>
            <a:r>
              <a:rPr lang="nl-NL" sz="1600" dirty="0">
                <a:solidFill>
                  <a:srgbClr val="FF0000"/>
                </a:solidFill>
              </a:rPr>
              <a:t>About 1 hour including preparations if no quench.</a:t>
            </a:r>
            <a:endParaRPr lang="en-US" sz="1600" dirty="0">
              <a:solidFill>
                <a:srgbClr val="FF0000"/>
              </a:solidFill>
            </a:endParaRPr>
          </a:p>
          <a:p>
            <a:pPr algn="l"/>
            <a:endParaRPr lang="en-US" sz="1600" dirty="0">
              <a:solidFill>
                <a:srgbClr val="FF0000"/>
              </a:solidFill>
            </a:endParaRPr>
          </a:p>
          <a:p>
            <a:pPr algn="l"/>
            <a:r>
              <a:rPr lang="en-US" sz="1600" dirty="0">
                <a:solidFill>
                  <a:srgbClr val="FF0000"/>
                </a:solidFill>
              </a:rPr>
              <a:t>Check PC capacity to ramp fast!!</a:t>
            </a:r>
          </a:p>
        </p:txBody>
      </p:sp>
    </p:spTree>
    <p:extLst>
      <p:ext uri="{BB962C8B-B14F-4D97-AF65-F5344CB8AC3E}">
        <p14:creationId xmlns:p14="http://schemas.microsoft.com/office/powerpoint/2010/main" val="3855200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DADA83-F698-734E-BDB9-5EC5E1AFAA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060111"/>
            <a:ext cx="10600439" cy="7200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Content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 dirty="0"/>
              <a:t>- Discuss requirements for LHC series </a:t>
            </a:r>
            <a:r>
              <a:rPr lang="en-GB" b="0" dirty="0" err="1"/>
              <a:t>cryo</a:t>
            </a:r>
            <a:r>
              <a:rPr lang="en-GB" b="0" dirty="0"/>
              <a:t> magnets in SM18: Q1/Q3, Q2, D1, D2, CP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088467-2FCC-B84B-98D8-6A390194C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40111"/>
            <a:ext cx="11376025" cy="720000"/>
          </a:xfrm>
        </p:spPr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476AE0-D042-9048-85EE-91661616F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9CCE2-84AB-7441-A4B2-095BAFA27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0DD2C-29A2-9248-85C2-3EB7D1953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9EF8EF0-207F-4371-84C2-1711B218E907}"/>
              </a:ext>
            </a:extLst>
          </p:cNvPr>
          <p:cNvSpPr txBox="1">
            <a:spLocks/>
          </p:cNvSpPr>
          <p:nvPr/>
        </p:nvSpPr>
        <p:spPr>
          <a:xfrm>
            <a:off x="407987" y="2140110"/>
            <a:ext cx="10125426" cy="33819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dirty="0"/>
              <a:t>Input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b="0" dirty="0"/>
              <a:t>Acceptance criteria (as discussed within collaborations in WP3 and in MCF)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 dirty="0"/>
              <a:t>	(HV, # quenches, maximum current)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b="0" dirty="0"/>
              <a:t>Requests for additional reference information by ELQA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b="0" dirty="0"/>
              <a:t>Suggestions additional reference info by TM section.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GB" b="0" dirty="0"/>
          </a:p>
          <a:p>
            <a:pPr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GB" b="0" dirty="0"/>
          </a:p>
          <a:p>
            <a:pPr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GB" b="0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38B3708A-556D-4800-9722-D1529F3AB050}"/>
              </a:ext>
            </a:extLst>
          </p:cNvPr>
          <p:cNvSpPr txBox="1">
            <a:spLocks/>
          </p:cNvSpPr>
          <p:nvPr/>
        </p:nvSpPr>
        <p:spPr>
          <a:xfrm>
            <a:off x="407987" y="4561352"/>
            <a:ext cx="10125426" cy="7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dirty="0"/>
              <a:t>Goal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b="0" dirty="0"/>
              <a:t>Reach consensus and write up in EDMS document per magnet.</a:t>
            </a:r>
          </a:p>
        </p:txBody>
      </p:sp>
    </p:spTree>
    <p:extLst>
      <p:ext uri="{BB962C8B-B14F-4D97-AF65-F5344CB8AC3E}">
        <p14:creationId xmlns:p14="http://schemas.microsoft.com/office/powerpoint/2010/main" val="52435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7E731F-9BDD-449E-9007-F193E12EF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10C15-2B33-46D0-A738-36B92B58B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C036E-3E1D-4F43-93F1-AFEBFDFE6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F46017-02CB-4BFE-BC92-1AC45EED4C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77262"/>
            <a:ext cx="12192000" cy="1581924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11FFD553-7C53-4B20-8214-9A6265AA3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 dirty="0"/>
              <a:t>HV insulation test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2A872E-355E-4F4B-8B68-B4C8FF05B2C1}"/>
              </a:ext>
            </a:extLst>
          </p:cNvPr>
          <p:cNvSpPr txBox="1"/>
          <p:nvPr/>
        </p:nvSpPr>
        <p:spPr>
          <a:xfrm>
            <a:off x="407988" y="1093593"/>
            <a:ext cx="1122983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In air at 300 K before first and after last CD.</a:t>
            </a:r>
          </a:p>
          <a:p>
            <a:pPr algn="l"/>
            <a:r>
              <a:rPr lang="en-US" dirty="0"/>
              <a:t>At 1.9 K before powering and after powering during each cool down. (not at 4.5 K). </a:t>
            </a:r>
          </a:p>
          <a:p>
            <a:pPr algn="l"/>
            <a:r>
              <a:rPr lang="en-US" dirty="0"/>
              <a:t>200/100 K tests were performed to qualify/disqualify certain heater/coil insulation schemes in 11T and MQXF. </a:t>
            </a:r>
          </a:p>
          <a:p>
            <a:pPr algn="l"/>
            <a:r>
              <a:rPr lang="en-US" b="1" dirty="0"/>
              <a:t>Not needed for series magnets</a:t>
            </a:r>
            <a:r>
              <a:rPr lang="en-US" dirty="0"/>
              <a:t>?? (1 day additional test time).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732537-D4EB-4AAA-AB68-F6F6BD78A1C3}"/>
              </a:ext>
            </a:extLst>
          </p:cNvPr>
          <p:cNvSpPr txBox="1"/>
          <p:nvPr/>
        </p:nvSpPr>
        <p:spPr>
          <a:xfrm>
            <a:off x="8240962" y="5169019"/>
            <a:ext cx="375311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600" dirty="0">
                <a:solidFill>
                  <a:srgbClr val="FF0000"/>
                </a:solidFill>
              </a:rPr>
              <a:t>100 K HV test: 1 day additional test time.</a:t>
            </a:r>
          </a:p>
          <a:p>
            <a:pPr algn="l"/>
            <a:r>
              <a:rPr lang="nl-NL" sz="1600" dirty="0">
                <a:solidFill>
                  <a:srgbClr val="FF0000"/>
                </a:solidFill>
              </a:rPr>
              <a:t>1.9 K HV tests are required.</a:t>
            </a:r>
            <a:endParaRPr lang="en-US" sz="1600" dirty="0">
              <a:solidFill>
                <a:srgbClr val="FF0000"/>
              </a:solidFill>
            </a:endParaRPr>
          </a:p>
          <a:p>
            <a:pPr algn="l"/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CF58F1-3555-4416-94B3-61A0203A4656}"/>
              </a:ext>
            </a:extLst>
          </p:cNvPr>
          <p:cNvSpPr txBox="1"/>
          <p:nvPr/>
        </p:nvSpPr>
        <p:spPr>
          <a:xfrm>
            <a:off x="191011" y="5118076"/>
            <a:ext cx="489162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Note: To optimize time efficiency, the HV test after powering could be performed just before the last quench (saves 3-4 hours for recovery).</a:t>
            </a:r>
          </a:p>
        </p:txBody>
      </p:sp>
    </p:spTree>
    <p:extLst>
      <p:ext uri="{BB962C8B-B14F-4D97-AF65-F5344CB8AC3E}">
        <p14:creationId xmlns:p14="http://schemas.microsoft.com/office/powerpoint/2010/main" val="2680474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FC54E8-106D-45FF-B10F-E8C26CD7F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Protection studies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FE5A2-DC83-4CC8-BDD2-8F2DA8B99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180273-34F7-42C0-9081-0ABAF7E88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942CF-8AE0-4657-9FAA-58F4075F9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AB5C85-05D6-4880-AFAE-C737811EC157}"/>
              </a:ext>
            </a:extLst>
          </p:cNvPr>
          <p:cNvSpPr txBox="1"/>
          <p:nvPr/>
        </p:nvSpPr>
        <p:spPr>
          <a:xfrm>
            <a:off x="407988" y="1093593"/>
            <a:ext cx="108783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Fire </a:t>
            </a:r>
            <a:r>
              <a:rPr lang="en-US" b="1" dirty="0"/>
              <a:t>nominal protection at nominal current for all magnets</a:t>
            </a:r>
            <a:r>
              <a:rPr lang="en-US" dirty="0"/>
              <a:t> one time. This is to have the reference data for protection and check if it is all OK. (depending on the circuit this includes EE, QH and CLIQ)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72DB443-9745-4912-B18E-AB1091C2AE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1565"/>
            <a:ext cx="12192000" cy="1278322"/>
          </a:xfrm>
          <a:prstGeom prst="rect">
            <a:avLst/>
          </a:prstGeom>
        </p:spPr>
      </p:pic>
      <p:sp>
        <p:nvSpPr>
          <p:cNvPr id="14" name="Title 2">
            <a:extLst>
              <a:ext uri="{FF2B5EF4-FFF2-40B4-BE49-F238E27FC236}">
                <a16:creationId xmlns:a16="http://schemas.microsoft.com/office/drawing/2014/main" id="{621EBEC7-05E6-4115-ABF1-454AA8C15B6A}"/>
              </a:ext>
            </a:extLst>
          </p:cNvPr>
          <p:cNvSpPr txBox="1">
            <a:spLocks/>
          </p:cNvSpPr>
          <p:nvPr/>
        </p:nvSpPr>
        <p:spPr>
          <a:xfrm>
            <a:off x="292600" y="3851262"/>
            <a:ext cx="11376025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AC loss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BB645A-BF59-4FC9-B1AB-EB5FC8A7B8F6}"/>
              </a:ext>
            </a:extLst>
          </p:cNvPr>
          <p:cNvSpPr txBox="1"/>
          <p:nvPr/>
        </p:nvSpPr>
        <p:spPr>
          <a:xfrm>
            <a:off x="351382" y="4401444"/>
            <a:ext cx="108783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Not included. Studied in prototypes.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ABEA8A-0970-4A1E-8145-B9FF58A9CCBE}"/>
              </a:ext>
            </a:extLst>
          </p:cNvPr>
          <p:cNvSpPr txBox="1"/>
          <p:nvPr/>
        </p:nvSpPr>
        <p:spPr>
          <a:xfrm>
            <a:off x="8361089" y="3549542"/>
            <a:ext cx="383091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QH/CLIQ firing at nominal for main circuits: about 3 hours.</a:t>
            </a:r>
          </a:p>
          <a:p>
            <a:r>
              <a:rPr lang="en-US" sz="1600" dirty="0">
                <a:solidFill>
                  <a:srgbClr val="FF0000"/>
                </a:solidFill>
              </a:rPr>
              <a:t>EE for corrector circuits: about 1 hour per circuit.</a:t>
            </a:r>
          </a:p>
          <a:p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4AA461-F58D-4127-90D4-149567E1C014}"/>
              </a:ext>
            </a:extLst>
          </p:cNvPr>
          <p:cNvSpPr txBox="1"/>
          <p:nvPr/>
        </p:nvSpPr>
        <p:spPr>
          <a:xfrm>
            <a:off x="8361089" y="5251968"/>
            <a:ext cx="383091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AC loss: about 4 hours.</a:t>
            </a:r>
          </a:p>
          <a:p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6047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07EBD4-646E-4AA8-974A-4762EC813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1A32FB-BF33-4445-AB7B-25806D27F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C7BD42-67E2-46C6-B834-D8FACBA5F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D6F90-1C40-4A92-B474-88EA848B2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B4C2C-DD0C-4298-9587-0D72127C4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782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44A89A-A653-4DD5-8440-EA8E057FE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ED8E4F-47EE-46FC-AA26-B757AE3B7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60D092-D323-4E28-B9FF-4F25D8A34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38FA34B-1E33-4D8C-99A8-4E5CEDD047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463027"/>
              </p:ext>
            </p:extLst>
          </p:nvPr>
        </p:nvGraphicFramePr>
        <p:xfrm>
          <a:off x="632866" y="754104"/>
          <a:ext cx="10768903" cy="30886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19480">
                  <a:extLst>
                    <a:ext uri="{9D8B030D-6E8A-4147-A177-3AD203B41FA5}">
                      <a16:colId xmlns:a16="http://schemas.microsoft.com/office/drawing/2014/main" val="58761366"/>
                    </a:ext>
                  </a:extLst>
                </a:gridCol>
                <a:gridCol w="2330768">
                  <a:extLst>
                    <a:ext uri="{9D8B030D-6E8A-4147-A177-3AD203B41FA5}">
                      <a16:colId xmlns:a16="http://schemas.microsoft.com/office/drawing/2014/main" val="2020634224"/>
                    </a:ext>
                  </a:extLst>
                </a:gridCol>
                <a:gridCol w="1635379">
                  <a:extLst>
                    <a:ext uri="{9D8B030D-6E8A-4147-A177-3AD203B41FA5}">
                      <a16:colId xmlns:a16="http://schemas.microsoft.com/office/drawing/2014/main" val="2797854677"/>
                    </a:ext>
                  </a:extLst>
                </a:gridCol>
                <a:gridCol w="2612518">
                  <a:extLst>
                    <a:ext uri="{9D8B030D-6E8A-4147-A177-3AD203B41FA5}">
                      <a16:colId xmlns:a16="http://schemas.microsoft.com/office/drawing/2014/main" val="2325054821"/>
                    </a:ext>
                  </a:extLst>
                </a:gridCol>
                <a:gridCol w="1635379">
                  <a:extLst>
                    <a:ext uri="{9D8B030D-6E8A-4147-A177-3AD203B41FA5}">
                      <a16:colId xmlns:a16="http://schemas.microsoft.com/office/drawing/2014/main" val="3560930705"/>
                    </a:ext>
                  </a:extLst>
                </a:gridCol>
                <a:gridCol w="1635379">
                  <a:extLst>
                    <a:ext uri="{9D8B030D-6E8A-4147-A177-3AD203B41FA5}">
                      <a16:colId xmlns:a16="http://schemas.microsoft.com/office/drawing/2014/main" val="36666084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Magnets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Protection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Cold test history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Acceptance EDMS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5553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Q1,Q3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MQXF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QH + CLIQ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Horizontal at FNAL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Nb</a:t>
                      </a:r>
                      <a:r>
                        <a:rPr lang="en-US" sz="1200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Sn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2031083 and 2323981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4541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MQXF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MCBXF (2 circuits)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QH + CLIQ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Vertical in Upsala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Nb</a:t>
                      </a:r>
                      <a:r>
                        <a:rPr lang="en-US" sz="1200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Sn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NbTi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2051311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1449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D1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MBXF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QH + CLIQ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Horizontal at KEK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NbTi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2045899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8658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D2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MBRD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2*MCBRD (4 circuits)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QH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Vertical in China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NbTi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NbTi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2051868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2051870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2378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MCBXF (2 circuits)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9 HO correctors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QH+CLIQ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QH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Vertical in Upsala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Vertical at INFN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NbTi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NbTi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2051311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2045901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4596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03634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CDE9321-8F23-4A3A-AAF5-F418C08E3F50}"/>
              </a:ext>
            </a:extLst>
          </p:cNvPr>
          <p:cNvSpPr txBox="1"/>
          <p:nvPr/>
        </p:nvSpPr>
        <p:spPr>
          <a:xfrm>
            <a:off x="632866" y="4005832"/>
            <a:ext cx="60970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MCF circuit parameters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404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E3A4F-7BB9-424B-9B8B-38EF738CF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5108A-82C3-41F3-BEB2-718051391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46C90-CA74-4966-8A23-839D49895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6C5AE68A-47AE-4D05-8182-A7EC9654B8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30358"/>
            <a:ext cx="10600439" cy="7200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/>
              <a:t>Tentative table with contents to be discussed this meeting</a:t>
            </a:r>
            <a:endParaRPr lang="en-GB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FF441D-52AB-46CC-8AFB-8C8290A7B0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590358"/>
            <a:ext cx="10329106" cy="605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847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27FB31-9866-416C-8764-2D5E1274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Anticryostats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494CE-C0DA-465C-B49F-91188FC5B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6D855-0D5C-485A-A249-3366EF140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038734-6261-4FD6-B33E-705C0400C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A68CBA5-1305-4A2C-8771-F85DF942D8F2}"/>
              </a:ext>
            </a:extLst>
          </p:cNvPr>
          <p:cNvSpPr txBox="1">
            <a:spLocks/>
          </p:cNvSpPr>
          <p:nvPr/>
        </p:nvSpPr>
        <p:spPr>
          <a:xfrm>
            <a:off x="407988" y="1207002"/>
            <a:ext cx="11462657" cy="6936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b="0" dirty="0">
                <a:cs typeface="Calibri" panose="020F0502020204030204" pitchFamily="34" charset="0"/>
              </a:rPr>
              <a:t>Anticryostats available for all magnets and required for Quench Antenna and Magnetic measurements for qualification tests.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nl-NL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b="0" dirty="0">
                <a:cs typeface="Calibri" panose="020F0502020204030204" pitchFamily="34" charset="0"/>
              </a:rPr>
              <a:t>	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CDC8AF2-AD7B-4FFC-8A26-1AA1C2BF1DA3}"/>
              </a:ext>
            </a:extLst>
          </p:cNvPr>
          <p:cNvSpPr txBox="1">
            <a:spLocks/>
          </p:cNvSpPr>
          <p:nvPr/>
        </p:nvSpPr>
        <p:spPr>
          <a:xfrm>
            <a:off x="388753" y="4050118"/>
            <a:ext cx="11414493" cy="21511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Q1, Q3: 	</a:t>
            </a:r>
            <a:r>
              <a:rPr lang="nl-NL" sz="1600" b="0" dirty="0">
                <a:cs typeface="Calibri" panose="020F0502020204030204" pitchFamily="34" charset="0"/>
              </a:rPr>
              <a:t>Although tested at FNAL, install anticryostats for additional testing.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Q2:</a:t>
            </a:r>
            <a:r>
              <a:rPr lang="nl-NL" sz="1600" b="0" dirty="0">
                <a:cs typeface="Calibri" panose="020F0502020204030204" pitchFamily="34" charset="0"/>
              </a:rPr>
              <a:t> 	Anticryostats required</a:t>
            </a: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1600" dirty="0">
                <a:cs typeface="Calibri" panose="020F0502020204030204" pitchFamily="34" charset="0"/>
              </a:rPr>
              <a:t>D1: </a:t>
            </a:r>
            <a:r>
              <a:rPr lang="nl-NL" sz="1600" b="0" dirty="0">
                <a:cs typeface="Calibri" panose="020F0502020204030204" pitchFamily="34" charset="0"/>
              </a:rPr>
              <a:t>	Anticryostats required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1600" dirty="0">
                <a:cs typeface="Calibri" panose="020F0502020204030204" pitchFamily="34" charset="0"/>
              </a:rPr>
              <a:t>D2:</a:t>
            </a:r>
            <a:r>
              <a:rPr lang="nl-NL" sz="1600" b="0" dirty="0">
                <a:cs typeface="Calibri" panose="020F0502020204030204" pitchFamily="34" charset="0"/>
              </a:rPr>
              <a:t>	Anticryostats required</a:t>
            </a: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CP: </a:t>
            </a:r>
            <a:r>
              <a:rPr lang="nl-NL" sz="1600" b="0" dirty="0">
                <a:cs typeface="Calibri" panose="020F0502020204030204" pitchFamily="34" charset="0"/>
              </a:rPr>
              <a:t>	Anticryostats required??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1600" b="0" dirty="0"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CA71FC-7A35-4540-BDF5-14E51DFF856A}"/>
              </a:ext>
            </a:extLst>
          </p:cNvPr>
          <p:cNvSpPr txBox="1"/>
          <p:nvPr/>
        </p:nvSpPr>
        <p:spPr>
          <a:xfrm>
            <a:off x="9322130" y="5445076"/>
            <a:ext cx="268382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FF0000"/>
                </a:solidFill>
              </a:rPr>
              <a:t>Time required for </a:t>
            </a:r>
            <a:r>
              <a:rPr lang="en-US" sz="1600" dirty="0" err="1">
                <a:solidFill>
                  <a:srgbClr val="FF0000"/>
                </a:solidFill>
              </a:rPr>
              <a:t>anticryostat</a:t>
            </a:r>
            <a:r>
              <a:rPr lang="en-US" sz="1600" dirty="0">
                <a:solidFill>
                  <a:srgbClr val="FF0000"/>
                </a:solidFill>
              </a:rPr>
              <a:t> installation/removal: </a:t>
            </a:r>
          </a:p>
          <a:p>
            <a:pPr algn="l"/>
            <a:r>
              <a:rPr lang="en-US" sz="1600" dirty="0">
                <a:solidFill>
                  <a:srgbClr val="FF0000"/>
                </a:solidFill>
              </a:rPr>
              <a:t>About 2 days </a:t>
            </a:r>
          </a:p>
        </p:txBody>
      </p:sp>
    </p:spTree>
    <p:extLst>
      <p:ext uri="{BB962C8B-B14F-4D97-AF65-F5344CB8AC3E}">
        <p14:creationId xmlns:p14="http://schemas.microsoft.com/office/powerpoint/2010/main" val="3856635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8E0A6F-ADEE-436D-A563-A795E4B26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D9A28-B00C-4722-8A40-A11695D11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78EE56-FDA4-4207-B42F-48856EEAD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E4D0D62-B14A-496E-8477-1782EA9AF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060111"/>
            <a:ext cx="10600439" cy="7200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/>
              <a:t>For Nb</a:t>
            </a:r>
            <a:r>
              <a:rPr lang="nl-NL" sz="1600" baseline="-25000" dirty="0"/>
              <a:t>3</a:t>
            </a:r>
            <a:r>
              <a:rPr lang="nl-NL" sz="1600" dirty="0"/>
              <a:t>Sn magnets the maximum current is I</a:t>
            </a:r>
            <a:r>
              <a:rPr lang="nl-NL" sz="1600" baseline="-25000" dirty="0"/>
              <a:t>nominal</a:t>
            </a:r>
            <a:r>
              <a:rPr lang="nl-NL" sz="1600" dirty="0"/>
              <a:t>+100 A. (since 2019, see EDMS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2172692)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GB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Proposal: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NbTi magnets </a:t>
            </a:r>
            <a:r>
              <a:rPr lang="en-GB" sz="1600" b="0" dirty="0">
                <a:latin typeface="Calibri" panose="020F0502020204030204" pitchFamily="34" charset="0"/>
                <a:cs typeface="Times New Roman" panose="02020603050405020304" pitchFamily="18" charset="0"/>
              </a:rPr>
              <a:t>are trained to </a:t>
            </a:r>
            <a:r>
              <a:rPr lang="en-GB" sz="1600" b="0" dirty="0" err="1">
                <a:latin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600" b="0" baseline="-250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Ultimate</a:t>
            </a:r>
            <a:r>
              <a:rPr lang="en-GB" sz="1600" b="0" dirty="0">
                <a:latin typeface="Calibri" panose="020F0502020204030204" pitchFamily="34" charset="0"/>
                <a:cs typeface="Times New Roman" panose="02020603050405020304" pitchFamily="18" charset="0"/>
              </a:rPr>
              <a:t> at 1.9 K to prove their margin (as has always been done). No powering needed at 4.5 K.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Nb</a:t>
            </a:r>
            <a:r>
              <a:rPr lang="en-GB" sz="1600" baseline="-25000" dirty="0">
                <a:latin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Sn magnets </a:t>
            </a:r>
            <a:r>
              <a:rPr lang="en-GB" sz="1600" b="0" dirty="0">
                <a:latin typeface="Calibri" panose="020F0502020204030204" pitchFamily="34" charset="0"/>
                <a:cs typeface="Times New Roman" panose="02020603050405020304" pitchFamily="18" charset="0"/>
              </a:rPr>
              <a:t>are trained to </a:t>
            </a:r>
            <a:r>
              <a:rPr lang="en-GB" sz="1600" b="0" dirty="0" err="1">
                <a:latin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600" b="0" baseline="-250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Nominal</a:t>
            </a:r>
            <a:r>
              <a:rPr lang="en-GB" sz="1600" b="0" dirty="0">
                <a:latin typeface="Calibri" panose="020F0502020204030204" pitchFamily="34" charset="0"/>
                <a:cs typeface="Times New Roman" panose="02020603050405020304" pitchFamily="18" charset="0"/>
              </a:rPr>
              <a:t> + 100 A at 1.9 K </a:t>
            </a:r>
            <a:r>
              <a:rPr lang="en-GB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AND at 4.5 K</a:t>
            </a:r>
            <a:r>
              <a:rPr lang="en-GB" sz="1600" b="0" dirty="0">
                <a:latin typeface="Calibri" panose="020F0502020204030204" pitchFamily="34" charset="0"/>
                <a:cs typeface="Times New Roman" panose="02020603050405020304" pitchFamily="18" charset="0"/>
              </a:rPr>
              <a:t> to show their margin.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GB" sz="1600" b="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GB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GB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6C2EA0E5-5B65-4407-B56B-F4F5FD6E1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40111"/>
            <a:ext cx="11376025" cy="720000"/>
          </a:xfrm>
        </p:spPr>
        <p:txBody>
          <a:bodyPr/>
          <a:lstStyle/>
          <a:p>
            <a:r>
              <a:rPr lang="en-US" dirty="0"/>
              <a:t>Powering target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44DBFC-B5A0-465C-A1CE-0D724CAB7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27162"/>
            <a:ext cx="12192000" cy="1262343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546E98BD-5C5B-4FBF-B0A4-627DD6BCA32A}"/>
              </a:ext>
            </a:extLst>
          </p:cNvPr>
          <p:cNvSpPr txBox="1">
            <a:spLocks/>
          </p:cNvSpPr>
          <p:nvPr/>
        </p:nvSpPr>
        <p:spPr>
          <a:xfrm>
            <a:off x="159199" y="4515077"/>
            <a:ext cx="11414493" cy="10538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/>
              <a:t>Special case MCBXF combined powering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b="0" dirty="0">
                <a:latin typeface="Calibri" panose="020F0502020204030204" pitchFamily="34" charset="0"/>
                <a:cs typeface="Times New Roman" panose="02020603050405020304" pitchFamily="18" charset="0"/>
              </a:rPr>
              <a:t>Combined powering for nested dipoles MCBXF: only single quadrant power converter available so changing quadrant requires reconnection of power cables. The requested current limits to be defined later.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b="0" dirty="0">
                <a:latin typeface="Calibri" panose="020F0502020204030204" pitchFamily="34" charset="0"/>
                <a:cs typeface="Times New Roman" panose="02020603050405020304" pitchFamily="18" charset="0"/>
              </a:rPr>
              <a:t>How many changes in quadrant (torque direction) are required? I propose 4 polarity changes as reasonable value:   ++ , +- , ++ , +-, ++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b="0" dirty="0">
                <a:latin typeface="Calibri" panose="020F0502020204030204" pitchFamily="34" charset="0"/>
                <a:cs typeface="Times New Roman" panose="02020603050405020304" pitchFamily="18" charset="0"/>
              </a:rPr>
              <a:t>Powering cycle for combined powering: Diagonal, or also cylindrical (90 degrees at a time)?  </a:t>
            </a:r>
            <a:endParaRPr lang="en-GB" sz="1600" b="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GB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GB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4573E8-6772-433C-B402-81C08176767A}"/>
              </a:ext>
            </a:extLst>
          </p:cNvPr>
          <p:cNvSpPr txBox="1"/>
          <p:nvPr/>
        </p:nvSpPr>
        <p:spPr>
          <a:xfrm>
            <a:off x="8870868" y="5788744"/>
            <a:ext cx="332113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FF0000"/>
                </a:solidFill>
              </a:rPr>
              <a:t>Time required adding a second temperature for training: 1 to 2 days.</a:t>
            </a:r>
          </a:p>
        </p:txBody>
      </p:sp>
    </p:spTree>
    <p:extLst>
      <p:ext uri="{BB962C8B-B14F-4D97-AF65-F5344CB8AC3E}">
        <p14:creationId xmlns:p14="http://schemas.microsoft.com/office/powerpoint/2010/main" val="2595870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7C1955-EF30-45D8-94E4-03924F79D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 or Magnetic measurements during training ramps?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9DC30-9D64-42AF-BDAC-750EBD2CD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6DB02-1921-47E6-8EDE-BF38FEDFD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ED467-6C95-4A8D-983E-18C8892FA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FD9C26-ABDA-4EBF-B639-79C680409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3032"/>
            <a:ext cx="12192000" cy="1251893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296D0DA-1A59-4C80-8E20-CF01F4394403}"/>
              </a:ext>
            </a:extLst>
          </p:cNvPr>
          <p:cNvSpPr txBox="1">
            <a:spLocks/>
          </p:cNvSpPr>
          <p:nvPr/>
        </p:nvSpPr>
        <p:spPr>
          <a:xfrm>
            <a:off x="159199" y="3717416"/>
            <a:ext cx="11414493" cy="10538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b="0" dirty="0"/>
              <a:t>For prototypes current plateaus for V-I measurements were put during the training ramps. This was useful for investigation of performance degradation.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b="0" dirty="0">
                <a:latin typeface="Calibri" panose="020F0502020204030204" pitchFamily="34" charset="0"/>
                <a:cs typeface="Times New Roman" panose="02020603050405020304" pitchFamily="18" charset="0"/>
              </a:rPr>
              <a:t>It was also suggested to perform magnetic measurements before/during the first ramps.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b="0" dirty="0">
                <a:latin typeface="Calibri" panose="020F0502020204030204" pitchFamily="34" charset="0"/>
                <a:cs typeface="Times New Roman" panose="02020603050405020304" pitchFamily="18" charset="0"/>
              </a:rPr>
              <a:t>Both types of test should </a:t>
            </a:r>
            <a:r>
              <a:rPr lang="nl-NL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not be needed for series magnets.</a:t>
            </a:r>
            <a:endParaRPr lang="en-GB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GB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B629FC-F6F9-4612-81A9-593741CB52FC}"/>
              </a:ext>
            </a:extLst>
          </p:cNvPr>
          <p:cNvSpPr txBox="1"/>
          <p:nvPr/>
        </p:nvSpPr>
        <p:spPr>
          <a:xfrm>
            <a:off x="8870868" y="5444359"/>
            <a:ext cx="315883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FF0000"/>
                </a:solidFill>
              </a:rPr>
              <a:t>V-I plateaus or MM will add about 1 hour to each training ramp.</a:t>
            </a:r>
          </a:p>
        </p:txBody>
      </p:sp>
    </p:spTree>
    <p:extLst>
      <p:ext uri="{BB962C8B-B14F-4D97-AF65-F5344CB8AC3E}">
        <p14:creationId xmlns:p14="http://schemas.microsoft.com/office/powerpoint/2010/main" val="1529345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8E0A6F-ADEE-436D-A563-A795E4B26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D9A28-B00C-4722-8A40-A11695D11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78EE56-FDA4-4207-B42F-48856EEAD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6C2EA0E5-5B65-4407-B56B-F4F5FD6E1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40111"/>
            <a:ext cx="11376025" cy="720000"/>
          </a:xfrm>
        </p:spPr>
        <p:txBody>
          <a:bodyPr/>
          <a:lstStyle/>
          <a:p>
            <a:r>
              <a:rPr lang="en-US" dirty="0"/>
              <a:t>Number of cool downs  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363B37D5-0814-41FD-AF53-2470A560AFA5}"/>
              </a:ext>
            </a:extLst>
          </p:cNvPr>
          <p:cNvSpPr txBox="1">
            <a:spLocks/>
          </p:cNvSpPr>
          <p:nvPr/>
        </p:nvSpPr>
        <p:spPr>
          <a:xfrm>
            <a:off x="276764" y="2446950"/>
            <a:ext cx="11414493" cy="21511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Q1, Q3: </a:t>
            </a:r>
            <a:r>
              <a:rPr lang="nl-NL" sz="1600" b="0" dirty="0">
                <a:cs typeface="Calibri" panose="020F0502020204030204" pitchFamily="34" charset="0"/>
              </a:rPr>
              <a:t>Single cool down. Cryomagnet already tested at FNAL.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Q2:</a:t>
            </a:r>
            <a:r>
              <a:rPr lang="nl-NL" sz="1600" b="0" dirty="0">
                <a:cs typeface="Calibri" panose="020F0502020204030204" pitchFamily="34" charset="0"/>
              </a:rPr>
              <a:t> Two cool downs. MQXF magnets not tested before. MCBXF magnets tested in stand alone in vertical test station at Uppsala</a:t>
            </a: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1600" dirty="0">
                <a:cs typeface="Calibri" panose="020F0502020204030204" pitchFamily="34" charset="0"/>
              </a:rPr>
              <a:t>D1: </a:t>
            </a:r>
            <a:r>
              <a:rPr lang="en-GB" sz="1600" b="0" dirty="0">
                <a:cs typeface="Calibri" panose="020F0502020204030204" pitchFamily="34" charset="0"/>
              </a:rPr>
              <a:t>Single cool down. </a:t>
            </a:r>
            <a:r>
              <a:rPr lang="en-GB" sz="1600" b="0" dirty="0" err="1">
                <a:cs typeface="Calibri" panose="020F0502020204030204" pitchFamily="34" charset="0"/>
              </a:rPr>
              <a:t>Cryomagnet</a:t>
            </a:r>
            <a:r>
              <a:rPr lang="en-GB" sz="1600" b="0" dirty="0">
                <a:cs typeface="Calibri" panose="020F0502020204030204" pitchFamily="34" charset="0"/>
              </a:rPr>
              <a:t> already tested at KEK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1600" dirty="0">
                <a:cs typeface="Calibri" panose="020F0502020204030204" pitchFamily="34" charset="0"/>
              </a:rPr>
              <a:t>D2: </a:t>
            </a:r>
            <a:r>
              <a:rPr lang="en-GB" sz="1600" b="0" dirty="0">
                <a:cs typeface="Calibri" panose="020F0502020204030204" pitchFamily="34" charset="0"/>
              </a:rPr>
              <a:t>Two cool downs. MBRD magnet not tested before. MCBRD magnets tested in stand alone in vertical test station at IHEP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CP: </a:t>
            </a:r>
            <a:r>
              <a:rPr lang="en-US" sz="1600" b="0" dirty="0">
                <a:cs typeface="Calibri" panose="020F0502020204030204" pitchFamily="34" charset="0"/>
              </a:rPr>
              <a:t>Single cool down. </a:t>
            </a:r>
            <a:r>
              <a:rPr lang="nl-NL" sz="1600" b="0" dirty="0">
                <a:cs typeface="Calibri" panose="020F0502020204030204" pitchFamily="34" charset="0"/>
              </a:rPr>
              <a:t>MCBXF magnets tested in stand alone in vertical test station at Uppsala. HO correctors tested stand 	alone in vertical test station at INFN.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1600" b="0" dirty="0">
              <a:cs typeface="Calibri" panose="020F050202020403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FF80D38-0F98-4A7D-A037-482604782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17810"/>
            <a:ext cx="12192000" cy="1300057"/>
          </a:xfrm>
          <a:prstGeom prst="rect">
            <a:avLst/>
          </a:prstGeom>
        </p:spPr>
      </p:pic>
      <p:sp>
        <p:nvSpPr>
          <p:cNvPr id="17" name="Title 2">
            <a:extLst>
              <a:ext uri="{FF2B5EF4-FFF2-40B4-BE49-F238E27FC236}">
                <a16:creationId xmlns:a16="http://schemas.microsoft.com/office/drawing/2014/main" id="{F58524E0-A17F-4A94-AEFA-2201CDB9D90C}"/>
              </a:ext>
            </a:extLst>
          </p:cNvPr>
          <p:cNvSpPr txBox="1">
            <a:spLocks/>
          </p:cNvSpPr>
          <p:nvPr/>
        </p:nvSpPr>
        <p:spPr>
          <a:xfrm>
            <a:off x="315232" y="4391739"/>
            <a:ext cx="11376025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dirty="0"/>
              <a:t>Δ</a:t>
            </a:r>
            <a:r>
              <a:rPr lang="nl-NL" dirty="0"/>
              <a:t>T</a:t>
            </a:r>
            <a:endParaRPr lang="en-US" dirty="0"/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1F4623D5-739D-4999-B769-608F1FB9085A}"/>
              </a:ext>
            </a:extLst>
          </p:cNvPr>
          <p:cNvSpPr txBox="1">
            <a:spLocks/>
          </p:cNvSpPr>
          <p:nvPr/>
        </p:nvSpPr>
        <p:spPr>
          <a:xfrm>
            <a:off x="581296" y="4864602"/>
            <a:ext cx="11462657" cy="6936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b="0" dirty="0">
                <a:cs typeface="Calibri" panose="020F0502020204030204" pitchFamily="34" charset="0"/>
              </a:rPr>
              <a:t>Nb</a:t>
            </a:r>
            <a:r>
              <a:rPr lang="nl-NL" sz="1600" b="0" baseline="-25000" dirty="0">
                <a:cs typeface="Calibri" panose="020F0502020204030204" pitchFamily="34" charset="0"/>
              </a:rPr>
              <a:t>3</a:t>
            </a:r>
            <a:r>
              <a:rPr lang="nl-NL" sz="1600" b="0" dirty="0">
                <a:cs typeface="Calibri" panose="020F0502020204030204" pitchFamily="34" charset="0"/>
              </a:rPr>
              <a:t>Sn magnets:  </a:t>
            </a:r>
            <a:r>
              <a:rPr lang="nl-NL" sz="1600" dirty="0">
                <a:cs typeface="Calibri" panose="020F0502020204030204" pitchFamily="34" charset="0"/>
              </a:rPr>
              <a:t>ΔT fixed to 30 K </a:t>
            </a:r>
            <a:r>
              <a:rPr lang="nl-NL" sz="1600" b="0" dirty="0">
                <a:cs typeface="Calibri" panose="020F0502020204030204" pitchFamily="34" charset="0"/>
              </a:rPr>
              <a:t>in range 80-300 K </a:t>
            </a:r>
            <a:r>
              <a:rPr lang="nl-NL" sz="1600" dirty="0">
                <a:cs typeface="Calibri" panose="020F0502020204030204" pitchFamily="34" charset="0"/>
              </a:rPr>
              <a:t>for Q1, Q2, Q3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b="0" dirty="0">
                <a:cs typeface="Calibri" panose="020F0502020204030204" pitchFamily="34" charset="0"/>
              </a:rPr>
              <a:t>MCBRD: </a:t>
            </a:r>
            <a:r>
              <a:rPr lang="en-GB" sz="1600" b="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limited due to impregnation + aluminium formers. Need </a:t>
            </a:r>
            <a:r>
              <a:rPr lang="nl-NL" sz="1600" dirty="0">
                <a:cs typeface="Calibri" panose="020F0502020204030204" pitchFamily="34" charset="0"/>
              </a:rPr>
              <a:t>ΔT specification</a:t>
            </a:r>
            <a:endParaRPr lang="en-GB" sz="1600" b="0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b="0" dirty="0">
                <a:cs typeface="Calibri" panose="020F0502020204030204" pitchFamily="34" charset="0"/>
              </a:rPr>
              <a:t>NbTi magnets: So far all NbTi magnets (MB, MQ, SSSS) cooled without ΔT limit (could go to some150-200 K).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b="0" dirty="0">
                <a:cs typeface="Calibri" panose="020F0502020204030204" pitchFamily="34" charset="0"/>
              </a:rPr>
              <a:t>HO correctors:  100 K/m ??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ΔT specification required for D1, D2 and CP.</a:t>
            </a:r>
            <a:endParaRPr lang="en-US" sz="1600" dirty="0"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A64133-ED14-46D4-81B5-8704A308A80A}"/>
              </a:ext>
            </a:extLst>
          </p:cNvPr>
          <p:cNvSpPr txBox="1"/>
          <p:nvPr/>
        </p:nvSpPr>
        <p:spPr>
          <a:xfrm>
            <a:off x="7956468" y="5578500"/>
            <a:ext cx="408748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FF0000"/>
                </a:solidFill>
              </a:rPr>
              <a:t>Time for thermal cycle: About 5 days.</a:t>
            </a:r>
          </a:p>
          <a:p>
            <a:pPr algn="l"/>
            <a:r>
              <a:rPr lang="el-GR" sz="1600" dirty="0">
                <a:solidFill>
                  <a:srgbClr val="FF0000"/>
                </a:solidFill>
              </a:rPr>
              <a:t>Δ</a:t>
            </a:r>
            <a:r>
              <a:rPr lang="en-US" sz="1600" dirty="0">
                <a:solidFill>
                  <a:srgbClr val="FF0000"/>
                </a:solidFill>
              </a:rPr>
              <a:t>T = 30 K costs about 1 day more per warm and cool down compared to a large </a:t>
            </a:r>
            <a:r>
              <a:rPr lang="el-GR" sz="1600" dirty="0">
                <a:solidFill>
                  <a:srgbClr val="FF0000"/>
                </a:solidFill>
              </a:rPr>
              <a:t>Δ</a:t>
            </a:r>
            <a:r>
              <a:rPr lang="en-US" sz="1600" dirty="0">
                <a:solidFill>
                  <a:srgbClr val="FF0000"/>
                </a:solidFill>
              </a:rPr>
              <a:t>T </a:t>
            </a:r>
          </a:p>
        </p:txBody>
      </p:sp>
    </p:spTree>
    <p:extLst>
      <p:ext uri="{BB962C8B-B14F-4D97-AF65-F5344CB8AC3E}">
        <p14:creationId xmlns:p14="http://schemas.microsoft.com/office/powerpoint/2010/main" val="1334996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8E0A6F-ADEE-436D-A563-A795E4B26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Mar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D9A28-B00C-4722-8A40-A11695D11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 requirements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78EE56-FDA4-4207-B42F-48856EEAD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6C2EA0E5-5B65-4407-B56B-F4F5FD6E1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40111"/>
            <a:ext cx="11376025" cy="720000"/>
          </a:xfrm>
        </p:spPr>
        <p:txBody>
          <a:bodyPr/>
          <a:lstStyle/>
          <a:p>
            <a:r>
              <a:rPr lang="en-US" dirty="0"/>
              <a:t>Plateau current test duration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6345488-3D97-40BF-B075-6A099123C51A}"/>
              </a:ext>
            </a:extLst>
          </p:cNvPr>
          <p:cNvSpPr txBox="1">
            <a:spLocks/>
          </p:cNvSpPr>
          <p:nvPr/>
        </p:nvSpPr>
        <p:spPr>
          <a:xfrm>
            <a:off x="139604" y="3983880"/>
            <a:ext cx="12052396" cy="21511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nl-NL" sz="1600" dirty="0">
                <a:cs typeface="Calibri" panose="020F0502020204030204" pitchFamily="34" charset="0"/>
              </a:rPr>
              <a:t>Q1, Q3: 		  </a:t>
            </a:r>
            <a:r>
              <a:rPr lang="nl-NL" sz="1600" b="0" dirty="0">
                <a:cs typeface="Calibri" panose="020F0502020204030204" pitchFamily="34" charset="0"/>
              </a:rPr>
              <a:t>MQXF test 12 hours at 1.9 K and 1 hour at 4.5 K.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Q2 – Cool down 1 :  </a:t>
            </a:r>
            <a:r>
              <a:rPr lang="nl-NL" sz="1600" b="0" dirty="0">
                <a:cs typeface="Calibri" panose="020F0502020204030204" pitchFamily="34" charset="0"/>
              </a:rPr>
              <a:t>MQXF test 12 hours at 1.9 K and 1 hour at 4.5 K.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Q2 – Cool down 2 :  </a:t>
            </a:r>
            <a:r>
              <a:rPr lang="nl-NL" sz="1600" b="0" dirty="0">
                <a:cs typeface="Calibri" panose="020F0502020204030204" pitchFamily="34" charset="0"/>
              </a:rPr>
              <a:t>MQXF test 2 hours at 1.9 K and 1 hour at 4.5 K.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cs typeface="Calibri" panose="020F0502020204030204" pitchFamily="34" charset="0"/>
              </a:rPr>
              <a:t>Q2 – MCBXF </a:t>
            </a:r>
            <a:r>
              <a:rPr lang="nl-NL" sz="1600" b="0" dirty="0">
                <a:cs typeface="Calibri" panose="020F0502020204030204" pitchFamily="34" charset="0"/>
              </a:rPr>
              <a:t>         :  only in individual powering, hold the current 2 hours at 1.9 K.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D1 – MBXF               </a:t>
            </a:r>
            <a:r>
              <a:rPr lang="en-GB" sz="1600" b="0" dirty="0">
                <a:cs typeface="Calibri" panose="020F0502020204030204" pitchFamily="34" charset="0"/>
              </a:rPr>
              <a:t>: 12 hours at 1.9 K.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D2 – MBRD            </a:t>
            </a:r>
            <a:r>
              <a:rPr lang="en-GB" sz="1600" b="0" dirty="0">
                <a:cs typeface="Calibri" panose="020F0502020204030204" pitchFamily="34" charset="0"/>
              </a:rPr>
              <a:t>: 12 hours at 1.9 K.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cs typeface="Calibri" panose="020F0502020204030204" pitchFamily="34" charset="0"/>
              </a:rPr>
              <a:t>D2 – MCBRD          </a:t>
            </a:r>
            <a:r>
              <a:rPr lang="en-GB" sz="1600" b="0" dirty="0">
                <a:cs typeface="Calibri" panose="020F0502020204030204" pitchFamily="34" charset="0"/>
              </a:rPr>
              <a:t>: 2 hours at 1.9 K.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dirty="0">
                <a:cs typeface="Calibri" panose="020F0502020204030204" pitchFamily="34" charset="0"/>
              </a:rPr>
              <a:t>CP – MCBXF	: </a:t>
            </a:r>
            <a:r>
              <a:rPr lang="nl-NL" sz="1600" b="0" dirty="0">
                <a:cs typeface="Calibri" panose="020F0502020204030204" pitchFamily="34" charset="0"/>
              </a:rPr>
              <a:t>In individual powering hold the current 2 hours at 1.9 K. In combined powering 30 minutes each quadrant.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dirty="0">
                <a:cs typeface="Calibri" panose="020F0502020204030204" pitchFamily="34" charset="0"/>
              </a:rPr>
              <a:t>CP – HO correctors :  To be defined.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GB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1600" b="0" dirty="0">
              <a:cs typeface="Calibri" panose="020F0502020204030204" pitchFamily="34" charset="0"/>
            </a:endParaRP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AAAFF5B6-2C6E-4795-AB21-DB8FB3ADB107}"/>
              </a:ext>
            </a:extLst>
          </p:cNvPr>
          <p:cNvSpPr txBox="1">
            <a:spLocks/>
          </p:cNvSpPr>
          <p:nvPr/>
        </p:nvSpPr>
        <p:spPr>
          <a:xfrm>
            <a:off x="139604" y="2740540"/>
            <a:ext cx="11414493" cy="21511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600" b="0" dirty="0">
                <a:cs typeface="Calibri" panose="020F0502020204030204" pitchFamily="34" charset="0"/>
              </a:rPr>
              <a:t>We adopted 12 hours of plateau tests for 11T as this is reasonable in term of time in the test station.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600" b="0" dirty="0">
                <a:cs typeface="Calibri" panose="020F0502020204030204" pitchFamily="34" charset="0"/>
              </a:rPr>
              <a:t>Plateaus all at </a:t>
            </a:r>
            <a:r>
              <a:rPr lang="en-US" sz="1600" dirty="0">
                <a:cs typeface="Calibri" panose="020F0502020204030204" pitchFamily="34" charset="0"/>
              </a:rPr>
              <a:t>nominal current, nominal temperature</a:t>
            </a:r>
            <a:r>
              <a:rPr lang="en-US" sz="1600" b="0" dirty="0">
                <a:cs typeface="Calibri" panose="020F0502020204030204" pitchFamily="34" charset="0"/>
              </a:rPr>
              <a:t>: 12 hours for main magnets, 2 hours for NbTi correctors.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600" b="0" dirty="0">
                <a:cs typeface="Calibri" panose="020F0502020204030204" pitchFamily="34" charset="0"/>
              </a:rPr>
              <a:t>Additional plateaus of 1 hour at nominal current at 4.5 K for Nb</a:t>
            </a:r>
            <a:r>
              <a:rPr lang="en-US" sz="1600" b="0" baseline="-25000" dirty="0">
                <a:cs typeface="Calibri" panose="020F0502020204030204" pitchFamily="34" charset="0"/>
              </a:rPr>
              <a:t>3</a:t>
            </a:r>
            <a:r>
              <a:rPr lang="en-US" sz="1600" b="0" dirty="0">
                <a:cs typeface="Calibri" panose="020F0502020204030204" pitchFamily="34" charset="0"/>
              </a:rPr>
              <a:t>Sn circuits (during V-I cycle).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1600" b="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1600" b="0" dirty="0">
              <a:cs typeface="Calibri" panose="020F0502020204030204" pitchFamily="34" charset="0"/>
            </a:endParaRP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21CBB67B-6C72-4688-8878-4D79E9F7B8EF}"/>
              </a:ext>
            </a:extLst>
          </p:cNvPr>
          <p:cNvSpPr txBox="1">
            <a:spLocks/>
          </p:cNvSpPr>
          <p:nvPr/>
        </p:nvSpPr>
        <p:spPr>
          <a:xfrm>
            <a:off x="8800277" y="4525469"/>
            <a:ext cx="3391722" cy="5339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050" b="0" dirty="0">
                <a:cs typeface="Calibri" panose="020F0502020204030204" pitchFamily="34" charset="0"/>
              </a:rPr>
              <a:t>Technical question: can we power MCBXF and MQXF simultaneously for the 1.9 K stable current test duration.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16CF1B-8AC1-44F8-BDAF-D0C79A8A8001}"/>
              </a:ext>
            </a:extLst>
          </p:cNvPr>
          <p:cNvSpPr txBox="1"/>
          <p:nvPr/>
        </p:nvSpPr>
        <p:spPr>
          <a:xfrm>
            <a:off x="9932256" y="5034540"/>
            <a:ext cx="22597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600" dirty="0">
                <a:solidFill>
                  <a:srgbClr val="FF0000"/>
                </a:solidFill>
              </a:rPr>
              <a:t>Time directly depending on plateau duration.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A9E91E-1D98-440F-9A2D-F029ABFCD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002" y="933123"/>
            <a:ext cx="12192000" cy="158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833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8523</TotalTime>
  <Words>3002</Words>
  <Application>Microsoft Office PowerPoint</Application>
  <PresentationFormat>Widescreen</PresentationFormat>
  <Paragraphs>352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Discussion test requirements HL-LHC magnets</vt:lpstr>
      <vt:lpstr>Contents</vt:lpstr>
      <vt:lpstr>PowerPoint Presentation</vt:lpstr>
      <vt:lpstr>PowerPoint Presentation</vt:lpstr>
      <vt:lpstr>Anticryostats</vt:lpstr>
      <vt:lpstr>Powering target</vt:lpstr>
      <vt:lpstr>VI or Magnetic measurements during training ramps?</vt:lpstr>
      <vt:lpstr>Number of cool downs  </vt:lpstr>
      <vt:lpstr>Plateau current test duration</vt:lpstr>
      <vt:lpstr>Splice and V-I measurements</vt:lpstr>
      <vt:lpstr>PowerPoint Presentation</vt:lpstr>
      <vt:lpstr>Magnetic Measurements</vt:lpstr>
      <vt:lpstr>PowerPoint Presentation</vt:lpstr>
      <vt:lpstr>PowerPoint Presentation</vt:lpstr>
      <vt:lpstr>PowerPoint Presentation</vt:lpstr>
      <vt:lpstr>Quench Heaters</vt:lpstr>
      <vt:lpstr>Warm and cold reference measurements</vt:lpstr>
      <vt:lpstr>RRR measurements</vt:lpstr>
      <vt:lpstr>Ramp rate</vt:lpstr>
      <vt:lpstr>HV insulation test</vt:lpstr>
      <vt:lpstr>Protection studies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Gerard Willering</dc:creator>
  <cp:lastModifiedBy>Gerard Willering</cp:lastModifiedBy>
  <cp:revision>731</cp:revision>
  <dcterms:created xsi:type="dcterms:W3CDTF">2020-05-26T07:48:52Z</dcterms:created>
  <dcterms:modified xsi:type="dcterms:W3CDTF">2021-03-16T12:33:53Z</dcterms:modified>
</cp:coreProperties>
</file>