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8" r:id="rId3"/>
    <p:sldId id="282" r:id="rId4"/>
    <p:sldId id="259" r:id="rId5"/>
    <p:sldId id="263" r:id="rId6"/>
    <p:sldId id="261" r:id="rId7"/>
    <p:sldId id="264" r:id="rId8"/>
    <p:sldId id="262" r:id="rId9"/>
    <p:sldId id="266" r:id="rId10"/>
    <p:sldId id="260" r:id="rId11"/>
    <p:sldId id="265" r:id="rId12"/>
    <p:sldId id="268" r:id="rId13"/>
    <p:sldId id="269" r:id="rId14"/>
    <p:sldId id="277" r:id="rId15"/>
    <p:sldId id="270" r:id="rId16"/>
    <p:sldId id="278" r:id="rId17"/>
    <p:sldId id="271" r:id="rId18"/>
    <p:sldId id="279" r:id="rId19"/>
    <p:sldId id="272" r:id="rId20"/>
    <p:sldId id="273" r:id="rId21"/>
    <p:sldId id="280" r:id="rId22"/>
    <p:sldId id="275" r:id="rId23"/>
    <p:sldId id="284" r:id="rId24"/>
    <p:sldId id="285" r:id="rId25"/>
    <p:sldId id="286" r:id="rId26"/>
    <p:sldId id="287" r:id="rId27"/>
    <p:sldId id="288" r:id="rId28"/>
    <p:sldId id="289" r:id="rId29"/>
    <p:sldId id="29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86"/>
  </p:normalViewPr>
  <p:slideViewPr>
    <p:cSldViewPr snapToGrid="0" snapToObjects="1">
      <p:cViewPr varScale="1">
        <p:scale>
          <a:sx n="88" d="100"/>
          <a:sy n="88" d="100"/>
        </p:scale>
        <p:origin x="24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B9C7F-1385-4B5F-A701-114EEDD5C6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DMM Hybrid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9FF40D-6751-4716-A869-D2A845F1E3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Improvements and validation process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572E7-9460-4679-9A4E-B20861CE7C4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407988" y="6321476"/>
            <a:ext cx="631825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57F2F-EA1A-4C54-9B42-F85DBF474184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56350"/>
            <a:ext cx="6572250" cy="365125"/>
          </a:xfrm>
        </p:spPr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29D2F-B0F2-4760-BB97-4522B313FFD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4" y="6356350"/>
            <a:ext cx="595312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1424EE-8A0F-4CD6-8C34-68E6AE7E3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974" y="2631579"/>
            <a:ext cx="4887703" cy="36657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0498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2CB2FF-757A-435E-90E8-407C897DA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53998"/>
          </a:xfrm>
        </p:spPr>
        <p:txBody>
          <a:bodyPr/>
          <a:lstStyle/>
          <a:p>
            <a:r>
              <a:rPr lang="en-US" dirty="0"/>
              <a:t>Accuracy and calibration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7044C-EECA-499A-BB1F-547C572FD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B52558-9A52-4FCF-9813-C822F11D0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22FA6-4FE0-4226-B005-EAFBC358A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901521F-CACA-4717-B2DF-3BD5D99A9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7893" y="1442488"/>
            <a:ext cx="7796213" cy="38184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2B6788-2CA6-4D65-B25F-7C95B09575FC}"/>
                  </a:ext>
                </a:extLst>
              </p:cNvPr>
              <p:cNvSpPr txBox="1"/>
              <p:nvPr/>
            </p:nvSpPr>
            <p:spPr>
              <a:xfrm>
                <a:off x="3709930" y="1165489"/>
                <a:ext cx="477214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dirty="0">
                          <a:solidFill>
                            <a:srgbClr val="333333"/>
                          </a:solidFill>
                          <a:latin typeface="Helvetica Neue"/>
                        </a:rPr>
                        <m:t>Accuracy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rgbClr val="333333"/>
                          </a:solidFill>
                          <a:latin typeface="Helvetica Neue"/>
                        </a:rPr>
                        <m:t> = 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rgbClr val="333333"/>
                          </a:solidFill>
                          <a:latin typeface="Helvetica Neue"/>
                        </a:rPr>
                        <m:t>±</m:t>
                      </m:r>
                      <m:r>
                        <m:rPr>
                          <m:nor/>
                        </m:rPr>
                        <a:rPr lang="en-GB" dirty="0">
                          <a:solidFill>
                            <a:srgbClr val="333333"/>
                          </a:solidFill>
                          <a:latin typeface="Helvetica Neue"/>
                        </a:rPr>
                        <m:t>(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ppm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 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of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 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reading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 + 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ppm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 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of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 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range</m:t>
                      </m:r>
                      <m:r>
                        <m:rPr>
                          <m:nor/>
                        </m:rPr>
                        <a:rPr lang="en-GB" i="1" dirty="0">
                          <a:solidFill>
                            <a:srgbClr val="333333"/>
                          </a:solidFill>
                          <a:latin typeface="Helvetica Neue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pPr algn="l"/>
                <a:endParaRPr lang="en-GB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B2B6788-2CA6-4D65-B25F-7C95B09575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9930" y="1165489"/>
                <a:ext cx="4772140" cy="553998"/>
              </a:xfrm>
              <a:prstGeom prst="rect">
                <a:avLst/>
              </a:prstGeom>
              <a:blipFill>
                <a:blip r:embed="rId3"/>
                <a:stretch>
                  <a:fillRect l="-639" r="-7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B416A72B-E6A8-4016-AA1D-97019C6A225B}"/>
              </a:ext>
            </a:extLst>
          </p:cNvPr>
          <p:cNvSpPr txBox="1"/>
          <p:nvPr/>
        </p:nvSpPr>
        <p:spPr>
          <a:xfrm>
            <a:off x="2197893" y="5273687"/>
            <a:ext cx="7949407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All DC voltage accuracy specifications apply to apertures of ≥100 </a:t>
            </a:r>
            <a:r>
              <a:rPr lang="en-GB" dirty="0" err="1"/>
              <a:t>ms</a:t>
            </a:r>
            <a:r>
              <a:rPr lang="en-GB" dirty="0"/>
              <a:t>, with Auto Zero and ADC calibration enabled. (Table applies to PXIe-4081)</a:t>
            </a:r>
          </a:p>
        </p:txBody>
      </p:sp>
    </p:spTree>
    <p:extLst>
      <p:ext uri="{BB962C8B-B14F-4D97-AF65-F5344CB8AC3E}">
        <p14:creationId xmlns:p14="http://schemas.microsoft.com/office/powerpoint/2010/main" val="39855039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0481268-BF94-407E-A88D-E5BDC87C04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208748"/>
              </p:ext>
            </p:extLst>
          </p:nvPr>
        </p:nvGraphicFramePr>
        <p:xfrm>
          <a:off x="407988" y="1592263"/>
          <a:ext cx="11376024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35586">
                  <a:extLst>
                    <a:ext uri="{9D8B030D-6E8A-4147-A177-3AD203B41FA5}">
                      <a16:colId xmlns:a16="http://schemas.microsoft.com/office/drawing/2014/main" val="4079197058"/>
                    </a:ext>
                  </a:extLst>
                </a:gridCol>
                <a:gridCol w="1191237">
                  <a:extLst>
                    <a:ext uri="{9D8B030D-6E8A-4147-A177-3AD203B41FA5}">
                      <a16:colId xmlns:a16="http://schemas.microsoft.com/office/drawing/2014/main" val="2145375544"/>
                    </a:ext>
                  </a:extLst>
                </a:gridCol>
                <a:gridCol w="1770077">
                  <a:extLst>
                    <a:ext uri="{9D8B030D-6E8A-4147-A177-3AD203B41FA5}">
                      <a16:colId xmlns:a16="http://schemas.microsoft.com/office/drawing/2014/main" val="1441268708"/>
                    </a:ext>
                  </a:extLst>
                </a:gridCol>
                <a:gridCol w="1577130">
                  <a:extLst>
                    <a:ext uri="{9D8B030D-6E8A-4147-A177-3AD203B41FA5}">
                      <a16:colId xmlns:a16="http://schemas.microsoft.com/office/drawing/2014/main" val="3949543232"/>
                    </a:ext>
                  </a:extLst>
                </a:gridCol>
                <a:gridCol w="1770077">
                  <a:extLst>
                    <a:ext uri="{9D8B030D-6E8A-4147-A177-3AD203B41FA5}">
                      <a16:colId xmlns:a16="http://schemas.microsoft.com/office/drawing/2014/main" val="1117706606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38125872"/>
                    </a:ext>
                  </a:extLst>
                </a:gridCol>
                <a:gridCol w="2455454">
                  <a:extLst>
                    <a:ext uri="{9D8B030D-6E8A-4147-A177-3AD203B41FA5}">
                      <a16:colId xmlns:a16="http://schemas.microsoft.com/office/drawing/2014/main" val="2049001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err="1"/>
                        <a:t>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Signal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24H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1°C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90D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5°C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90D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1</a:t>
                      </a:r>
                      <a:r>
                        <a:rPr lang="en-US" baseline="0" dirty="0"/>
                        <a:t>5</a:t>
                      </a:r>
                      <a:r>
                        <a:rPr lang="pl-PL" baseline="0" dirty="0"/>
                        <a:t>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2Y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</a:t>
                      </a:r>
                      <a:r>
                        <a:rPr lang="en-US" baseline="0" dirty="0"/>
                        <a:t>5</a:t>
                      </a:r>
                      <a:r>
                        <a:rPr lang="pl-PL" baseline="0" dirty="0"/>
                        <a:t>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2Y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1</a:t>
                      </a:r>
                      <a:r>
                        <a:rPr lang="en-US" baseline="0" dirty="0"/>
                        <a:t>5</a:t>
                      </a:r>
                      <a:r>
                        <a:rPr lang="pl-PL" baseline="0" dirty="0"/>
                        <a:t>°C</a:t>
                      </a:r>
                      <a:endParaRPr lang="en-GB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024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0.1V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0.05V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0.8uV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2.05uV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</a:t>
                      </a:r>
                      <a:r>
                        <a:rPr lang="pl-PL" dirty="0"/>
                        <a:t>.</a:t>
                      </a:r>
                      <a:r>
                        <a:rPr lang="en-US" dirty="0"/>
                        <a:t>5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2.2uV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236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0.5V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3.05uV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10uV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11.5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23.5uV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50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10V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5V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15uV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57.5uV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74.5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65uV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82uV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781867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4245DC9-E881-4250-A62C-8ADF727D7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44007"/>
          </a:xfrm>
        </p:spPr>
        <p:txBody>
          <a:bodyPr/>
          <a:lstStyle/>
          <a:p>
            <a:r>
              <a:rPr lang="en-US" dirty="0"/>
              <a:t>Accuracy and calibration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F65A8-13D6-4F71-B525-D417A5256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B3A0F-38BC-4774-8E18-081D7DE72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F0D7F-728B-4C2F-B3A8-E7ED094E2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35FF9F-BC99-45CE-A4EB-62A8FF580E46}"/>
              </a:ext>
            </a:extLst>
          </p:cNvPr>
          <p:cNvSpPr txBox="1"/>
          <p:nvPr/>
        </p:nvSpPr>
        <p:spPr>
          <a:xfrm>
            <a:off x="407987" y="1270000"/>
            <a:ext cx="13849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NI PXIe-4081</a:t>
            </a:r>
            <a:endParaRPr lang="en-GB" dirty="0"/>
          </a:p>
        </p:txBody>
      </p:sp>
      <p:graphicFrame>
        <p:nvGraphicFramePr>
          <p:cNvPr id="11" name="Table 7">
            <a:extLst>
              <a:ext uri="{FF2B5EF4-FFF2-40B4-BE49-F238E27FC236}">
                <a16:creationId xmlns:a16="http://schemas.microsoft.com/office/drawing/2014/main" id="{FDBEE7A3-5002-4C78-B44A-2CA27BB5284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0494019"/>
              </p:ext>
            </p:extLst>
          </p:nvPr>
        </p:nvGraphicFramePr>
        <p:xfrm>
          <a:off x="407987" y="3943775"/>
          <a:ext cx="11376024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135586">
                  <a:extLst>
                    <a:ext uri="{9D8B030D-6E8A-4147-A177-3AD203B41FA5}">
                      <a16:colId xmlns:a16="http://schemas.microsoft.com/office/drawing/2014/main" val="4079197058"/>
                    </a:ext>
                  </a:extLst>
                </a:gridCol>
                <a:gridCol w="1191237">
                  <a:extLst>
                    <a:ext uri="{9D8B030D-6E8A-4147-A177-3AD203B41FA5}">
                      <a16:colId xmlns:a16="http://schemas.microsoft.com/office/drawing/2014/main" val="2145375544"/>
                    </a:ext>
                  </a:extLst>
                </a:gridCol>
                <a:gridCol w="1770077">
                  <a:extLst>
                    <a:ext uri="{9D8B030D-6E8A-4147-A177-3AD203B41FA5}">
                      <a16:colId xmlns:a16="http://schemas.microsoft.com/office/drawing/2014/main" val="1441268708"/>
                    </a:ext>
                  </a:extLst>
                </a:gridCol>
                <a:gridCol w="1577130">
                  <a:extLst>
                    <a:ext uri="{9D8B030D-6E8A-4147-A177-3AD203B41FA5}">
                      <a16:colId xmlns:a16="http://schemas.microsoft.com/office/drawing/2014/main" val="3949543232"/>
                    </a:ext>
                  </a:extLst>
                </a:gridCol>
                <a:gridCol w="1770077">
                  <a:extLst>
                    <a:ext uri="{9D8B030D-6E8A-4147-A177-3AD203B41FA5}">
                      <a16:colId xmlns:a16="http://schemas.microsoft.com/office/drawing/2014/main" val="1117706606"/>
                    </a:ext>
                  </a:extLst>
                </a:gridCol>
                <a:gridCol w="1476463">
                  <a:extLst>
                    <a:ext uri="{9D8B030D-6E8A-4147-A177-3AD203B41FA5}">
                      <a16:colId xmlns:a16="http://schemas.microsoft.com/office/drawing/2014/main" val="38125872"/>
                    </a:ext>
                  </a:extLst>
                </a:gridCol>
                <a:gridCol w="2455454">
                  <a:extLst>
                    <a:ext uri="{9D8B030D-6E8A-4147-A177-3AD203B41FA5}">
                      <a16:colId xmlns:a16="http://schemas.microsoft.com/office/drawing/2014/main" val="2049001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err="1"/>
                        <a:t>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Signal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24H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1°C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90D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5°C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90D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1</a:t>
                      </a:r>
                      <a:r>
                        <a:rPr lang="en-US" baseline="0" dirty="0"/>
                        <a:t>5</a:t>
                      </a:r>
                      <a:r>
                        <a:rPr lang="pl-PL" baseline="0" dirty="0"/>
                        <a:t>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2Y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</a:t>
                      </a:r>
                      <a:r>
                        <a:rPr lang="en-US" baseline="0" dirty="0"/>
                        <a:t>5</a:t>
                      </a:r>
                      <a:r>
                        <a:rPr lang="pl-PL" baseline="0" dirty="0"/>
                        <a:t>°C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2Y  </a:t>
                      </a:r>
                      <a:br>
                        <a:rPr lang="pl-PL" dirty="0"/>
                      </a:br>
                      <a:r>
                        <a:rPr lang="pl-PL" dirty="0" err="1"/>
                        <a:t>T</a:t>
                      </a:r>
                      <a:r>
                        <a:rPr lang="pl-PL" baseline="-25000" dirty="0" err="1"/>
                        <a:t>selfcal</a:t>
                      </a:r>
                      <a:r>
                        <a:rPr lang="pl-PL" baseline="-25000" dirty="0"/>
                        <a:t> </a:t>
                      </a:r>
                      <a:r>
                        <a:rPr lang="pl-PL" baseline="0" dirty="0"/>
                        <a:t>± 1</a:t>
                      </a:r>
                      <a:r>
                        <a:rPr lang="en-US" baseline="0" dirty="0"/>
                        <a:t>5</a:t>
                      </a:r>
                      <a:r>
                        <a:rPr lang="pl-PL" baseline="0" dirty="0"/>
                        <a:t>°C</a:t>
                      </a:r>
                      <a:endParaRPr lang="en-GB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6024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0.1V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0.05V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0.</a:t>
                      </a:r>
                      <a:r>
                        <a:rPr lang="en-US" dirty="0"/>
                        <a:t>71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</a:t>
                      </a:r>
                      <a:r>
                        <a:rPr lang="pl-PL" dirty="0"/>
                        <a:t>.</a:t>
                      </a:r>
                      <a:r>
                        <a:rPr lang="en-US" dirty="0"/>
                        <a:t>41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</a:t>
                      </a:r>
                      <a:r>
                        <a:rPr lang="pl-PL" dirty="0"/>
                        <a:t>.</a:t>
                      </a:r>
                      <a:r>
                        <a:rPr lang="en-US" dirty="0"/>
                        <a:t>91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2.56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6.06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1236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0.5V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r>
                        <a:rPr lang="pl-PL" dirty="0"/>
                        <a:t>.</a:t>
                      </a:r>
                      <a:r>
                        <a:rPr lang="en-US" dirty="0"/>
                        <a:t>88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9.88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</a:t>
                      </a:r>
                      <a:r>
                        <a:rPr lang="pl-PL" dirty="0"/>
                        <a:t>.</a:t>
                      </a:r>
                      <a:r>
                        <a:rPr lang="en-US" dirty="0"/>
                        <a:t>88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11.88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23.88uV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150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10V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5V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15</a:t>
                      </a:r>
                      <a:r>
                        <a:rPr lang="en-US" dirty="0"/>
                        <a:t>.38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</a:t>
                      </a:r>
                      <a:r>
                        <a:rPr lang="pl-PL" dirty="0"/>
                        <a:t>.</a:t>
                      </a:r>
                      <a:r>
                        <a:rPr lang="en-US" dirty="0"/>
                        <a:t>38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87.38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80.38</a:t>
                      </a:r>
                      <a:r>
                        <a:rPr lang="pl-PL" dirty="0" err="1"/>
                        <a:t>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97.38uV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78186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455FB3E-0536-48A3-A846-D8DF507DD4EB}"/>
              </a:ext>
            </a:extLst>
          </p:cNvPr>
          <p:cNvSpPr txBox="1"/>
          <p:nvPr/>
        </p:nvSpPr>
        <p:spPr>
          <a:xfrm>
            <a:off x="407988" y="3653225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NI PXI-4071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953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impact – raw config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E4214D4-BC7C-4FAF-875B-5FE04C21B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3377485"/>
              </p:ext>
            </p:extLst>
          </p:nvPr>
        </p:nvGraphicFramePr>
        <p:xfrm>
          <a:off x="275591" y="4202758"/>
          <a:ext cx="5001582" cy="1854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00823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1092630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108129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Calibration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Calibrated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6.53E-06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2.07E-06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Self-Calibration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4.02E-06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4.40E-06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Ext. Calibration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-7.83E-05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2.08E-06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Non-Calibrated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3.14E-05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3.94E-06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92" y="1001903"/>
            <a:ext cx="5528524" cy="29658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489" y="1001903"/>
            <a:ext cx="5528523" cy="2997974"/>
          </a:xfrm>
          <a:prstGeom prst="rect">
            <a:avLst/>
          </a:prstGeom>
        </p:spPr>
      </p:pic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FB27C1F4-FC20-4C59-80AE-EE6F33A805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5790878"/>
              </p:ext>
            </p:extLst>
          </p:nvPr>
        </p:nvGraphicFramePr>
        <p:xfrm>
          <a:off x="6255489" y="4204087"/>
          <a:ext cx="5001582" cy="1854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00823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1092630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108129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Calibration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Calibrated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1.45E-06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3.92E-06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Self-Calibration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6.29E-06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3.29E-06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Ext. Calibration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-6.20E-05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1.13E-05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Non-Calibrated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-7.89E-05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3.60E-06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A3991A7-DCB7-48A6-BA81-20458811479F}"/>
              </a:ext>
            </a:extLst>
          </p:cNvPr>
          <p:cNvSpPr txBox="1"/>
          <p:nvPr/>
        </p:nvSpPr>
        <p:spPr>
          <a:xfrm>
            <a:off x="2212125" y="999425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PXISSM07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5F3F5D-3C22-4756-8AF3-E0C0D9EAE2E0}"/>
              </a:ext>
            </a:extLst>
          </p:cNvPr>
          <p:cNvSpPr txBox="1"/>
          <p:nvPr/>
        </p:nvSpPr>
        <p:spPr>
          <a:xfrm>
            <a:off x="8192023" y="1001903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PXISSM03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9242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impact – best possible config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E4214D4-BC7C-4FAF-875B-5FE04C21B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597026"/>
              </p:ext>
            </p:extLst>
          </p:nvPr>
        </p:nvGraphicFramePr>
        <p:xfrm>
          <a:off x="275591" y="4202758"/>
          <a:ext cx="5001582" cy="1854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00823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1092630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108129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Calibration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Calibrated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3.81E-07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2.00E-07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Self-Calibration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-7.37E-07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4.54E-07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Ext. Calibration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-2.30E-07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2.01E-07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Non-Calibrated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-1.16E-07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4.78E-07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1786" y="1001903"/>
            <a:ext cx="5336136" cy="29658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428812" y="1001903"/>
            <a:ext cx="5181876" cy="2997974"/>
          </a:xfrm>
          <a:prstGeom prst="rect">
            <a:avLst/>
          </a:prstGeom>
        </p:spPr>
      </p:pic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FB27C1F4-FC20-4C59-80AE-EE6F33A8052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680276"/>
              </p:ext>
            </p:extLst>
          </p:nvPr>
        </p:nvGraphicFramePr>
        <p:xfrm>
          <a:off x="6255489" y="4204087"/>
          <a:ext cx="5001582" cy="1854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00823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1092630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108129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Calibration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Calibrated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1.19E-06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4.19E-07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Self-Calibration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8.03E-08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4.64E-07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Only Ext. Calibration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2.69E-07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4.01E-07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Non-Calibrated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-1.45E-06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4.71E-06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0A3991A7-DCB7-48A6-BA81-20458811479F}"/>
              </a:ext>
            </a:extLst>
          </p:cNvPr>
          <p:cNvSpPr txBox="1"/>
          <p:nvPr/>
        </p:nvSpPr>
        <p:spPr>
          <a:xfrm>
            <a:off x="2212125" y="999425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PXISSM07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5F3F5D-3C22-4756-8AF3-E0C0D9EAE2E0}"/>
              </a:ext>
            </a:extLst>
          </p:cNvPr>
          <p:cNvSpPr txBox="1"/>
          <p:nvPr/>
        </p:nvSpPr>
        <p:spPr>
          <a:xfrm>
            <a:off x="8192023" y="1001903"/>
            <a:ext cx="11285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PXISSM03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148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BA99742-1D5C-40C3-843E-6B9185E6AF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061064" cy="4608512"/>
          </a:xfrm>
        </p:spPr>
        <p:txBody>
          <a:bodyPr/>
          <a:lstStyle/>
          <a:p>
            <a:r>
              <a:rPr lang="en-GB" sz="1800" b="0" i="0" dirty="0">
                <a:solidFill>
                  <a:srgbClr val="333333"/>
                </a:solidFill>
                <a:effectLst/>
              </a:rPr>
              <a:t>Auto Zero is a method used to </a:t>
            </a:r>
            <a:r>
              <a:rPr lang="en-GB" sz="1800" i="0" dirty="0">
                <a:solidFill>
                  <a:srgbClr val="333333"/>
                </a:solidFill>
                <a:effectLst/>
              </a:rPr>
              <a:t>compensate for internal DMM offsets</a:t>
            </a:r>
            <a:r>
              <a:rPr lang="en-GB" sz="1800" b="0" i="0" dirty="0">
                <a:solidFill>
                  <a:srgbClr val="333333"/>
                </a:solidFill>
                <a:effectLst/>
              </a:rPr>
              <a:t>.</a:t>
            </a:r>
            <a:br>
              <a:rPr lang="en-GB" sz="1800" b="0" i="0" dirty="0">
                <a:solidFill>
                  <a:srgbClr val="333333"/>
                </a:solidFill>
                <a:effectLst/>
              </a:rPr>
            </a:br>
            <a:r>
              <a:rPr lang="en-GB" sz="1800" b="0" i="0" dirty="0">
                <a:solidFill>
                  <a:srgbClr val="333333"/>
                </a:solidFill>
                <a:effectLst/>
              </a:rPr>
              <a:t>When enabled, the </a:t>
            </a:r>
            <a:r>
              <a:rPr lang="en-GB" sz="1800" i="0" dirty="0">
                <a:solidFill>
                  <a:srgbClr val="333333"/>
                </a:solidFill>
                <a:effectLst/>
              </a:rPr>
              <a:t>internal DMM input is connected to LO terminal</a:t>
            </a:r>
            <a:r>
              <a:rPr lang="en-GB" sz="1800" b="0" i="0" dirty="0">
                <a:solidFill>
                  <a:srgbClr val="333333"/>
                </a:solidFill>
                <a:effectLst/>
              </a:rPr>
              <a:t>. </a:t>
            </a:r>
          </a:p>
          <a:p>
            <a:r>
              <a:rPr lang="en-GB" sz="1800" b="0" i="0" dirty="0">
                <a:solidFill>
                  <a:srgbClr val="333333"/>
                </a:solidFill>
                <a:effectLst/>
              </a:rPr>
              <a:t>Thus, any offsets in the measurement path or ADC are measured. The subsequent “real” measurement, has </a:t>
            </a:r>
            <a:r>
              <a:rPr lang="en-GB" sz="1800" b="0" i="0" dirty="0" err="1">
                <a:solidFill>
                  <a:srgbClr val="333333"/>
                </a:solidFill>
                <a:effectLst/>
              </a:rPr>
              <a:t>AutoZero</a:t>
            </a:r>
            <a:r>
              <a:rPr lang="en-GB" sz="1800" b="0" i="0" dirty="0">
                <a:solidFill>
                  <a:srgbClr val="333333"/>
                </a:solidFill>
                <a:effectLst/>
              </a:rPr>
              <a:t> value subtracted from it. </a:t>
            </a:r>
          </a:p>
          <a:p>
            <a:r>
              <a:rPr lang="en-GB" sz="1800" b="0" dirty="0"/>
              <a:t>This parameter increases the measurement resolution by </a:t>
            </a:r>
            <a:r>
              <a:rPr lang="en-GB" sz="1800" dirty="0"/>
              <a:t>compensating internal DMM offsets.</a:t>
            </a:r>
            <a:r>
              <a:rPr lang="en-GB" sz="1800" b="0" dirty="0">
                <a:solidFill>
                  <a:srgbClr val="000000"/>
                </a:solidFill>
              </a:rPr>
              <a:t> </a:t>
            </a:r>
            <a:r>
              <a:rPr lang="en-GB" sz="1800" b="0" dirty="0" err="1"/>
              <a:t>AutoZero</a:t>
            </a:r>
            <a:r>
              <a:rPr lang="en-GB" sz="1800" b="0" dirty="0"/>
              <a:t> adds around 63 milliseconds per sample.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25297D-0550-4166-8773-2D8EBBECC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AutoZero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3BB7DA-AC78-448C-BC4A-5993C7004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026CA-CB0C-45FD-95B8-8731747B6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4EA58E-44BF-4D5F-9017-45A37195F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FEF1D263-76BB-4F70-ACFE-95A0F741F2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029" t="13064" r="50000" b="9583"/>
          <a:stretch/>
        </p:blipFill>
        <p:spPr>
          <a:xfrm>
            <a:off x="8469053" y="1511085"/>
            <a:ext cx="3485335" cy="4214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4210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AutoZero</a:t>
            </a:r>
            <a:r>
              <a:rPr lang="en-US" dirty="0"/>
              <a:t> impact (PXISSM07)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E4214D4-BC7C-4FAF-875B-5FE04C21B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5902351"/>
              </p:ext>
            </p:extLst>
          </p:nvPr>
        </p:nvGraphicFramePr>
        <p:xfrm>
          <a:off x="275591" y="4202758"/>
          <a:ext cx="11165295" cy="202347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957466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1556657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  <a:gridCol w="2373086">
                  <a:extLst>
                    <a:ext uri="{9D8B030D-6E8A-4147-A177-3AD203B41FA5}">
                      <a16:colId xmlns:a16="http://schemas.microsoft.com/office/drawing/2014/main" val="1385322028"/>
                    </a:ext>
                  </a:extLst>
                </a:gridCol>
                <a:gridCol w="2754086">
                  <a:extLst>
                    <a:ext uri="{9D8B030D-6E8A-4147-A177-3AD203B41FA5}">
                      <a16:colId xmlns:a16="http://schemas.microsoft.com/office/drawing/2014/main" val="3244448195"/>
                    </a:ext>
                  </a:extLst>
                </a:gridCol>
              </a:tblGrid>
              <a:tr h="404694">
                <a:tc>
                  <a:txBody>
                    <a:bodyPr/>
                    <a:lstStyle/>
                    <a:p>
                      <a:r>
                        <a:rPr lang="en-US" dirty="0"/>
                        <a:t>Calibration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(</a:t>
                      </a:r>
                      <a:r>
                        <a:rPr lang="en-US" dirty="0" err="1"/>
                        <a:t>AutoZero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r>
                        <a:rPr lang="en-US" dirty="0"/>
                        <a:t> (</a:t>
                      </a:r>
                      <a:r>
                        <a:rPr lang="en-US" dirty="0" err="1"/>
                        <a:t>AutoZero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Calibrated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6.53E-06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2.07E-06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4.39E-07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2.58E-07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Only Self-Calibration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4.02E-06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4.40E-06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-7.52E-07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6.08E-07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Only Ext. Calibration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-7.83E-05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2.08E-06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-1.55E-07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2.93E-07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Non-Calibrated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3.14E-05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3.94E-06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-2.05E-07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6.50E-07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04007" y="1012718"/>
            <a:ext cx="5336136" cy="294420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378481" y="1012718"/>
            <a:ext cx="5181876" cy="28742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1309F6D-E8E6-4168-AAC5-638F72208990}"/>
              </a:ext>
            </a:extLst>
          </p:cNvPr>
          <p:cNvSpPr txBox="1"/>
          <p:nvPr/>
        </p:nvSpPr>
        <p:spPr>
          <a:xfrm>
            <a:off x="9516088" y="581831"/>
            <a:ext cx="204426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Noisy curve = raw config</a:t>
            </a:r>
          </a:p>
          <a:p>
            <a:pPr algn="l"/>
            <a:r>
              <a:rPr lang="en-US" sz="1400" dirty="0"/>
              <a:t>Flat curve = </a:t>
            </a:r>
            <a:r>
              <a:rPr lang="en-US" sz="1400" dirty="0" err="1"/>
              <a:t>AutoZero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E851D-FE2E-4719-A674-BC2BC1505B64}"/>
              </a:ext>
            </a:extLst>
          </p:cNvPr>
          <p:cNvSpPr txBox="1"/>
          <p:nvPr/>
        </p:nvSpPr>
        <p:spPr>
          <a:xfrm>
            <a:off x="8456039" y="1004600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7181365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D59354-2596-46D6-820D-B93D9D9878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61" y="1592263"/>
            <a:ext cx="7978229" cy="4608512"/>
          </a:xfrm>
        </p:spPr>
        <p:txBody>
          <a:bodyPr/>
          <a:lstStyle/>
          <a:p>
            <a:r>
              <a:rPr lang="en-GB" sz="1800" b="0" dirty="0"/>
              <a:t>Specifies the </a:t>
            </a:r>
            <a:r>
              <a:rPr lang="en-GB" sz="1800" dirty="0"/>
              <a:t>number of Aperture Times to perform</a:t>
            </a:r>
            <a:r>
              <a:rPr lang="en-GB" sz="1800" b="0" dirty="0"/>
              <a:t> in one sample measurement.</a:t>
            </a:r>
          </a:p>
          <a:p>
            <a:r>
              <a:rPr lang="en-GB" sz="1800" b="0" dirty="0"/>
              <a:t>NI DMM will perform </a:t>
            </a:r>
            <a:r>
              <a:rPr lang="en-GB" sz="1800" dirty="0" err="1"/>
              <a:t>AutoZero</a:t>
            </a:r>
            <a:r>
              <a:rPr lang="en-GB" sz="1800" dirty="0"/>
              <a:t>(if enabled), ADC Calibration(if enabled) and Settling before each Aperture Time</a:t>
            </a:r>
            <a:r>
              <a:rPr lang="en-GB" sz="1800" b="0" dirty="0"/>
              <a:t>. </a:t>
            </a:r>
            <a:br>
              <a:rPr lang="en-GB" sz="1800" b="0" dirty="0"/>
            </a:br>
            <a:r>
              <a:rPr lang="en-GB" sz="1800" b="0" dirty="0"/>
              <a:t>Because of that, average of 4 points acquired with Aperture Time = 100ms should have better accuracy/precision than 1 point acquired with Aperture Time = 400ms.</a:t>
            </a:r>
          </a:p>
          <a:p>
            <a:r>
              <a:rPr lang="en-GB" sz="1800" dirty="0">
                <a:solidFill>
                  <a:schemeClr val="tx1"/>
                </a:solidFill>
              </a:rPr>
              <a:t>*Aperture Time is the period during which the ADC is reading the input signal. In other words it is integration time of the signal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27B289-EAF4-42D8-87FD-F4E964709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365048"/>
            <a:ext cx="11376025" cy="1065742"/>
          </a:xfrm>
        </p:spPr>
        <p:txBody>
          <a:bodyPr/>
          <a:lstStyle/>
          <a:p>
            <a:r>
              <a:rPr lang="en-US" dirty="0"/>
              <a:t>Averaging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D3CB38-B113-4ABA-8848-6018A16A2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3E30CB-8978-4772-B38F-A0FAAEA24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451FB-6908-4E73-B1E6-CD904A807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DE81AC-F3A7-4D74-B8A3-93987A4E2D62}"/>
              </a:ext>
            </a:extLst>
          </p:cNvPr>
          <p:cNvSpPr txBox="1"/>
          <p:nvPr/>
        </p:nvSpPr>
        <p:spPr>
          <a:xfrm>
            <a:off x="9363336" y="2674611"/>
            <a:ext cx="24901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Number of Averages = 1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D62384-C2D8-4A3A-9479-E443CF13E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2984" y="2966344"/>
            <a:ext cx="3969015" cy="11660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8667EE3-5E4F-4ADB-8DBA-7197FED5CE06}"/>
              </a:ext>
            </a:extLst>
          </p:cNvPr>
          <p:cNvSpPr txBox="1"/>
          <p:nvPr/>
        </p:nvSpPr>
        <p:spPr>
          <a:xfrm>
            <a:off x="9155896" y="3881365"/>
            <a:ext cx="249016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Number of Averages = 2</a:t>
            </a:r>
            <a:endParaRPr lang="en-GB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5A9BD91-4E50-4113-BCCE-D5480D170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831" y="1463808"/>
            <a:ext cx="2351180" cy="121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1028439C-EB2A-4864-A573-8468D30FE8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366" y="4587621"/>
            <a:ext cx="27622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405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Averaging impact (PXISSM07)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E4214D4-BC7C-4FAF-875B-5FE04C21B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0766987"/>
              </p:ext>
            </p:extLst>
          </p:nvPr>
        </p:nvGraphicFramePr>
        <p:xfrm>
          <a:off x="275591" y="4202758"/>
          <a:ext cx="11666038" cy="202347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26838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850571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  <a:gridCol w="2449286">
                  <a:extLst>
                    <a:ext uri="{9D8B030D-6E8A-4147-A177-3AD203B41FA5}">
                      <a16:colId xmlns:a16="http://schemas.microsoft.com/office/drawing/2014/main" val="1385322028"/>
                    </a:ext>
                  </a:extLst>
                </a:gridCol>
                <a:gridCol w="2764972">
                  <a:extLst>
                    <a:ext uri="{9D8B030D-6E8A-4147-A177-3AD203B41FA5}">
                      <a16:colId xmlns:a16="http://schemas.microsoft.com/office/drawing/2014/main" val="3244448195"/>
                    </a:ext>
                  </a:extLst>
                </a:gridCol>
              </a:tblGrid>
              <a:tr h="404694">
                <a:tc>
                  <a:txBody>
                    <a:bodyPr/>
                    <a:lstStyle/>
                    <a:p>
                      <a:r>
                        <a:rPr lang="en-US" dirty="0"/>
                        <a:t>Calibration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(AZ)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r>
                        <a:rPr lang="en-US" dirty="0"/>
                        <a:t>(AZ)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(AZ+2Avg)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r>
                        <a:rPr lang="en-US" dirty="0"/>
                        <a:t> (AZ+2Avg)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Calibrated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4.39E-07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2.58E-07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4.48E-07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1.75E-07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Only Self-Calibration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-7.52E-07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6.08E-07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-7.30E-07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4.52E-07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Only Ext. Calibration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-1.55E-07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2.93E-07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-1.34E-07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1.92E-07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Non-Calibrated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-2.05E-07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6.50E-07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-1.87E-07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4.81E-07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1786" y="1014665"/>
            <a:ext cx="5336136" cy="29403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765804" y="1080781"/>
            <a:ext cx="5175825" cy="28742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C828E9-C080-49BC-9FF3-F1EF051A32D2}"/>
              </a:ext>
            </a:extLst>
          </p:cNvPr>
          <p:cNvSpPr txBox="1"/>
          <p:nvPr/>
        </p:nvSpPr>
        <p:spPr>
          <a:xfrm>
            <a:off x="10142226" y="691020"/>
            <a:ext cx="179940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Dark color = AZ</a:t>
            </a:r>
            <a:br>
              <a:rPr lang="en-US" sz="1400" dirty="0"/>
            </a:br>
            <a:r>
              <a:rPr lang="en-US" sz="1400" dirty="0"/>
              <a:t>Bright color = AZ+AVG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1A2B2B-CF49-42AE-B2D8-8B8B1C0304B3}"/>
              </a:ext>
            </a:extLst>
          </p:cNvPr>
          <p:cNvSpPr txBox="1"/>
          <p:nvPr/>
        </p:nvSpPr>
        <p:spPr>
          <a:xfrm>
            <a:off x="8756529" y="1121907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781479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5B1C7B-CF68-4C1A-A077-12BDAB6130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11811" cy="4608512"/>
          </a:xfrm>
        </p:spPr>
        <p:txBody>
          <a:bodyPr/>
          <a:lstStyle/>
          <a:p>
            <a:r>
              <a:rPr lang="en-GB" sz="1800" b="0" dirty="0"/>
              <a:t>Each DC reading returned by the NI DMM is actually the </a:t>
            </a:r>
            <a:r>
              <a:rPr lang="en-GB" sz="1800" dirty="0"/>
              <a:t>mathematical result (integration) of multiple high-speed samples</a:t>
            </a:r>
            <a:r>
              <a:rPr lang="en-GB" sz="1800" b="0" dirty="0"/>
              <a:t>.</a:t>
            </a:r>
          </a:p>
          <a:p>
            <a:r>
              <a:rPr lang="en-GB" sz="1800" b="0" dirty="0"/>
              <a:t>By adjusting </a:t>
            </a:r>
            <a:r>
              <a:rPr lang="en-GB" sz="1800" dirty="0"/>
              <a:t>the relative weighting of those samples</a:t>
            </a:r>
            <a:r>
              <a:rPr lang="en-GB" sz="1800" b="0" dirty="0"/>
              <a:t>, you can adjust the </a:t>
            </a:r>
            <a:r>
              <a:rPr lang="en-GB" sz="1800" dirty="0"/>
              <a:t>sensitivity to different interfering frequencies</a:t>
            </a:r>
            <a:r>
              <a:rPr lang="en-GB" sz="1800" b="0" dirty="0"/>
              <a:t>. </a:t>
            </a:r>
          </a:p>
          <a:p>
            <a:r>
              <a:rPr lang="en-GB" sz="1800" b="0" dirty="0"/>
              <a:t>Three different weightings are available – </a:t>
            </a:r>
            <a:r>
              <a:rPr lang="en-GB" sz="1800" dirty="0"/>
              <a:t>normal, second-order, and high-order</a:t>
            </a:r>
            <a:r>
              <a:rPr lang="en-GB" sz="1800" b="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B318272-523F-4BC1-A4A0-DCE1E8972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Filtering (DC Noise Rejection)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2B480-3884-4B34-943F-F0CD60747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CC19C-1AF8-4015-8040-317FB12D9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5A389-C3AB-4235-8792-FCC807B1D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B96EF3-BEA8-4484-ADF7-D5FEDEB0F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0740" y="1166628"/>
            <a:ext cx="6150958" cy="15765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A631BC-9E9B-465F-9D0B-65238D0E4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0740" y="2853386"/>
            <a:ext cx="6150958" cy="15551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812A52B-8062-48F5-844D-BB721D363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0740" y="4422776"/>
            <a:ext cx="6150958" cy="157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5127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High-Order Filtering impact (PXISSM07)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E4214D4-BC7C-4FAF-875B-5FE04C21B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320833"/>
              </p:ext>
            </p:extLst>
          </p:nvPr>
        </p:nvGraphicFramePr>
        <p:xfrm>
          <a:off x="275591" y="4202758"/>
          <a:ext cx="11666038" cy="202347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826838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1774371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850571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  <a:gridCol w="2449286">
                  <a:extLst>
                    <a:ext uri="{9D8B030D-6E8A-4147-A177-3AD203B41FA5}">
                      <a16:colId xmlns:a16="http://schemas.microsoft.com/office/drawing/2014/main" val="1385322028"/>
                    </a:ext>
                  </a:extLst>
                </a:gridCol>
                <a:gridCol w="2764972">
                  <a:extLst>
                    <a:ext uri="{9D8B030D-6E8A-4147-A177-3AD203B41FA5}">
                      <a16:colId xmlns:a16="http://schemas.microsoft.com/office/drawing/2014/main" val="3244448195"/>
                    </a:ext>
                  </a:extLst>
                </a:gridCol>
              </a:tblGrid>
              <a:tr h="404694">
                <a:tc>
                  <a:txBody>
                    <a:bodyPr/>
                    <a:lstStyle/>
                    <a:p>
                      <a:r>
                        <a:rPr lang="en-US" dirty="0"/>
                        <a:t>Calibration 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(AZ)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r>
                        <a:rPr lang="en-US" dirty="0"/>
                        <a:t>(AZ)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Average (AZ+H-O F)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StdDev</a:t>
                      </a:r>
                      <a:r>
                        <a:rPr lang="en-US" dirty="0"/>
                        <a:t> (AZ+H-O F)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Calibrated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4.32E-07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2.60E-07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4.31E-07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2.89E-07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Only Self-Calibration </a:t>
                      </a:r>
                      <a:r>
                        <a:rPr lang="en-US" sz="16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6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-7.13E-07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5.97E-07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-7.36E-07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6.02E-07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Only Ext. Calibration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-2.68E-07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5.18E-07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-2.97E-07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5.07E-07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404694">
                <a:tc>
                  <a:txBody>
                    <a:bodyPr/>
                    <a:lstStyle/>
                    <a:p>
                      <a:r>
                        <a:rPr lang="en-US" sz="1600" dirty="0"/>
                        <a:t>Non-Calibrated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-2.12E-07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6.71E-07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-2.39E-07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6.65E-07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3923" y="1014665"/>
            <a:ext cx="5071861" cy="29403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40009" y="1063788"/>
            <a:ext cx="4959481" cy="28742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1B357E-C9A7-481A-B108-6319301527A8}"/>
              </a:ext>
            </a:extLst>
          </p:cNvPr>
          <p:cNvSpPr txBox="1"/>
          <p:nvPr/>
        </p:nvSpPr>
        <p:spPr>
          <a:xfrm>
            <a:off x="8456039" y="1135252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02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A22D06-BA49-42E2-8E5A-B6410964A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08314"/>
            <a:ext cx="7070497" cy="499246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DAC033-336A-4056-8339-83F9D9616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DMM Project Timeline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51A83-FCAD-4348-9708-85D325C02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76BEA-25C9-412E-8B91-44DC3CDC6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94C94-E3EE-47BC-9A40-140CABEFA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Content Placeholder 6">
            <a:extLst>
              <a:ext uri="{FF2B5EF4-FFF2-40B4-BE49-F238E27FC236}">
                <a16:creationId xmlns:a16="http://schemas.microsoft.com/office/drawing/2014/main" id="{880057BA-488A-45E4-AA2E-8874B0E294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10" y="920205"/>
            <a:ext cx="7038994" cy="52805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CE45A1-0370-47D4-BE08-A76B60E584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174" y="240834"/>
            <a:ext cx="3428921" cy="239700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CA7ED9-5523-4191-95F6-F6B7E983F84D}"/>
              </a:ext>
            </a:extLst>
          </p:cNvPr>
          <p:cNvSpPr txBox="1"/>
          <p:nvPr/>
        </p:nvSpPr>
        <p:spPr>
          <a:xfrm>
            <a:off x="8222174" y="2612231"/>
            <a:ext cx="202632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DMM PXI Ver. 2012</a:t>
            </a: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97D5802-987F-4551-8024-F5C517D892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735" y="2971313"/>
            <a:ext cx="3434955" cy="27514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7008D1-3BB7-4851-862F-C0F0891704B5}"/>
              </a:ext>
            </a:extLst>
          </p:cNvPr>
          <p:cNvSpPr txBox="1"/>
          <p:nvPr/>
        </p:nvSpPr>
        <p:spPr>
          <a:xfrm>
            <a:off x="8234735" y="5808865"/>
            <a:ext cx="215456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DMM PXIe Ver.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6309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High-Order Filtering impact (PXISSM07)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AE4214D4-BC7C-4FAF-875B-5FE04C21B2D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4936521"/>
              </p:ext>
            </p:extLst>
          </p:nvPr>
        </p:nvGraphicFramePr>
        <p:xfrm>
          <a:off x="275591" y="4202758"/>
          <a:ext cx="11666038" cy="199299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49894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2092271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937288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  <a:gridCol w="2721613">
                  <a:extLst>
                    <a:ext uri="{9D8B030D-6E8A-4147-A177-3AD203B41FA5}">
                      <a16:colId xmlns:a16="http://schemas.microsoft.com/office/drawing/2014/main" val="1385322028"/>
                    </a:ext>
                  </a:extLst>
                </a:gridCol>
                <a:gridCol w="2764972">
                  <a:extLst>
                    <a:ext uri="{9D8B030D-6E8A-4147-A177-3AD203B41FA5}">
                      <a16:colId xmlns:a16="http://schemas.microsoft.com/office/drawing/2014/main" val="3244448195"/>
                    </a:ext>
                  </a:extLst>
                </a:gridCol>
              </a:tblGrid>
              <a:tr h="398598">
                <a:tc>
                  <a:txBody>
                    <a:bodyPr/>
                    <a:lstStyle/>
                    <a:p>
                      <a:r>
                        <a:rPr lang="en-US" sz="1600" dirty="0"/>
                        <a:t>Calibration status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 (AZ+2Avg)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StdDev</a:t>
                      </a:r>
                      <a:r>
                        <a:rPr lang="en-US" sz="1600" dirty="0"/>
                        <a:t>(AZ+2Avg)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 (AZ+2Avg+HO)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StdDev</a:t>
                      </a:r>
                      <a:r>
                        <a:rPr lang="en-US" sz="1600" dirty="0"/>
                        <a:t> (AZ+2Avg+HO)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Calibrated 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4.48E-07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1.75E-07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4.37E-07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1.97E-07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Only Self-Calibration </a:t>
                      </a:r>
                      <a:r>
                        <a:rPr lang="en-US" sz="14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-7.30E-07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4.52E-07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-7.80E-07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4.55E-07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Only Ext. Calibration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-1.34E-07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1.92E-07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-1.47E-07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1.95E-07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Non-Calibrated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-1.87E-07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4.81E-07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-2.19E-07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4.90E-07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39563" y="960880"/>
            <a:ext cx="3776825" cy="14469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39563" y="2521424"/>
            <a:ext cx="3776826" cy="1629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0B81E28-680D-4447-97A6-45595ECDBA6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184813" y="960880"/>
            <a:ext cx="3402143" cy="154782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0CF459B-74EE-4D24-B4A2-2FA19A9D65B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116389" y="2609497"/>
            <a:ext cx="3346046" cy="12201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871B38-6BC1-4FAE-BDEB-D7C791136C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5381" y="1085385"/>
            <a:ext cx="4397435" cy="252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0838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7DA104-4FD4-4600-8CF5-2C55F25E4F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432991" cy="4608512"/>
          </a:xfrm>
        </p:spPr>
        <p:txBody>
          <a:bodyPr/>
          <a:lstStyle/>
          <a:p>
            <a:r>
              <a:rPr lang="en-GB" sz="1800" b="0" dirty="0"/>
              <a:t>ADC Calibration is a method used to </a:t>
            </a:r>
            <a:r>
              <a:rPr lang="en-GB" sz="1800" dirty="0"/>
              <a:t>compensate for an internal DMM gain error </a:t>
            </a:r>
            <a:r>
              <a:rPr lang="en-GB" sz="1800" b="0" dirty="0"/>
              <a:t>and allows you to appropriately trade off measurement speed for </a:t>
            </a:r>
            <a:r>
              <a:rPr lang="en-GB" sz="1800" dirty="0"/>
              <a:t>long-term accuracy</a:t>
            </a:r>
            <a:r>
              <a:rPr lang="en-GB" sz="1800" b="0" dirty="0"/>
              <a:t>.</a:t>
            </a:r>
          </a:p>
          <a:p>
            <a:r>
              <a:rPr lang="en-GB" sz="1800" b="0" dirty="0"/>
              <a:t>When ADC calibration is enabled, every measurement cycle includes an additional phase for </a:t>
            </a:r>
            <a:r>
              <a:rPr lang="en-GB" sz="1800" dirty="0"/>
              <a:t>acquiring the value of the high-precision on-board reference voltage</a:t>
            </a:r>
            <a:r>
              <a:rPr lang="en-GB" sz="1800" b="0" dirty="0"/>
              <a:t>. </a:t>
            </a:r>
          </a:p>
          <a:p>
            <a:r>
              <a:rPr lang="en-GB" sz="1800" dirty="0"/>
              <a:t>ADC gain drift is normalized </a:t>
            </a:r>
            <a:r>
              <a:rPr lang="en-GB" sz="1800" b="0" dirty="0"/>
              <a:t>to the input signal, and the </a:t>
            </a:r>
            <a:r>
              <a:rPr lang="en-GB" sz="1800" dirty="0"/>
              <a:t>ADC gain drift is removed</a:t>
            </a:r>
            <a:r>
              <a:rPr lang="en-GB" sz="1800" b="0" dirty="0"/>
              <a:t> in the resulting mathematical calculation on every measurement.</a:t>
            </a:r>
          </a:p>
          <a:p>
            <a:r>
              <a:rPr lang="en-GB" sz="1800" b="0" dirty="0"/>
              <a:t>Input is disconnected from the ADC and the precision DC reference is measured. </a:t>
            </a:r>
            <a:br>
              <a:rPr lang="en-GB" sz="1800" b="0" dirty="0"/>
            </a:br>
            <a:r>
              <a:rPr lang="en-GB" sz="1800" b="0" dirty="0"/>
              <a:t>This measurement consists of an ADC calibration Auto Zero (REF LO) and an ADC calibration HI (REF HI). The normalized value of the reference voltage is calculated from </a:t>
            </a:r>
            <a:r>
              <a:rPr lang="en-GB" sz="1800" b="0" dirty="0" err="1"/>
              <a:t>Vref</a:t>
            </a:r>
            <a:r>
              <a:rPr lang="en-GB" sz="1800" b="0" dirty="0"/>
              <a:t> = REF HI–REF LO.</a:t>
            </a:r>
          </a:p>
          <a:p>
            <a:endParaRPr lang="en-GB" sz="18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D7523BD-814E-4F1D-A570-D94CE8202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ADC Calibration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EF983-1CBC-4A2B-824C-08093E588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0ED0B-EAD6-4FF6-8218-CBE8B40A6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EF73E-7A07-48E0-934B-8F32EECD0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2E6752CC-052D-46DE-9247-6C9FC7FE9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861" y="1592263"/>
            <a:ext cx="3790950" cy="210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864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ADC Calibration impact (PXISSM07)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08754" y="1014665"/>
            <a:ext cx="5062198" cy="294031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540009" y="1065640"/>
            <a:ext cx="4959481" cy="2870498"/>
          </a:xfrm>
          <a:prstGeom prst="rect">
            <a:avLst/>
          </a:prstGeom>
        </p:spPr>
      </p:pic>
      <p:graphicFrame>
        <p:nvGraphicFramePr>
          <p:cNvPr id="11" name="Table 13">
            <a:extLst>
              <a:ext uri="{FF2B5EF4-FFF2-40B4-BE49-F238E27FC236}">
                <a16:creationId xmlns:a16="http://schemas.microsoft.com/office/drawing/2014/main" id="{28E0D7E4-897D-49A4-8C08-525589662D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9122356"/>
              </p:ext>
            </p:extLst>
          </p:nvPr>
        </p:nvGraphicFramePr>
        <p:xfrm>
          <a:off x="275591" y="4202758"/>
          <a:ext cx="11666038" cy="199299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149894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2092271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1937288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  <a:gridCol w="2721613">
                  <a:extLst>
                    <a:ext uri="{9D8B030D-6E8A-4147-A177-3AD203B41FA5}">
                      <a16:colId xmlns:a16="http://schemas.microsoft.com/office/drawing/2014/main" val="1385322028"/>
                    </a:ext>
                  </a:extLst>
                </a:gridCol>
                <a:gridCol w="2764972">
                  <a:extLst>
                    <a:ext uri="{9D8B030D-6E8A-4147-A177-3AD203B41FA5}">
                      <a16:colId xmlns:a16="http://schemas.microsoft.com/office/drawing/2014/main" val="3244448195"/>
                    </a:ext>
                  </a:extLst>
                </a:gridCol>
              </a:tblGrid>
              <a:tr h="398598">
                <a:tc>
                  <a:txBody>
                    <a:bodyPr/>
                    <a:lstStyle/>
                    <a:p>
                      <a:r>
                        <a:rPr lang="en-US" sz="1600" dirty="0"/>
                        <a:t>Calibration status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 (AZ+2Avg)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StdDev</a:t>
                      </a:r>
                      <a:r>
                        <a:rPr lang="en-US" sz="1600" dirty="0"/>
                        <a:t>(AZ+2Avg)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 (AZ+2Avg+ADC)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StdDev</a:t>
                      </a:r>
                      <a:r>
                        <a:rPr lang="en-US" sz="1600" dirty="0"/>
                        <a:t> (AZ+2Avg+ADC)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Calibrated 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4.48E-07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1.75E-07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3.86E-07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1.78E-07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Only Self-Calibration </a:t>
                      </a:r>
                      <a:r>
                        <a:rPr lang="en-US" sz="14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-7.30E-07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4.52E-07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-7.47E-07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4.34E-07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Only Ext. Calibration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-1.34E-07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1.92E-07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-2.12E-07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1.81E-07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398598">
                <a:tc>
                  <a:txBody>
                    <a:bodyPr/>
                    <a:lstStyle/>
                    <a:p>
                      <a:r>
                        <a:rPr lang="en-US" sz="1400" dirty="0"/>
                        <a:t>Non-Calibrated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-1.87E-07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4.81E-07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-1.17E-07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4.86E-07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B651A06-C438-4A98-8483-D3D965DFC568}"/>
              </a:ext>
            </a:extLst>
          </p:cNvPr>
          <p:cNvSpPr txBox="1"/>
          <p:nvPr/>
        </p:nvSpPr>
        <p:spPr>
          <a:xfrm>
            <a:off x="8349668" y="1131452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1285851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 time measurement (PXISSM07 for 68.5 hours)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A053FFF-5E48-4548-AC8E-D8ADF618342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75591" y="1169071"/>
            <a:ext cx="3753131" cy="216106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FEF8F2-152C-477A-9055-54B74BFBCC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61119" y="1169070"/>
            <a:ext cx="3800981" cy="2161064"/>
          </a:xfrm>
          <a:prstGeom prst="rect">
            <a:avLst/>
          </a:prstGeom>
        </p:spPr>
      </p:pic>
      <p:graphicFrame>
        <p:nvGraphicFramePr>
          <p:cNvPr id="11" name="Table 13">
            <a:extLst>
              <a:ext uri="{FF2B5EF4-FFF2-40B4-BE49-F238E27FC236}">
                <a16:creationId xmlns:a16="http://schemas.microsoft.com/office/drawing/2014/main" id="{28E0D7E4-897D-49A4-8C08-525589662D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30938231"/>
              </p:ext>
            </p:extLst>
          </p:nvPr>
        </p:nvGraphicFramePr>
        <p:xfrm>
          <a:off x="275591" y="4202758"/>
          <a:ext cx="11508422" cy="199299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003896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3896581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3607945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</a:tblGrid>
              <a:tr h="453807">
                <a:tc>
                  <a:txBody>
                    <a:bodyPr/>
                    <a:lstStyle/>
                    <a:p>
                      <a:r>
                        <a:rPr lang="en-US" sz="1600" dirty="0"/>
                        <a:t>Calibration status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StdDev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237709">
                <a:tc>
                  <a:txBody>
                    <a:bodyPr/>
                    <a:lstStyle/>
                    <a:p>
                      <a:r>
                        <a:rPr lang="en-US" sz="1400" dirty="0"/>
                        <a:t>Calibrated PXIe-4081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-1.70E-07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1.44E-07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410588">
                <a:tc>
                  <a:txBody>
                    <a:bodyPr/>
                    <a:lstStyle/>
                    <a:p>
                      <a:r>
                        <a:rPr lang="en-US" sz="1400" dirty="0"/>
                        <a:t>Calibrated PXIe-4081</a:t>
                      </a:r>
                      <a:r>
                        <a:rPr lang="en-US" sz="14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-2.10E-07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1.38E-07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413208">
                <a:tc>
                  <a:txBody>
                    <a:bodyPr/>
                    <a:lstStyle/>
                    <a:p>
                      <a:r>
                        <a:rPr lang="en-US" sz="1400" dirty="0"/>
                        <a:t>Only Self-Calibrated PXI-4071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/>
                        <a:t>-8.89E-07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3.29E-07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410588">
                <a:tc>
                  <a:txBody>
                    <a:bodyPr/>
                    <a:lstStyle/>
                    <a:p>
                      <a:r>
                        <a:rPr lang="en-US" sz="1400" dirty="0"/>
                        <a:t>Only Self-Calibrated PXI-4071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(G)</a:t>
                      </a:r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-1.05E-07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3.43E-07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A5C6656E-BC66-401C-81EA-39B664D08C3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101929" y="1169070"/>
            <a:ext cx="3786116" cy="21610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C3D9E0-9428-4710-A663-87CD2845A892}"/>
              </a:ext>
            </a:extLst>
          </p:cNvPr>
          <p:cNvSpPr txBox="1"/>
          <p:nvPr/>
        </p:nvSpPr>
        <p:spPr>
          <a:xfrm>
            <a:off x="3077150" y="3600832"/>
            <a:ext cx="89364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*With 4 Averages, </a:t>
            </a:r>
            <a:r>
              <a:rPr lang="en-US" dirty="0" err="1"/>
              <a:t>AutoZero</a:t>
            </a:r>
            <a:r>
              <a:rPr lang="en-US" dirty="0"/>
              <a:t> On, ADC Calibration On, DC Noise Rejection High-Order</a:t>
            </a:r>
          </a:p>
          <a:p>
            <a:pPr algn="l"/>
            <a:r>
              <a:rPr lang="en-GB" dirty="0"/>
              <a:t>**No missed samples, no missed timestamps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C685BA-CACA-4A53-80FD-75F4A42DC6DE}"/>
              </a:ext>
            </a:extLst>
          </p:cNvPr>
          <p:cNvSpPr txBox="1"/>
          <p:nvPr/>
        </p:nvSpPr>
        <p:spPr>
          <a:xfrm>
            <a:off x="4978976" y="1195335"/>
            <a:ext cx="155331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Green hidden</a:t>
            </a:r>
            <a:endParaRPr lang="en-GB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82A7C5-9E3D-4118-B82D-83AC87461C9C}"/>
              </a:ext>
            </a:extLst>
          </p:cNvPr>
          <p:cNvSpPr txBox="1"/>
          <p:nvPr/>
        </p:nvSpPr>
        <p:spPr>
          <a:xfrm>
            <a:off x="9237889" y="2943909"/>
            <a:ext cx="1312860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Red hidden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6551382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freq. (PXISSM07 ~1kHz for 10min)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11" name="Table 13">
            <a:extLst>
              <a:ext uri="{FF2B5EF4-FFF2-40B4-BE49-F238E27FC236}">
                <a16:creationId xmlns:a16="http://schemas.microsoft.com/office/drawing/2014/main" id="{28E0D7E4-897D-49A4-8C08-525589662D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0615889"/>
              </p:ext>
            </p:extLst>
          </p:nvPr>
        </p:nvGraphicFramePr>
        <p:xfrm>
          <a:off x="199391" y="3440758"/>
          <a:ext cx="11508422" cy="240358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003896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3896581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3607945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</a:tblGrid>
              <a:tr h="400597">
                <a:tc>
                  <a:txBody>
                    <a:bodyPr/>
                    <a:lstStyle/>
                    <a:p>
                      <a:r>
                        <a:rPr lang="en-US" sz="1600" dirty="0"/>
                        <a:t>Calibration status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StdDev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r>
                        <a:rPr lang="en-US" sz="1400" dirty="0"/>
                        <a:t>1 day since Self-Calibration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-8.07E-06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3.00E-06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r>
                        <a:rPr lang="en-US" sz="1400" dirty="0"/>
                        <a:t>1 day since Self-Calibration</a:t>
                      </a:r>
                      <a:r>
                        <a:rPr lang="en-US" sz="14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-5.41E-06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1.84E-06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r>
                        <a:rPr lang="en-US" sz="1400" dirty="0"/>
                        <a:t>1.5 month since Self-Calibration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-1.36E-4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2.59E-06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r>
                        <a:rPr lang="en-US" sz="1400" dirty="0"/>
                        <a:t>1.5 month since Self-Calibration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(Gray)</a:t>
                      </a:r>
                      <a:endParaRPr lang="en-GB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-8.37E-05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1.60E-05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7629954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1.5 month since Self-Calibration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(Green)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-1.13E-4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8.46E-06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729375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EB3BD9A1-E8F5-4C82-A7DA-5094418CA1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" y="927863"/>
            <a:ext cx="5104715" cy="21752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A6100C-93CD-4101-90E9-84019DD8C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7216" y="927863"/>
            <a:ext cx="4934267" cy="210047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99775A-6AC1-4D89-981E-B3FD99D3D5EA}"/>
              </a:ext>
            </a:extLst>
          </p:cNvPr>
          <p:cNvSpPr txBox="1"/>
          <p:nvPr/>
        </p:nvSpPr>
        <p:spPr>
          <a:xfrm>
            <a:off x="5670528" y="3124846"/>
            <a:ext cx="632208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/>
              <a:t>*Raw config (Aperture = 1ms) to achieve low sampling time</a:t>
            </a:r>
            <a:endParaRPr lang="en-GB" dirty="0"/>
          </a:p>
          <a:p>
            <a:pPr algn="l"/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CEFDB-A8FC-4BF4-BEDB-79BF50088AE9}"/>
              </a:ext>
            </a:extLst>
          </p:cNvPr>
          <p:cNvSpPr txBox="1"/>
          <p:nvPr/>
        </p:nvSpPr>
        <p:spPr>
          <a:xfrm>
            <a:off x="7800410" y="939946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537235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C763141-C44B-4BD9-A95F-4DEAB09B7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freq. (PXISSM07 ~100Hz for 10min)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D90FC-14E1-4640-A06D-03BF0977F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0968E0-08C2-49F8-B138-B63902A47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C52F0-71A2-491E-AE93-35E5C5122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11" name="Table 13">
            <a:extLst>
              <a:ext uri="{FF2B5EF4-FFF2-40B4-BE49-F238E27FC236}">
                <a16:creationId xmlns:a16="http://schemas.microsoft.com/office/drawing/2014/main" id="{28E0D7E4-897D-49A4-8C08-525589662D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6128920"/>
              </p:ext>
            </p:extLst>
          </p:nvPr>
        </p:nvGraphicFramePr>
        <p:xfrm>
          <a:off x="275591" y="4118938"/>
          <a:ext cx="11508422" cy="200298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003896">
                  <a:extLst>
                    <a:ext uri="{9D8B030D-6E8A-4147-A177-3AD203B41FA5}">
                      <a16:colId xmlns:a16="http://schemas.microsoft.com/office/drawing/2014/main" val="4184114403"/>
                    </a:ext>
                  </a:extLst>
                </a:gridCol>
                <a:gridCol w="3896581">
                  <a:extLst>
                    <a:ext uri="{9D8B030D-6E8A-4147-A177-3AD203B41FA5}">
                      <a16:colId xmlns:a16="http://schemas.microsoft.com/office/drawing/2014/main" val="1936562623"/>
                    </a:ext>
                  </a:extLst>
                </a:gridCol>
                <a:gridCol w="3607945">
                  <a:extLst>
                    <a:ext uri="{9D8B030D-6E8A-4147-A177-3AD203B41FA5}">
                      <a16:colId xmlns:a16="http://schemas.microsoft.com/office/drawing/2014/main" val="592781845"/>
                    </a:ext>
                  </a:extLst>
                </a:gridCol>
              </a:tblGrid>
              <a:tr h="400597">
                <a:tc>
                  <a:txBody>
                    <a:bodyPr/>
                    <a:lstStyle/>
                    <a:p>
                      <a:r>
                        <a:rPr lang="en-US" sz="1600" dirty="0"/>
                        <a:t>Calibration status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Average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/>
                        <a:t>StdDev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1186622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r>
                        <a:rPr lang="en-US" sz="1400" dirty="0"/>
                        <a:t>1 day since Self-Calibration</a:t>
                      </a:r>
                      <a:r>
                        <a:rPr lang="en-US" sz="1400" dirty="0">
                          <a:solidFill>
                            <a:srgbClr val="0070C0"/>
                          </a:solidFill>
                        </a:rPr>
                        <a:t>(B)</a:t>
                      </a:r>
                      <a:endParaRPr lang="en-GB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-1.07E-05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2.64E-06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5283250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r>
                        <a:rPr lang="en-US" sz="1400" dirty="0"/>
                        <a:t>1 day since Self-Calibration</a:t>
                      </a:r>
                      <a:r>
                        <a:rPr lang="en-US" sz="1400" dirty="0">
                          <a:solidFill>
                            <a:srgbClr val="FFC000"/>
                          </a:solidFill>
                        </a:rPr>
                        <a:t>(O)</a:t>
                      </a:r>
                      <a:endParaRPr lang="en-GB" sz="1400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-7.73E-06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1.97E-06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098208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r>
                        <a:rPr lang="en-US" sz="1400" dirty="0"/>
                        <a:t>1.5 month since Self-Calibration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(R)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-1.37E-4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1.66E-06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3076434"/>
                  </a:ext>
                </a:extLst>
              </a:tr>
              <a:tr h="4005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1.5 month since Self-Calibration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(Green)</a:t>
                      </a:r>
                      <a:r>
                        <a:rPr lang="en-US" sz="140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 </a:t>
                      </a:r>
                      <a:endParaRPr lang="en-GB" sz="14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8.15E-05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3.50E-06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1729375"/>
                  </a:ext>
                </a:extLst>
              </a:tr>
            </a:tbl>
          </a:graphicData>
        </a:graphic>
      </p:graphicFrame>
      <p:pic>
        <p:nvPicPr>
          <p:cNvPr id="16" name="Picture 15">
            <a:extLst>
              <a:ext uri="{FF2B5EF4-FFF2-40B4-BE49-F238E27FC236}">
                <a16:creationId xmlns:a16="http://schemas.microsoft.com/office/drawing/2014/main" id="{EB3BD9A1-E8F5-4C82-A7DA-5094418CA1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624185" y="1390201"/>
            <a:ext cx="5104715" cy="215557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5A6100C-93CD-4101-90E9-84019DD8CE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185737" y="1217421"/>
            <a:ext cx="5850561" cy="25011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3FFC09-9935-45B6-A5A6-81F041823485}"/>
              </a:ext>
            </a:extLst>
          </p:cNvPr>
          <p:cNvSpPr txBox="1"/>
          <p:nvPr/>
        </p:nvSpPr>
        <p:spPr>
          <a:xfrm>
            <a:off x="5728900" y="3814485"/>
            <a:ext cx="61456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*Raw config (Aperture = 10ms)to achieve low sampling time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7A3879-69B6-4F5A-944A-0E9591A2D7D7}"/>
              </a:ext>
            </a:extLst>
          </p:cNvPr>
          <p:cNvSpPr txBox="1"/>
          <p:nvPr/>
        </p:nvSpPr>
        <p:spPr>
          <a:xfrm>
            <a:off x="8473896" y="1286090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642708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7AC8F3-18D2-41F9-98EB-B0BF89E6A4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5581331" cy="4075641"/>
          </a:xfrm>
        </p:spPr>
        <p:txBody>
          <a:bodyPr/>
          <a:lstStyle/>
          <a:p>
            <a:r>
              <a:rPr lang="en-US" sz="1800" b="0" dirty="0"/>
              <a:t>Data points missing due to </a:t>
            </a:r>
            <a:r>
              <a:rPr lang="en-US" sz="1800" dirty="0"/>
              <a:t>overrange/</a:t>
            </a:r>
            <a:r>
              <a:rPr lang="en-US" sz="1800" dirty="0" err="1"/>
              <a:t>underrange</a:t>
            </a:r>
            <a:r>
              <a:rPr lang="en-US" sz="1800" b="0" dirty="0"/>
              <a:t>.</a:t>
            </a:r>
            <a:br>
              <a:rPr lang="en-GB" sz="1800" b="0" dirty="0"/>
            </a:br>
            <a:r>
              <a:rPr lang="en-GB" sz="1800" b="0" dirty="0"/>
              <a:t>(NI DMM range configured to 10V)</a:t>
            </a:r>
          </a:p>
          <a:p>
            <a:r>
              <a:rPr lang="en-GB" sz="1800" dirty="0"/>
              <a:t>Ranges: 0.1V, 1V, 10V, 100V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Occurs above 105% of the range.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Above/below 105%, NI-DMM </a:t>
            </a:r>
            <a:r>
              <a:rPr lang="en-GB" sz="1800" dirty="0"/>
              <a:t>returns </a:t>
            </a:r>
            <a:r>
              <a:rPr lang="en-GB" sz="1800" dirty="0" err="1"/>
              <a:t>NaN</a:t>
            </a:r>
            <a:r>
              <a:rPr lang="en-GB" sz="1800" b="0" dirty="0"/>
              <a:t>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800" b="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GB" sz="1800" dirty="0"/>
              <a:t>Range: 1000V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Occurs above 105% of the range.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800" b="0" dirty="0"/>
              <a:t>Above 105%, NI-DMM </a:t>
            </a:r>
            <a:r>
              <a:rPr lang="en-GB" sz="1800" dirty="0"/>
              <a:t>returns readings </a:t>
            </a:r>
            <a:r>
              <a:rPr lang="en-GB" sz="1800" b="0" dirty="0"/>
              <a:t>(not </a:t>
            </a:r>
            <a:r>
              <a:rPr lang="en-GB" sz="1800" b="0" dirty="0" err="1"/>
              <a:t>NaN</a:t>
            </a:r>
            <a:r>
              <a:rPr lang="en-GB" sz="1800" b="0" dirty="0"/>
              <a:t>) and the IVI overrange warning, even though the readings are </a:t>
            </a:r>
            <a:r>
              <a:rPr lang="en-GB" sz="1800" dirty="0"/>
              <a:t>not guaranteed within specifications</a:t>
            </a:r>
            <a:r>
              <a:rPr lang="en-GB" sz="1800" b="0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04851B-E0E7-4BAB-BED1-3E34C88A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 with DAQ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A5D15-0837-46BF-936E-76B8557DB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1F3F8-D494-4DF5-9B11-B8D690BE0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5FEE4A-76E4-45C8-823C-49D326FBA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897646-35BA-4D11-87A3-3CE2755C2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2682" y="1243614"/>
            <a:ext cx="5800561" cy="42713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44FE96-5D4F-4312-B038-7FEED95CA882}"/>
              </a:ext>
            </a:extLst>
          </p:cNvPr>
          <p:cNvSpPr txBox="1"/>
          <p:nvPr/>
        </p:nvSpPr>
        <p:spPr>
          <a:xfrm>
            <a:off x="8456039" y="1236068"/>
            <a:ext cx="55624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DAQ</a:t>
            </a:r>
            <a:endParaRPr lang="en-GB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43066F-E65F-4C99-A025-FB9E28597895}"/>
              </a:ext>
            </a:extLst>
          </p:cNvPr>
          <p:cNvSpPr txBox="1"/>
          <p:nvPr/>
        </p:nvSpPr>
        <p:spPr>
          <a:xfrm>
            <a:off x="8399935" y="3477155"/>
            <a:ext cx="612347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DMM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370901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E70076-098F-40E9-B3AB-BF6139763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9116" y="1592263"/>
            <a:ext cx="5410623" cy="4608512"/>
          </a:xfrm>
        </p:spPr>
        <p:txBody>
          <a:bodyPr/>
          <a:lstStyle/>
          <a:p>
            <a:r>
              <a:rPr lang="en-US" dirty="0"/>
              <a:t>Performed on 23.02.2021</a:t>
            </a:r>
          </a:p>
          <a:p>
            <a:r>
              <a:rPr lang="en-US" b="0" i="1" dirty="0"/>
              <a:t>Aperture Time = 0.2s</a:t>
            </a:r>
            <a:br>
              <a:rPr lang="en-GB" b="0" i="1" dirty="0"/>
            </a:br>
            <a:r>
              <a:rPr lang="en-GB" b="0" i="1" dirty="0"/>
              <a:t># of Averages = 1</a:t>
            </a:r>
            <a:br>
              <a:rPr lang="en-US" b="0" i="1" dirty="0"/>
            </a:br>
            <a:r>
              <a:rPr lang="en-US" b="0" i="1" dirty="0" err="1"/>
              <a:t>AutoZero</a:t>
            </a:r>
            <a:r>
              <a:rPr lang="en-US" b="0" i="1" dirty="0"/>
              <a:t> = On</a:t>
            </a:r>
            <a:br>
              <a:rPr lang="en-US" b="0" i="1" dirty="0"/>
            </a:br>
            <a:r>
              <a:rPr lang="en-US" b="0" i="1" dirty="0"/>
              <a:t>ADC Calibration = Off</a:t>
            </a:r>
            <a:br>
              <a:rPr lang="en-GB" b="0" i="1" dirty="0"/>
            </a:br>
            <a:r>
              <a:rPr lang="en-GB" b="0" i="1" dirty="0"/>
              <a:t>DC Noise Rejection = Normal</a:t>
            </a:r>
          </a:p>
          <a:p>
            <a:r>
              <a:rPr lang="en-GB" b="0" i="1" dirty="0"/>
              <a:t>Sampling Time = 3s</a:t>
            </a:r>
          </a:p>
          <a:p>
            <a:r>
              <a:rPr lang="en-US" sz="1800" dirty="0">
                <a:solidFill>
                  <a:schemeClr val="tx1"/>
                </a:solidFill>
              </a:rPr>
              <a:t>! Might benefit from using better parameters as timing is not a constraint here.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Measurement with 4 averages of 0.1s Aperture, </a:t>
            </a:r>
            <a:r>
              <a:rPr lang="en-US" sz="1800" dirty="0" err="1">
                <a:solidFill>
                  <a:schemeClr val="tx1"/>
                </a:solidFill>
              </a:rPr>
              <a:t>AutoZero</a:t>
            </a:r>
            <a:r>
              <a:rPr lang="en-US" sz="1800" dirty="0">
                <a:solidFill>
                  <a:schemeClr val="tx1"/>
                </a:solidFill>
              </a:rPr>
              <a:t> ON, ADC Calibration ON should take less than 1.2s while assuring 7.5-digit resolution.</a:t>
            </a:r>
            <a:endParaRPr lang="en-GB" sz="180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04CB15-E67A-4DF6-BD62-3862EC876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RRR Example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CD411-EBF6-42F4-8EE3-BAFE46861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6A24EF-ED1C-475B-A617-DF9B2E418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DF93E6-A96F-460B-9BEA-DD8AE3BFF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8D2297-C903-4D19-9737-12E7F7E63AA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779740" y="295805"/>
            <a:ext cx="5695594" cy="37391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EB180F9-DEC7-4561-879D-5DAFC3063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9740" y="4112782"/>
            <a:ext cx="3081831" cy="20391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78C8505-0682-4EC5-B04C-6B661C0300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861571" y="4112782"/>
            <a:ext cx="3081831" cy="20376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6623C5-49CF-4E22-84C9-C076B363E771}"/>
              </a:ext>
            </a:extLst>
          </p:cNvPr>
          <p:cNvSpPr txBox="1"/>
          <p:nvPr/>
        </p:nvSpPr>
        <p:spPr>
          <a:xfrm>
            <a:off x="6889743" y="5691956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EE58E6-6B8B-438A-BA78-BCF1F345EEEC}"/>
              </a:ext>
            </a:extLst>
          </p:cNvPr>
          <p:cNvSpPr txBox="1"/>
          <p:nvPr/>
        </p:nvSpPr>
        <p:spPr>
          <a:xfrm>
            <a:off x="10074671" y="5697468"/>
            <a:ext cx="65562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/>
              <a:t>Zoom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257254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0F8ECE-A1F9-49FB-AE80-B568F4994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17736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Generate even more debug data.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Start measurement synchronously on multiple mobile racks.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Notify the user about new application version on </a:t>
            </a:r>
            <a:r>
              <a:rPr lang="en-GB" dirty="0" err="1"/>
              <a:t>startup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Continue to eliminate any bugs/problems recognized by operators.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29A919A-83A7-41BE-B232-160BE1DE6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Plans/Ideas for improvements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6B6412-5E5C-43A5-BF9C-15964A908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FFC05-ECE1-4894-82F9-10E8F285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5DBD23-8422-4DC6-BF7F-1671D39AD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C58055-AD1F-4DCF-9870-150A6A86E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2431" y="464488"/>
            <a:ext cx="4087538" cy="5450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4516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72BEC-8479-43A6-9F41-FCEE930B000E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1588"/>
            <a:ext cx="631825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0C708-3848-44B1-98EC-FBD696B20950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5619750" y="6356350"/>
            <a:ext cx="6572250" cy="365125"/>
          </a:xfrm>
        </p:spPr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309C31-5083-4A5D-8FC3-54744F938AD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356350"/>
            <a:ext cx="681037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36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A22D06-BA49-42E2-8E5A-B6410964A8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08314"/>
            <a:ext cx="7070497" cy="499246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One application reused for two systems (PXI and PXIe) </a:t>
            </a:r>
            <a:br>
              <a:rPr lang="en-US" sz="1800" dirty="0"/>
            </a:br>
            <a:r>
              <a:rPr lang="en-US" sz="1100" b="0" i="1" dirty="0"/>
              <a:t>*</a:t>
            </a:r>
            <a:r>
              <a:rPr lang="en-GB" sz="1100" b="0" i="1" dirty="0"/>
              <a:t>240k CHF of equipment to be reused in combination with new PXIe hardware</a:t>
            </a:r>
            <a:endParaRPr lang="en-US" sz="1100" b="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Hardware abstraction layer prepared for future expansion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Efficient data storage using *.TDMS format (better compatibility with </a:t>
            </a:r>
            <a:r>
              <a:rPr lang="en-US" sz="1800" dirty="0" err="1"/>
              <a:t>DIAdem</a:t>
            </a:r>
            <a:r>
              <a:rPr lang="en-US" sz="18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Better resource management with multithreading and data referencing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Hardware triggering for better synchronization and timestamping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Calibration status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Logs and measurement files contain more debug information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Reworked UI for easier use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DAC033-336A-4056-8339-83F9D96161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DMM Hybrid traits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51A83-FCAD-4348-9708-85D325C026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76BEA-25C9-412E-8B91-44DC3CDC6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394C94-E3EE-47BC-9A40-140CABEFA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8F302E-0404-4BEC-B9D2-41A6ECD6A9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2177" y="3164616"/>
            <a:ext cx="3903256" cy="296478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E03C59-DC25-45DC-A773-65977290BC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454"/>
          <a:stretch/>
        </p:blipFill>
        <p:spPr>
          <a:xfrm>
            <a:off x="8022462" y="136525"/>
            <a:ext cx="3962686" cy="301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41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CA15B7-FDB2-43B3-97B4-7D65520D3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Long time measurements:</a:t>
            </a:r>
            <a:endParaRPr lang="en-GB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26.01 – 29.01 Sampling 1.5s, 8 channels = 12MB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18.02 – 22.02 Sampling 0.1s, 6 channels = 211MB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Short measurements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18.03 10min Sampling 0.0024s, 12 channels = 28MB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Tested mobile racks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pxissm03 12 PXI-4071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pxissm07 12 PXIe-4081 4 PXI-4071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 focus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External and Self-Calibration impact in short circuit configuration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# of Averages, </a:t>
            </a:r>
            <a:r>
              <a:rPr lang="en-US" dirty="0" err="1"/>
              <a:t>AutoZero</a:t>
            </a:r>
            <a:r>
              <a:rPr lang="en-US" dirty="0"/>
              <a:t>, ADC Calibration, DC Noise Rejection impact in short circuit configuration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3D104E9-D059-48C9-A0A9-34F2CA301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process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16BD7D-9318-44DE-9B29-13BD6E1BF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26BAA-2066-46E6-AF31-3ECFCA733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D13E2-0FC0-4255-A2C1-3D3E02F8F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9492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9E31683-303B-4295-914B-8CDBA6C4496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endParaRPr lang="en-US" b="1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𝑬𝒇𝒇𝒆𝒄𝒕𝒊𝒗𝒆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𝑹𝒆𝒔𝒐𝒍𝒖𝒕𝒊𝒐𝒏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𝟓𝟐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∗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𝑷𝒕𝑷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𝑮𝒂𝒖𝒔𝒔𝒊𝒂𝒏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𝑵𝒐𝒊𝒔𝒆</m:t>
                      </m:r>
                    </m:oMath>
                  </m:oMathPara>
                </a14:m>
                <a:endParaRPr lang="en-GB" dirty="0"/>
              </a:p>
              <a:p>
                <a:endParaRPr lang="en-GB" dirty="0"/>
              </a:p>
              <a:p>
                <a:pPr algn="ctr"/>
                <a:endParaRPr lang="en-GB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𝑬𝒇𝒇𝒆𝒄𝒕𝒊𝒗𝒆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𝑵𝒖𝒎𝒃𝒆𝒓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𝒐𝒇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𝑫𝒊𝒈𝒊𝒕𝒔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𝒍𝒐𝒈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𝒓𝒂𝒏𝒈𝒆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𝒓𝒆𝒔𝒐𝒍𝒖𝒕𝒊𝒐𝒏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𝒂𝒕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𝒕𝒉𝒂𝒕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𝒓𝒂𝒏𝒈𝒆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B9E31683-303B-4295-914B-8CDBA6C449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DCD8288-8A41-4D73-B0CE-36FFEB5D7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Resolution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377B8-B485-49BC-B225-130FC76A3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23BF3B-441A-4BF4-BBE8-EDCFC1A63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0C8CA6-D69E-4638-BD40-BAF997905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93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BED9DD7-EF51-4794-9396-309CAF1B4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3632560"/>
              </p:ext>
            </p:extLst>
          </p:nvPr>
        </p:nvGraphicFramePr>
        <p:xfrm>
          <a:off x="407988" y="1592263"/>
          <a:ext cx="11376026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08608">
                  <a:extLst>
                    <a:ext uri="{9D8B030D-6E8A-4147-A177-3AD203B41FA5}">
                      <a16:colId xmlns:a16="http://schemas.microsoft.com/office/drawing/2014/main" val="3460840898"/>
                    </a:ext>
                  </a:extLst>
                </a:gridCol>
                <a:gridCol w="1186904">
                  <a:extLst>
                    <a:ext uri="{9D8B030D-6E8A-4147-A177-3AD203B41FA5}">
                      <a16:colId xmlns:a16="http://schemas.microsoft.com/office/drawing/2014/main" val="331620969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3201813523"/>
                    </a:ext>
                  </a:extLst>
                </a:gridCol>
                <a:gridCol w="1516543">
                  <a:extLst>
                    <a:ext uri="{9D8B030D-6E8A-4147-A177-3AD203B41FA5}">
                      <a16:colId xmlns:a16="http://schemas.microsoft.com/office/drawing/2014/main" val="1949782707"/>
                    </a:ext>
                  </a:extLst>
                </a:gridCol>
                <a:gridCol w="1300294">
                  <a:extLst>
                    <a:ext uri="{9D8B030D-6E8A-4147-A177-3AD203B41FA5}">
                      <a16:colId xmlns:a16="http://schemas.microsoft.com/office/drawing/2014/main" val="3899200395"/>
                    </a:ext>
                  </a:extLst>
                </a:gridCol>
                <a:gridCol w="2009540">
                  <a:extLst>
                    <a:ext uri="{9D8B030D-6E8A-4147-A177-3AD203B41FA5}">
                      <a16:colId xmlns:a16="http://schemas.microsoft.com/office/drawing/2014/main" val="2597586292"/>
                    </a:ext>
                  </a:extLst>
                </a:gridCol>
                <a:gridCol w="3096837">
                  <a:extLst>
                    <a:ext uri="{9D8B030D-6E8A-4147-A177-3AD203B41FA5}">
                      <a16:colId xmlns:a16="http://schemas.microsoft.com/office/drawing/2014/main" val="41043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Aperture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of Averages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Theoretical</a:t>
                      </a:r>
                      <a:r>
                        <a:rPr lang="pl-PL" dirty="0"/>
                        <a:t> </a:t>
                      </a:r>
                      <a:r>
                        <a:rPr lang="en-US" dirty="0"/>
                        <a:t>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Noise P-P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# of Digits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03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+/- 0.1V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312nV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5.80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22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312nV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46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+/- 10V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1.56uV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44829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FE584A64-723C-45CA-88BA-F660ACB3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Resolution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70923-E6E9-45B7-9E01-220B81C1E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B18EB-B4E0-4E0E-8C51-AD0EB261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4BC9C-42CB-4F4E-9075-72676921B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FFF0AD-FF73-4119-B3E4-C46388D63005}"/>
              </a:ext>
            </a:extLst>
          </p:cNvPr>
          <p:cNvSpPr txBox="1"/>
          <p:nvPr/>
        </p:nvSpPr>
        <p:spPr>
          <a:xfrm>
            <a:off x="407987" y="1270000"/>
            <a:ext cx="13849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NI PXIe-4081</a:t>
            </a:r>
            <a:endParaRPr lang="en-GB" dirty="0"/>
          </a:p>
        </p:txBody>
      </p:sp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587F7AD9-3C7C-490F-92B1-420430D478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6933251"/>
              </p:ext>
            </p:extLst>
          </p:nvPr>
        </p:nvGraphicFramePr>
        <p:xfrm>
          <a:off x="412774" y="3835400"/>
          <a:ext cx="11376026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08608">
                  <a:extLst>
                    <a:ext uri="{9D8B030D-6E8A-4147-A177-3AD203B41FA5}">
                      <a16:colId xmlns:a16="http://schemas.microsoft.com/office/drawing/2014/main" val="3460840898"/>
                    </a:ext>
                  </a:extLst>
                </a:gridCol>
                <a:gridCol w="1207518">
                  <a:extLst>
                    <a:ext uri="{9D8B030D-6E8A-4147-A177-3AD203B41FA5}">
                      <a16:colId xmlns:a16="http://schemas.microsoft.com/office/drawing/2014/main" val="331620969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644780319"/>
                    </a:ext>
                  </a:extLst>
                </a:gridCol>
                <a:gridCol w="1499532">
                  <a:extLst>
                    <a:ext uri="{9D8B030D-6E8A-4147-A177-3AD203B41FA5}">
                      <a16:colId xmlns:a16="http://schemas.microsoft.com/office/drawing/2014/main" val="1949782707"/>
                    </a:ext>
                  </a:extLst>
                </a:gridCol>
                <a:gridCol w="1300294">
                  <a:extLst>
                    <a:ext uri="{9D8B030D-6E8A-4147-A177-3AD203B41FA5}">
                      <a16:colId xmlns:a16="http://schemas.microsoft.com/office/drawing/2014/main" val="3899200395"/>
                    </a:ext>
                  </a:extLst>
                </a:gridCol>
                <a:gridCol w="2005937">
                  <a:extLst>
                    <a:ext uri="{9D8B030D-6E8A-4147-A177-3AD203B41FA5}">
                      <a16:colId xmlns:a16="http://schemas.microsoft.com/office/drawing/2014/main" val="2597586292"/>
                    </a:ext>
                  </a:extLst>
                </a:gridCol>
                <a:gridCol w="3096837">
                  <a:extLst>
                    <a:ext uri="{9D8B030D-6E8A-4147-A177-3AD203B41FA5}">
                      <a16:colId xmlns:a16="http://schemas.microsoft.com/office/drawing/2014/main" val="41043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Aperture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of Averages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Theoretical</a:t>
                      </a:r>
                      <a:br>
                        <a:rPr lang="pl-PL" dirty="0"/>
                      </a:br>
                      <a:r>
                        <a:rPr lang="en-US" dirty="0"/>
                        <a:t>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Noise P-P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# of Digits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03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+/- 0.1V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675nV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351nV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5.76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22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468nV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6.63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46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+/- 10V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2.34uV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44829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5C40CB8-C8DC-4392-B543-46ED39334D05}"/>
              </a:ext>
            </a:extLst>
          </p:cNvPr>
          <p:cNvSpPr txBox="1"/>
          <p:nvPr/>
        </p:nvSpPr>
        <p:spPr>
          <a:xfrm>
            <a:off x="412774" y="3558401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NI PXI-4071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E4AFE-36BD-4672-864D-3F1E407E20E3}"/>
              </a:ext>
            </a:extLst>
          </p:cNvPr>
          <p:cNvSpPr txBox="1"/>
          <p:nvPr/>
        </p:nvSpPr>
        <p:spPr>
          <a:xfrm>
            <a:off x="4116388" y="1154072"/>
            <a:ext cx="78483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*With </a:t>
            </a:r>
            <a:r>
              <a:rPr lang="en-US" dirty="0" err="1"/>
              <a:t>AutoZero</a:t>
            </a:r>
            <a:r>
              <a:rPr lang="en-US" dirty="0"/>
              <a:t> On, ADC Calibration On, DC Noise Rejection High-Order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629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5BED9DD7-EF51-4794-9396-309CAF1B43B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9824559"/>
              </p:ext>
            </p:extLst>
          </p:nvPr>
        </p:nvGraphicFramePr>
        <p:xfrm>
          <a:off x="407988" y="1592263"/>
          <a:ext cx="11376026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08608">
                  <a:extLst>
                    <a:ext uri="{9D8B030D-6E8A-4147-A177-3AD203B41FA5}">
                      <a16:colId xmlns:a16="http://schemas.microsoft.com/office/drawing/2014/main" val="3460840898"/>
                    </a:ext>
                  </a:extLst>
                </a:gridCol>
                <a:gridCol w="1186904">
                  <a:extLst>
                    <a:ext uri="{9D8B030D-6E8A-4147-A177-3AD203B41FA5}">
                      <a16:colId xmlns:a16="http://schemas.microsoft.com/office/drawing/2014/main" val="331620969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3201813523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1949782707"/>
                    </a:ext>
                  </a:extLst>
                </a:gridCol>
                <a:gridCol w="1333500">
                  <a:extLst>
                    <a:ext uri="{9D8B030D-6E8A-4147-A177-3AD203B41FA5}">
                      <a16:colId xmlns:a16="http://schemas.microsoft.com/office/drawing/2014/main" val="3899200395"/>
                    </a:ext>
                  </a:extLst>
                </a:gridCol>
                <a:gridCol w="1994277">
                  <a:extLst>
                    <a:ext uri="{9D8B030D-6E8A-4147-A177-3AD203B41FA5}">
                      <a16:colId xmlns:a16="http://schemas.microsoft.com/office/drawing/2014/main" val="2597586292"/>
                    </a:ext>
                  </a:extLst>
                </a:gridCol>
                <a:gridCol w="3096837">
                  <a:extLst>
                    <a:ext uri="{9D8B030D-6E8A-4147-A177-3AD203B41FA5}">
                      <a16:colId xmlns:a16="http://schemas.microsoft.com/office/drawing/2014/main" val="41043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Aperture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of Averages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Theoretical</a:t>
                      </a:r>
                      <a:r>
                        <a:rPr lang="pl-PL" dirty="0"/>
                        <a:t> </a:t>
                      </a:r>
                      <a:r>
                        <a:rPr lang="en-US" dirty="0"/>
                        <a:t>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Noise P-P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# of Digits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03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+/- 0.1V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166nV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6.08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22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320nV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166nV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46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+/- 10V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832nV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7.38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448296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FE584A64-723C-45CA-88BA-F660ACB32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Effective Resolution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70923-E6E9-45B7-9E01-220B81C1E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FB18EB-B4E0-4E0E-8C51-AD0EB2618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4BC9C-42CB-4F4E-9075-72676921B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FFF0AD-FF73-4119-B3E4-C46388D63005}"/>
              </a:ext>
            </a:extLst>
          </p:cNvPr>
          <p:cNvSpPr txBox="1"/>
          <p:nvPr/>
        </p:nvSpPr>
        <p:spPr>
          <a:xfrm>
            <a:off x="407987" y="1270000"/>
            <a:ext cx="13849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NI PXIe-4081</a:t>
            </a:r>
            <a:endParaRPr lang="en-GB" dirty="0"/>
          </a:p>
        </p:txBody>
      </p:sp>
      <p:graphicFrame>
        <p:nvGraphicFramePr>
          <p:cNvPr id="9" name="Table 7">
            <a:extLst>
              <a:ext uri="{FF2B5EF4-FFF2-40B4-BE49-F238E27FC236}">
                <a16:creationId xmlns:a16="http://schemas.microsoft.com/office/drawing/2014/main" id="{587F7AD9-3C7C-490F-92B1-420430D478A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8690659"/>
              </p:ext>
            </p:extLst>
          </p:nvPr>
        </p:nvGraphicFramePr>
        <p:xfrm>
          <a:off x="412774" y="3835400"/>
          <a:ext cx="11376026" cy="1752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008608">
                  <a:extLst>
                    <a:ext uri="{9D8B030D-6E8A-4147-A177-3AD203B41FA5}">
                      <a16:colId xmlns:a16="http://schemas.microsoft.com/office/drawing/2014/main" val="3460840898"/>
                    </a:ext>
                  </a:extLst>
                </a:gridCol>
                <a:gridCol w="1207518">
                  <a:extLst>
                    <a:ext uri="{9D8B030D-6E8A-4147-A177-3AD203B41FA5}">
                      <a16:colId xmlns:a16="http://schemas.microsoft.com/office/drawing/2014/main" val="331620969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644780319"/>
                    </a:ext>
                  </a:extLst>
                </a:gridCol>
                <a:gridCol w="1473200">
                  <a:extLst>
                    <a:ext uri="{9D8B030D-6E8A-4147-A177-3AD203B41FA5}">
                      <a16:colId xmlns:a16="http://schemas.microsoft.com/office/drawing/2014/main" val="1949782707"/>
                    </a:ext>
                  </a:extLst>
                </a:gridCol>
                <a:gridCol w="1384300">
                  <a:extLst>
                    <a:ext uri="{9D8B030D-6E8A-4147-A177-3AD203B41FA5}">
                      <a16:colId xmlns:a16="http://schemas.microsoft.com/office/drawing/2014/main" val="3899200395"/>
                    </a:ext>
                  </a:extLst>
                </a:gridCol>
                <a:gridCol w="1948263">
                  <a:extLst>
                    <a:ext uri="{9D8B030D-6E8A-4147-A177-3AD203B41FA5}">
                      <a16:colId xmlns:a16="http://schemas.microsoft.com/office/drawing/2014/main" val="2597586292"/>
                    </a:ext>
                  </a:extLst>
                </a:gridCol>
                <a:gridCol w="3096837">
                  <a:extLst>
                    <a:ext uri="{9D8B030D-6E8A-4147-A177-3AD203B41FA5}">
                      <a16:colId xmlns:a16="http://schemas.microsoft.com/office/drawing/2014/main" val="4104323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Range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Aperture 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# of Averages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Theoretical</a:t>
                      </a:r>
                      <a:r>
                        <a:rPr lang="pl-PL" dirty="0"/>
                        <a:t> </a:t>
                      </a:r>
                      <a:r>
                        <a:rPr lang="en-US" dirty="0"/>
                        <a:t>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Noise P-P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Resolution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Effective # of Digits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0390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+/- 0.1V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187nV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6.03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22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480nV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6.90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446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+/- 10V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500nV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2.4uV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1.25uV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844829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5C40CB8-C8DC-4392-B543-46ED39334D05}"/>
              </a:ext>
            </a:extLst>
          </p:cNvPr>
          <p:cNvSpPr txBox="1"/>
          <p:nvPr/>
        </p:nvSpPr>
        <p:spPr>
          <a:xfrm>
            <a:off x="412774" y="3558401"/>
            <a:ext cx="12567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NI PXI-4071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BE4AFE-36BD-4672-864D-3F1E407E20E3}"/>
              </a:ext>
            </a:extLst>
          </p:cNvPr>
          <p:cNvSpPr txBox="1"/>
          <p:nvPr/>
        </p:nvSpPr>
        <p:spPr>
          <a:xfrm>
            <a:off x="4116388" y="1154072"/>
            <a:ext cx="78483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*With </a:t>
            </a:r>
            <a:r>
              <a:rPr lang="en-US" dirty="0" err="1"/>
              <a:t>AutoZero</a:t>
            </a:r>
            <a:r>
              <a:rPr lang="en-US" dirty="0"/>
              <a:t> On, ADC Calibration On, DC Noise Rejection High-Order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1460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513047D-E50F-48BA-B0A3-C393DCB073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3539" y="930575"/>
            <a:ext cx="9584922" cy="37745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F67FBD-9615-4F8C-AACC-03D29C2E7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and calibration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00A62F-C179-4F87-83D9-C3024D76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DA0D9-C62B-4F85-A2EE-D6871F660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B2DB4-48B5-4FF3-A15A-B8F48A87A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99BF472-BE49-488C-ACF1-43F07FF4481A}"/>
              </a:ext>
            </a:extLst>
          </p:cNvPr>
          <p:cNvSpPr txBox="1"/>
          <p:nvPr/>
        </p:nvSpPr>
        <p:spPr>
          <a:xfrm>
            <a:off x="1463018" y="4705168"/>
            <a:ext cx="925811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GB" dirty="0"/>
              <a:t>For maximum accuracy, NI recommends self-calibrating once </a:t>
            </a:r>
            <a:r>
              <a:rPr lang="en-GB" b="1" dirty="0"/>
              <a:t>every 24 hours or when the temperature changes by more than ±1 °C on the NI 4081 and NI 4071 </a:t>
            </a:r>
            <a:r>
              <a:rPr lang="en-GB" dirty="0"/>
              <a:t>and more than ±5 °C on the NI 4070/4072. Otherwise, NI recommends running self-calibration every 90 days.</a:t>
            </a:r>
          </a:p>
        </p:txBody>
      </p:sp>
    </p:spTree>
    <p:extLst>
      <p:ext uri="{BB962C8B-B14F-4D97-AF65-F5344CB8AC3E}">
        <p14:creationId xmlns:p14="http://schemas.microsoft.com/office/powerpoint/2010/main" val="2334640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15ED7F2-057B-481B-A350-D72F502ED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Self-Calibration in details: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2F2F2F"/>
                </a:solidFill>
              </a:rPr>
              <a:t>Self-calibration </a:t>
            </a:r>
            <a:r>
              <a:rPr lang="en-GB" sz="1800" dirty="0">
                <a:solidFill>
                  <a:srgbClr val="2F2F2F"/>
                </a:solidFill>
              </a:rPr>
              <a:t>corrects for all DCV gain and offset errors </a:t>
            </a:r>
            <a:r>
              <a:rPr lang="en-GB" sz="1800" b="0" dirty="0">
                <a:solidFill>
                  <a:srgbClr val="2F2F2F"/>
                </a:solidFill>
              </a:rPr>
              <a:t>within the DMM using a precision, high-stability internal voltage reference, which has an outstanding temperature coefficient and time drift.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2F2F2F"/>
                </a:solidFill>
              </a:rPr>
              <a:t>Self-calibration also </a:t>
            </a:r>
            <a:r>
              <a:rPr lang="en-GB" sz="1800" dirty="0">
                <a:solidFill>
                  <a:srgbClr val="2F2F2F"/>
                </a:solidFill>
              </a:rPr>
              <a:t>accounts for all resistance, source, and gain errors.</a:t>
            </a:r>
          </a:p>
          <a:p>
            <a:pPr indent="-342900" algn="just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2F2F2F"/>
                </a:solidFill>
              </a:rPr>
              <a:t>In resistance, all errors are corrected to a single internal 10 </a:t>
            </a:r>
            <a:r>
              <a:rPr lang="en-GB" sz="1800" b="0" dirty="0" err="1">
                <a:solidFill>
                  <a:srgbClr val="2F2F2F"/>
                </a:solidFill>
              </a:rPr>
              <a:t>kΩ</a:t>
            </a:r>
            <a:r>
              <a:rPr lang="en-GB" sz="1800" b="0" dirty="0">
                <a:solidFill>
                  <a:srgbClr val="2F2F2F"/>
                </a:solidFill>
              </a:rPr>
              <a:t> aerospace grade, high-stability foil resistor, which is stable to within 0.8 ppm/°C over the full operating range.</a:t>
            </a:r>
          </a:p>
          <a:p>
            <a:r>
              <a:rPr lang="en-GB" sz="1800" b="0" dirty="0">
                <a:solidFill>
                  <a:srgbClr val="2F2F2F"/>
                </a:solidFill>
              </a:rPr>
              <a:t>During self-calibration, the </a:t>
            </a:r>
            <a:r>
              <a:rPr lang="en-GB" sz="1800" dirty="0">
                <a:solidFill>
                  <a:srgbClr val="2F2F2F"/>
                </a:solidFill>
              </a:rPr>
              <a:t>internal circuitry is automatically disconnected from the input</a:t>
            </a:r>
            <a:r>
              <a:rPr lang="en-GB" sz="1800" b="0" dirty="0">
                <a:solidFill>
                  <a:srgbClr val="2F2F2F"/>
                </a:solidFill>
              </a:rPr>
              <a:t>. Therefore, for the majority of applications, </a:t>
            </a:r>
            <a:r>
              <a:rPr lang="en-GB" sz="1800" dirty="0">
                <a:solidFill>
                  <a:srgbClr val="2F2F2F"/>
                </a:solidFill>
              </a:rPr>
              <a:t>users do not need to disconnect the input signals </a:t>
            </a:r>
            <a:r>
              <a:rPr lang="en-GB" sz="1800" b="0" dirty="0">
                <a:solidFill>
                  <a:srgbClr val="2F2F2F"/>
                </a:solidFill>
              </a:rPr>
              <a:t>during self-calibration.</a:t>
            </a:r>
          </a:p>
          <a:p>
            <a:r>
              <a:rPr lang="en-GB" sz="1200" b="0" i="1" dirty="0"/>
              <a:t>*However, excessive signal levels (&gt;30 VDC, &gt;30 </a:t>
            </a:r>
            <a:r>
              <a:rPr lang="en-GB" sz="1200" b="0" i="1" dirty="0" err="1"/>
              <a:t>VACrms</a:t>
            </a:r>
            <a:r>
              <a:rPr lang="en-GB" sz="1200" b="0" i="1" dirty="0"/>
              <a:t>, &gt;20 kHz) at the input terminals of the NI 4070/4071/4072 generate a self-calibration error. </a:t>
            </a:r>
            <a:br>
              <a:rPr lang="en-GB" sz="1200" b="0" i="1" dirty="0"/>
            </a:br>
            <a:r>
              <a:rPr lang="en-GB" sz="1200" b="0" i="1" dirty="0"/>
              <a:t>For optimum reliability, avoid application of current to the Amps terminals or signals of &gt;30 V to the Volts Input terminals during self-calibration.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AB9BFB-C1EC-49A0-9F82-4D2426DE7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 and calibration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ECA2E-0543-42A4-8187-B22C92A45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3/23/2021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A9AE6-4CDD-4BE1-81A8-98B95FCD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Patryk Jankowski | DMM Hybrid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F080F-F6F3-425D-9C88-EA012101E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640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1531</TotalTime>
  <Words>2349</Words>
  <Application>Microsoft Office PowerPoint</Application>
  <PresentationFormat>Widescreen</PresentationFormat>
  <Paragraphs>615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Cambria Math</vt:lpstr>
      <vt:lpstr>Helvetica Neue</vt:lpstr>
      <vt:lpstr>Office Theme</vt:lpstr>
      <vt:lpstr>DMM Hybrid</vt:lpstr>
      <vt:lpstr>DMM Project Timeline</vt:lpstr>
      <vt:lpstr>DMM Hybrid traits</vt:lpstr>
      <vt:lpstr>Validation process</vt:lpstr>
      <vt:lpstr>Effective Resolution</vt:lpstr>
      <vt:lpstr>Effective Resolution</vt:lpstr>
      <vt:lpstr>Effective Resolution</vt:lpstr>
      <vt:lpstr>Accuracy and calibration</vt:lpstr>
      <vt:lpstr>Accuracy and calibration</vt:lpstr>
      <vt:lpstr>Accuracy and calibration</vt:lpstr>
      <vt:lpstr>Accuracy and calibration</vt:lpstr>
      <vt:lpstr>Calibration impact – raw config</vt:lpstr>
      <vt:lpstr>Calibration impact – best possible config</vt:lpstr>
      <vt:lpstr>AutoZero</vt:lpstr>
      <vt:lpstr>AutoZero impact (PXISSM07)</vt:lpstr>
      <vt:lpstr>Averaging</vt:lpstr>
      <vt:lpstr>Averaging impact (PXISSM07)</vt:lpstr>
      <vt:lpstr>Filtering (DC Noise Rejection)</vt:lpstr>
      <vt:lpstr>High-Order Filtering impact (PXISSM07)</vt:lpstr>
      <vt:lpstr>High-Order Filtering impact (PXISSM07)</vt:lpstr>
      <vt:lpstr>ADC Calibration</vt:lpstr>
      <vt:lpstr>ADC Calibration impact (PXISSM07)</vt:lpstr>
      <vt:lpstr>Long time measurement (PXISSM07 for 68.5 hours)</vt:lpstr>
      <vt:lpstr>High freq. (PXISSM07 ~1kHz for 10min)</vt:lpstr>
      <vt:lpstr>High freq. (PXISSM07 ~100Hz for 10min)</vt:lpstr>
      <vt:lpstr>Comparison with DAQ</vt:lpstr>
      <vt:lpstr>RRR Example</vt:lpstr>
      <vt:lpstr>Plans/Ideas for improvements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Patryk Jankowski</dc:creator>
  <cp:lastModifiedBy>Patryk Jankowski</cp:lastModifiedBy>
  <cp:revision>349</cp:revision>
  <dcterms:created xsi:type="dcterms:W3CDTF">2021-03-18T12:04:25Z</dcterms:created>
  <dcterms:modified xsi:type="dcterms:W3CDTF">2021-03-23T09:45:14Z</dcterms:modified>
</cp:coreProperties>
</file>