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62" r:id="rId2"/>
    <p:sldId id="363" r:id="rId3"/>
    <p:sldId id="370" r:id="rId4"/>
    <p:sldId id="371" r:id="rId5"/>
    <p:sldId id="372" r:id="rId6"/>
    <p:sldId id="364" r:id="rId7"/>
    <p:sldId id="375" r:id="rId8"/>
    <p:sldId id="374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69" r:id="rId17"/>
    <p:sldId id="365" r:id="rId18"/>
    <p:sldId id="387" r:id="rId19"/>
    <p:sldId id="385" r:id="rId20"/>
    <p:sldId id="366" r:id="rId21"/>
    <p:sldId id="367" r:id="rId22"/>
    <p:sldId id="368" r:id="rId23"/>
    <p:sldId id="388" r:id="rId24"/>
    <p:sldId id="38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CAE9986-CC4B-43A6-8A04-E669A6AD6E38}">
          <p14:sldIdLst>
            <p14:sldId id="362"/>
            <p14:sldId id="363"/>
            <p14:sldId id="370"/>
            <p14:sldId id="371"/>
            <p14:sldId id="372"/>
            <p14:sldId id="364"/>
            <p14:sldId id="375"/>
            <p14:sldId id="374"/>
            <p14:sldId id="378"/>
            <p14:sldId id="379"/>
            <p14:sldId id="380"/>
            <p14:sldId id="381"/>
            <p14:sldId id="382"/>
            <p14:sldId id="383"/>
            <p14:sldId id="384"/>
            <p14:sldId id="369"/>
            <p14:sldId id="365"/>
            <p14:sldId id="387"/>
            <p14:sldId id="385"/>
            <p14:sldId id="366"/>
            <p14:sldId id="367"/>
            <p14:sldId id="368"/>
            <p14:sldId id="388"/>
            <p14:sldId id="3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8F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686"/>
  </p:normalViewPr>
  <p:slideViewPr>
    <p:cSldViewPr snapToGrid="0" snapToObjects="1">
      <p:cViewPr varScale="1">
        <p:scale>
          <a:sx n="65" d="100"/>
          <a:sy n="65" d="100"/>
        </p:scale>
        <p:origin x="96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iebsc\AppData\Local\Microsoft\Windows\INetCache\Content.Outlook\CXGG8R32\Influence%20of%20vacuum%20chamber%20in%20MBP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iebsc\AppData\Local\Microsoft\Windows\INetCache\Content.Outlook\CXGG8R32\Influence%20of%20vacuum%20chamber%20in%20MBP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Field enhancement/attenuation due to vacuum chamber (304)  at </a:t>
            </a:r>
            <a:r>
              <a:rPr lang="en-GB" baseline="0" dirty="0"/>
              <a:t>y = 0 </a:t>
            </a:r>
            <a:r>
              <a:rPr lang="en-GB" baseline="0" dirty="0" smtClean="0"/>
              <a:t>mm</a:t>
            </a:r>
            <a:endParaRPr lang="en-GB" dirty="0"/>
          </a:p>
        </c:rich>
      </c:tx>
      <c:layout>
        <c:manualLayout>
          <c:xMode val="edge"/>
          <c:yMode val="edge"/>
          <c:x val="0.10828778938017565"/>
          <c:y val="2.67764874127919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'[Influence of vacuum chamber in MBPL.xlsx]I = 830 A'!$W$2</c:f>
              <c:strCache>
                <c:ptCount val="1"/>
                <c:pt idx="0">
                  <c:v>I = 830 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'[Influence of vacuum chamber in MBPL.xlsx]I = 830 A'!$B$4:$B$34</c:f>
              <c:numCache>
                <c:formatCode>General</c:formatCode>
                <c:ptCount val="31"/>
                <c:pt idx="0">
                  <c:v>-150</c:v>
                </c:pt>
                <c:pt idx="1">
                  <c:v>-140</c:v>
                </c:pt>
                <c:pt idx="2">
                  <c:v>-130</c:v>
                </c:pt>
                <c:pt idx="3">
                  <c:v>-120</c:v>
                </c:pt>
                <c:pt idx="4">
                  <c:v>-110</c:v>
                </c:pt>
                <c:pt idx="5">
                  <c:v>-100</c:v>
                </c:pt>
                <c:pt idx="6">
                  <c:v>-90</c:v>
                </c:pt>
                <c:pt idx="7">
                  <c:v>-80</c:v>
                </c:pt>
                <c:pt idx="8">
                  <c:v>-70</c:v>
                </c:pt>
                <c:pt idx="9">
                  <c:v>-60</c:v>
                </c:pt>
                <c:pt idx="10">
                  <c:v>-50</c:v>
                </c:pt>
                <c:pt idx="11">
                  <c:v>-40</c:v>
                </c:pt>
                <c:pt idx="12">
                  <c:v>-30</c:v>
                </c:pt>
                <c:pt idx="13">
                  <c:v>-20</c:v>
                </c:pt>
                <c:pt idx="14">
                  <c:v>-10</c:v>
                </c:pt>
                <c:pt idx="15">
                  <c:v>0</c:v>
                </c:pt>
                <c:pt idx="16">
                  <c:v>10</c:v>
                </c:pt>
                <c:pt idx="17">
                  <c:v>20</c:v>
                </c:pt>
                <c:pt idx="18">
                  <c:v>30</c:v>
                </c:pt>
                <c:pt idx="19">
                  <c:v>40</c:v>
                </c:pt>
                <c:pt idx="20">
                  <c:v>50</c:v>
                </c:pt>
                <c:pt idx="21">
                  <c:v>60</c:v>
                </c:pt>
                <c:pt idx="22">
                  <c:v>70</c:v>
                </c:pt>
                <c:pt idx="23">
                  <c:v>80</c:v>
                </c:pt>
                <c:pt idx="24">
                  <c:v>90</c:v>
                </c:pt>
                <c:pt idx="25">
                  <c:v>100</c:v>
                </c:pt>
                <c:pt idx="26">
                  <c:v>110</c:v>
                </c:pt>
                <c:pt idx="27">
                  <c:v>120</c:v>
                </c:pt>
                <c:pt idx="28">
                  <c:v>130</c:v>
                </c:pt>
                <c:pt idx="29">
                  <c:v>140</c:v>
                </c:pt>
                <c:pt idx="30">
                  <c:v>150</c:v>
                </c:pt>
              </c:numCache>
            </c:numRef>
          </c:xVal>
          <c:yVal>
            <c:numRef>
              <c:f>'[Influence of vacuum chamber in MBPL.xlsx]I = 830 A'!$X$4:$X$34</c:f>
              <c:numCache>
                <c:formatCode>General</c:formatCode>
                <c:ptCount val="31"/>
                <c:pt idx="0">
                  <c:v>-0.21231606159802263</c:v>
                </c:pt>
                <c:pt idx="1">
                  <c:v>-8.8077155925714176E-2</c:v>
                </c:pt>
                <c:pt idx="2">
                  <c:v>-2.2807449961715683E-2</c:v>
                </c:pt>
                <c:pt idx="3">
                  <c:v>1.6857125121930144E-2</c:v>
                </c:pt>
                <c:pt idx="4">
                  <c:v>4.328619882559176E-2</c:v>
                </c:pt>
                <c:pt idx="5">
                  <c:v>6.1401355327626105E-2</c:v>
                </c:pt>
                <c:pt idx="6">
                  <c:v>7.3939829251813471E-2</c:v>
                </c:pt>
                <c:pt idx="7">
                  <c:v>8.2475047526062398E-2</c:v>
                </c:pt>
                <c:pt idx="8">
                  <c:v>8.8420390418707084E-2</c:v>
                </c:pt>
                <c:pt idx="9">
                  <c:v>9.2488322497022504E-2</c:v>
                </c:pt>
                <c:pt idx="10">
                  <c:v>9.5246971838375522E-2</c:v>
                </c:pt>
                <c:pt idx="11">
                  <c:v>9.7097230478244603E-2</c:v>
                </c:pt>
                <c:pt idx="12">
                  <c:v>9.8313989287606068E-2</c:v>
                </c:pt>
                <c:pt idx="13">
                  <c:v>9.9071428470273643E-2</c:v>
                </c:pt>
                <c:pt idx="14">
                  <c:v>9.9486650318308334E-2</c:v>
                </c:pt>
                <c:pt idx="15">
                  <c:v>9.9623561992799675E-2</c:v>
                </c:pt>
                <c:pt idx="16">
                  <c:v>9.9487512383572299E-2</c:v>
                </c:pt>
                <c:pt idx="17">
                  <c:v>9.9071856383750975E-2</c:v>
                </c:pt>
                <c:pt idx="18">
                  <c:v>9.8312658074799608E-2</c:v>
                </c:pt>
                <c:pt idx="19">
                  <c:v>9.7101416720371814E-2</c:v>
                </c:pt>
                <c:pt idx="20">
                  <c:v>9.5251744554563006E-2</c:v>
                </c:pt>
                <c:pt idx="21">
                  <c:v>9.2492067276099474E-2</c:v>
                </c:pt>
                <c:pt idx="22">
                  <c:v>8.8429243484946657E-2</c:v>
                </c:pt>
                <c:pt idx="23">
                  <c:v>8.2514192922877219E-2</c:v>
                </c:pt>
                <c:pt idx="24">
                  <c:v>7.3949210518790179E-2</c:v>
                </c:pt>
                <c:pt idx="25">
                  <c:v>6.136928666647868E-2</c:v>
                </c:pt>
                <c:pt idx="26">
                  <c:v>4.3293945273920525E-2</c:v>
                </c:pt>
                <c:pt idx="27">
                  <c:v>1.6896559457909313E-2</c:v>
                </c:pt>
                <c:pt idx="28">
                  <c:v>-2.3083415889807106E-2</c:v>
                </c:pt>
                <c:pt idx="29">
                  <c:v>-8.8080873403342683E-2</c:v>
                </c:pt>
                <c:pt idx="30">
                  <c:v>-0.21205038463793119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718-4E2E-832D-50CCE1DE1EAA}"/>
            </c:ext>
          </c:extLst>
        </c:ser>
        <c:ser>
          <c:idx val="0"/>
          <c:order val="1"/>
          <c:tx>
            <c:strRef>
              <c:f>'[Influence of vacuum chamber in MBPL.xlsx]I = 500 A'!$W$2</c:f>
              <c:strCache>
                <c:ptCount val="1"/>
                <c:pt idx="0">
                  <c:v>I = 500 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'[Influence of vacuum chamber in MBPL.xlsx]I = 830 A'!$B$4:$B$34</c:f>
              <c:numCache>
                <c:formatCode>General</c:formatCode>
                <c:ptCount val="31"/>
                <c:pt idx="0">
                  <c:v>-150</c:v>
                </c:pt>
                <c:pt idx="1">
                  <c:v>-140</c:v>
                </c:pt>
                <c:pt idx="2">
                  <c:v>-130</c:v>
                </c:pt>
                <c:pt idx="3">
                  <c:v>-120</c:v>
                </c:pt>
                <c:pt idx="4">
                  <c:v>-110</c:v>
                </c:pt>
                <c:pt idx="5">
                  <c:v>-100</c:v>
                </c:pt>
                <c:pt idx="6">
                  <c:v>-90</c:v>
                </c:pt>
                <c:pt idx="7">
                  <c:v>-80</c:v>
                </c:pt>
                <c:pt idx="8">
                  <c:v>-70</c:v>
                </c:pt>
                <c:pt idx="9">
                  <c:v>-60</c:v>
                </c:pt>
                <c:pt idx="10">
                  <c:v>-50</c:v>
                </c:pt>
                <c:pt idx="11">
                  <c:v>-40</c:v>
                </c:pt>
                <c:pt idx="12">
                  <c:v>-30</c:v>
                </c:pt>
                <c:pt idx="13">
                  <c:v>-20</c:v>
                </c:pt>
                <c:pt idx="14">
                  <c:v>-10</c:v>
                </c:pt>
                <c:pt idx="15">
                  <c:v>0</c:v>
                </c:pt>
                <c:pt idx="16">
                  <c:v>10</c:v>
                </c:pt>
                <c:pt idx="17">
                  <c:v>20</c:v>
                </c:pt>
                <c:pt idx="18">
                  <c:v>30</c:v>
                </c:pt>
                <c:pt idx="19">
                  <c:v>40</c:v>
                </c:pt>
                <c:pt idx="20">
                  <c:v>50</c:v>
                </c:pt>
                <c:pt idx="21">
                  <c:v>60</c:v>
                </c:pt>
                <c:pt idx="22">
                  <c:v>70</c:v>
                </c:pt>
                <c:pt idx="23">
                  <c:v>80</c:v>
                </c:pt>
                <c:pt idx="24">
                  <c:v>90</c:v>
                </c:pt>
                <c:pt idx="25">
                  <c:v>100</c:v>
                </c:pt>
                <c:pt idx="26">
                  <c:v>110</c:v>
                </c:pt>
                <c:pt idx="27">
                  <c:v>120</c:v>
                </c:pt>
                <c:pt idx="28">
                  <c:v>130</c:v>
                </c:pt>
                <c:pt idx="29">
                  <c:v>140</c:v>
                </c:pt>
                <c:pt idx="30">
                  <c:v>150</c:v>
                </c:pt>
              </c:numCache>
            </c:numRef>
          </c:xVal>
          <c:yVal>
            <c:numRef>
              <c:f>'[Influence of vacuum chamber in MBPL.xlsx]I = 500 A'!$X$4:$X$34</c:f>
              <c:numCache>
                <c:formatCode>General</c:formatCode>
                <c:ptCount val="31"/>
                <c:pt idx="0">
                  <c:v>1.0638205650168328E-2</c:v>
                </c:pt>
                <c:pt idx="1">
                  <c:v>0.14190100115821672</c:v>
                </c:pt>
                <c:pt idx="2">
                  <c:v>0.21310560915823654</c:v>
                </c:pt>
                <c:pt idx="3">
                  <c:v>0.25713946287679579</c:v>
                </c:pt>
                <c:pt idx="4">
                  <c:v>0.28650776874823453</c:v>
                </c:pt>
                <c:pt idx="5">
                  <c:v>0.30638012449011454</c:v>
                </c:pt>
                <c:pt idx="6">
                  <c:v>0.31981592556838245</c:v>
                </c:pt>
                <c:pt idx="7">
                  <c:v>0.32867395567413016</c:v>
                </c:pt>
                <c:pt idx="8">
                  <c:v>0.33463992524472913</c:v>
                </c:pt>
                <c:pt idx="9">
                  <c:v>0.33857081197835404</c:v>
                </c:pt>
                <c:pt idx="10">
                  <c:v>0.34113395203789659</c:v>
                </c:pt>
                <c:pt idx="11">
                  <c:v>0.34278753493909625</c:v>
                </c:pt>
                <c:pt idx="12">
                  <c:v>0.34383626586224625</c:v>
                </c:pt>
                <c:pt idx="13">
                  <c:v>0.34446884809251216</c:v>
                </c:pt>
                <c:pt idx="14">
                  <c:v>0.34480776422452575</c:v>
                </c:pt>
                <c:pt idx="15">
                  <c:v>0.34491807905882527</c:v>
                </c:pt>
                <c:pt idx="16">
                  <c:v>0.34480826982068008</c:v>
                </c:pt>
                <c:pt idx="17">
                  <c:v>0.3444687347182262</c:v>
                </c:pt>
                <c:pt idx="18">
                  <c:v>0.34383415451834959</c:v>
                </c:pt>
                <c:pt idx="19">
                  <c:v>0.34279008251073689</c:v>
                </c:pt>
                <c:pt idx="20">
                  <c:v>0.34113646998109215</c:v>
                </c:pt>
                <c:pt idx="21">
                  <c:v>0.33857124966404956</c:v>
                </c:pt>
                <c:pt idx="22">
                  <c:v>0.33464436031064232</c:v>
                </c:pt>
                <c:pt idx="23">
                  <c:v>0.32871067578672247</c:v>
                </c:pt>
                <c:pt idx="24">
                  <c:v>0.31981673117643633</c:v>
                </c:pt>
                <c:pt idx="25">
                  <c:v>0.30633001821245137</c:v>
                </c:pt>
                <c:pt idx="26">
                  <c:v>0.28650182338378366</c:v>
                </c:pt>
                <c:pt idx="27">
                  <c:v>0.25716774801694853</c:v>
                </c:pt>
                <c:pt idx="28">
                  <c:v>0.21279220778981361</c:v>
                </c:pt>
                <c:pt idx="29">
                  <c:v>0.14188169090790986</c:v>
                </c:pt>
                <c:pt idx="30">
                  <c:v>1.0888014987899911E-2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718-4E2E-832D-50CCE1DE1E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63752"/>
        <c:axId val="438664408"/>
      </c:scatterChart>
      <c:valAx>
        <c:axId val="43866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transversal position x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664408"/>
        <c:crossesAt val="-0.2"/>
        <c:crossBetween val="midCat"/>
      </c:valAx>
      <c:valAx>
        <c:axId val="438664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field enahcement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663752"/>
        <c:crossesAt val="-200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Absolute</a:t>
            </a:r>
            <a:r>
              <a:rPr lang="en-GB" baseline="0"/>
              <a:t> field at I = 830 A and y = 0 mm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'[Influence of vacuum chamber in MBPL.xlsx]I = 830 A'!$C$2</c:f>
              <c:strCache>
                <c:ptCount val="1"/>
                <c:pt idx="0">
                  <c:v>no vacuum chamber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'[Influence of vacuum chamber in MBPL.xlsx]I = 830 A'!$B$4:$B$34</c:f>
              <c:numCache>
                <c:formatCode>General</c:formatCode>
                <c:ptCount val="31"/>
                <c:pt idx="0">
                  <c:v>-150</c:v>
                </c:pt>
                <c:pt idx="1">
                  <c:v>-140</c:v>
                </c:pt>
                <c:pt idx="2">
                  <c:v>-130</c:v>
                </c:pt>
                <c:pt idx="3">
                  <c:v>-120</c:v>
                </c:pt>
                <c:pt idx="4">
                  <c:v>-110</c:v>
                </c:pt>
                <c:pt idx="5">
                  <c:v>-100</c:v>
                </c:pt>
                <c:pt idx="6">
                  <c:v>-90</c:v>
                </c:pt>
                <c:pt idx="7">
                  <c:v>-80</c:v>
                </c:pt>
                <c:pt idx="8">
                  <c:v>-70</c:v>
                </c:pt>
                <c:pt idx="9">
                  <c:v>-60</c:v>
                </c:pt>
                <c:pt idx="10">
                  <c:v>-50</c:v>
                </c:pt>
                <c:pt idx="11">
                  <c:v>-40</c:v>
                </c:pt>
                <c:pt idx="12">
                  <c:v>-30</c:v>
                </c:pt>
                <c:pt idx="13">
                  <c:v>-20</c:v>
                </c:pt>
                <c:pt idx="14">
                  <c:v>-10</c:v>
                </c:pt>
                <c:pt idx="15">
                  <c:v>0</c:v>
                </c:pt>
                <c:pt idx="16">
                  <c:v>10</c:v>
                </c:pt>
                <c:pt idx="17">
                  <c:v>20</c:v>
                </c:pt>
                <c:pt idx="18">
                  <c:v>30</c:v>
                </c:pt>
                <c:pt idx="19">
                  <c:v>40</c:v>
                </c:pt>
                <c:pt idx="20">
                  <c:v>50</c:v>
                </c:pt>
                <c:pt idx="21">
                  <c:v>60</c:v>
                </c:pt>
                <c:pt idx="22">
                  <c:v>70</c:v>
                </c:pt>
                <c:pt idx="23">
                  <c:v>80</c:v>
                </c:pt>
                <c:pt idx="24">
                  <c:v>90</c:v>
                </c:pt>
                <c:pt idx="25">
                  <c:v>100</c:v>
                </c:pt>
                <c:pt idx="26">
                  <c:v>110</c:v>
                </c:pt>
                <c:pt idx="27">
                  <c:v>120</c:v>
                </c:pt>
                <c:pt idx="28">
                  <c:v>130</c:v>
                </c:pt>
                <c:pt idx="29">
                  <c:v>140</c:v>
                </c:pt>
                <c:pt idx="30">
                  <c:v>150</c:v>
                </c:pt>
              </c:numCache>
            </c:numRef>
          </c:xVal>
          <c:yVal>
            <c:numRef>
              <c:f>'[Influence of vacuum chamber in MBPL.xlsx]I = 830 A'!$E$4:$E$34</c:f>
              <c:numCache>
                <c:formatCode>General</c:formatCode>
                <c:ptCount val="31"/>
                <c:pt idx="0">
                  <c:v>16906.688891000002</c:v>
                </c:pt>
                <c:pt idx="1">
                  <c:v>16988.466354</c:v>
                </c:pt>
                <c:pt idx="2">
                  <c:v>17055.558628999999</c:v>
                </c:pt>
                <c:pt idx="3">
                  <c:v>17110.135797999999</c:v>
                </c:pt>
                <c:pt idx="4">
                  <c:v>17154.546256000001</c:v>
                </c:pt>
                <c:pt idx="5">
                  <c:v>17190.351815000002</c:v>
                </c:pt>
                <c:pt idx="6">
                  <c:v>17219.014608000001</c:v>
                </c:pt>
                <c:pt idx="7">
                  <c:v>17241.596612000001</c:v>
                </c:pt>
                <c:pt idx="8">
                  <c:v>17259.599203000002</c:v>
                </c:pt>
                <c:pt idx="9">
                  <c:v>17273.752586999999</c:v>
                </c:pt>
                <c:pt idx="10">
                  <c:v>17284.738487999999</c:v>
                </c:pt>
                <c:pt idx="11">
                  <c:v>17293.092622</c:v>
                </c:pt>
                <c:pt idx="12">
                  <c:v>17299.224783000001</c:v>
                </c:pt>
                <c:pt idx="13">
                  <c:v>17303.402469000001</c:v>
                </c:pt>
                <c:pt idx="14">
                  <c:v>17305.840477000002</c:v>
                </c:pt>
                <c:pt idx="15">
                  <c:v>17306.670887</c:v>
                </c:pt>
                <c:pt idx="16">
                  <c:v>17305.844309</c:v>
                </c:pt>
                <c:pt idx="17">
                  <c:v>17303.402425</c:v>
                </c:pt>
                <c:pt idx="18">
                  <c:v>17299.215923</c:v>
                </c:pt>
                <c:pt idx="19">
                  <c:v>17293.101962000001</c:v>
                </c:pt>
                <c:pt idx="20">
                  <c:v>17284.744837999999</c:v>
                </c:pt>
                <c:pt idx="21">
                  <c:v>17273.751652999999</c:v>
                </c:pt>
                <c:pt idx="22">
                  <c:v>17259.604853000001</c:v>
                </c:pt>
                <c:pt idx="23">
                  <c:v>17241.649582999999</c:v>
                </c:pt>
                <c:pt idx="24">
                  <c:v>17219.010062000001</c:v>
                </c:pt>
                <c:pt idx="25">
                  <c:v>17190.287801999999</c:v>
                </c:pt>
                <c:pt idx="26">
                  <c:v>17154.532702</c:v>
                </c:pt>
                <c:pt idx="27">
                  <c:v>17110.146046000002</c:v>
                </c:pt>
                <c:pt idx="28">
                  <c:v>17055.400374000001</c:v>
                </c:pt>
                <c:pt idx="29">
                  <c:v>16988.450979000001</c:v>
                </c:pt>
                <c:pt idx="30">
                  <c:v>16906.686145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53D-43F6-B4D7-EFFAD25354D1}"/>
            </c:ext>
          </c:extLst>
        </c:ser>
        <c:ser>
          <c:idx val="3"/>
          <c:order val="1"/>
          <c:tx>
            <c:strRef>
              <c:f>'[Influence of vacuum chamber in MBPL.xlsx]I = 830 A'!$R$2:$U$2</c:f>
              <c:strCache>
                <c:ptCount val="1"/>
                <c:pt idx="0">
                  <c:v>with vacuum chamber + welding (non-linear)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'[Influence of vacuum chamber in MBPL.xlsx]I = 830 A'!$B$4:$B$34</c:f>
              <c:numCache>
                <c:formatCode>General</c:formatCode>
                <c:ptCount val="31"/>
                <c:pt idx="0">
                  <c:v>-150</c:v>
                </c:pt>
                <c:pt idx="1">
                  <c:v>-140</c:v>
                </c:pt>
                <c:pt idx="2">
                  <c:v>-130</c:v>
                </c:pt>
                <c:pt idx="3">
                  <c:v>-120</c:v>
                </c:pt>
                <c:pt idx="4">
                  <c:v>-110</c:v>
                </c:pt>
                <c:pt idx="5">
                  <c:v>-100</c:v>
                </c:pt>
                <c:pt idx="6">
                  <c:v>-90</c:v>
                </c:pt>
                <c:pt idx="7">
                  <c:v>-80</c:v>
                </c:pt>
                <c:pt idx="8">
                  <c:v>-70</c:v>
                </c:pt>
                <c:pt idx="9">
                  <c:v>-60</c:v>
                </c:pt>
                <c:pt idx="10">
                  <c:v>-50</c:v>
                </c:pt>
                <c:pt idx="11">
                  <c:v>-40</c:v>
                </c:pt>
                <c:pt idx="12">
                  <c:v>-30</c:v>
                </c:pt>
                <c:pt idx="13">
                  <c:v>-20</c:v>
                </c:pt>
                <c:pt idx="14">
                  <c:v>-10</c:v>
                </c:pt>
                <c:pt idx="15">
                  <c:v>0</c:v>
                </c:pt>
                <c:pt idx="16">
                  <c:v>10</c:v>
                </c:pt>
                <c:pt idx="17">
                  <c:v>20</c:v>
                </c:pt>
                <c:pt idx="18">
                  <c:v>30</c:v>
                </c:pt>
                <c:pt idx="19">
                  <c:v>40</c:v>
                </c:pt>
                <c:pt idx="20">
                  <c:v>50</c:v>
                </c:pt>
                <c:pt idx="21">
                  <c:v>60</c:v>
                </c:pt>
                <c:pt idx="22">
                  <c:v>70</c:v>
                </c:pt>
                <c:pt idx="23">
                  <c:v>80</c:v>
                </c:pt>
                <c:pt idx="24">
                  <c:v>90</c:v>
                </c:pt>
                <c:pt idx="25">
                  <c:v>100</c:v>
                </c:pt>
                <c:pt idx="26">
                  <c:v>110</c:v>
                </c:pt>
                <c:pt idx="27">
                  <c:v>120</c:v>
                </c:pt>
                <c:pt idx="28">
                  <c:v>130</c:v>
                </c:pt>
                <c:pt idx="29">
                  <c:v>140</c:v>
                </c:pt>
                <c:pt idx="30">
                  <c:v>150</c:v>
                </c:pt>
              </c:numCache>
            </c:numRef>
          </c:xVal>
          <c:yVal>
            <c:numRef>
              <c:f>'[Influence of vacuum chamber in MBPL.xlsx]I = 830 A'!$T$4:$T$34</c:f>
              <c:numCache>
                <c:formatCode>General</c:formatCode>
                <c:ptCount val="31"/>
                <c:pt idx="0">
                  <c:v>16870.793275</c:v>
                </c:pt>
                <c:pt idx="1">
                  <c:v>16973.503396</c:v>
                </c:pt>
                <c:pt idx="2">
                  <c:v>17051.668690999999</c:v>
                </c:pt>
                <c:pt idx="3">
                  <c:v>17113.020075</c:v>
                </c:pt>
                <c:pt idx="4">
                  <c:v>17161.971807000002</c:v>
                </c:pt>
                <c:pt idx="5">
                  <c:v>17200.906923999999</c:v>
                </c:pt>
                <c:pt idx="6">
                  <c:v>17231.746318000001</c:v>
                </c:pt>
                <c:pt idx="7">
                  <c:v>17255.816627</c:v>
                </c:pt>
                <c:pt idx="8">
                  <c:v>17274.860207999998</c:v>
                </c:pt>
                <c:pt idx="9">
                  <c:v>17289.728791000001</c:v>
                </c:pt>
                <c:pt idx="10">
                  <c:v>17301.201678000001</c:v>
                </c:pt>
                <c:pt idx="11">
                  <c:v>17309.883736</c:v>
                </c:pt>
                <c:pt idx="12">
                  <c:v>17316.232340999999</c:v>
                </c:pt>
                <c:pt idx="13">
                  <c:v>17320.545196999999</c:v>
                </c:pt>
                <c:pt idx="14">
                  <c:v>17323.057477999999</c:v>
                </c:pt>
                <c:pt idx="15">
                  <c:v>17323.912409</c:v>
                </c:pt>
                <c:pt idx="16">
                  <c:v>17323.061462999998</c:v>
                </c:pt>
                <c:pt idx="17">
                  <c:v>17320.545226999999</c:v>
                </c:pt>
                <c:pt idx="18">
                  <c:v>17316.223242</c:v>
                </c:pt>
                <c:pt idx="19">
                  <c:v>17309.893809000001</c:v>
                </c:pt>
                <c:pt idx="20">
                  <c:v>17301.208858999998</c:v>
                </c:pt>
                <c:pt idx="21">
                  <c:v>17289.728502999998</c:v>
                </c:pt>
                <c:pt idx="22">
                  <c:v>17274.867391</c:v>
                </c:pt>
                <c:pt idx="23">
                  <c:v>17255.876391000002</c:v>
                </c:pt>
                <c:pt idx="24">
                  <c:v>17231.743384000001</c:v>
                </c:pt>
                <c:pt idx="25">
                  <c:v>17200.837359000001</c:v>
                </c:pt>
                <c:pt idx="26">
                  <c:v>17161.959576000001</c:v>
                </c:pt>
                <c:pt idx="27">
                  <c:v>17113.037071999999</c:v>
                </c:pt>
                <c:pt idx="28">
                  <c:v>17051.463404999999</c:v>
                </c:pt>
                <c:pt idx="29">
                  <c:v>16973.487402999999</c:v>
                </c:pt>
                <c:pt idx="30">
                  <c:v>16870.835451999999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53D-43F6-B4D7-EFFAD2535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663752"/>
        <c:axId val="438664408"/>
      </c:scatterChart>
      <c:valAx>
        <c:axId val="43866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transversal position x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664408"/>
        <c:crosses val="autoZero"/>
        <c:crossBetween val="midCat"/>
      </c:valAx>
      <c:valAx>
        <c:axId val="438664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Absolute field [Gauss]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8663752"/>
        <c:crossesAt val="-200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Magnet Current [A]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1.6955684007707129E-2"/>
          <c:y val="0.1579978170787093"/>
          <c:w val="0.96608863198458572"/>
          <c:h val="0.7951438386811774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Sheet1!$C$2:$C$45</c:f>
              <c:numCache>
                <c:formatCode>General</c:formatCode>
                <c:ptCount val="44"/>
                <c:pt idx="0">
                  <c:v>0</c:v>
                </c:pt>
                <c:pt idx="1">
                  <c:v>850</c:v>
                </c:pt>
                <c:pt idx="2">
                  <c:v>850</c:v>
                </c:pt>
                <c:pt idx="3">
                  <c:v>0</c:v>
                </c:pt>
                <c:pt idx="4">
                  <c:v>0</c:v>
                </c:pt>
                <c:pt idx="5">
                  <c:v>100</c:v>
                </c:pt>
                <c:pt idx="6">
                  <c:v>100</c:v>
                </c:pt>
                <c:pt idx="7">
                  <c:v>850</c:v>
                </c:pt>
                <c:pt idx="8">
                  <c:v>850</c:v>
                </c:pt>
                <c:pt idx="9">
                  <c:v>0</c:v>
                </c:pt>
                <c:pt idx="10">
                  <c:v>0</c:v>
                </c:pt>
                <c:pt idx="11">
                  <c:v>300</c:v>
                </c:pt>
                <c:pt idx="12">
                  <c:v>300</c:v>
                </c:pt>
                <c:pt idx="13">
                  <c:v>850</c:v>
                </c:pt>
                <c:pt idx="14">
                  <c:v>850</c:v>
                </c:pt>
                <c:pt idx="15">
                  <c:v>0</c:v>
                </c:pt>
                <c:pt idx="16">
                  <c:v>0</c:v>
                </c:pt>
                <c:pt idx="17">
                  <c:v>500</c:v>
                </c:pt>
                <c:pt idx="18">
                  <c:v>500</c:v>
                </c:pt>
                <c:pt idx="19">
                  <c:v>850</c:v>
                </c:pt>
                <c:pt idx="20">
                  <c:v>850</c:v>
                </c:pt>
                <c:pt idx="21">
                  <c:v>0</c:v>
                </c:pt>
                <c:pt idx="22">
                  <c:v>0</c:v>
                </c:pt>
                <c:pt idx="23">
                  <c:v>800</c:v>
                </c:pt>
                <c:pt idx="24">
                  <c:v>800</c:v>
                </c:pt>
                <c:pt idx="25">
                  <c:v>850</c:v>
                </c:pt>
                <c:pt idx="26">
                  <c:v>850</c:v>
                </c:pt>
                <c:pt idx="27">
                  <c:v>0</c:v>
                </c:pt>
                <c:pt idx="28">
                  <c:v>0</c:v>
                </c:pt>
                <c:pt idx="29">
                  <c:v>810</c:v>
                </c:pt>
                <c:pt idx="30">
                  <c:v>810</c:v>
                </c:pt>
                <c:pt idx="31">
                  <c:v>850</c:v>
                </c:pt>
                <c:pt idx="32">
                  <c:v>850</c:v>
                </c:pt>
                <c:pt idx="33">
                  <c:v>0</c:v>
                </c:pt>
                <c:pt idx="34">
                  <c:v>0</c:v>
                </c:pt>
                <c:pt idx="35">
                  <c:v>820</c:v>
                </c:pt>
                <c:pt idx="36">
                  <c:v>820</c:v>
                </c:pt>
                <c:pt idx="37">
                  <c:v>850</c:v>
                </c:pt>
                <c:pt idx="38">
                  <c:v>850</c:v>
                </c:pt>
                <c:pt idx="39">
                  <c:v>0</c:v>
                </c:pt>
                <c:pt idx="40">
                  <c:v>0</c:v>
                </c:pt>
                <c:pt idx="41">
                  <c:v>830</c:v>
                </c:pt>
                <c:pt idx="42">
                  <c:v>830</c:v>
                </c:pt>
                <c:pt idx="43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CC-451B-87E3-9EBCCB5327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593544"/>
        <c:axId val="620593872"/>
      </c:lineChart>
      <c:catAx>
        <c:axId val="620593544"/>
        <c:scaling>
          <c:orientation val="minMax"/>
        </c:scaling>
        <c:delete val="1"/>
        <c:axPos val="b"/>
        <c:majorTickMark val="out"/>
        <c:minorTickMark val="none"/>
        <c:tickLblPos val="nextTo"/>
        <c:crossAx val="620593872"/>
        <c:crosses val="autoZero"/>
        <c:auto val="1"/>
        <c:lblAlgn val="ctr"/>
        <c:lblOffset val="100"/>
        <c:noMultiLvlLbl val="0"/>
      </c:catAx>
      <c:valAx>
        <c:axId val="62059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20593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Magnet Current [A]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1.6955684007707129E-2"/>
          <c:y val="0.1579978170787093"/>
          <c:w val="0.96608863198458572"/>
          <c:h val="0.7951438386811774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Sheet1!$C$2:$C$45</c:f>
              <c:numCache>
                <c:formatCode>General</c:formatCode>
                <c:ptCount val="44"/>
                <c:pt idx="0">
                  <c:v>0</c:v>
                </c:pt>
                <c:pt idx="1">
                  <c:v>850</c:v>
                </c:pt>
                <c:pt idx="2">
                  <c:v>850</c:v>
                </c:pt>
                <c:pt idx="3">
                  <c:v>0</c:v>
                </c:pt>
                <c:pt idx="4">
                  <c:v>0</c:v>
                </c:pt>
                <c:pt idx="5">
                  <c:v>100</c:v>
                </c:pt>
                <c:pt idx="6">
                  <c:v>100</c:v>
                </c:pt>
                <c:pt idx="7">
                  <c:v>850</c:v>
                </c:pt>
                <c:pt idx="8">
                  <c:v>850</c:v>
                </c:pt>
                <c:pt idx="9">
                  <c:v>0</c:v>
                </c:pt>
                <c:pt idx="10">
                  <c:v>0</c:v>
                </c:pt>
                <c:pt idx="11">
                  <c:v>300</c:v>
                </c:pt>
                <c:pt idx="12">
                  <c:v>300</c:v>
                </c:pt>
                <c:pt idx="13">
                  <c:v>850</c:v>
                </c:pt>
                <c:pt idx="14">
                  <c:v>850</c:v>
                </c:pt>
                <c:pt idx="15">
                  <c:v>0</c:v>
                </c:pt>
                <c:pt idx="16">
                  <c:v>0</c:v>
                </c:pt>
                <c:pt idx="17">
                  <c:v>500</c:v>
                </c:pt>
                <c:pt idx="18">
                  <c:v>500</c:v>
                </c:pt>
                <c:pt idx="19">
                  <c:v>850</c:v>
                </c:pt>
                <c:pt idx="20">
                  <c:v>850</c:v>
                </c:pt>
                <c:pt idx="21">
                  <c:v>0</c:v>
                </c:pt>
                <c:pt idx="22">
                  <c:v>0</c:v>
                </c:pt>
                <c:pt idx="23">
                  <c:v>800</c:v>
                </c:pt>
                <c:pt idx="24">
                  <c:v>800</c:v>
                </c:pt>
                <c:pt idx="25">
                  <c:v>850</c:v>
                </c:pt>
                <c:pt idx="26">
                  <c:v>850</c:v>
                </c:pt>
                <c:pt idx="27">
                  <c:v>0</c:v>
                </c:pt>
                <c:pt idx="28">
                  <c:v>0</c:v>
                </c:pt>
                <c:pt idx="29">
                  <c:v>810</c:v>
                </c:pt>
                <c:pt idx="30">
                  <c:v>810</c:v>
                </c:pt>
                <c:pt idx="31">
                  <c:v>850</c:v>
                </c:pt>
                <c:pt idx="32">
                  <c:v>850</c:v>
                </c:pt>
                <c:pt idx="33">
                  <c:v>0</c:v>
                </c:pt>
                <c:pt idx="34">
                  <c:v>0</c:v>
                </c:pt>
                <c:pt idx="35">
                  <c:v>820</c:v>
                </c:pt>
                <c:pt idx="36">
                  <c:v>820</c:v>
                </c:pt>
                <c:pt idx="37">
                  <c:v>850</c:v>
                </c:pt>
                <c:pt idx="38">
                  <c:v>850</c:v>
                </c:pt>
                <c:pt idx="39">
                  <c:v>0</c:v>
                </c:pt>
                <c:pt idx="40">
                  <c:v>0</c:v>
                </c:pt>
                <c:pt idx="41">
                  <c:v>830</c:v>
                </c:pt>
                <c:pt idx="42">
                  <c:v>830</c:v>
                </c:pt>
                <c:pt idx="43">
                  <c:v>850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CC-451B-87E3-9EBCCB5327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593544"/>
        <c:axId val="620593872"/>
      </c:lineChart>
      <c:catAx>
        <c:axId val="620593544"/>
        <c:scaling>
          <c:orientation val="minMax"/>
        </c:scaling>
        <c:delete val="1"/>
        <c:axPos val="b"/>
        <c:majorTickMark val="out"/>
        <c:minorTickMark val="none"/>
        <c:tickLblPos val="nextTo"/>
        <c:crossAx val="620593872"/>
        <c:crosses val="autoZero"/>
        <c:auto val="1"/>
        <c:lblAlgn val="ctr"/>
        <c:lblOffset val="100"/>
        <c:noMultiLvlLbl val="0"/>
      </c:catAx>
      <c:valAx>
        <c:axId val="62059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20593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0.79512</cdr:x>
      <cdr:y>0.17298</cdr:y>
    </cdr:from>
    <cdr:to>
      <cdr:x>0.89926</cdr:x>
      <cdr:y>0.27974</cdr:y>
    </cdr:to>
    <cdr:sp macro="" textlink="">
      <cdr:nvSpPr>
        <cdr:cNvPr id="2" name="Text Box 11"/>
        <cdr:cNvSpPr txBox="1"/>
      </cdr:nvSpPr>
      <cdr:spPr>
        <a:xfrm xmlns:a="http://schemas.openxmlformats.org/drawingml/2006/main">
          <a:off x="8611070" y="758782"/>
          <a:ext cx="1127821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820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0.66226</cdr:x>
      <cdr:y>0.17298</cdr:y>
    </cdr:from>
    <cdr:to>
      <cdr:x>0.76639</cdr:x>
      <cdr:y>0.27974</cdr:y>
    </cdr:to>
    <cdr:sp macro="" textlink="">
      <cdr:nvSpPr>
        <cdr:cNvPr id="3" name="Text Box 11"/>
        <cdr:cNvSpPr txBox="1"/>
      </cdr:nvSpPr>
      <cdr:spPr>
        <a:xfrm xmlns:a="http://schemas.openxmlformats.org/drawingml/2006/main">
          <a:off x="7172183" y="758782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810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0.52342</cdr:x>
      <cdr:y>0.18958</cdr:y>
    </cdr:from>
    <cdr:to>
      <cdr:x>0.62755</cdr:x>
      <cdr:y>0.29634</cdr:y>
    </cdr:to>
    <cdr:sp macro="" textlink="">
      <cdr:nvSpPr>
        <cdr:cNvPr id="4" name="Text Box 11"/>
        <cdr:cNvSpPr txBox="1"/>
      </cdr:nvSpPr>
      <cdr:spPr>
        <a:xfrm xmlns:a="http://schemas.openxmlformats.org/drawingml/2006/main">
          <a:off x="5668562" y="831592"/>
          <a:ext cx="1127712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0.39587</cdr:x>
      <cdr:y>0.44662</cdr:y>
    </cdr:from>
    <cdr:to>
      <cdr:x>0.5</cdr:x>
      <cdr:y>0.55338</cdr:y>
    </cdr:to>
    <cdr:sp macro="" textlink="">
      <cdr:nvSpPr>
        <cdr:cNvPr id="5" name="Text Box 11"/>
        <cdr:cNvSpPr txBox="1"/>
      </cdr:nvSpPr>
      <cdr:spPr>
        <a:xfrm xmlns:a="http://schemas.openxmlformats.org/drawingml/2006/main">
          <a:off x="4287214" y="1959084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500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0.26472</cdr:x>
      <cdr:y>0.6345</cdr:y>
    </cdr:from>
    <cdr:to>
      <cdr:x>0.36885</cdr:x>
      <cdr:y>0.74126</cdr:y>
    </cdr:to>
    <cdr:sp macro="" textlink="">
      <cdr:nvSpPr>
        <cdr:cNvPr id="6" name="Text Box 11"/>
        <cdr:cNvSpPr txBox="1"/>
      </cdr:nvSpPr>
      <cdr:spPr>
        <a:xfrm xmlns:a="http://schemas.openxmlformats.org/drawingml/2006/main">
          <a:off x="2866910" y="2783222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300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0.79512</cdr:x>
      <cdr:y>0.17298</cdr:y>
    </cdr:from>
    <cdr:to>
      <cdr:x>0.89926</cdr:x>
      <cdr:y>0.27974</cdr:y>
    </cdr:to>
    <cdr:sp macro="" textlink="">
      <cdr:nvSpPr>
        <cdr:cNvPr id="2" name="Text Box 11"/>
        <cdr:cNvSpPr txBox="1"/>
      </cdr:nvSpPr>
      <cdr:spPr>
        <a:xfrm xmlns:a="http://schemas.openxmlformats.org/drawingml/2006/main">
          <a:off x="8611070" y="758782"/>
          <a:ext cx="1127821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820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0.66226</cdr:x>
      <cdr:y>0.17298</cdr:y>
    </cdr:from>
    <cdr:to>
      <cdr:x>0.76639</cdr:x>
      <cdr:y>0.27974</cdr:y>
    </cdr:to>
    <cdr:sp macro="" textlink="">
      <cdr:nvSpPr>
        <cdr:cNvPr id="3" name="Text Box 11"/>
        <cdr:cNvSpPr txBox="1"/>
      </cdr:nvSpPr>
      <cdr:spPr>
        <a:xfrm xmlns:a="http://schemas.openxmlformats.org/drawingml/2006/main">
          <a:off x="7172183" y="758782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810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0.52342</cdr:x>
      <cdr:y>0.18958</cdr:y>
    </cdr:from>
    <cdr:to>
      <cdr:x>0.62755</cdr:x>
      <cdr:y>0.29634</cdr:y>
    </cdr:to>
    <cdr:sp macro="" textlink="">
      <cdr:nvSpPr>
        <cdr:cNvPr id="4" name="Text Box 11"/>
        <cdr:cNvSpPr txBox="1"/>
      </cdr:nvSpPr>
      <cdr:spPr>
        <a:xfrm xmlns:a="http://schemas.openxmlformats.org/drawingml/2006/main">
          <a:off x="5668562" y="831592"/>
          <a:ext cx="1127712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800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0.39587</cdr:x>
      <cdr:y>0.44662</cdr:y>
    </cdr:from>
    <cdr:to>
      <cdr:x>0.5</cdr:x>
      <cdr:y>0.55338</cdr:y>
    </cdr:to>
    <cdr:sp macro="" textlink="">
      <cdr:nvSpPr>
        <cdr:cNvPr id="5" name="Text Box 11"/>
        <cdr:cNvSpPr txBox="1"/>
      </cdr:nvSpPr>
      <cdr:spPr>
        <a:xfrm xmlns:a="http://schemas.openxmlformats.org/drawingml/2006/main">
          <a:off x="4287214" y="1959084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500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  <cdr:relSizeAnchor xmlns:cdr="http://schemas.openxmlformats.org/drawingml/2006/chartDrawing">
    <cdr:from>
      <cdr:x>0.26472</cdr:x>
      <cdr:y>0.6345</cdr:y>
    </cdr:from>
    <cdr:to>
      <cdr:x>0.36885</cdr:x>
      <cdr:y>0.74126</cdr:y>
    </cdr:to>
    <cdr:sp macro="" textlink="">
      <cdr:nvSpPr>
        <cdr:cNvPr id="6" name="Text Box 11"/>
        <cdr:cNvSpPr txBox="1"/>
      </cdr:nvSpPr>
      <cdr:spPr>
        <a:xfrm xmlns:a="http://schemas.openxmlformats.org/drawingml/2006/main">
          <a:off x="2866910" y="2783222"/>
          <a:ext cx="1127713" cy="468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non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>
            <a:lnSpc>
              <a:spcPct val="110000"/>
            </a:lnSpc>
            <a:spcBef>
              <a:spcPts val="0"/>
            </a:spcBef>
            <a:spcAft>
              <a:spcPts val="0"/>
            </a:spcAft>
          </a:pPr>
          <a:r>
            <a:rPr lang="de-DE" sz="900" b="1" dirty="0">
              <a:effectLst/>
              <a:latin typeface="Verdana" panose="020B0604030504040204" pitchFamily="34" charset="0"/>
              <a:ea typeface="Times New Roman" panose="02020603050405020304" pitchFamily="18" charset="0"/>
            </a:rPr>
            <a:t>300 A</a:t>
          </a:r>
          <a:endParaRPr lang="de-DE" sz="1200" dirty="0">
            <a:effectLst/>
            <a:latin typeface="Times New Roman" panose="02020603050405020304" pitchFamily="18" charset="0"/>
            <a:ea typeface="MS Mincho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11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0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Melvin Liebsch | NA64 Measurement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Melvin Liebsch | NA64 Measurement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Melvin Liebsch | NA64 Measurement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Results from the MBPL </a:t>
            </a:r>
            <a:r>
              <a:rPr lang="en-GB" dirty="0" smtClean="0"/>
              <a:t>Measurements </a:t>
            </a:r>
            <a:r>
              <a:rPr lang="en-GB" dirty="0"/>
              <a:t>in NA64</a:t>
            </a:r>
            <a:endParaRPr lang="de-DE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Melvin </a:t>
            </a:r>
            <a:r>
              <a:rPr lang="en-US" dirty="0" smtClean="0"/>
              <a:t>Liebsch, </a:t>
            </a:r>
            <a:r>
              <a:rPr lang="en-US" dirty="0" smtClean="0"/>
              <a:t>Jens </a:t>
            </a:r>
            <a:r>
              <a:rPr lang="en-US" dirty="0" smtClean="0"/>
              <a:t>Kaeske and Thomas Zickler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631825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 dirty="0" smtClean="0"/>
              <a:t>Melvin Liebsch </a:t>
            </a:r>
            <a:r>
              <a:rPr lang="en-US" dirty="0" smtClean="0"/>
              <a:t>| </a:t>
            </a:r>
            <a:r>
              <a:rPr lang="en-US" dirty="0" smtClean="0"/>
              <a:t>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0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Sources of Noise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4361"/>
            <a:ext cx="12119224" cy="4581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38724" r="81515" b="42913"/>
          <a:stretch/>
        </p:blipFill>
        <p:spPr>
          <a:xfrm>
            <a:off x="731520" y="3008377"/>
            <a:ext cx="1508760" cy="8412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4225" y="3044826"/>
            <a:ext cx="1403350" cy="7683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7" t="14972" r="69665" b="66067"/>
          <a:stretch/>
        </p:blipFill>
        <p:spPr>
          <a:xfrm>
            <a:off x="2615184" y="1920240"/>
            <a:ext cx="1069848" cy="86868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58618" y="1974602"/>
            <a:ext cx="982980" cy="76835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1" t="69063" r="58803" b="11177"/>
          <a:stretch/>
        </p:blipFill>
        <p:spPr>
          <a:xfrm>
            <a:off x="4197096" y="4398265"/>
            <a:ext cx="832104" cy="90525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97096" y="4443732"/>
            <a:ext cx="768096" cy="7683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17766" r="78799" b="62075"/>
          <a:stretch/>
        </p:blipFill>
        <p:spPr>
          <a:xfrm>
            <a:off x="2002536" y="2048257"/>
            <a:ext cx="566928" cy="9235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02536" y="2048257"/>
            <a:ext cx="566928" cy="923544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4" t="74052" r="82269" b="5389"/>
          <a:stretch/>
        </p:blipFill>
        <p:spPr>
          <a:xfrm>
            <a:off x="795528" y="4626864"/>
            <a:ext cx="1353312" cy="94183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95528" y="4626864"/>
            <a:ext cx="1353312" cy="923544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Box 17"/>
          <p:cNvSpPr txBox="1"/>
          <p:nvPr/>
        </p:nvSpPr>
        <p:spPr>
          <a:xfrm>
            <a:off x="3575455" y="5362643"/>
            <a:ext cx="20753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The motor was is a large noise contributor</a:t>
            </a:r>
            <a:endParaRPr lang="de-DE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78695" y="3244784"/>
            <a:ext cx="20753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Signal cable was shielded to motor ground</a:t>
            </a:r>
            <a:endParaRPr lang="de-DE" b="1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569464" y="3044826"/>
            <a:ext cx="402336" cy="2793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876152" y="3650578"/>
            <a:ext cx="1121664" cy="9671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363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Sources of Noise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38724" r="81515" b="42913"/>
          <a:stretch/>
        </p:blipFill>
        <p:spPr>
          <a:xfrm>
            <a:off x="731520" y="3008377"/>
            <a:ext cx="1508760" cy="8412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4225" y="3044826"/>
            <a:ext cx="1403350" cy="7683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7" t="14972" r="69665" b="66067"/>
          <a:stretch/>
        </p:blipFill>
        <p:spPr>
          <a:xfrm>
            <a:off x="2615184" y="1920240"/>
            <a:ext cx="1069848" cy="86868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58618" y="1974602"/>
            <a:ext cx="982980" cy="76835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1" t="69063" r="58803" b="11177"/>
          <a:stretch/>
        </p:blipFill>
        <p:spPr>
          <a:xfrm>
            <a:off x="4197096" y="4398265"/>
            <a:ext cx="832104" cy="90525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97096" y="4443732"/>
            <a:ext cx="768096" cy="7683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t="17766" r="78799" b="62075"/>
          <a:stretch/>
        </p:blipFill>
        <p:spPr>
          <a:xfrm>
            <a:off x="2002536" y="2048257"/>
            <a:ext cx="566928" cy="92354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02536" y="2048257"/>
            <a:ext cx="566928" cy="923544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4" t="74052" r="82269" b="5389"/>
          <a:stretch/>
        </p:blipFill>
        <p:spPr>
          <a:xfrm>
            <a:off x="795528" y="4626864"/>
            <a:ext cx="1353312" cy="94183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95528" y="4626864"/>
            <a:ext cx="1353312" cy="923544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" y="1523579"/>
            <a:ext cx="6791850" cy="45791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2815838" y="1150117"/>
                <a:ext cx="7564982" cy="8309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dirty="0" smtClean="0"/>
                  <a:t>Signal noise of </a:t>
                </a:r>
                <a:r>
                  <a:rPr lang="en-GB" b="1" dirty="0" smtClean="0"/>
                  <a:t>20 </a:t>
                </a:r>
                <a:r>
                  <a:rPr lang="en-GB" b="1" dirty="0" err="1" smtClean="0"/>
                  <a:t>uV</a:t>
                </a:r>
                <a:r>
                  <a:rPr lang="en-GB" b="1" baseline="-25000" dirty="0" err="1" smtClean="0"/>
                  <a:t>pp</a:t>
                </a:r>
                <a:r>
                  <a:rPr lang="en-GB" b="1" dirty="0" smtClean="0"/>
                  <a:t> </a:t>
                </a:r>
                <a:r>
                  <a:rPr lang="en-GB" dirty="0" smtClean="0"/>
                  <a:t>at sampling frequency of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𝟏𝟎𝟎</m:t>
                    </m:r>
                  </m:oMath>
                </a14:m>
                <a:r>
                  <a:rPr lang="en-GB" b="1" dirty="0" smtClean="0"/>
                  <a:t> Hz</a:t>
                </a:r>
              </a:p>
              <a:p>
                <a:pPr algn="ctr"/>
                <a:r>
                  <a:rPr lang="en-GB" dirty="0" smtClean="0"/>
                  <a:t>Integration period = </a:t>
                </a:r>
                <a:r>
                  <a:rPr lang="en-GB" b="1" dirty="0" smtClean="0"/>
                  <a:t>10 </a:t>
                </a:r>
                <a:r>
                  <a:rPr lang="en-GB" b="1" dirty="0" err="1" smtClean="0"/>
                  <a:t>ms</a:t>
                </a:r>
                <a:endParaRPr lang="en-GB" b="1" dirty="0" smtClean="0"/>
              </a:p>
              <a:p>
                <a:pPr algn="ctr"/>
                <a:r>
                  <a:rPr lang="en-GB" dirty="0" smtClean="0"/>
                  <a:t>This corresponds to </a:t>
                </a:r>
                <a:r>
                  <a:rPr lang="en-GB" b="1" dirty="0" smtClean="0"/>
                  <a:t>1 Gauss</a:t>
                </a:r>
                <a:r>
                  <a:rPr lang="en-GB" dirty="0" smtClean="0"/>
                  <a:t> in field</a:t>
                </a:r>
                <a:endParaRPr lang="de-DE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5838" y="1150117"/>
                <a:ext cx="7564982" cy="830997"/>
              </a:xfrm>
              <a:prstGeom prst="rect">
                <a:avLst/>
              </a:prstGeom>
              <a:blipFill>
                <a:blip r:embed="rId4"/>
                <a:stretch>
                  <a:fillRect t="-9559" b="-161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713" y="2065358"/>
            <a:ext cx="5821887" cy="392522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815838" y="2209461"/>
            <a:ext cx="1590262" cy="42654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499361" y="2510029"/>
            <a:ext cx="2782710" cy="41410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9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Calibration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2674" y="1011425"/>
            <a:ext cx="682558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Hall probes were calibrated between +/- 1.4 T in 311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The linearity error in this range is below </a:t>
            </a:r>
            <a:r>
              <a:rPr lang="de-DE" sz="2000" b="1" dirty="0" smtClean="0"/>
              <a:t>5 units of 10 000</a:t>
            </a:r>
            <a:endParaRPr lang="de-DE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829" y="1865519"/>
            <a:ext cx="9052578" cy="429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Verification in 311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2674" y="1011425"/>
            <a:ext cx="706629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System was used to measure the „Panzer“ in 311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A comparison to the SSW integral measurement was made </a:t>
            </a:r>
            <a:endParaRPr lang="de-DE" sz="2000" dirty="0" smtClean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"/>
          <a:stretch/>
        </p:blipFill>
        <p:spPr>
          <a:xfrm>
            <a:off x="296105" y="1851068"/>
            <a:ext cx="6774608" cy="431214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298578" y="2458387"/>
            <a:ext cx="0" cy="2998033"/>
          </a:xfrm>
          <a:prstGeom prst="straightConnector1">
            <a:avLst/>
          </a:prstGeom>
          <a:ln w="571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6435723" y="3588565"/>
            <a:ext cx="112851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 smtClean="0"/>
              <a:t>15 mTm</a:t>
            </a:r>
            <a:endParaRPr lang="de-DE" sz="2400" dirty="0" smtClean="0"/>
          </a:p>
        </p:txBody>
      </p:sp>
      <p:sp>
        <p:nvSpPr>
          <p:cNvPr id="16" name="Right Brace 15"/>
          <p:cNvSpPr/>
          <p:nvPr/>
        </p:nvSpPr>
        <p:spPr>
          <a:xfrm>
            <a:off x="7298578" y="1782527"/>
            <a:ext cx="848140" cy="43497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7870304" y="911590"/>
            <a:ext cx="43216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/>
              <a:t>Why do the Hall probes see more field?</a:t>
            </a:r>
            <a:endParaRPr lang="de-DE" b="1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426" y="1293516"/>
            <a:ext cx="3017796" cy="318519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979036" y="3896140"/>
            <a:ext cx="1852447" cy="2733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208" y="4417181"/>
            <a:ext cx="3237869" cy="193367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9294150" y="4278248"/>
            <a:ext cx="463412" cy="61882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614683" y="5640962"/>
            <a:ext cx="34070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 smtClean="0"/>
              <a:t>We are missing some of the field!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3370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Verification in 311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532674" y="1011425"/>
                <a:ext cx="10574872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dirty="0" smtClean="0"/>
                  <a:t>System was used to measure the „Panzer“ in 311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de-DE" sz="2000" dirty="0" smtClean="0"/>
                  <a:t>A comparison to the SSW integral measurement was made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000" dirty="0" smtClean="0"/>
                  <a:t>A Large contribution to the error can be related to the </a:t>
                </a:r>
                <a:r>
                  <a:rPr lang="de-DE" sz="2000" b="1" dirty="0" smtClean="0"/>
                  <a:t>smaller measurement range </a:t>
                </a:r>
                <a14:m>
                  <m:oMath xmlns:m="http://schemas.openxmlformats.org/officeDocument/2006/math">
                    <m:r>
                      <a:rPr lang="de-DE" sz="2000" b="1" i="1">
                        <a:latin typeface="Cambria Math" panose="02040503050406030204" pitchFamily="18" charset="0"/>
                      </a:rPr>
                      <m:t>𝜟</m:t>
                    </m:r>
                    <m:r>
                      <a:rPr lang="de-DE" sz="2000" b="1" i="1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endParaRPr lang="de-DE" sz="2000" b="1" dirty="0"/>
              </a:p>
              <a:p>
                <a:pPr algn="l"/>
                <a:endParaRPr lang="de-DE" sz="2000" b="1" dirty="0" smtClean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74" y="1011425"/>
                <a:ext cx="10574872" cy="1231106"/>
              </a:xfrm>
              <a:prstGeom prst="rect">
                <a:avLst/>
              </a:prstGeom>
              <a:blipFill>
                <a:blip r:embed="rId2"/>
                <a:stretch>
                  <a:fillRect l="-1383" t="-59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59"/>
          <a:stretch/>
        </p:blipFill>
        <p:spPr>
          <a:xfrm>
            <a:off x="466884" y="3887345"/>
            <a:ext cx="9078592" cy="219200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421792" y="2683239"/>
            <a:ext cx="8516687" cy="0"/>
          </a:xfrm>
          <a:prstGeom prst="line">
            <a:avLst/>
          </a:prstGeom>
          <a:ln w="28575">
            <a:solidFill>
              <a:srgbClr val="BC8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2325972" y="2398498"/>
            <a:ext cx="6670623" cy="1184295"/>
          </a:xfrm>
          <a:custGeom>
            <a:avLst/>
            <a:gdLst>
              <a:gd name="connsiteX0" fmla="*/ 0 w 10028419"/>
              <a:gd name="connsiteY0" fmla="*/ 0 h 1184295"/>
              <a:gd name="connsiteX1" fmla="*/ 4946754 w 10028419"/>
              <a:gd name="connsiteY1" fmla="*/ 1184223 h 1184295"/>
              <a:gd name="connsiteX2" fmla="*/ 10028419 w 10028419"/>
              <a:gd name="connsiteY2" fmla="*/ 44970 h 1184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28419" h="1184295">
                <a:moveTo>
                  <a:pt x="0" y="0"/>
                </a:moveTo>
                <a:cubicBezTo>
                  <a:pt x="1637675" y="588364"/>
                  <a:pt x="3275351" y="1176728"/>
                  <a:pt x="4946754" y="1184223"/>
                </a:cubicBezTo>
                <a:cubicBezTo>
                  <a:pt x="6618157" y="1191718"/>
                  <a:pt x="8323288" y="618344"/>
                  <a:pt x="10028419" y="4497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10077419" y="2544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rgbClr val="BC8F00"/>
                </a:solidFill>
              </a:rPr>
              <a:t>wire</a:t>
            </a:r>
            <a:endParaRPr lang="de-DE" b="1" dirty="0" smtClean="0">
              <a:solidFill>
                <a:srgbClr val="BC8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45372" y="3136183"/>
            <a:ext cx="1081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/>
              <a:t>Hall Array</a:t>
            </a:r>
            <a:endParaRPr lang="de-DE" b="1" dirty="0" smtClean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325972" y="2117628"/>
            <a:ext cx="0" cy="149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996595" y="2117628"/>
            <a:ext cx="0" cy="149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556704" y="2544740"/>
            <a:ext cx="6618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9114469" y="2538974"/>
            <a:ext cx="6618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1723721" y="2223367"/>
                <a:ext cx="3301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DE" dirty="0" smtClean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721" y="2223367"/>
                <a:ext cx="330155" cy="276999"/>
              </a:xfrm>
              <a:prstGeom prst="rect">
                <a:avLst/>
              </a:prstGeom>
              <a:blipFill>
                <a:blip r:embed="rId4"/>
                <a:stretch>
                  <a:fillRect l="-16667" r="-12963" b="-88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9302274" y="2256210"/>
                <a:ext cx="3301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de-DE" dirty="0" smtClean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274" y="2256210"/>
                <a:ext cx="330155" cy="276999"/>
              </a:xfrm>
              <a:prstGeom prst="rect">
                <a:avLst/>
              </a:prstGeom>
              <a:blipFill>
                <a:blip r:embed="rId5"/>
                <a:stretch>
                  <a:fillRect l="-16667" r="-12963" b="-86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5748918" y="2964110"/>
                <a:ext cx="3470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de-DE" dirty="0" smtClean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918" y="2964110"/>
                <a:ext cx="347082" cy="276999"/>
              </a:xfrm>
              <a:prstGeom prst="rect">
                <a:avLst/>
              </a:prstGeom>
              <a:blipFill>
                <a:blip r:embed="rId6"/>
                <a:stretch>
                  <a:fillRect l="-14035" r="-14035" b="-86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>
            <a:off x="5661283" y="2683239"/>
            <a:ext cx="0" cy="8856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600134" y="3921021"/>
            <a:ext cx="2849130" cy="2042906"/>
          </a:xfrm>
          <a:prstGeom prst="rect">
            <a:avLst/>
          </a:prstGeom>
          <a:solidFill>
            <a:srgbClr val="92D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ight Brace 32"/>
          <p:cNvSpPr/>
          <p:nvPr/>
        </p:nvSpPr>
        <p:spPr>
          <a:xfrm rot="10800000">
            <a:off x="9314644" y="4234774"/>
            <a:ext cx="461665" cy="17868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9817925" y="4429675"/>
                <a:ext cx="1966088" cy="13849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de-DE" dirty="0" smtClean="0"/>
                  <a:t>Hall Array sees more field at the bottom positions!</a:t>
                </a:r>
              </a:p>
              <a:p>
                <a:r>
                  <a:rPr lang="de-DE" dirty="0" smtClean="0"/>
                  <a:t>This is due to the </a:t>
                </a:r>
                <a:r>
                  <a:rPr lang="de-DE" b="1" dirty="0" smtClean="0"/>
                  <a:t>sag of </a:t>
                </a:r>
                <a14:m>
                  <m:oMath xmlns:m="http://schemas.openxmlformats.org/officeDocument/2006/math">
                    <m:r>
                      <a:rPr lang="de-DE" b="1" i="1">
                        <a:latin typeface="Cambria Math" panose="02040503050406030204" pitchFamily="18" charset="0"/>
                      </a:rPr>
                      <m:t>𝜟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b="1" dirty="0" smtClean="0"/>
                  <a:t> 2 mm</a:t>
                </a:r>
                <a:endParaRPr lang="de-DE" b="1" dirty="0" smtClean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925" y="4429675"/>
                <a:ext cx="1966088" cy="1384995"/>
              </a:xfrm>
              <a:prstGeom prst="rect">
                <a:avLst/>
              </a:prstGeom>
              <a:blipFill>
                <a:blip r:embed="rId7"/>
                <a:stretch>
                  <a:fillRect l="-7453" t="-5727" r="-6522" b="-92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37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Measurements in 887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92" y="1134535"/>
            <a:ext cx="8330016" cy="468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25" y="2600325"/>
            <a:ext cx="10628100" cy="353031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Temperature Dependency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2674" y="1293498"/>
            <a:ext cx="961481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The calibration was performed in the controlled environment in 311	</a:t>
            </a:r>
            <a:r>
              <a:rPr lang="de-DE" sz="2000" b="1" dirty="0" smtClean="0"/>
              <a:t>T = 23 °C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smtClean="0"/>
              <a:t>At 887 the temperature is much lower					</a:t>
            </a:r>
            <a:r>
              <a:rPr lang="de-DE" sz="2000" b="1" dirty="0" smtClean="0"/>
              <a:t>T = 18.5 °C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b="1" dirty="0" smtClean="0"/>
              <a:t>We have to recalibrate the sensitivity!</a:t>
            </a:r>
            <a:endParaRPr lang="de-DE" sz="2000" b="1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829175" y="5148480"/>
            <a:ext cx="752475" cy="328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23294" y="4799826"/>
            <a:ext cx="36549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Typical value given in the datasheet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57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 Cycles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351194295"/>
              </p:ext>
            </p:extLst>
          </p:nvPr>
        </p:nvGraphicFramePr>
        <p:xfrm>
          <a:off x="618318" y="1325217"/>
          <a:ext cx="10829855" cy="4386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Box 11"/>
          <p:cNvSpPr txBox="1"/>
          <p:nvPr/>
        </p:nvSpPr>
        <p:spPr>
          <a:xfrm>
            <a:off x="10656192" y="2083999"/>
            <a:ext cx="1127821" cy="4683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900" b="1" dirty="0" smtClean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830 </a:t>
            </a:r>
            <a:r>
              <a:rPr lang="de-DE" sz="900" b="1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</a:t>
            </a:r>
            <a:endParaRPr lang="de-DE" sz="1200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86606" y="4903329"/>
            <a:ext cx="559769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900" b="1" dirty="0" smtClean="0">
                <a:solidFill>
                  <a:schemeClr val="tx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100 </a:t>
            </a:r>
            <a:r>
              <a:rPr lang="de-DE" sz="900" b="1" dirty="0">
                <a:solidFill>
                  <a:schemeClr val="tx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A</a:t>
            </a:r>
            <a:endParaRPr lang="de-DE" sz="900" dirty="0">
              <a:solidFill>
                <a:schemeClr val="tx2"/>
              </a:solidFill>
              <a:latin typeface="Times New Roman" panose="02020603050405020304" pitchFamily="18" charset="0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5542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 Cycles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351194295"/>
              </p:ext>
            </p:extLst>
          </p:nvPr>
        </p:nvGraphicFramePr>
        <p:xfrm>
          <a:off x="618318" y="1325217"/>
          <a:ext cx="10829855" cy="4386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Box 11"/>
          <p:cNvSpPr txBox="1"/>
          <p:nvPr/>
        </p:nvSpPr>
        <p:spPr>
          <a:xfrm>
            <a:off x="10656192" y="2083999"/>
            <a:ext cx="1127821" cy="4683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900" b="1" dirty="0" smtClean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830 </a:t>
            </a:r>
            <a:r>
              <a:rPr lang="de-DE" sz="900" b="1" dirty="0">
                <a:solidFill>
                  <a:schemeClr val="tx2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</a:rPr>
              <a:t>A</a:t>
            </a:r>
            <a:endParaRPr lang="de-DE" sz="1200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86606" y="4903329"/>
            <a:ext cx="559769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900" b="1" dirty="0" smtClean="0">
                <a:solidFill>
                  <a:schemeClr val="tx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100 </a:t>
            </a:r>
            <a:r>
              <a:rPr lang="de-DE" sz="900" b="1" dirty="0">
                <a:solidFill>
                  <a:schemeClr val="tx2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A</a:t>
            </a:r>
            <a:endParaRPr lang="de-DE" sz="900" dirty="0">
              <a:solidFill>
                <a:schemeClr val="tx2"/>
              </a:solidFill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19555" y="2083999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de-DE" sz="100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36086" y="2078500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52617" y="2083999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75598" y="2078500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8579" y="2083999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628514" y="2083999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121674" y="2078500"/>
            <a:ext cx="864722" cy="3462222"/>
          </a:xfrm>
          <a:prstGeom prst="rect">
            <a:avLst/>
          </a:prstGeom>
          <a:solidFill>
            <a:srgbClr val="FFC000">
              <a:alpha val="27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de-DE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16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Transient Effects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" name="Picture 1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" t="7476" r="8350"/>
          <a:stretch/>
        </p:blipFill>
        <p:spPr bwMode="auto">
          <a:xfrm>
            <a:off x="57722" y="1541670"/>
            <a:ext cx="6934788" cy="35030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" t="9193" r="9259" b="3041"/>
          <a:stretch/>
        </p:blipFill>
        <p:spPr bwMode="auto">
          <a:xfrm>
            <a:off x="6984262" y="1937037"/>
            <a:ext cx="5059680" cy="30063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257508" y="4943352"/>
            <a:ext cx="3352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smtClean="0"/>
              <a:t>Probe in the magnet center</a:t>
            </a:r>
          </a:p>
          <a:p>
            <a:pPr algn="ctr"/>
            <a:r>
              <a:rPr lang="de-DE" dirty="0" smtClean="0"/>
              <a:t>Ramping to requested currents</a:t>
            </a:r>
            <a:endParaRPr lang="de-DE" dirty="0"/>
          </a:p>
        </p:txBody>
      </p:sp>
      <p:sp>
        <p:nvSpPr>
          <p:cNvPr id="31" name="Rectangle 30"/>
          <p:cNvSpPr/>
          <p:nvPr/>
        </p:nvSpPr>
        <p:spPr>
          <a:xfrm>
            <a:off x="7002579" y="4943352"/>
            <a:ext cx="5058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How long you need to wait until decay?</a:t>
            </a:r>
            <a:endParaRPr lang="de-DE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360333" y="1147005"/>
                <a:ext cx="66239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dirty="0" smtClean="0"/>
                  <a:t>The yoke is bulk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dirty="0" smtClean="0"/>
                  <a:t>  </a:t>
                </a:r>
                <a:r>
                  <a:rPr lang="de-DE" b="1" dirty="0" smtClean="0"/>
                  <a:t>Eddy currents with large time constants</a:t>
                </a:r>
                <a:endParaRPr lang="de-DE" b="1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33" y="1147005"/>
                <a:ext cx="6623929" cy="369332"/>
              </a:xfrm>
              <a:prstGeom prst="rect">
                <a:avLst/>
              </a:prstGeom>
              <a:blipFill>
                <a:blip r:embed="rId4"/>
                <a:stretch>
                  <a:fillRect l="-736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07191" y="5743686"/>
            <a:ext cx="10683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We are at the moment preparing for another measurement of this type </a:t>
            </a:r>
            <a:r>
              <a:rPr lang="de-DE" b="1" dirty="0" smtClean="0"/>
              <a:t>separating ramp up and down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4829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Magnetic Measurement Request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537" y="1740029"/>
            <a:ext cx="3991770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Two </a:t>
            </a:r>
            <a:r>
              <a:rPr lang="en-US" dirty="0" smtClean="0"/>
              <a:t>bending dipole magnets in the </a:t>
            </a:r>
            <a:r>
              <a:rPr lang="en-US" b="1" dirty="0" smtClean="0"/>
              <a:t>north </a:t>
            </a:r>
            <a:r>
              <a:rPr lang="en-US" b="1" dirty="0" smtClean="0"/>
              <a:t>area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Magnets are equipped with a </a:t>
            </a:r>
            <a:r>
              <a:rPr lang="en-US" b="1" dirty="0">
                <a:sym typeface="Wingdings" panose="05000000000000000000" pitchFamily="2" charset="2"/>
              </a:rPr>
              <a:t>vacuum </a:t>
            </a:r>
            <a:r>
              <a:rPr lang="en-US" b="1" dirty="0" smtClean="0">
                <a:sym typeface="Wingdings" panose="05000000000000000000" pitchFamily="2" charset="2"/>
              </a:rPr>
              <a:t>chamber </a:t>
            </a:r>
            <a:r>
              <a:rPr lang="en-US" dirty="0" smtClean="0">
                <a:sym typeface="Wingdings" panose="05000000000000000000" pitchFamily="2" charset="2"/>
              </a:rPr>
              <a:t>with unknown properties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Permeability of vacuum chamber is </a:t>
            </a:r>
            <a:r>
              <a:rPr lang="en-US" b="1" dirty="0" smtClean="0">
                <a:sym typeface="Wingdings" panose="05000000000000000000" pitchFamily="2" charset="2"/>
              </a:rPr>
              <a:t>to be characterized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Domain inside the chamber is to be </a:t>
            </a:r>
            <a:r>
              <a:rPr lang="en-US" b="1" dirty="0" smtClean="0">
                <a:sym typeface="Wingdings" panose="05000000000000000000" pitchFamily="2" charset="2"/>
              </a:rPr>
              <a:t>mapped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Requested </a:t>
            </a:r>
            <a:r>
              <a:rPr lang="en-US" b="1" dirty="0" smtClean="0">
                <a:sym typeface="Wingdings" panose="05000000000000000000" pitchFamily="2" charset="2"/>
              </a:rPr>
              <a:t>accuracy in the % range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307" y="1753336"/>
            <a:ext cx="8102693" cy="455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Field Integrals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4" name="Picture 2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0"/>
          <a:stretch/>
        </p:blipFill>
        <p:spPr bwMode="auto">
          <a:xfrm>
            <a:off x="5220695" y="1306216"/>
            <a:ext cx="7286867" cy="3156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" t="10530" r="8220" b="5352"/>
          <a:stretch/>
        </p:blipFill>
        <p:spPr bwMode="auto">
          <a:xfrm>
            <a:off x="467042" y="1439335"/>
            <a:ext cx="4753653" cy="4384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706909" y="5823515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B(I)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96000" y="4311718"/>
            <a:ext cx="5910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x coordinate wrt to chamber center. Magnet is misaligned wrt chamber!</a:t>
            </a:r>
            <a:endParaRPr lang="de-DE" baseline="-25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55503"/>
              </p:ext>
            </p:extLst>
          </p:nvPr>
        </p:nvGraphicFramePr>
        <p:xfrm>
          <a:off x="6281834" y="5364020"/>
          <a:ext cx="5316348" cy="44805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658174">
                  <a:extLst>
                    <a:ext uri="{9D8B030D-6E8A-4147-A177-3AD203B41FA5}">
                      <a16:colId xmlns:a16="http://schemas.microsoft.com/office/drawing/2014/main" val="4113614809"/>
                    </a:ext>
                  </a:extLst>
                </a:gridCol>
                <a:gridCol w="2658174">
                  <a:extLst>
                    <a:ext uri="{9D8B030D-6E8A-4147-A177-3AD203B41FA5}">
                      <a16:colId xmlns:a16="http://schemas.microsoft.com/office/drawing/2014/main" val="3886023499"/>
                    </a:ext>
                  </a:extLst>
                </a:gridCol>
              </a:tblGrid>
              <a:tr h="102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magnetic center [mm]</a:t>
                      </a:r>
                      <a:endParaRPr lang="de-DE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des. mech. center [mm]</a:t>
                      </a:r>
                      <a:endParaRPr lang="de-DE" sz="14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6361080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effectLst/>
                        </a:rPr>
                        <a:t>-4.6479 </a:t>
                      </a:r>
                      <a:endParaRPr lang="de-DE" sz="14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effectLst/>
                        </a:rPr>
                        <a:t>-4.702</a:t>
                      </a:r>
                      <a:endParaRPr lang="de-DE" sz="14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2860021"/>
                  </a:ext>
                </a:extLst>
              </a:tr>
            </a:tbl>
          </a:graphicData>
        </a:graphic>
      </p:graphicFrame>
      <p:sp>
        <p:nvSpPr>
          <p:cNvPr id="8" name="Right Brace 7"/>
          <p:cNvSpPr/>
          <p:nvPr/>
        </p:nvSpPr>
        <p:spPr>
          <a:xfrm rot="16200000">
            <a:off x="8734599" y="2345479"/>
            <a:ext cx="410818" cy="56880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7380398" y="5823515"/>
            <a:ext cx="3119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Coincidence within</a:t>
            </a:r>
            <a:r>
              <a:rPr lang="de-DE" b="1" dirty="0" smtClean="0"/>
              <a:t> 50 um!</a:t>
            </a:r>
            <a:endParaRPr lang="de-DE" b="1" baseline="-25000" dirty="0"/>
          </a:p>
        </p:txBody>
      </p:sp>
    </p:spTree>
    <p:extLst>
      <p:ext uri="{BB962C8B-B14F-4D97-AF65-F5344CB8AC3E}">
        <p14:creationId xmlns:p14="http://schemas.microsoft.com/office/powerpoint/2010/main" val="33765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10860" r="15376" b="7892"/>
          <a:stretch/>
        </p:blipFill>
        <p:spPr bwMode="auto">
          <a:xfrm>
            <a:off x="793098" y="768095"/>
            <a:ext cx="4814578" cy="55827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" t="11424" r="15799" b="9164"/>
          <a:stretch/>
        </p:blipFill>
        <p:spPr bwMode="auto">
          <a:xfrm>
            <a:off x="6310713" y="762595"/>
            <a:ext cx="5137460" cy="5264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itle 6"/>
          <p:cNvSpPr>
            <a:spLocks noGrp="1"/>
          </p:cNvSpPr>
          <p:nvPr>
            <p:ph type="title"/>
          </p:nvPr>
        </p:nvSpPr>
        <p:spPr>
          <a:xfrm>
            <a:off x="382960" y="229724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Field Profiles			Field Quality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05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7" name="Title 6"/>
          <p:cNvSpPr>
            <a:spLocks noGrp="1"/>
          </p:cNvSpPr>
          <p:nvPr>
            <p:ph type="title"/>
          </p:nvPr>
        </p:nvSpPr>
        <p:spPr>
          <a:xfrm>
            <a:off x="382960" y="229724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Measurements done for 2 magnets at 7 current levels</a:t>
            </a:r>
            <a:endParaRPr lang="de-DE" dirty="0"/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" t="11143" r="15518" b="7329"/>
          <a:stretch/>
        </p:blipFill>
        <p:spPr bwMode="auto">
          <a:xfrm>
            <a:off x="94107" y="1487424"/>
            <a:ext cx="3589623" cy="435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1424" r="15517" b="7613"/>
          <a:stretch/>
        </p:blipFill>
        <p:spPr bwMode="auto">
          <a:xfrm>
            <a:off x="3743940" y="1487424"/>
            <a:ext cx="3899694" cy="4358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11000" r="15941" b="8601"/>
          <a:stretch/>
        </p:blipFill>
        <p:spPr bwMode="auto">
          <a:xfrm>
            <a:off x="7703845" y="1487424"/>
            <a:ext cx="4055140" cy="42489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3933" y="5899522"/>
            <a:ext cx="606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/>
              <a:t>300 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57629" y="5846064"/>
            <a:ext cx="606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/>
              <a:t>500 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36430" y="5859964"/>
            <a:ext cx="606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/>
              <a:t>800 A</a:t>
            </a:r>
          </a:p>
        </p:txBody>
      </p:sp>
    </p:spTree>
    <p:extLst>
      <p:ext uri="{BB962C8B-B14F-4D97-AF65-F5344CB8AC3E}">
        <p14:creationId xmlns:p14="http://schemas.microsoft.com/office/powerpoint/2010/main" val="8370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14217" y="1321344"/>
            <a:ext cx="8163566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Measurement request satisfied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Total costs of new components &lt; 10 000 CHF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r>
              <a:rPr lang="en-US" sz="2400" b="1" dirty="0" smtClean="0"/>
              <a:t>Possible Improvements: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Instrumental amplifiers to get single ended signals for all Hall probes </a:t>
            </a:r>
            <a:r>
              <a:rPr lang="en-US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/>
              <a:t> parallel acquisition with 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Controlling the Leica from FFMM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Mechanism to pull back the cable</a:t>
            </a:r>
            <a:endParaRPr lang="de-DE" sz="2400" b="1" dirty="0" smtClean="0"/>
          </a:p>
        </p:txBody>
      </p:sp>
      <p:sp>
        <p:nvSpPr>
          <p:cNvPr id="3" name="Right Brace 2"/>
          <p:cNvSpPr/>
          <p:nvPr/>
        </p:nvSpPr>
        <p:spPr>
          <a:xfrm>
            <a:off x="7183422" y="4555819"/>
            <a:ext cx="723900" cy="119750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8067675" y="4923740"/>
            <a:ext cx="2472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Full automation</a:t>
            </a:r>
            <a:endParaRPr lang="en-US" sz="2400" b="1" dirty="0"/>
          </a:p>
        </p:txBody>
      </p:sp>
      <p:sp>
        <p:nvSpPr>
          <p:cNvPr id="10" name="Right Brace 9"/>
          <p:cNvSpPr/>
          <p:nvPr/>
        </p:nvSpPr>
        <p:spPr>
          <a:xfrm>
            <a:off x="9634905" y="3358311"/>
            <a:ext cx="723900" cy="119750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10539827" y="3712322"/>
            <a:ext cx="145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ym typeface="Wingdings" panose="05000000000000000000" pitchFamily="2" charset="2"/>
              </a:rPr>
              <a:t>7x faster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993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Acknowledgements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70195" y="1788331"/>
            <a:ext cx="7051609" cy="33239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2400" b="1" dirty="0" smtClean="0"/>
              <a:t>The whole project was finished within 3 months.</a:t>
            </a:r>
            <a:endParaRPr lang="de-DE" sz="2400" b="1" dirty="0" smtClean="0"/>
          </a:p>
          <a:p>
            <a:pPr algn="ctr"/>
            <a:r>
              <a:rPr lang="de-DE" sz="2400" b="1" dirty="0" smtClean="0"/>
              <a:t>Mainly because of the help of the 311 team!</a:t>
            </a:r>
          </a:p>
          <a:p>
            <a:pPr algn="ctr"/>
            <a:r>
              <a:rPr lang="en-US" sz="2400" b="1" dirty="0" smtClean="0"/>
              <a:t>Special thanks to:</a:t>
            </a:r>
            <a:endParaRPr lang="de-DE" sz="2400" b="1" dirty="0" smtClean="0"/>
          </a:p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Dmitry for the design</a:t>
            </a:r>
            <a:endParaRPr lang="de-DE" sz="2400" b="1" dirty="0" smtClean="0"/>
          </a:p>
          <a:p>
            <a:pPr algn="ctr"/>
            <a:r>
              <a:rPr lang="de-DE" sz="2400" b="1" dirty="0" smtClean="0"/>
              <a:t>Nini for machining</a:t>
            </a:r>
          </a:p>
          <a:p>
            <a:pPr algn="ctr"/>
            <a:r>
              <a:rPr lang="de-DE" sz="2400" b="1" dirty="0" smtClean="0"/>
              <a:t>Fatia for electronics and cabling</a:t>
            </a:r>
          </a:p>
          <a:p>
            <a:pPr algn="ctr"/>
            <a:r>
              <a:rPr lang="de-DE" sz="2400" b="1" dirty="0" smtClean="0"/>
              <a:t>Richard for manufacturing the Hall probe array</a:t>
            </a:r>
          </a:p>
          <a:p>
            <a:pPr algn="ctr"/>
            <a:r>
              <a:rPr lang="en-US" sz="2400" b="1" dirty="0" smtClean="0"/>
              <a:t>Guy for building the Leica trigger box</a:t>
            </a:r>
            <a:endParaRPr lang="de-DE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86659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436" y="-300323"/>
            <a:ext cx="5746564" cy="40630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Content Placeholder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6015" y="850766"/>
            <a:ext cx="3665782" cy="53569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6613" y="1173698"/>
            <a:ext cx="479624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 smtClean="0"/>
              <a:t>Stainless seel type: 304L</a:t>
            </a:r>
          </a:p>
          <a:p>
            <a:pPr algn="l"/>
            <a:endParaRPr lang="de-DE" dirty="0"/>
          </a:p>
          <a:p>
            <a:pPr algn="l"/>
            <a:r>
              <a:rPr lang="de-DE" dirty="0" smtClean="0"/>
              <a:t>Two welding seams along the chambers length</a:t>
            </a:r>
            <a:endParaRPr lang="de-DE" dirty="0" smtClean="0"/>
          </a:p>
        </p:txBody>
      </p:sp>
      <p:sp>
        <p:nvSpPr>
          <p:cNvPr id="12" name="Oval 11"/>
          <p:cNvSpPr/>
          <p:nvPr/>
        </p:nvSpPr>
        <p:spPr>
          <a:xfrm>
            <a:off x="1061084" y="3167115"/>
            <a:ext cx="310101" cy="278296"/>
          </a:xfrm>
          <a:prstGeom prst="ellipse">
            <a:avLst/>
          </a:prstGeom>
          <a:solidFill>
            <a:schemeClr val="accent3">
              <a:alpha val="5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/>
          <p:cNvSpPr/>
          <p:nvPr/>
        </p:nvSpPr>
        <p:spPr>
          <a:xfrm>
            <a:off x="4760944" y="3152408"/>
            <a:ext cx="310101" cy="278296"/>
          </a:xfrm>
          <a:prstGeom prst="ellipse">
            <a:avLst/>
          </a:prstGeom>
          <a:solidFill>
            <a:schemeClr val="accent3">
              <a:alpha val="5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310825" y="2141457"/>
            <a:ext cx="1180870" cy="10831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148050" y="2108067"/>
            <a:ext cx="1673816" cy="11529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Vacuum Chamber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/>
              <p:cNvSpPr/>
              <p:nvPr/>
            </p:nvSpPr>
            <p:spPr>
              <a:xfrm>
                <a:off x="7168314" y="1110325"/>
                <a:ext cx="20296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 smtClean="0">
                    <a:solidFill>
                      <a:srgbClr val="FF0000"/>
                    </a:solidFill>
                  </a:rPr>
                  <a:t> = 1.07  </a:t>
                </a:r>
                <a:r>
                  <a:rPr lang="de-DE" dirty="0">
                    <a:solidFill>
                      <a:srgbClr val="FF0000"/>
                    </a:solidFill>
                  </a:rPr>
                  <a:t>+/- 0.01</a:t>
                </a:r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8314" y="1110325"/>
                <a:ext cx="2029658" cy="369332"/>
              </a:xfrm>
              <a:prstGeom prst="rect">
                <a:avLst/>
              </a:prstGeom>
              <a:blipFill>
                <a:blip r:embed="rId4"/>
                <a:stretch>
                  <a:fillRect t="-8197" r="-1802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9626272" y="1635363"/>
                <a:ext cx="20296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de-DE" dirty="0" smtClean="0">
                    <a:solidFill>
                      <a:schemeClr val="tx1"/>
                    </a:solidFill>
                  </a:rPr>
                  <a:t> = 1.07  </a:t>
                </a:r>
                <a:r>
                  <a:rPr lang="de-DE" dirty="0">
                    <a:solidFill>
                      <a:schemeClr val="tx1"/>
                    </a:solidFill>
                  </a:rPr>
                  <a:t>+/- 0.01</a:t>
                </a:r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272" y="1635363"/>
                <a:ext cx="2029658" cy="369332"/>
              </a:xfrm>
              <a:prstGeom prst="rect">
                <a:avLst/>
              </a:prstGeom>
              <a:blipFill>
                <a:blip r:embed="rId5"/>
                <a:stretch>
                  <a:fillRect t="-8197" r="-2102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7B60454A-1ADE-406F-AC85-AF411FAEA2EB" descr="image0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815" y="2562775"/>
            <a:ext cx="4820598" cy="361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34950" y="5312849"/>
            <a:ext cx="776287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Permeability was measured with a FOERSTER </a:t>
            </a:r>
            <a:r>
              <a:rPr lang="en-US" dirty="0" err="1" smtClean="0"/>
              <a:t>Magnetoscop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b="1" dirty="0" smtClean="0"/>
              <a:t>Thanks to Mariano for the permeability measurements!</a:t>
            </a:r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17177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Field Simulations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267492" y="1267290"/>
                <a:ext cx="9905208" cy="1938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impact of the vacuum chamber was estimated by field simulations</a:t>
                </a:r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magnet and the vacuum chamber were modelled in Opera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vacuum chamber mainly results in a reduction of the gap height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 smtClean="0"/>
                  <a:t>  Field enhancement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dirty="0" smtClean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92" y="1267290"/>
                <a:ext cx="9905208" cy="1938992"/>
              </a:xfrm>
              <a:prstGeom prst="rect">
                <a:avLst/>
              </a:prstGeom>
              <a:blipFill>
                <a:blip r:embed="rId2"/>
                <a:stretch>
                  <a:fillRect l="-1354" t="-408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420920"/>
              </p:ext>
            </p:extLst>
          </p:nvPr>
        </p:nvGraphicFramePr>
        <p:xfrm>
          <a:off x="6425746" y="2766452"/>
          <a:ext cx="5429730" cy="3150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03546"/>
              </p:ext>
            </p:extLst>
          </p:nvPr>
        </p:nvGraphicFramePr>
        <p:xfrm>
          <a:off x="456178" y="2766452"/>
          <a:ext cx="5780883" cy="3045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angle 2"/>
          <p:cNvSpPr/>
          <p:nvPr/>
        </p:nvSpPr>
        <p:spPr>
          <a:xfrm>
            <a:off x="456178" y="5817002"/>
            <a:ext cx="72019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Thanks Thomas for these simulations!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68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233779" y="2406494"/>
            <a:ext cx="4657725" cy="27500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Magnetic Field Maps</a:t>
            </a:r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219075" y="1021554"/>
            <a:ext cx="10458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Constraints: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3D mapper </a:t>
            </a:r>
            <a:r>
              <a:rPr lang="en-US" dirty="0" smtClean="0"/>
              <a:t>is occupied </a:t>
            </a:r>
            <a:r>
              <a:rPr lang="en-US" dirty="0"/>
              <a:t>to set up the FAIR </a:t>
            </a:r>
            <a:r>
              <a:rPr lang="en-US" dirty="0" smtClean="0"/>
              <a:t>measurements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Translating </a:t>
            </a:r>
            <a:r>
              <a:rPr lang="en-US" dirty="0" err="1" smtClean="0"/>
              <a:t>Fluxmeter</a:t>
            </a:r>
            <a:r>
              <a:rPr lang="en-US" dirty="0" smtClean="0"/>
              <a:t> </a:t>
            </a:r>
            <a:r>
              <a:rPr lang="en-US" dirty="0"/>
              <a:t>does not fit </a:t>
            </a:r>
            <a:r>
              <a:rPr lang="en-US" dirty="0" smtClean="0"/>
              <a:t>in the vacuum chamber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Time: Measurements needed to be performed in March 2021</a:t>
            </a:r>
          </a:p>
        </p:txBody>
      </p:sp>
      <p:sp>
        <p:nvSpPr>
          <p:cNvPr id="3" name="Rectangle 2"/>
          <p:cNvSpPr/>
          <p:nvPr/>
        </p:nvSpPr>
        <p:spPr>
          <a:xfrm>
            <a:off x="7791474" y="1465499"/>
            <a:ext cx="3533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/>
              <a:t>Solution: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The Hall probe array</a:t>
            </a:r>
            <a:endParaRPr lang="de-DE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97" y="2273806"/>
            <a:ext cx="2401912" cy="3682149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30" y="2424969"/>
            <a:ext cx="4066454" cy="3217263"/>
          </a:xfrm>
          <a:prstGeom prst="rect">
            <a:avLst/>
          </a:prstGeom>
        </p:spPr>
      </p:pic>
      <p:sp>
        <p:nvSpPr>
          <p:cNvPr id="10" name="Multiply 9"/>
          <p:cNvSpPr/>
          <p:nvPr/>
        </p:nvSpPr>
        <p:spPr>
          <a:xfrm>
            <a:off x="563140" y="2595170"/>
            <a:ext cx="1876425" cy="2876859"/>
          </a:xfrm>
          <a:prstGeom prst="mathMultiply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Multiply 11"/>
          <p:cNvSpPr/>
          <p:nvPr/>
        </p:nvSpPr>
        <p:spPr>
          <a:xfrm>
            <a:off x="3735771" y="2520403"/>
            <a:ext cx="1876425" cy="2876859"/>
          </a:xfrm>
          <a:prstGeom prst="mathMultiply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Picture 12" descr="A picture containing indoor&#10;&#10;Description automatically generate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662" y="2683337"/>
            <a:ext cx="4015400" cy="226321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7231927" y="5352960"/>
            <a:ext cx="4731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Thanks to </a:t>
            </a:r>
            <a:r>
              <a:rPr lang="en-US" b="1" dirty="0" smtClean="0"/>
              <a:t>Jens </a:t>
            </a:r>
            <a:r>
              <a:rPr lang="en-US" b="1" dirty="0"/>
              <a:t>for </a:t>
            </a:r>
            <a:r>
              <a:rPr lang="en-US" b="1" dirty="0" smtClean="0"/>
              <a:t>his work on the development of this system!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1859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System in a Nutshell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 descr="A picture containing indoor&#10;&#10;Description automatically generated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89" y="1237441"/>
            <a:ext cx="5651436" cy="333133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972201" y="1667758"/>
            <a:ext cx="146304" cy="149893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7945" y="1303398"/>
            <a:ext cx="35522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Guiding rails 2 mm sag over 5 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649652" y="1646354"/>
            <a:ext cx="903435" cy="1256754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65427" y="1390759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Sled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009828" y="4044519"/>
            <a:ext cx="1364197" cy="18923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2390" y="3880275"/>
            <a:ext cx="23339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Rods pulling the sled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467660" y="2361113"/>
            <a:ext cx="257200" cy="46000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36030" y="2061674"/>
            <a:ext cx="1526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Retroreflector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052354" y="284800"/>
            <a:ext cx="5868662" cy="3749246"/>
            <a:chOff x="6181832" y="-351444"/>
            <a:chExt cx="5573012" cy="3560368"/>
          </a:xfrm>
        </p:grpSpPr>
        <p:pic>
          <p:nvPicPr>
            <p:cNvPr id="10" name="Picture 9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89" t="16732" r="3375" b="13748"/>
            <a:stretch/>
          </p:blipFill>
          <p:spPr bwMode="auto">
            <a:xfrm>
              <a:off x="6181832" y="278566"/>
              <a:ext cx="5573012" cy="293035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8" name="Straight Arrow Connector 27"/>
            <p:cNvCxnSpPr/>
            <p:nvPr/>
          </p:nvCxnSpPr>
          <p:spPr>
            <a:xfrm flipH="1">
              <a:off x="9593075" y="213940"/>
              <a:ext cx="809593" cy="48485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9698329" y="-351444"/>
              <a:ext cx="1607493" cy="5260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b="1" dirty="0" smtClean="0"/>
                <a:t>7 Hall </a:t>
              </a:r>
              <a:r>
                <a:rPr lang="de-DE" b="1" dirty="0" smtClean="0"/>
                <a:t>probes</a:t>
              </a:r>
            </a:p>
            <a:p>
              <a:pPr algn="l"/>
              <a:r>
                <a:rPr lang="de-DE" b="1" dirty="0" smtClean="0"/>
                <a:t>Asensor HE244</a:t>
              </a:r>
              <a:endParaRPr lang="de-DE" b="1" dirty="0" smtClean="0"/>
            </a:p>
          </p:txBody>
        </p:sp>
      </p:grpSp>
      <p:pic>
        <p:nvPicPr>
          <p:cNvPr id="27" name="Picture 2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9" r="29089"/>
          <a:stretch/>
        </p:blipFill>
        <p:spPr>
          <a:xfrm>
            <a:off x="6498803" y="3721377"/>
            <a:ext cx="4686723" cy="2416105"/>
          </a:xfrm>
          <a:prstGeom prst="rect">
            <a:avLst/>
          </a:prstGeom>
        </p:spPr>
      </p:pic>
      <p:sp>
        <p:nvSpPr>
          <p:cNvPr id="29" name="Right Brace 28"/>
          <p:cNvSpPr/>
          <p:nvPr/>
        </p:nvSpPr>
        <p:spPr>
          <a:xfrm rot="10800000">
            <a:off x="6300312" y="3738434"/>
            <a:ext cx="357809" cy="268277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Box 30"/>
          <p:cNvSpPr txBox="1"/>
          <p:nvPr/>
        </p:nvSpPr>
        <p:spPr>
          <a:xfrm>
            <a:off x="3016249" y="4866427"/>
            <a:ext cx="31600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b="1" dirty="0" smtClean="0"/>
              <a:t>Field can be mapped on 5 vertical positions</a:t>
            </a:r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201052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System in a Nutshell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88"/>
          <a:stretch/>
        </p:blipFill>
        <p:spPr>
          <a:xfrm>
            <a:off x="7058026" y="1439335"/>
            <a:ext cx="4826604" cy="40757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7" y="1558680"/>
            <a:ext cx="6610080" cy="371817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2457783" y="3692818"/>
            <a:ext cx="1648158" cy="39645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457783" y="3099107"/>
            <a:ext cx="3943017" cy="48677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71533" y="3415819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Support </a:t>
            </a:r>
            <a:endParaRPr lang="de-DE" b="1" dirty="0" smtClean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10770" y="2926712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Motor</a:t>
            </a:r>
            <a:endParaRPr lang="de-DE" b="1" dirty="0" smtClean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648229" y="1562915"/>
            <a:ext cx="21545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b="1" dirty="0" smtClean="0">
                <a:solidFill>
                  <a:srgbClr val="FFFF00"/>
                </a:solidFill>
              </a:rPr>
              <a:t>Leica Laser Tracker</a:t>
            </a:r>
            <a:endParaRPr lang="de-DE" b="1" dirty="0" smtClean="0">
              <a:solidFill>
                <a:srgbClr val="FFFF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9099016" y="1963494"/>
            <a:ext cx="1388009" cy="168230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313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07988" y="403573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The System in a Nutshell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4"/>
          <a:stretch/>
        </p:blipFill>
        <p:spPr>
          <a:xfrm>
            <a:off x="0" y="1289435"/>
            <a:ext cx="12099159" cy="463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4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Sources of Noise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Melvin Liebsch | NA64 Measurement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4361"/>
            <a:ext cx="12119224" cy="4581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38724" r="81515" b="42913"/>
          <a:stretch/>
        </p:blipFill>
        <p:spPr>
          <a:xfrm>
            <a:off x="731520" y="3008377"/>
            <a:ext cx="1508760" cy="8412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4225" y="3044826"/>
            <a:ext cx="1403350" cy="768350"/>
          </a:xfrm>
          <a:prstGeom prst="rect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7" t="14972" r="69665" b="66067"/>
          <a:stretch/>
        </p:blipFill>
        <p:spPr>
          <a:xfrm>
            <a:off x="2615184" y="1920240"/>
            <a:ext cx="1069848" cy="86868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58618" y="1974602"/>
            <a:ext cx="982980" cy="76835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448207" y="3887966"/>
            <a:ext cx="20753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err="1"/>
              <a:t>Keithley</a:t>
            </a:r>
            <a:r>
              <a:rPr lang="en-GB" b="1" dirty="0"/>
              <a:t> introduced noise at 8 kHz</a:t>
            </a:r>
            <a:endParaRPr lang="de-DE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12415" y="1097637"/>
            <a:ext cx="207538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smtClean="0"/>
              <a:t>Aliasing Filter with 2 kHz corner frequency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2901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jan_2021</Template>
  <TotalTime>0</TotalTime>
  <Words>994</Words>
  <Application>Microsoft Office PowerPoint</Application>
  <PresentationFormat>Widescreen</PresentationFormat>
  <Paragraphs>233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</vt:lpstr>
      <vt:lpstr>Cambria Math</vt:lpstr>
      <vt:lpstr>MS Mincho</vt:lpstr>
      <vt:lpstr>Times New Roman</vt:lpstr>
      <vt:lpstr>Verdana</vt:lpstr>
      <vt:lpstr>Wingdings</vt:lpstr>
      <vt:lpstr>Office Theme</vt:lpstr>
      <vt:lpstr>Results from the MBPL Measurements in NA64</vt:lpstr>
      <vt:lpstr>Magnetic Measurement Request</vt:lpstr>
      <vt:lpstr>The Vacuum Chamber</vt:lpstr>
      <vt:lpstr>Field Simulations</vt:lpstr>
      <vt:lpstr>Magnetic Field Maps</vt:lpstr>
      <vt:lpstr>The System in a Nutshell</vt:lpstr>
      <vt:lpstr>The System in a Nutshell</vt:lpstr>
      <vt:lpstr>The System in a Nutshell</vt:lpstr>
      <vt:lpstr>Sources of Noise</vt:lpstr>
      <vt:lpstr>Sources of Noise</vt:lpstr>
      <vt:lpstr>Sources of Noise</vt:lpstr>
      <vt:lpstr>Calibration</vt:lpstr>
      <vt:lpstr>Verification in 311</vt:lpstr>
      <vt:lpstr>Verification in 311</vt:lpstr>
      <vt:lpstr>Measurements in 887</vt:lpstr>
      <vt:lpstr>Temperature Dependency</vt:lpstr>
      <vt:lpstr>Magnet Cycles</vt:lpstr>
      <vt:lpstr>Magnet Cycles</vt:lpstr>
      <vt:lpstr>Transient Effects</vt:lpstr>
      <vt:lpstr>Field Integrals</vt:lpstr>
      <vt:lpstr>Field Profiles   Field Quality</vt:lpstr>
      <vt:lpstr>Measurements done for 2 magnets at 7 current levels</vt:lpstr>
      <vt:lpstr>Conclusion</vt:lpstr>
      <vt:lpstr>Acknowledgements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 und Weiterarbeit January 2021</dc:title>
  <dc:creator>Melvin Liebsch</dc:creator>
  <cp:lastModifiedBy>Melvin Liebsch</cp:lastModifiedBy>
  <cp:revision>888</cp:revision>
  <dcterms:created xsi:type="dcterms:W3CDTF">2021-02-01T10:16:45Z</dcterms:created>
  <dcterms:modified xsi:type="dcterms:W3CDTF">2021-04-20T11:04:21Z</dcterms:modified>
</cp:coreProperties>
</file>