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8"/>
  </p:notesMasterIdLst>
  <p:handoutMasterIdLst>
    <p:handoutMasterId r:id="rId39"/>
  </p:handoutMasterIdLst>
  <p:sldIdLst>
    <p:sldId id="1839" r:id="rId2"/>
    <p:sldId id="1840" r:id="rId3"/>
    <p:sldId id="1841" r:id="rId4"/>
    <p:sldId id="713" r:id="rId5"/>
    <p:sldId id="1735" r:id="rId6"/>
    <p:sldId id="1811" r:id="rId7"/>
    <p:sldId id="1712" r:id="rId8"/>
    <p:sldId id="1806" r:id="rId9"/>
    <p:sldId id="1813" r:id="rId10"/>
    <p:sldId id="1812" r:id="rId11"/>
    <p:sldId id="1853" r:id="rId12"/>
    <p:sldId id="1810" r:id="rId13"/>
    <p:sldId id="1714" r:id="rId14"/>
    <p:sldId id="1854" r:id="rId15"/>
    <p:sldId id="1847" r:id="rId16"/>
    <p:sldId id="1855" r:id="rId17"/>
    <p:sldId id="1856" r:id="rId18"/>
    <p:sldId id="1857" r:id="rId19"/>
    <p:sldId id="1715" r:id="rId20"/>
    <p:sldId id="1858" r:id="rId21"/>
    <p:sldId id="1844" r:id="rId22"/>
    <p:sldId id="1861" r:id="rId23"/>
    <p:sldId id="1859" r:id="rId24"/>
    <p:sldId id="1860" r:id="rId25"/>
    <p:sldId id="1716" r:id="rId26"/>
    <p:sldId id="1845" r:id="rId27"/>
    <p:sldId id="1843" r:id="rId28"/>
    <p:sldId id="1862" r:id="rId29"/>
    <p:sldId id="1842" r:id="rId30"/>
    <p:sldId id="1863" r:id="rId31"/>
    <p:sldId id="1864" r:id="rId32"/>
    <p:sldId id="1846" r:id="rId33"/>
    <p:sldId id="1852" r:id="rId34"/>
    <p:sldId id="1865" r:id="rId35"/>
    <p:sldId id="1866" r:id="rId36"/>
    <p:sldId id="1867" r:id="rId37"/>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800000"/>
    <a:srgbClr val="FFE351"/>
    <a:srgbClr val="F7F2AF"/>
    <a:srgbClr val="10A5F0"/>
    <a:srgbClr val="3C87F0"/>
    <a:srgbClr val="EEECE8"/>
    <a:srgbClr val="EEE8EE"/>
    <a:srgbClr val="D6E3EE"/>
    <a:srgbClr val="EEE6DE"/>
    <a:srgbClr val="7B15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64"/>
    <p:restoredTop sz="95493"/>
  </p:normalViewPr>
  <p:slideViewPr>
    <p:cSldViewPr snapToObjects="1">
      <p:cViewPr>
        <p:scale>
          <a:sx n="141" d="100"/>
          <a:sy n="141" d="100"/>
        </p:scale>
        <p:origin x="904"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5" d="100"/>
        <a:sy n="65" d="100"/>
      </p:scale>
      <p:origin x="0" y="512"/>
    </p:cViewPr>
  </p:sorterViewPr>
  <p:notesViewPr>
    <p:cSldViewPr snapToObjects="1">
      <p:cViewPr varScale="1">
        <p:scale>
          <a:sx n="78" d="100"/>
          <a:sy n="78" d="100"/>
        </p:scale>
        <p:origin x="4056" y="168"/>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9A062C90-1D88-C640-BD68-D30DD32A3657}" type="datetime1">
              <a:rPr lang="en-US" altLang="en-US"/>
              <a:pPr>
                <a:defRPr/>
              </a:pPr>
              <a:t>2/1/21</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98C0B1FA-CEC7-F142-9C3E-58292AAC84D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D25FE5C6-6179-EE4E-9BDE-B559E9621877}" type="datetime1">
              <a:rPr lang="en-US" altLang="en-US"/>
              <a:pPr>
                <a:defRPr/>
              </a:pPr>
              <a:t>2/1/21</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64121AC0-9433-7740-BB65-4977F3ECD75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0E55BC-A24E-6847-B9EA-11EECFE3B451}" type="slidenum">
              <a:rPr lang="en-US" altLang="en-US" smtClean="0"/>
              <a:pPr>
                <a:defRPr/>
              </a:pPr>
              <a:t>4</a:t>
            </a:fld>
            <a:endParaRPr lang="en-US" altLang="en-US"/>
          </a:p>
        </p:txBody>
      </p:sp>
    </p:spTree>
    <p:extLst>
      <p:ext uri="{BB962C8B-B14F-4D97-AF65-F5344CB8AC3E}">
        <p14:creationId xmlns:p14="http://schemas.microsoft.com/office/powerpoint/2010/main" val="888637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4121AC0-9433-7740-BB65-4977F3ECD75C}" type="slidenum">
              <a:rPr lang="en-US" altLang="en-US" smtClean="0"/>
              <a:pPr>
                <a:defRPr/>
              </a:pPr>
              <a:t>19</a:t>
            </a:fld>
            <a:endParaRPr lang="en-US" altLang="en-US"/>
          </a:p>
        </p:txBody>
      </p:sp>
    </p:spTree>
    <p:extLst>
      <p:ext uri="{BB962C8B-B14F-4D97-AF65-F5344CB8AC3E}">
        <p14:creationId xmlns:p14="http://schemas.microsoft.com/office/powerpoint/2010/main" val="542471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Spiegare</a:t>
            </a:r>
            <a:r>
              <a:rPr lang="en-US" dirty="0"/>
              <a:t> I </a:t>
            </a:r>
            <a:r>
              <a:rPr lang="en-US" dirty="0" err="1"/>
              <a:t>ritardi</a:t>
            </a:r>
            <a:r>
              <a:rPr lang="en-US" dirty="0"/>
              <a:t>:</a:t>
            </a:r>
          </a:p>
          <a:p>
            <a:r>
              <a:rPr lang="en-US" dirty="0"/>
              <a:t>• </a:t>
            </a:r>
            <a:r>
              <a:rPr lang="en-US" dirty="0" err="1"/>
              <a:t>rinnovo</a:t>
            </a:r>
            <a:r>
              <a:rPr lang="en-US" dirty="0"/>
              <a:t> </a:t>
            </a:r>
            <a:r>
              <a:rPr lang="en-US" dirty="0" err="1"/>
              <a:t>licenze</a:t>
            </a:r>
            <a:endParaRPr lang="en-US" dirty="0"/>
          </a:p>
          <a:p>
            <a:r>
              <a:rPr lang="en-US" dirty="0"/>
              <a:t>• </a:t>
            </a:r>
            <a:r>
              <a:rPr lang="en-US" dirty="0" err="1"/>
              <a:t>mancanza</a:t>
            </a:r>
            <a:r>
              <a:rPr lang="en-US" dirty="0"/>
              <a:t> </a:t>
            </a:r>
            <a:r>
              <a:rPr lang="en-US" dirty="0" err="1"/>
              <a:t>fette</a:t>
            </a:r>
            <a:endParaRPr lang="en-US" dirty="0"/>
          </a:p>
          <a:p>
            <a:r>
              <a:rPr lang="en-US" dirty="0"/>
              <a:t>• </a:t>
            </a:r>
            <a:r>
              <a:rPr lang="en-US" dirty="0" err="1"/>
              <a:t>blocco</a:t>
            </a:r>
            <a:r>
              <a:rPr lang="en-US" dirty="0"/>
              <a:t> </a:t>
            </a:r>
            <a:r>
              <a:rPr lang="en-US" dirty="0" err="1"/>
              <a:t>macchine</a:t>
            </a:r>
            <a:r>
              <a:rPr lang="en-US" dirty="0"/>
              <a:t> FBK</a:t>
            </a:r>
          </a:p>
        </p:txBody>
      </p:sp>
      <p:sp>
        <p:nvSpPr>
          <p:cNvPr id="4" name="Slide Number Placeholder 3"/>
          <p:cNvSpPr>
            <a:spLocks noGrp="1"/>
          </p:cNvSpPr>
          <p:nvPr>
            <p:ph type="sldNum" sz="quarter" idx="10"/>
          </p:nvPr>
        </p:nvSpPr>
        <p:spPr/>
        <p:txBody>
          <a:bodyPr/>
          <a:lstStyle/>
          <a:p>
            <a:fld id="{8346092A-8887-6B44-8155-94B780427F06}" type="slidenum">
              <a:rPr lang="en-US" smtClean="0"/>
              <a:t>22</a:t>
            </a:fld>
            <a:endParaRPr lang="en-US"/>
          </a:p>
        </p:txBody>
      </p:sp>
    </p:spTree>
    <p:extLst>
      <p:ext uri="{BB962C8B-B14F-4D97-AF65-F5344CB8AC3E}">
        <p14:creationId xmlns:p14="http://schemas.microsoft.com/office/powerpoint/2010/main" val="602303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it-IT" smtClean="0"/>
              <a:t>Torino -  January 29, 2021</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Nadia Pastrone</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0B9DAC5-3295-5F40-8639-3922013A5285}" type="slidenum">
              <a:rPr lang="en-US" altLang="en-US"/>
              <a:pPr>
                <a:defRPr/>
              </a:pPr>
              <a:t>‹#›</a:t>
            </a:fld>
            <a:endParaRPr lang="en-US" altLang="en-US"/>
          </a:p>
        </p:txBody>
      </p:sp>
    </p:spTree>
    <p:extLst>
      <p:ext uri="{BB962C8B-B14F-4D97-AF65-F5344CB8AC3E}">
        <p14:creationId xmlns:p14="http://schemas.microsoft.com/office/powerpoint/2010/main" val="1809163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it-IT" smtClean="0"/>
              <a:t>Torino -  January 29, 2021</a:t>
            </a:r>
            <a:endParaRPr lang="en-US"/>
          </a:p>
        </p:txBody>
      </p:sp>
      <p:sp>
        <p:nvSpPr>
          <p:cNvPr id="5" name="Footer Placeholder 4"/>
          <p:cNvSpPr>
            <a:spLocks noGrp="1"/>
          </p:cNvSpPr>
          <p:nvPr>
            <p:ph type="ftr" sz="quarter" idx="11"/>
          </p:nvPr>
        </p:nvSpPr>
        <p:spPr/>
        <p:txBody>
          <a:bodyPr/>
          <a:lstStyle>
            <a:lvl1pPr>
              <a:defRPr/>
            </a:lvl1pPr>
          </a:lstStyle>
          <a:p>
            <a:pPr>
              <a:defRPr/>
            </a:pPr>
            <a:r>
              <a:rPr lang="it-IT" smtClean="0"/>
              <a:t>Nadia Pastrone</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2FA608B-74DC-7242-AC4F-1B5BE05CAA41}" type="slidenum">
              <a:rPr lang="en-US" altLang="en-US"/>
              <a:pPr>
                <a:defRPr/>
              </a:pPr>
              <a:t>‹#›</a:t>
            </a:fld>
            <a:endParaRPr lang="en-US" altLang="en-US"/>
          </a:p>
        </p:txBody>
      </p:sp>
    </p:spTree>
    <p:extLst>
      <p:ext uri="{BB962C8B-B14F-4D97-AF65-F5344CB8AC3E}">
        <p14:creationId xmlns:p14="http://schemas.microsoft.com/office/powerpoint/2010/main" val="394037114"/>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947988"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400" b="1">
                <a:solidFill>
                  <a:srgbClr val="000090"/>
                </a:solidFill>
                <a:latin typeface="Calibri" charset="0"/>
                <a:ea typeface="ＭＳ Ｐゴシック" charset="0"/>
                <a:cs typeface="ＭＳ Ｐゴシック" charset="0"/>
              </a:defRPr>
            </a:lvl1pPr>
          </a:lstStyle>
          <a:p>
            <a:pPr>
              <a:defRPr/>
            </a:pPr>
            <a:r>
              <a:rPr lang="it-IT" smtClean="0"/>
              <a:t>Torino -  January 29, 2021</a:t>
            </a:r>
            <a:endParaRPr lang="en-US"/>
          </a:p>
        </p:txBody>
      </p:sp>
      <p:sp>
        <p:nvSpPr>
          <p:cNvPr id="5" name="Footer Placeholder 4"/>
          <p:cNvSpPr>
            <a:spLocks noGrp="1"/>
          </p:cNvSpPr>
          <p:nvPr>
            <p:ph type="ftr" sz="quarter" idx="3"/>
          </p:nvPr>
        </p:nvSpPr>
        <p:spPr>
          <a:xfrm>
            <a:off x="3405188"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400" b="1">
                <a:solidFill>
                  <a:srgbClr val="000090"/>
                </a:solidFill>
                <a:latin typeface="Calibri" charset="0"/>
                <a:ea typeface="ＭＳ Ｐゴシック" charset="0"/>
                <a:cs typeface="ＭＳ Ｐゴシック" charset="0"/>
              </a:defRPr>
            </a:lvl1pPr>
          </a:lstStyle>
          <a:p>
            <a:pPr>
              <a:defRPr/>
            </a:pPr>
            <a:r>
              <a:rPr lang="it-IT" smtClean="0"/>
              <a:t>Nadia Pastrone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b="1">
                <a:solidFill>
                  <a:srgbClr val="000090"/>
                </a:solidFill>
                <a:latin typeface="Calibri" charset="0"/>
              </a:defRPr>
            </a:lvl1pPr>
          </a:lstStyle>
          <a:p>
            <a:pPr>
              <a:defRPr/>
            </a:pPr>
            <a:fld id="{855F0CD9-7050-5B45-86BF-996FE3AB12F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Lst>
  <p:hf hdr="0" ftr="0" dt="0"/>
  <p:txStyles>
    <p:titleStyle>
      <a:lvl1pPr algn="ctr" defTabSz="457200" rtl="0" eaLnBrk="0" fontAlgn="base" hangingPunct="0">
        <a:spcBef>
          <a:spcPct val="0"/>
        </a:spcBef>
        <a:spcAft>
          <a:spcPct val="0"/>
        </a:spcAft>
        <a:defRPr sz="4400" b="1" kern="1200">
          <a:solidFill>
            <a:srgbClr val="800000"/>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ECFADetectorRDRoadmap" TargetMode="External"/><Relationship Id="rId3" Type="http://schemas.openxmlformats.org/officeDocument/2006/relationships/hyperlink" Target="https://indico.cern.ch/event/957057/progra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emf"/></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8"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emf"/><Relationship Id="rId5" Type="http://schemas.openxmlformats.org/officeDocument/2006/relationships/image" Target="../media/image40.e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7"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8.emf"/><Relationship Id="rId4" Type="http://schemas.openxmlformats.org/officeDocument/2006/relationships/image" Target="../media/image49.emf"/><Relationship Id="rId1" Type="http://schemas.openxmlformats.org/officeDocument/2006/relationships/slideLayout" Target="../slideLayouts/slideLayout2.xml"/><Relationship Id="rId2" Type="http://schemas.openxmlformats.org/officeDocument/2006/relationships/image" Target="../media/image47.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54.emf"/><Relationship Id="rId4" Type="http://schemas.openxmlformats.org/officeDocument/2006/relationships/image" Target="../media/image55.emf"/><Relationship Id="rId1" Type="http://schemas.openxmlformats.org/officeDocument/2006/relationships/slideLayout" Target="../slideLayouts/slideLayout2.xml"/><Relationship Id="rId2" Type="http://schemas.openxmlformats.org/officeDocument/2006/relationships/image" Target="../media/image53.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 Id="rId3" Type="http://schemas.openxmlformats.org/officeDocument/2006/relationships/image" Target="../media/image5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6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6.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10.emf"/><Relationship Id="rId5" Type="http://schemas.openxmlformats.org/officeDocument/2006/relationships/image" Target="../media/image11.emf"/><Relationship Id="rId6" Type="http://schemas.openxmlformats.org/officeDocument/2006/relationships/image" Target="../media/image12.emf"/><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92696"/>
          </a:xfrm>
        </p:spPr>
        <p:txBody>
          <a:bodyPr/>
          <a:lstStyle/>
          <a:p>
            <a:r>
              <a:rPr lang="en-US" b="0" i="1" dirty="0" smtClean="0"/>
              <a:t>Detector R&amp;D Roadmap</a:t>
            </a:r>
            <a:r>
              <a:rPr lang="en-US" b="0" i="1" smtClean="0"/>
              <a:t>: the context </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a:t>
            </a:fld>
            <a:endParaRPr lang="en-US" altLang="en-US"/>
          </a:p>
        </p:txBody>
      </p:sp>
      <p:sp>
        <p:nvSpPr>
          <p:cNvPr id="5" name="Rectangle 4"/>
          <p:cNvSpPr/>
          <p:nvPr/>
        </p:nvSpPr>
        <p:spPr>
          <a:xfrm>
            <a:off x="0" y="548680"/>
            <a:ext cx="9144000" cy="6186309"/>
          </a:xfrm>
          <a:prstGeom prst="rect">
            <a:avLst/>
          </a:prstGeom>
        </p:spPr>
        <p:txBody>
          <a:bodyPr wrap="square">
            <a:spAutoFit/>
          </a:bodyPr>
          <a:lstStyle/>
          <a:p>
            <a:pPr algn="ctr">
              <a:spcAft>
                <a:spcPts val="0"/>
              </a:spcAft>
            </a:pPr>
            <a:endParaRPr lang="en-US" dirty="0" smtClean="0">
              <a:latin typeface="+mn-lt"/>
            </a:endParaRPr>
          </a:p>
          <a:p>
            <a:pPr algn="ctr">
              <a:spcAft>
                <a:spcPts val="0"/>
              </a:spcAft>
            </a:pPr>
            <a:r>
              <a:rPr lang="en-US" i="1" dirty="0" smtClean="0">
                <a:latin typeface="+mn-lt"/>
              </a:rPr>
              <a:t>development </a:t>
            </a:r>
            <a:r>
              <a:rPr lang="en-US" i="1" dirty="0">
                <a:latin typeface="+mn-lt"/>
              </a:rPr>
              <a:t>of the Detector R&amp;D Roadmap initiated by ECFA in response to the 2020 </a:t>
            </a:r>
            <a:r>
              <a:rPr lang="en-US" i="1" dirty="0" smtClean="0">
                <a:latin typeface="+mn-lt"/>
              </a:rPr>
              <a:t>ESPPU</a:t>
            </a:r>
          </a:p>
          <a:p>
            <a:pPr algn="ctr">
              <a:spcAft>
                <a:spcPts val="0"/>
              </a:spcAft>
            </a:pPr>
            <a:endParaRPr lang="en-US" sz="800" i="1" dirty="0" smtClean="0">
              <a:latin typeface="+mn-lt"/>
            </a:endParaRPr>
          </a:p>
          <a:p>
            <a:pPr>
              <a:spcAft>
                <a:spcPts val="0"/>
              </a:spcAft>
            </a:pPr>
            <a:r>
              <a:rPr lang="en-US" dirty="0" smtClean="0">
                <a:latin typeface="+mn-lt"/>
              </a:rPr>
              <a:t>"</a:t>
            </a:r>
            <a:r>
              <a:rPr lang="en-US" dirty="0" err="1">
                <a:latin typeface="+mn-lt"/>
              </a:rPr>
              <a:t>Organised</a:t>
            </a:r>
            <a:r>
              <a:rPr lang="en-US" dirty="0">
                <a:latin typeface="+mn-lt"/>
              </a:rPr>
              <a:t> by ECFA, a roadmap should be developed by the community to balance the detector R&amp;D efforts in Europe, taking into account progress with emerging technologies in adjacent fields. The roadmap should identify and describe a diversified detector R&amp;D portfolio that has the largest potential to enhance the performance of the particle physics </a:t>
            </a:r>
            <a:r>
              <a:rPr lang="en-US" dirty="0" err="1">
                <a:latin typeface="+mn-lt"/>
              </a:rPr>
              <a:t>programme</a:t>
            </a:r>
            <a:r>
              <a:rPr lang="en-US" dirty="0">
                <a:latin typeface="+mn-lt"/>
              </a:rPr>
              <a:t> in the near and long term." This Roadmap process has also been discussed at recent Plenary ECFA meetings</a:t>
            </a:r>
            <a:r>
              <a:rPr lang="en-US" dirty="0" smtClean="0">
                <a:latin typeface="+mn-lt"/>
              </a:rPr>
              <a:t>.</a:t>
            </a:r>
          </a:p>
          <a:p>
            <a:pPr>
              <a:spcAft>
                <a:spcPts val="0"/>
              </a:spcAft>
            </a:pPr>
            <a:endParaRPr lang="en-US" sz="800" b="1" dirty="0" smtClean="0">
              <a:latin typeface="+mn-lt"/>
            </a:endParaRPr>
          </a:p>
          <a:p>
            <a:pPr>
              <a:spcAft>
                <a:spcPts val="0"/>
              </a:spcAft>
            </a:pPr>
            <a:r>
              <a:rPr lang="en-US" b="1" dirty="0" smtClean="0">
                <a:latin typeface="+mn-lt"/>
              </a:rPr>
              <a:t>web pages:</a:t>
            </a:r>
            <a:r>
              <a:rPr lang="en-US" dirty="0">
                <a:latin typeface="+mn-lt"/>
              </a:rPr>
              <a:t> </a:t>
            </a:r>
            <a:r>
              <a:rPr lang="en-US" dirty="0">
                <a:solidFill>
                  <a:srgbClr val="800080"/>
                </a:solidFill>
                <a:latin typeface="+mn-lt"/>
                <a:hlinkClick r:id="rId2"/>
              </a:rPr>
              <a:t>https://indico.cern.ch/e/ECFADetectorRDRoadmap</a:t>
            </a:r>
            <a:r>
              <a:rPr lang="en-US" dirty="0">
                <a:latin typeface="+mn-lt"/>
              </a:rPr>
              <a:t> </a:t>
            </a:r>
            <a:endParaRPr lang="en-US" dirty="0" smtClean="0">
              <a:latin typeface="+mn-lt"/>
            </a:endParaRPr>
          </a:p>
          <a:p>
            <a:pPr>
              <a:spcAft>
                <a:spcPts val="0"/>
              </a:spcAft>
            </a:pPr>
            <a:r>
              <a:rPr lang="en-US" b="1" dirty="0" smtClean="0">
                <a:latin typeface="+mn-lt"/>
              </a:rPr>
              <a:t>schedule </a:t>
            </a:r>
            <a:r>
              <a:rPr lang="en-US" b="1" dirty="0">
                <a:latin typeface="+mn-lt"/>
              </a:rPr>
              <a:t>of the public </a:t>
            </a:r>
            <a:r>
              <a:rPr lang="en-US" b="1" dirty="0" smtClean="0">
                <a:latin typeface="+mn-lt"/>
              </a:rPr>
              <a:t>symposia</a:t>
            </a:r>
            <a:r>
              <a:rPr lang="en-US" dirty="0" smtClean="0">
                <a:latin typeface="+mn-lt"/>
              </a:rPr>
              <a:t>: maximum </a:t>
            </a:r>
            <a:r>
              <a:rPr lang="en-US" dirty="0">
                <a:latin typeface="+mn-lt"/>
              </a:rPr>
              <a:t>community input and participation </a:t>
            </a:r>
            <a:r>
              <a:rPr lang="en-US" dirty="0" smtClean="0">
                <a:latin typeface="+mn-lt"/>
              </a:rPr>
              <a:t>encouraged</a:t>
            </a:r>
          </a:p>
          <a:p>
            <a:pPr>
              <a:spcAft>
                <a:spcPts val="0"/>
              </a:spcAft>
            </a:pPr>
            <a:r>
              <a:rPr lang="en-US" b="1" dirty="0" smtClean="0">
                <a:latin typeface="+mn-lt"/>
              </a:rPr>
              <a:t>structure </a:t>
            </a:r>
            <a:r>
              <a:rPr lang="en-US" b="1" dirty="0">
                <a:latin typeface="+mn-lt"/>
              </a:rPr>
              <a:t>agreed with </a:t>
            </a:r>
            <a:r>
              <a:rPr lang="en-US" b="1" dirty="0" smtClean="0">
                <a:latin typeface="+mn-lt"/>
              </a:rPr>
              <a:t>ECFA</a:t>
            </a:r>
            <a:r>
              <a:rPr lang="en-US" dirty="0" smtClean="0">
                <a:latin typeface="+mn-lt"/>
              </a:rPr>
              <a:t>: Roadmap </a:t>
            </a:r>
            <a:r>
              <a:rPr lang="en-US" dirty="0">
                <a:latin typeface="+mn-lt"/>
              </a:rPr>
              <a:t>by technology areas to maximally </a:t>
            </a:r>
            <a:r>
              <a:rPr lang="en-US" dirty="0" err="1">
                <a:latin typeface="+mn-lt"/>
              </a:rPr>
              <a:t>emphasise</a:t>
            </a:r>
            <a:r>
              <a:rPr lang="en-US" dirty="0">
                <a:latin typeface="+mn-lt"/>
              </a:rPr>
              <a:t> synergies between the requirements of different future particle physics </a:t>
            </a:r>
            <a:r>
              <a:rPr lang="en-US" dirty="0" err="1">
                <a:latin typeface="+mn-lt"/>
              </a:rPr>
              <a:t>programmes</a:t>
            </a:r>
            <a:r>
              <a:rPr lang="en-US" dirty="0">
                <a:latin typeface="+mn-lt"/>
              </a:rPr>
              <a:t>, and beyond.</a:t>
            </a:r>
          </a:p>
          <a:p>
            <a:pPr>
              <a:spcAft>
                <a:spcPts val="0"/>
              </a:spcAft>
            </a:pPr>
            <a:r>
              <a:rPr lang="en-US" sz="800" dirty="0">
                <a:latin typeface="+mn-lt"/>
              </a:rPr>
              <a:t/>
            </a:r>
            <a:br>
              <a:rPr lang="en-US" sz="800" dirty="0">
                <a:latin typeface="+mn-lt"/>
              </a:rPr>
            </a:br>
            <a:r>
              <a:rPr lang="en-US" dirty="0">
                <a:latin typeface="+mn-lt"/>
              </a:rPr>
              <a:t>P</a:t>
            </a:r>
            <a:r>
              <a:rPr lang="en-US" dirty="0" smtClean="0">
                <a:latin typeface="+mn-lt"/>
              </a:rPr>
              <a:t>article </a:t>
            </a:r>
            <a:r>
              <a:rPr lang="en-US" dirty="0">
                <a:latin typeface="+mn-lt"/>
              </a:rPr>
              <a:t>physics community </a:t>
            </a:r>
            <a:r>
              <a:rPr lang="en-US" dirty="0" smtClean="0">
                <a:latin typeface="+mn-lt"/>
              </a:rPr>
              <a:t>is invited to the </a:t>
            </a:r>
            <a:r>
              <a:rPr lang="en-US" dirty="0">
                <a:latin typeface="+mn-lt"/>
              </a:rPr>
              <a:t>nine all-day open online </a:t>
            </a:r>
            <a:r>
              <a:rPr lang="en-US" dirty="0" smtClean="0">
                <a:latin typeface="+mn-lt"/>
              </a:rPr>
              <a:t>symposia, </a:t>
            </a:r>
            <a:r>
              <a:rPr lang="en-US" dirty="0">
                <a:latin typeface="+mn-lt"/>
              </a:rPr>
              <a:t>vital for guiding the process towards the development of the final Detector R&amp;D Roadmap </a:t>
            </a:r>
            <a:r>
              <a:rPr lang="en-US" dirty="0" smtClean="0">
                <a:latin typeface="+mn-lt"/>
              </a:rPr>
              <a:t>document: </a:t>
            </a:r>
            <a:r>
              <a:rPr lang="en-US" dirty="0">
                <a:solidFill>
                  <a:srgbClr val="800080"/>
                </a:solidFill>
                <a:latin typeface="+mn-lt"/>
                <a:hlinkClick r:id="rId3"/>
              </a:rPr>
              <a:t>https://indico.cern.ch/event/957057/program </a:t>
            </a:r>
            <a:r>
              <a:rPr lang="en-US" dirty="0" smtClean="0">
                <a:solidFill>
                  <a:srgbClr val="800080"/>
                </a:solidFill>
                <a:latin typeface="+mn-lt"/>
              </a:rPr>
              <a:t>- </a:t>
            </a:r>
            <a:r>
              <a:rPr lang="en-US" dirty="0">
                <a:latin typeface="+mn-lt"/>
              </a:rPr>
              <a:t>encourage everyone interested to </a:t>
            </a:r>
            <a:r>
              <a:rPr lang="en-US" dirty="0" smtClean="0">
                <a:latin typeface="+mn-lt"/>
              </a:rPr>
              <a:t>participate</a:t>
            </a:r>
            <a:r>
              <a:rPr lang="en-US" dirty="0">
                <a:latin typeface="+mn-lt"/>
              </a:rPr>
              <a:t> </a:t>
            </a:r>
            <a:r>
              <a:rPr lang="en-US" dirty="0" smtClean="0">
                <a:latin typeface="+mn-lt"/>
              </a:rPr>
              <a:t>(25</a:t>
            </a:r>
            <a:r>
              <a:rPr lang="en-US" baseline="30000" dirty="0" smtClean="0">
                <a:latin typeface="+mn-lt"/>
              </a:rPr>
              <a:t> </a:t>
            </a:r>
            <a:r>
              <a:rPr lang="en-US" dirty="0" smtClean="0">
                <a:latin typeface="+mn-lt"/>
              </a:rPr>
              <a:t>March</a:t>
            </a:r>
            <a:r>
              <a:rPr lang="en-US" dirty="0">
                <a:latin typeface="+mn-lt"/>
              </a:rPr>
              <a:t>, </a:t>
            </a:r>
            <a:r>
              <a:rPr lang="en-US" dirty="0" smtClean="0">
                <a:latin typeface="+mn-lt"/>
              </a:rPr>
              <a:t>31</a:t>
            </a:r>
            <a:r>
              <a:rPr lang="en-US" dirty="0">
                <a:latin typeface="+mn-lt"/>
              </a:rPr>
              <a:t> March, </a:t>
            </a:r>
            <a:r>
              <a:rPr lang="en-US" dirty="0" smtClean="0">
                <a:latin typeface="+mn-lt"/>
              </a:rPr>
              <a:t>9</a:t>
            </a:r>
            <a:r>
              <a:rPr lang="en-US" dirty="0">
                <a:latin typeface="+mn-lt"/>
              </a:rPr>
              <a:t> April, </a:t>
            </a:r>
            <a:r>
              <a:rPr lang="en-US" dirty="0" smtClean="0">
                <a:latin typeface="+mn-lt"/>
              </a:rPr>
              <a:t>12</a:t>
            </a:r>
            <a:r>
              <a:rPr lang="en-US" dirty="0">
                <a:latin typeface="+mn-lt"/>
              </a:rPr>
              <a:t> April, </a:t>
            </a:r>
            <a:r>
              <a:rPr lang="en-US" dirty="0" smtClean="0">
                <a:latin typeface="+mn-lt"/>
              </a:rPr>
              <a:t>23</a:t>
            </a:r>
            <a:r>
              <a:rPr lang="en-US" dirty="0">
                <a:latin typeface="+mn-lt"/>
              </a:rPr>
              <a:t> April, </a:t>
            </a:r>
            <a:r>
              <a:rPr lang="en-US" dirty="0" smtClean="0">
                <a:latin typeface="+mn-lt"/>
              </a:rPr>
              <a:t>29</a:t>
            </a:r>
            <a:r>
              <a:rPr lang="en-US" dirty="0">
                <a:latin typeface="+mn-lt"/>
              </a:rPr>
              <a:t> April, </a:t>
            </a:r>
            <a:r>
              <a:rPr lang="en-US" dirty="0" smtClean="0">
                <a:latin typeface="+mn-lt"/>
              </a:rPr>
              <a:t>30</a:t>
            </a:r>
            <a:r>
              <a:rPr lang="en-US" dirty="0">
                <a:latin typeface="+mn-lt"/>
              </a:rPr>
              <a:t> April, </a:t>
            </a:r>
            <a:r>
              <a:rPr lang="en-US" dirty="0" smtClean="0">
                <a:latin typeface="+mn-lt"/>
              </a:rPr>
              <a:t>6 May </a:t>
            </a:r>
            <a:r>
              <a:rPr lang="en-US" dirty="0">
                <a:latin typeface="+mn-lt"/>
              </a:rPr>
              <a:t>and </a:t>
            </a:r>
            <a:r>
              <a:rPr lang="en-US" dirty="0" smtClean="0">
                <a:latin typeface="+mn-lt"/>
              </a:rPr>
              <a:t>7</a:t>
            </a:r>
            <a:r>
              <a:rPr lang="en-US" dirty="0">
                <a:latin typeface="+mn-lt"/>
              </a:rPr>
              <a:t> May</a:t>
            </a:r>
            <a:r>
              <a:rPr lang="en-US" dirty="0" smtClean="0">
                <a:latin typeface="+mn-lt"/>
              </a:rPr>
              <a:t>)</a:t>
            </a:r>
            <a:r>
              <a:rPr lang="en-US" dirty="0">
                <a:latin typeface="+mn-lt"/>
              </a:rPr>
              <a:t> </a:t>
            </a:r>
            <a:endParaRPr lang="en-US" dirty="0" smtClean="0">
              <a:latin typeface="+mn-lt"/>
            </a:endParaRPr>
          </a:p>
          <a:p>
            <a:pPr>
              <a:spcAft>
                <a:spcPts val="0"/>
              </a:spcAft>
            </a:pPr>
            <a:r>
              <a:rPr lang="en-US" dirty="0">
                <a:latin typeface="+mn-lt"/>
              </a:rPr>
              <a:t/>
            </a:r>
            <a:br>
              <a:rPr lang="en-US" dirty="0">
                <a:latin typeface="+mn-lt"/>
              </a:rPr>
            </a:br>
            <a:r>
              <a:rPr lang="en-US" b="1" dirty="0" smtClean="0">
                <a:latin typeface="+mn-lt"/>
              </a:rPr>
              <a:t>The </a:t>
            </a:r>
            <a:r>
              <a:rPr lang="en-US" b="1" dirty="0">
                <a:latin typeface="+mn-lt"/>
              </a:rPr>
              <a:t>ECFA Detector R&amp;D Roadmap </a:t>
            </a:r>
            <a:r>
              <a:rPr lang="en-US" b="1" dirty="0" smtClean="0">
                <a:latin typeface="+mn-lt"/>
              </a:rPr>
              <a:t>Panel</a:t>
            </a:r>
            <a:endParaRPr lang="en-US" b="1" dirty="0">
              <a:latin typeface="+mn-lt"/>
            </a:endParaRPr>
          </a:p>
          <a:p>
            <a:pPr>
              <a:spcAft>
                <a:spcPts val="0"/>
              </a:spcAft>
            </a:pPr>
            <a:r>
              <a:rPr lang="en-US" sz="1400" dirty="0">
                <a:latin typeface="+mn-lt"/>
              </a:rPr>
              <a:t>(</a:t>
            </a:r>
            <a:r>
              <a:rPr lang="en-US" sz="1400" b="1" dirty="0">
                <a:latin typeface="+mn-lt"/>
              </a:rPr>
              <a:t>Phil </a:t>
            </a:r>
            <a:r>
              <a:rPr lang="en-US" sz="1400" b="1" dirty="0" err="1" smtClean="0">
                <a:latin typeface="+mn-lt"/>
              </a:rPr>
              <a:t>Allport</a:t>
            </a:r>
            <a:r>
              <a:rPr lang="en-US" sz="1400" b="1" dirty="0" smtClean="0">
                <a:latin typeface="+mn-lt"/>
              </a:rPr>
              <a:t> (chair)</a:t>
            </a:r>
            <a:r>
              <a:rPr lang="en-US" sz="1400" dirty="0" smtClean="0">
                <a:latin typeface="+mn-lt"/>
              </a:rPr>
              <a:t>, </a:t>
            </a:r>
            <a:r>
              <a:rPr lang="en-US" sz="1400" dirty="0" err="1">
                <a:latin typeface="+mn-lt"/>
              </a:rPr>
              <a:t>Nicolo</a:t>
            </a:r>
            <a:r>
              <a:rPr lang="en-US" sz="1400" dirty="0">
                <a:latin typeface="+mn-lt"/>
              </a:rPr>
              <a:t>' </a:t>
            </a:r>
            <a:r>
              <a:rPr lang="en-US" sz="1400" dirty="0" err="1">
                <a:latin typeface="+mn-lt"/>
              </a:rPr>
              <a:t>Cartiglia</a:t>
            </a:r>
            <a:r>
              <a:rPr lang="en-US" sz="1400" dirty="0">
                <a:latin typeface="+mn-lt"/>
              </a:rPr>
              <a:t>, Anna </a:t>
            </a:r>
            <a:r>
              <a:rPr lang="en-US" sz="1400" dirty="0" err="1">
                <a:latin typeface="+mn-lt"/>
              </a:rPr>
              <a:t>Colaleo</a:t>
            </a:r>
            <a:r>
              <a:rPr lang="en-US" sz="1400" dirty="0">
                <a:latin typeface="+mn-lt"/>
              </a:rPr>
              <a:t>, Johann </a:t>
            </a:r>
            <a:r>
              <a:rPr lang="en-US" sz="1400" dirty="0" err="1">
                <a:latin typeface="+mn-lt"/>
              </a:rPr>
              <a:t>Collot</a:t>
            </a:r>
            <a:r>
              <a:rPr lang="en-US" sz="1400" dirty="0">
                <a:latin typeface="+mn-lt"/>
              </a:rPr>
              <a:t>, </a:t>
            </a:r>
            <a:r>
              <a:rPr lang="en-US" sz="1400" b="1" dirty="0">
                <a:latin typeface="+mn-lt"/>
              </a:rPr>
              <a:t>Silvia </a:t>
            </a:r>
            <a:r>
              <a:rPr lang="en-US" sz="1400" b="1" dirty="0" err="1">
                <a:latin typeface="+mn-lt"/>
              </a:rPr>
              <a:t>Dalla</a:t>
            </a:r>
            <a:r>
              <a:rPr lang="en-US" sz="1400" b="1" dirty="0">
                <a:latin typeface="+mn-lt"/>
              </a:rPr>
              <a:t> Torre</a:t>
            </a:r>
            <a:r>
              <a:rPr lang="en-US" sz="1400" dirty="0">
                <a:latin typeface="+mn-lt"/>
              </a:rPr>
              <a:t>, </a:t>
            </a:r>
            <a:r>
              <a:rPr lang="en-US" sz="1400" b="1" dirty="0">
                <a:latin typeface="+mn-lt"/>
              </a:rPr>
              <a:t>Jorgen </a:t>
            </a:r>
            <a:r>
              <a:rPr lang="en-US" sz="1400" b="1" dirty="0" err="1">
                <a:latin typeface="+mn-lt"/>
              </a:rPr>
              <a:t>D'Hondt</a:t>
            </a:r>
            <a:r>
              <a:rPr lang="en-US" sz="1400" dirty="0">
                <a:latin typeface="+mn-lt"/>
              </a:rPr>
              <a:t>, Michael </a:t>
            </a:r>
            <a:r>
              <a:rPr lang="en-US" sz="1400" dirty="0" err="1">
                <a:latin typeface="+mn-lt"/>
              </a:rPr>
              <a:t>Doser</a:t>
            </a:r>
            <a:r>
              <a:rPr lang="en-US" sz="1400" dirty="0">
                <a:latin typeface="+mn-lt"/>
              </a:rPr>
              <a:t>, Roberto Ferrari, Erika </a:t>
            </a:r>
            <a:r>
              <a:rPr lang="en-US" sz="1400" dirty="0" err="1">
                <a:latin typeface="+mn-lt"/>
              </a:rPr>
              <a:t>Garutti</a:t>
            </a:r>
            <a:r>
              <a:rPr lang="en-US" sz="1400" dirty="0">
                <a:latin typeface="+mn-lt"/>
              </a:rPr>
              <a:t>, Anna </a:t>
            </a:r>
            <a:r>
              <a:rPr lang="en-US" sz="1400" dirty="0" err="1">
                <a:latin typeface="+mn-lt"/>
              </a:rPr>
              <a:t>Grasselino</a:t>
            </a:r>
            <a:r>
              <a:rPr lang="en-US" sz="1400" dirty="0">
                <a:latin typeface="+mn-lt"/>
              </a:rPr>
              <a:t>, Roxanne Guenette, Neville </a:t>
            </a:r>
            <a:r>
              <a:rPr lang="en-US" sz="1400" dirty="0" err="1">
                <a:latin typeface="+mn-lt"/>
              </a:rPr>
              <a:t>Harnew</a:t>
            </a:r>
            <a:r>
              <a:rPr lang="en-US" sz="1400" dirty="0">
                <a:latin typeface="+mn-lt"/>
              </a:rPr>
              <a:t>, Frank Hartmann, </a:t>
            </a:r>
            <a:r>
              <a:rPr lang="en-US" sz="1400" b="1" dirty="0">
                <a:latin typeface="+mn-lt"/>
              </a:rPr>
              <a:t>Karl </a:t>
            </a:r>
            <a:r>
              <a:rPr lang="en-US" sz="1400" b="1" dirty="0" err="1">
                <a:latin typeface="+mn-lt"/>
              </a:rPr>
              <a:t>Jakobs</a:t>
            </a:r>
            <a:r>
              <a:rPr lang="en-US" sz="1400" dirty="0">
                <a:latin typeface="+mn-lt"/>
              </a:rPr>
              <a:t>, </a:t>
            </a:r>
            <a:endParaRPr lang="en-US" sz="1400" dirty="0" smtClean="0">
              <a:latin typeface="+mn-lt"/>
            </a:endParaRPr>
          </a:p>
          <a:p>
            <a:pPr>
              <a:spcAft>
                <a:spcPts val="0"/>
              </a:spcAft>
            </a:pPr>
            <a:r>
              <a:rPr lang="en-US" sz="1400" b="1" dirty="0" smtClean="0">
                <a:latin typeface="+mn-lt"/>
              </a:rPr>
              <a:t>Manfred </a:t>
            </a:r>
            <a:r>
              <a:rPr lang="en-US" sz="1400" b="1" dirty="0" err="1">
                <a:latin typeface="+mn-lt"/>
              </a:rPr>
              <a:t>Krammer</a:t>
            </a:r>
            <a:r>
              <a:rPr lang="en-US" sz="1400" dirty="0">
                <a:latin typeface="+mn-lt"/>
              </a:rPr>
              <a:t>, Peter </a:t>
            </a:r>
            <a:r>
              <a:rPr lang="en-US" sz="1400" dirty="0" err="1">
                <a:latin typeface="+mn-lt"/>
              </a:rPr>
              <a:t>Krizan</a:t>
            </a:r>
            <a:r>
              <a:rPr lang="en-US" sz="1400" dirty="0">
                <a:latin typeface="+mn-lt"/>
              </a:rPr>
              <a:t>, Susanne Kuehn, Carlos </a:t>
            </a:r>
            <a:r>
              <a:rPr lang="en-US" sz="1400" dirty="0" err="1">
                <a:latin typeface="+mn-lt"/>
              </a:rPr>
              <a:t>Lacasta</a:t>
            </a:r>
            <a:r>
              <a:rPr lang="en-US" sz="1400" dirty="0">
                <a:latin typeface="+mn-lt"/>
              </a:rPr>
              <a:t>, Jocelyn Monroe, </a:t>
            </a:r>
            <a:r>
              <a:rPr lang="en-US" sz="1400" b="1" dirty="0">
                <a:latin typeface="+mn-lt"/>
              </a:rPr>
              <a:t>Dave Newbold</a:t>
            </a:r>
            <a:r>
              <a:rPr lang="en-US" sz="1400" dirty="0">
                <a:latin typeface="+mn-lt"/>
              </a:rPr>
              <a:t>, Giulio Pellegrini, </a:t>
            </a:r>
            <a:endParaRPr lang="en-US" sz="1400" dirty="0" smtClean="0">
              <a:latin typeface="+mn-lt"/>
            </a:endParaRPr>
          </a:p>
          <a:p>
            <a:pPr>
              <a:spcAft>
                <a:spcPts val="0"/>
              </a:spcAft>
            </a:pPr>
            <a:r>
              <a:rPr lang="en-US" sz="1400" dirty="0" smtClean="0">
                <a:latin typeface="+mn-lt"/>
              </a:rPr>
              <a:t>Roman </a:t>
            </a:r>
            <a:r>
              <a:rPr lang="en-US" sz="1400" dirty="0" err="1">
                <a:latin typeface="+mn-lt"/>
              </a:rPr>
              <a:t>Poeschl</a:t>
            </a:r>
            <a:r>
              <a:rPr lang="en-US" sz="1400" dirty="0">
                <a:latin typeface="+mn-lt"/>
              </a:rPr>
              <a:t>, Werner </a:t>
            </a:r>
            <a:r>
              <a:rPr lang="en-US" sz="1400" dirty="0" err="1">
                <a:latin typeface="+mn-lt"/>
              </a:rPr>
              <a:t>Riegler</a:t>
            </a:r>
            <a:r>
              <a:rPr lang="en-US" sz="1400" dirty="0">
                <a:latin typeface="+mn-lt"/>
              </a:rPr>
              <a:t>, </a:t>
            </a:r>
            <a:r>
              <a:rPr lang="en-US" sz="1400" b="1" dirty="0">
                <a:latin typeface="+mn-lt"/>
              </a:rPr>
              <a:t>Lenny </a:t>
            </a:r>
            <a:r>
              <a:rPr lang="en-US" sz="1400" b="1" dirty="0" err="1">
                <a:latin typeface="+mn-lt"/>
              </a:rPr>
              <a:t>Rivkin</a:t>
            </a:r>
            <a:r>
              <a:rPr lang="en-US" sz="1400" dirty="0">
                <a:latin typeface="+mn-lt"/>
              </a:rPr>
              <a:t>, </a:t>
            </a:r>
            <a:r>
              <a:rPr lang="en-US" sz="1400" dirty="0" err="1">
                <a:latin typeface="+mn-lt"/>
              </a:rPr>
              <a:t>Leszek</a:t>
            </a:r>
            <a:r>
              <a:rPr lang="en-US" sz="1400" dirty="0">
                <a:latin typeface="+mn-lt"/>
              </a:rPr>
              <a:t> </a:t>
            </a:r>
            <a:r>
              <a:rPr lang="en-US" sz="1400" dirty="0" err="1">
                <a:latin typeface="+mn-lt"/>
              </a:rPr>
              <a:t>Ropelewski</a:t>
            </a:r>
            <a:r>
              <a:rPr lang="en-US" sz="1400" dirty="0">
                <a:latin typeface="+mn-lt"/>
              </a:rPr>
              <a:t>, </a:t>
            </a:r>
            <a:r>
              <a:rPr lang="en-US" sz="1400" b="1" dirty="0">
                <a:latin typeface="+mn-lt"/>
              </a:rPr>
              <a:t>Felix </a:t>
            </a:r>
            <a:r>
              <a:rPr lang="en-US" sz="1400" b="1" dirty="0" err="1">
                <a:latin typeface="+mn-lt"/>
              </a:rPr>
              <a:t>Sefkow</a:t>
            </a:r>
            <a:r>
              <a:rPr lang="en-US" sz="1400" dirty="0">
                <a:latin typeface="+mn-lt"/>
              </a:rPr>
              <a:t>, </a:t>
            </a:r>
            <a:r>
              <a:rPr lang="en-US" sz="1400" b="1" dirty="0">
                <a:latin typeface="+mn-lt"/>
              </a:rPr>
              <a:t>Ian </a:t>
            </a:r>
            <a:r>
              <a:rPr lang="en-US" sz="1400" b="1" dirty="0" err="1">
                <a:latin typeface="+mn-lt"/>
              </a:rPr>
              <a:t>Shipsey</a:t>
            </a:r>
            <a:r>
              <a:rPr lang="en-US" sz="1400" b="1" dirty="0">
                <a:latin typeface="+mn-lt"/>
              </a:rPr>
              <a:t> </a:t>
            </a:r>
            <a:r>
              <a:rPr lang="en-US" sz="1400" dirty="0">
                <a:latin typeface="+mn-lt"/>
              </a:rPr>
              <a:t>and Francois Vasey)</a:t>
            </a:r>
            <a:endParaRPr lang="en-US" sz="1400" dirty="0">
              <a:effectLst/>
              <a:latin typeface="+mn-lt"/>
            </a:endParaRPr>
          </a:p>
        </p:txBody>
      </p:sp>
    </p:spTree>
    <p:extLst>
      <p:ext uri="{BB962C8B-B14F-4D97-AF65-F5344CB8AC3E}">
        <p14:creationId xmlns:p14="http://schemas.microsoft.com/office/powerpoint/2010/main" val="54194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528"/>
            <a:ext cx="8892480" cy="697224"/>
          </a:xfrm>
        </p:spPr>
        <p:txBody>
          <a:bodyPr/>
          <a:lstStyle/>
          <a:p>
            <a:r>
              <a:rPr lang="en-US" b="0" i="1" dirty="0" smtClean="0">
                <a:latin typeface="+mn-lt"/>
              </a:rPr>
              <a:t>Key considerations</a:t>
            </a:r>
            <a:endParaRPr lang="en-US" b="0" i="1" dirty="0">
              <a:latin typeface="+mn-lt"/>
            </a:endParaRPr>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10</a:t>
            </a:fld>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544" y="548680"/>
            <a:ext cx="3712779" cy="2520280"/>
          </a:xfrm>
          <a:prstGeom prst="rect">
            <a:avLst/>
          </a:prstGeom>
        </p:spPr>
      </p:pic>
      <p:sp>
        <p:nvSpPr>
          <p:cNvPr id="11" name="Rectangle 10"/>
          <p:cNvSpPr/>
          <p:nvPr/>
        </p:nvSpPr>
        <p:spPr>
          <a:xfrm>
            <a:off x="3914018" y="836712"/>
            <a:ext cx="5050469" cy="4355038"/>
          </a:xfrm>
          <a:prstGeom prst="rect">
            <a:avLst/>
          </a:prstGeom>
        </p:spPr>
        <p:txBody>
          <a:bodyPr wrap="square">
            <a:spAutoFit/>
          </a:bodyPr>
          <a:lstStyle/>
          <a:p>
            <a:pPr marL="285750" indent="-285750">
              <a:spcBef>
                <a:spcPts val="450"/>
              </a:spcBef>
              <a:buClr>
                <a:schemeClr val="tx1"/>
              </a:buClr>
              <a:buFont typeface="Arial" charset="0"/>
              <a:buChar char="•"/>
            </a:pPr>
            <a:r>
              <a:rPr lang="en-US" dirty="0">
                <a:latin typeface="+mn-lt"/>
                <a:cs typeface="Times New Roman" panose="02020603050405020304" pitchFamily="18" charset="0"/>
              </a:rPr>
              <a:t>We know how to deal with these doses in </a:t>
            </a:r>
            <a:r>
              <a:rPr lang="en-US" dirty="0" smtClean="0">
                <a:latin typeface="+mn-lt"/>
                <a:cs typeface="Times New Roman" panose="02020603050405020304" pitchFamily="18" charset="0"/>
              </a:rPr>
              <a:t>silicon</a:t>
            </a:r>
          </a:p>
          <a:p>
            <a:pPr marL="285750" indent="-285750">
              <a:spcBef>
                <a:spcPts val="450"/>
              </a:spcBef>
              <a:buClr>
                <a:schemeClr val="tx1"/>
              </a:buClr>
              <a:buFont typeface="Arial" charset="0"/>
              <a:buChar char="•"/>
            </a:pPr>
            <a:r>
              <a:rPr lang="en-US" dirty="0" smtClean="0">
                <a:latin typeface="+mn-lt"/>
                <a:cs typeface="Times New Roman" panose="02020603050405020304" pitchFamily="18" charset="0"/>
              </a:rPr>
              <a:t>Operate </a:t>
            </a:r>
            <a:r>
              <a:rPr lang="en-US" dirty="0">
                <a:latin typeface="+mn-lt"/>
                <a:cs typeface="Times New Roman" panose="02020603050405020304" pitchFamily="18" charset="0"/>
              </a:rPr>
              <a:t>at low </a:t>
            </a:r>
            <a:r>
              <a:rPr lang="en-US" dirty="0" smtClean="0">
                <a:latin typeface="+mn-lt"/>
                <a:cs typeface="Times New Roman" panose="02020603050405020304" pitchFamily="18" charset="0"/>
              </a:rPr>
              <a:t>temperature(CO</a:t>
            </a:r>
            <a:r>
              <a:rPr lang="en-US" baseline="-25000" dirty="0" smtClean="0">
                <a:latin typeface="+mn-lt"/>
                <a:cs typeface="Times New Roman" panose="02020603050405020304" pitchFamily="18" charset="0"/>
              </a:rPr>
              <a:t>2</a:t>
            </a:r>
            <a:r>
              <a:rPr lang="en-US" dirty="0" smtClean="0">
                <a:latin typeface="+mn-lt"/>
                <a:cs typeface="Times New Roman" panose="02020603050405020304" pitchFamily="18" charset="0"/>
              </a:rPr>
              <a:t> </a:t>
            </a:r>
            <a:r>
              <a:rPr lang="en-US" dirty="0">
                <a:latin typeface="+mn-lt"/>
                <a:cs typeface="Times New Roman" panose="02020603050405020304" pitchFamily="18" charset="0"/>
              </a:rPr>
              <a:t>cooling and some additional </a:t>
            </a:r>
            <a:r>
              <a:rPr lang="en-US" dirty="0" smtClean="0">
                <a:latin typeface="+mn-lt"/>
                <a:cs typeface="Times New Roman" panose="02020603050405020304" pitchFamily="18" charset="0"/>
              </a:rPr>
              <a:t>mass)</a:t>
            </a:r>
          </a:p>
          <a:p>
            <a:pPr marL="285750" indent="-285750">
              <a:spcBef>
                <a:spcPts val="450"/>
              </a:spcBef>
              <a:buClr>
                <a:schemeClr val="tx1"/>
              </a:buClr>
              <a:buFont typeface="Arial" charset="0"/>
              <a:buChar char="•"/>
            </a:pPr>
            <a:r>
              <a:rPr lang="en-US" dirty="0" smtClean="0">
                <a:latin typeface="+mn-lt"/>
                <a:cs typeface="Times New Roman" panose="02020603050405020304" pitchFamily="18" charset="0"/>
              </a:rPr>
              <a:t>Operating </a:t>
            </a:r>
            <a:r>
              <a:rPr lang="en-US" dirty="0">
                <a:latin typeface="+mn-lt"/>
                <a:cs typeface="Times New Roman" panose="02020603050405020304" pitchFamily="18" charset="0"/>
              </a:rPr>
              <a:t>voltage increases with </a:t>
            </a:r>
            <a:r>
              <a:rPr lang="en-US" dirty="0" smtClean="0">
                <a:latin typeface="+mn-lt"/>
                <a:cs typeface="Times New Roman" panose="02020603050405020304" pitchFamily="18" charset="0"/>
              </a:rPr>
              <a:t>dose</a:t>
            </a:r>
          </a:p>
          <a:p>
            <a:pPr marL="742950" lvl="1" indent="-285750">
              <a:spcBef>
                <a:spcPts val="450"/>
              </a:spcBef>
              <a:buClr>
                <a:schemeClr val="tx1"/>
              </a:buClr>
              <a:buFont typeface="Arial" charset="0"/>
              <a:buChar char="•"/>
            </a:pPr>
            <a:r>
              <a:rPr lang="en-US" dirty="0">
                <a:latin typeface="+mn-lt"/>
                <a:cs typeface="Times New Roman" panose="02020603050405020304" pitchFamily="18" charset="0"/>
              </a:rPr>
              <a:t>I</a:t>
            </a:r>
            <a:r>
              <a:rPr lang="en-US" dirty="0" smtClean="0">
                <a:latin typeface="+mn-lt"/>
                <a:cs typeface="Times New Roman" panose="02020603050405020304" pitchFamily="18" charset="0"/>
              </a:rPr>
              <a:t>ncreased </a:t>
            </a:r>
            <a:r>
              <a:rPr lang="en-US" dirty="0">
                <a:latin typeface="+mn-lt"/>
                <a:cs typeface="Times New Roman" panose="02020603050405020304" pitchFamily="18" charset="0"/>
              </a:rPr>
              <a:t>leakage currents as well – means large VI, power dissipation and danger of thermal </a:t>
            </a:r>
            <a:r>
              <a:rPr lang="en-US" dirty="0" smtClean="0">
                <a:latin typeface="+mn-lt"/>
                <a:cs typeface="Times New Roman" panose="02020603050405020304" pitchFamily="18" charset="0"/>
              </a:rPr>
              <a:t>runaway </a:t>
            </a:r>
          </a:p>
          <a:p>
            <a:pPr marL="285750" indent="-285750">
              <a:spcBef>
                <a:spcPts val="450"/>
              </a:spcBef>
              <a:buClr>
                <a:schemeClr val="tx1"/>
              </a:buClr>
              <a:buFont typeface="Arial" charset="0"/>
              <a:buChar char="•"/>
            </a:pPr>
            <a:r>
              <a:rPr lang="en-US" dirty="0" smtClean="0">
                <a:latin typeface="+mn-lt"/>
                <a:cs typeface="Times New Roman" panose="02020603050405020304" pitchFamily="18" charset="0"/>
              </a:rPr>
              <a:t>Prefer </a:t>
            </a:r>
            <a:r>
              <a:rPr lang="en-US" dirty="0">
                <a:latin typeface="+mn-lt"/>
                <a:cs typeface="Times New Roman" panose="02020603050405020304" pitchFamily="18" charset="0"/>
              </a:rPr>
              <a:t>thin sensors, high drift fields to minimize charge trapping and improve </a:t>
            </a:r>
            <a:r>
              <a:rPr lang="en-US" dirty="0" smtClean="0">
                <a:latin typeface="+mn-lt"/>
                <a:cs typeface="Times New Roman" panose="02020603050405020304" pitchFamily="18" charset="0"/>
              </a:rPr>
              <a:t>speed</a:t>
            </a:r>
          </a:p>
          <a:p>
            <a:pPr marL="285750" indent="-285750">
              <a:spcBef>
                <a:spcPts val="450"/>
              </a:spcBef>
              <a:buClr>
                <a:schemeClr val="tx1"/>
              </a:buClr>
              <a:buFont typeface="Arial" charset="0"/>
              <a:buChar char="•"/>
            </a:pPr>
            <a:r>
              <a:rPr lang="en-US" dirty="0" smtClean="0">
                <a:latin typeface="+mn-lt"/>
                <a:cs typeface="Times New Roman" panose="02020603050405020304" pitchFamily="18" charset="0"/>
              </a:rPr>
              <a:t>Many </a:t>
            </a:r>
            <a:r>
              <a:rPr lang="en-US" dirty="0">
                <a:latin typeface="+mn-lt"/>
                <a:cs typeface="Times New Roman" panose="02020603050405020304" pitchFamily="18" charset="0"/>
              </a:rPr>
              <a:t>of these considerations drive increased </a:t>
            </a:r>
            <a:r>
              <a:rPr lang="en-US" dirty="0" smtClean="0">
                <a:latin typeface="+mn-lt"/>
                <a:cs typeface="Times New Roman" panose="02020603050405020304" pitchFamily="18" charset="0"/>
              </a:rPr>
              <a:t>mass:  </a:t>
            </a:r>
          </a:p>
          <a:p>
            <a:pPr marL="742950" lvl="1" indent="-285750">
              <a:spcBef>
                <a:spcPts val="450"/>
              </a:spcBef>
              <a:buClr>
                <a:schemeClr val="tx1"/>
              </a:buClr>
              <a:buFont typeface=".AppleSystemUIFont" charset="-120"/>
              <a:buChar char="-"/>
            </a:pPr>
            <a:r>
              <a:rPr lang="en-US" dirty="0" smtClean="0">
                <a:latin typeface="+mn-lt"/>
                <a:cs typeface="Times New Roman" panose="02020603050405020304" pitchFamily="18" charset="0"/>
              </a:rPr>
              <a:t>from </a:t>
            </a:r>
            <a:r>
              <a:rPr lang="en-US" dirty="0">
                <a:latin typeface="+mn-lt"/>
                <a:cs typeface="Times New Roman" panose="02020603050405020304" pitchFamily="18" charset="0"/>
              </a:rPr>
              <a:t>.1-.3% RL/layer for ILC designs to &gt;1% with cooling, power delivery, support structures for </a:t>
            </a:r>
            <a:r>
              <a:rPr lang="en-US" dirty="0" smtClean="0">
                <a:latin typeface="+mn-lt"/>
                <a:cs typeface="Times New Roman" panose="02020603050405020304" pitchFamily="18" charset="0"/>
              </a:rPr>
              <a:t>MUC</a:t>
            </a:r>
            <a:endParaRPr lang="en-US" dirty="0">
              <a:latin typeface="+mn-lt"/>
              <a:cs typeface="Times New Roman" panose="02020603050405020304" pitchFamily="18" charset="0"/>
            </a:endParaRPr>
          </a:p>
        </p:txBody>
      </p:sp>
      <p:pic>
        <p:nvPicPr>
          <p:cNvPr id="12" name="Picture 11" descr="Chart, histogram&#10;&#10;Description automatically generated">
            <a:extLst>
              <a:ext uri="{FF2B5EF4-FFF2-40B4-BE49-F238E27FC236}">
                <a16:creationId xmlns:a16="http://schemas.microsoft.com/office/drawing/2014/main" xmlns="" id="{E40F4E02-96F5-FB40-A065-FD135854AE39}"/>
              </a:ext>
            </a:extLst>
          </p:cNvPr>
          <p:cNvPicPr>
            <a:picLocks noChangeAspect="1"/>
          </p:cNvPicPr>
          <p:nvPr/>
        </p:nvPicPr>
        <p:blipFill>
          <a:blip r:embed="rId3"/>
          <a:stretch>
            <a:fillRect/>
          </a:stretch>
        </p:blipFill>
        <p:spPr>
          <a:xfrm>
            <a:off x="227544" y="3573016"/>
            <a:ext cx="4123908" cy="3092932"/>
          </a:xfrm>
          <a:prstGeom prst="rect">
            <a:avLst/>
          </a:prstGeom>
        </p:spPr>
      </p:pic>
    </p:spTree>
    <p:extLst>
      <p:ext uri="{BB962C8B-B14F-4D97-AF65-F5344CB8AC3E}">
        <p14:creationId xmlns:p14="http://schemas.microsoft.com/office/powerpoint/2010/main" val="1535400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smtClean="0"/>
              <a:t>Requirements for the detector</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11</a:t>
            </a:fld>
            <a:endParaRPr lang="en-US" altLang="en-US"/>
          </a:p>
        </p:txBody>
      </p:sp>
      <p:sp>
        <p:nvSpPr>
          <p:cNvPr id="5" name="TextBox 4">
            <a:extLst>
              <a:ext uri="{FF2B5EF4-FFF2-40B4-BE49-F238E27FC236}">
                <a16:creationId xmlns:a16="http://schemas.microsoft.com/office/drawing/2014/main" xmlns="" id="{48688E81-C242-D349-9B3C-EF489721CADA}"/>
              </a:ext>
            </a:extLst>
          </p:cNvPr>
          <p:cNvSpPr txBox="1"/>
          <p:nvPr/>
        </p:nvSpPr>
        <p:spPr>
          <a:xfrm>
            <a:off x="457201" y="1432518"/>
            <a:ext cx="7758112" cy="4206280"/>
          </a:xfrm>
          <a:prstGeom prst="rect">
            <a:avLst/>
          </a:prstGeom>
          <a:noFill/>
        </p:spPr>
        <p:txBody>
          <a:bodyPr wrap="square" rtlCol="0">
            <a:spAutoFit/>
          </a:bodyPr>
          <a:lstStyle/>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Track efficiency and momentum resolution – for feasibility and precision of many physics studies e.g. </a:t>
            </a:r>
            <a:r>
              <a:rPr lang="en-US" dirty="0">
                <a:latin typeface="+mn-lt"/>
                <a:cs typeface="Times New Roman" panose="02020603050405020304" pitchFamily="18" charset="0"/>
              </a:rPr>
              <a:t>final states with </a:t>
            </a:r>
            <a:r>
              <a:rPr lang="en-US" dirty="0" smtClean="0">
                <a:latin typeface="+mn-lt"/>
                <a:cs typeface="Times New Roman" panose="02020603050405020304" pitchFamily="18" charset="0"/>
              </a:rPr>
              <a:t>leptons  </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Good ECAL energy and position resolution for e/gamma </a:t>
            </a:r>
            <a:r>
              <a:rPr lang="en-US" dirty="0" smtClean="0">
                <a:latin typeface="+mn-lt"/>
                <a:cs typeface="Times New Roman" panose="02020603050405020304" pitchFamily="18" charset="0"/>
              </a:rPr>
              <a:t>reconstruction</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Good jet energy </a:t>
            </a:r>
            <a:r>
              <a:rPr lang="en-US" dirty="0" smtClean="0">
                <a:latin typeface="+mn-lt"/>
                <a:cs typeface="Times New Roman" panose="02020603050405020304" pitchFamily="18" charset="0"/>
              </a:rPr>
              <a:t>resolution</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Efficient identification of a secondary vertex for heavy quark </a:t>
            </a:r>
            <a:r>
              <a:rPr lang="en-US" dirty="0" smtClean="0">
                <a:latin typeface="+mn-lt"/>
                <a:cs typeface="Times New Roman" panose="02020603050405020304" pitchFamily="18" charset="0"/>
              </a:rPr>
              <a:t>tagging</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Other considerations ( Missing Energy/MET, </a:t>
            </a:r>
            <a:r>
              <a:rPr lang="en-US" dirty="0" err="1">
                <a:latin typeface="+mn-lt"/>
                <a:cs typeface="Times New Roman" panose="02020603050405020304" pitchFamily="18" charset="0"/>
              </a:rPr>
              <a:t>taus</a:t>
            </a:r>
            <a:r>
              <a:rPr lang="en-US" dirty="0">
                <a:latin typeface="+mn-lt"/>
                <a:cs typeface="Times New Roman" panose="02020603050405020304" pitchFamily="18" charset="0"/>
              </a:rPr>
              <a:t>, substructure </a:t>
            </a:r>
            <a:r>
              <a:rPr lang="en-US" dirty="0" smtClean="0">
                <a:latin typeface="+mn-lt"/>
                <a:cs typeface="Times New Roman" panose="02020603050405020304" pitchFamily="18" charset="0"/>
              </a:rPr>
              <a:t>)</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Many ILC or CLIC considerations apply to Muon Collider detectors, although it is important to remember that beam background conditions are different and much more challenging in the case of the Muon </a:t>
            </a:r>
            <a:r>
              <a:rPr lang="en-US" dirty="0" smtClean="0">
                <a:latin typeface="+mn-lt"/>
                <a:cs typeface="Times New Roman" panose="02020603050405020304" pitchFamily="18" charset="0"/>
              </a:rPr>
              <a:t>Collider</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Detector design considerations should be driven by physics requirements and BIB </a:t>
            </a:r>
            <a:r>
              <a:rPr lang="en-US" dirty="0" smtClean="0">
                <a:latin typeface="+mn-lt"/>
                <a:cs typeface="Times New Roman" panose="02020603050405020304" pitchFamily="18" charset="0"/>
              </a:rPr>
              <a:t>considerations</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b="1" dirty="0">
                <a:latin typeface="+mn-lt"/>
                <a:cs typeface="Times New Roman" panose="02020603050405020304" pitchFamily="18" charset="0"/>
              </a:rPr>
              <a:t>Optimal design will very likely be different for different collision </a:t>
            </a:r>
            <a:r>
              <a:rPr lang="en-US" b="1" dirty="0" smtClean="0">
                <a:latin typeface="+mn-lt"/>
                <a:cs typeface="Times New Roman" panose="02020603050405020304" pitchFamily="18" charset="0"/>
              </a:rPr>
              <a:t>energies</a:t>
            </a:r>
            <a:endParaRPr lang="en-US" b="1" dirty="0">
              <a:latin typeface="+mn-lt"/>
              <a:cs typeface="Times New Roman" panose="02020603050405020304" pitchFamily="18" charset="0"/>
            </a:endParaRPr>
          </a:p>
        </p:txBody>
      </p:sp>
    </p:spTree>
    <p:extLst>
      <p:ext uri="{BB962C8B-B14F-4D97-AF65-F5344CB8AC3E}">
        <p14:creationId xmlns:p14="http://schemas.microsoft.com/office/powerpoint/2010/main" val="1269383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72" y="27817"/>
            <a:ext cx="8964488" cy="778098"/>
          </a:xfrm>
        </p:spPr>
        <p:txBody>
          <a:bodyPr/>
          <a:lstStyle/>
          <a:p>
            <a:r>
              <a:rPr lang="en-US" dirty="0">
                <a:solidFill>
                  <a:srgbClr val="800000"/>
                </a:solidFill>
                <a:cs typeface="Times New Roman" panose="02020603050405020304" pitchFamily="18" charset="0"/>
              </a:rPr>
              <a:t/>
            </a:r>
            <a:br>
              <a:rPr lang="en-US" dirty="0">
                <a:solidFill>
                  <a:srgbClr val="800000"/>
                </a:solidFill>
                <a:cs typeface="Times New Roman" panose="02020603050405020304" pitchFamily="18" charset="0"/>
              </a:rPr>
            </a:br>
            <a:endParaRPr lang="en-US" dirty="0">
              <a:solidFill>
                <a:srgbClr val="800000"/>
              </a:solidFill>
            </a:endParaRPr>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12</a:t>
            </a:fld>
            <a:endParaRPr lang="en-US" altLang="en-US"/>
          </a:p>
        </p:txBody>
      </p:sp>
      <p:pic>
        <p:nvPicPr>
          <p:cNvPr id="6" name="Picture 5">
            <a:extLst>
              <a:ext uri="{FF2B5EF4-FFF2-40B4-BE49-F238E27FC236}">
                <a16:creationId xmlns:a16="http://schemas.microsoft.com/office/drawing/2014/main" xmlns="" id="{987488A8-4EF4-FC4E-99D7-DB6FD57365E9}"/>
              </a:ext>
            </a:extLst>
          </p:cNvPr>
          <p:cNvPicPr>
            <a:picLocks noChangeAspect="1"/>
          </p:cNvPicPr>
          <p:nvPr/>
        </p:nvPicPr>
        <p:blipFill>
          <a:blip r:embed="rId2"/>
          <a:stretch>
            <a:fillRect/>
          </a:stretch>
        </p:blipFill>
        <p:spPr>
          <a:xfrm>
            <a:off x="148672" y="2534078"/>
            <a:ext cx="5143408" cy="3277423"/>
          </a:xfrm>
          <a:prstGeom prst="rect">
            <a:avLst/>
          </a:prstGeom>
        </p:spPr>
      </p:pic>
      <mc:AlternateContent xmlns:mc="http://schemas.openxmlformats.org/markup-compatibility/2006">
        <mc:Choice xmlns:a14="http://schemas.microsoft.com/office/drawing/2010/main" Requires="a14">
          <p:sp>
            <p:nvSpPr>
              <p:cNvPr id="7" name="Rectangle 6">
                <a:extLst>
                  <a:ext uri="{FF2B5EF4-FFF2-40B4-BE49-F238E27FC236}">
                    <a16:creationId xmlns:a16="http://schemas.microsoft.com/office/drawing/2014/main" xmlns="" id="{6744D1DF-64A7-CA4B-8146-5C39CB28142C}"/>
                  </a:ext>
                </a:extLst>
              </p:cNvPr>
              <p:cNvSpPr/>
              <p:nvPr/>
            </p:nvSpPr>
            <p:spPr>
              <a:xfrm>
                <a:off x="227076" y="1052736"/>
                <a:ext cx="5281028" cy="1326773"/>
              </a:xfrm>
              <a:prstGeom prst="rect">
                <a:avLst/>
              </a:prstGeom>
            </p:spPr>
            <p:txBody>
              <a:bodyPr wrap="square">
                <a:spAutoFit/>
              </a:bodyPr>
              <a:lstStyle/>
              <a:p>
                <a:pPr marL="257175" indent="-257175" defTabSz="482210">
                  <a:buClr>
                    <a:srgbClr val="0432FF"/>
                  </a:buClr>
                  <a:buFont typeface="Wingdings" pitchFamily="2" charset="2"/>
                  <a:buChar char="§"/>
                </a:pPr>
                <a:r>
                  <a:rPr lang="en-US" sz="2000" dirty="0">
                    <a:solidFill>
                      <a:prstClr val="black"/>
                    </a:solidFill>
                    <a:latin typeface="+mn-lt"/>
                    <a:cs typeface="Times New Roman" panose="02020603050405020304" pitchFamily="18" charset="0"/>
                  </a:rPr>
                  <a:t>CLIC Detector technologies adopted with important modifications to cope with BIB </a:t>
                </a:r>
              </a:p>
              <a:p>
                <a:pPr marL="257175" indent="-257175" defTabSz="482210">
                  <a:buClr>
                    <a:srgbClr val="0432FF"/>
                  </a:buClr>
                  <a:buFont typeface="Wingdings" pitchFamily="2" charset="2"/>
                  <a:buChar char="§"/>
                </a:pPr>
                <a:r>
                  <a:rPr lang="en-US" sz="2000" dirty="0">
                    <a:solidFill>
                      <a:prstClr val="black"/>
                    </a:solidFill>
                    <a:latin typeface="+mn-lt"/>
                    <a:cs typeface="Times New Roman" panose="02020603050405020304" pitchFamily="18" charset="0"/>
                  </a:rPr>
                  <a:t>Detector design optimization at </a:t>
                </a:r>
                <a14:m>
                  <m:oMath xmlns:m="http://schemas.openxmlformats.org/officeDocument/2006/math">
                    <m:rad>
                      <m:radPr>
                        <m:degHide m:val="on"/>
                        <m:ctrlPr>
                          <a:rPr lang="en-US" sz="2000" i="1">
                            <a:latin typeface="Cambria Math" charset="0"/>
                            <a:ea typeface="Cambria Math" panose="02040503050406030204" pitchFamily="18" charset="0"/>
                          </a:rPr>
                        </m:ctrlPr>
                      </m:radPr>
                      <m:deg/>
                      <m:e>
                        <m:r>
                          <a:rPr lang="en-US" sz="2000" i="1">
                            <a:latin typeface="Cambria Math" charset="0"/>
                            <a:ea typeface="Cambria Math" panose="02040503050406030204" pitchFamily="18" charset="0"/>
                          </a:rPr>
                          <m:t>𝑠</m:t>
                        </m:r>
                      </m:e>
                    </m:rad>
                  </m:oMath>
                </a14:m>
                <a:r>
                  <a:rPr lang="en-US" sz="2000" dirty="0">
                    <a:latin typeface="+mn-lt"/>
                    <a:cs typeface="Times New Roman" panose="02020603050405020304" pitchFamily="18" charset="0"/>
                  </a:rPr>
                  <a:t>=1.5 (3) TeV </a:t>
                </a:r>
                <a:r>
                  <a:rPr lang="en-US" sz="2000" dirty="0">
                    <a:solidFill>
                      <a:prstClr val="black"/>
                    </a:solidFill>
                    <a:latin typeface="+mn-lt"/>
                    <a:cs typeface="Times New Roman" panose="02020603050405020304" pitchFamily="18" charset="0"/>
                  </a:rPr>
                  <a:t>is one of the Snowmass </a:t>
                </a:r>
                <a:r>
                  <a:rPr lang="en-US" sz="2000" dirty="0" smtClean="0">
                    <a:solidFill>
                      <a:prstClr val="black"/>
                    </a:solidFill>
                    <a:latin typeface="+mn-lt"/>
                    <a:cs typeface="Times New Roman" panose="02020603050405020304" pitchFamily="18" charset="0"/>
                  </a:rPr>
                  <a:t>goals</a:t>
                </a:r>
                <a:endParaRPr lang="en-US" sz="2000" dirty="0">
                  <a:solidFill>
                    <a:prstClr val="black"/>
                  </a:solidFill>
                  <a:latin typeface="+mn-lt"/>
                  <a:cs typeface="Times New Roman" panose="02020603050405020304" pitchFamily="18" charset="0"/>
                </a:endParaRPr>
              </a:p>
            </p:txBody>
          </p:sp>
        </mc:Choice>
        <mc:Fallback>
          <p:sp>
            <p:nvSpPr>
              <p:cNvPr id="7" name="Rectangle 6">
                <a:extLst>
                  <a:ext uri="{FF2B5EF4-FFF2-40B4-BE49-F238E27FC236}">
                    <a16:creationId xmlns:a16="http://schemas.microsoft.com/office/drawing/2014/main" xmlns="" xmlns:a14="http://schemas.microsoft.com/office/drawing/2010/main" id="{6744D1DF-64A7-CA4B-8146-5C39CB28142C}"/>
                  </a:ext>
                </a:extLst>
              </p:cNvPr>
              <p:cNvSpPr>
                <a:spLocks noRot="1" noChangeAspect="1" noMove="1" noResize="1" noEditPoints="1" noAdjustHandles="1" noChangeArrowheads="1" noChangeShapeType="1" noTextEdit="1"/>
              </p:cNvSpPr>
              <p:nvPr/>
            </p:nvSpPr>
            <p:spPr>
              <a:xfrm>
                <a:off x="227076" y="1052736"/>
                <a:ext cx="5281028" cy="1326773"/>
              </a:xfrm>
              <a:prstGeom prst="rect">
                <a:avLst/>
              </a:prstGeom>
              <a:blipFill rotWithShape="0">
                <a:blip r:embed="rId3"/>
                <a:stretch>
                  <a:fillRect l="-1038" t="-2765" r="-1730" b="-7834"/>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xmlns="" id="{38D87A44-1896-4447-904B-B972332987DA}"/>
              </a:ext>
            </a:extLst>
          </p:cNvPr>
          <p:cNvSpPr txBox="1"/>
          <p:nvPr/>
        </p:nvSpPr>
        <p:spPr>
          <a:xfrm>
            <a:off x="5484048" y="2036169"/>
            <a:ext cx="3659952" cy="3785652"/>
          </a:xfrm>
          <a:prstGeom prst="rect">
            <a:avLst/>
          </a:prstGeom>
          <a:noFill/>
        </p:spPr>
        <p:txBody>
          <a:bodyPr wrap="square" rtlCol="0">
            <a:spAutoFit/>
          </a:bodyPr>
          <a:lstStyle/>
          <a:p>
            <a:pPr defTabSz="482210">
              <a:buClr>
                <a:srgbClr val="0432FF"/>
              </a:buClr>
            </a:pPr>
            <a:r>
              <a:rPr lang="en-US" sz="1600" dirty="0">
                <a:solidFill>
                  <a:srgbClr val="C00000"/>
                </a:solidFill>
                <a:latin typeface="+mn-lt"/>
                <a:cs typeface="Times New Roman" panose="02020603050405020304" pitchFamily="18" charset="0"/>
              </a:rPr>
              <a:t>Vertex Detector (VXD)</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4 double-sensor barrel layers 25x25µm</a:t>
            </a:r>
            <a:r>
              <a:rPr lang="en-US" sz="1600" baseline="30000" dirty="0">
                <a:solidFill>
                  <a:prstClr val="black"/>
                </a:solidFill>
                <a:latin typeface="+mn-lt"/>
                <a:cs typeface="Times New Roman" panose="02020603050405020304" pitchFamily="18" charset="0"/>
              </a:rPr>
              <a:t>2</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4+4 double-sensor disks 25x25µm</a:t>
            </a:r>
            <a:r>
              <a:rPr lang="en-US" sz="1600" baseline="30000" dirty="0">
                <a:solidFill>
                  <a:prstClr val="black"/>
                </a:solidFill>
                <a:latin typeface="+mn-lt"/>
                <a:cs typeface="Times New Roman" panose="02020603050405020304" pitchFamily="18" charset="0"/>
              </a:rPr>
              <a:t>2</a:t>
            </a:r>
            <a:r>
              <a:rPr lang="en-US" sz="1600" dirty="0">
                <a:solidFill>
                  <a:prstClr val="black"/>
                </a:solidFill>
                <a:latin typeface="+mn-lt"/>
                <a:cs typeface="Times New Roman" panose="02020603050405020304" pitchFamily="18" charset="0"/>
              </a:rPr>
              <a:t>   </a:t>
            </a:r>
            <a:endParaRPr lang="en-US" sz="1600" dirty="0">
              <a:solidFill>
                <a:srgbClr val="C00000"/>
              </a:solidFill>
              <a:latin typeface="+mn-lt"/>
              <a:cs typeface="Times New Roman" panose="02020603050405020304" pitchFamily="18" charset="0"/>
            </a:endParaRPr>
          </a:p>
          <a:p>
            <a:pPr defTabSz="482210">
              <a:buClr>
                <a:srgbClr val="0432FF"/>
              </a:buClr>
            </a:pPr>
            <a:r>
              <a:rPr lang="en-US" sz="1600" dirty="0">
                <a:solidFill>
                  <a:srgbClr val="C00000"/>
                </a:solidFill>
                <a:latin typeface="+mn-lt"/>
                <a:cs typeface="Times New Roman" panose="02020603050405020304" pitchFamily="18" charset="0"/>
              </a:rPr>
              <a:t>Inner Tracker (IT)</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3 barrel layers 50x50µm</a:t>
            </a:r>
            <a:r>
              <a:rPr lang="en-US" sz="1600" baseline="30000" dirty="0">
                <a:solidFill>
                  <a:prstClr val="black"/>
                </a:solidFill>
                <a:latin typeface="+mn-lt"/>
                <a:cs typeface="Times New Roman" panose="02020603050405020304" pitchFamily="18" charset="0"/>
              </a:rPr>
              <a:t>2</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7+7 disks          ’’</a:t>
            </a:r>
          </a:p>
          <a:p>
            <a:pPr defTabSz="482210">
              <a:buClr>
                <a:srgbClr val="0432FF"/>
              </a:buClr>
            </a:pPr>
            <a:r>
              <a:rPr lang="en-US" sz="1600" dirty="0">
                <a:solidFill>
                  <a:srgbClr val="C00000"/>
                </a:solidFill>
                <a:latin typeface="+mn-lt"/>
                <a:cs typeface="Times New Roman" panose="02020603050405020304" pitchFamily="18" charset="0"/>
              </a:rPr>
              <a:t>Outer Tracker(OT)</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3 barrel layers 50x50µm</a:t>
            </a:r>
            <a:r>
              <a:rPr lang="en-US" sz="1600" baseline="30000" dirty="0">
                <a:solidFill>
                  <a:prstClr val="black"/>
                </a:solidFill>
                <a:latin typeface="+mn-lt"/>
                <a:cs typeface="Times New Roman" panose="02020603050405020304" pitchFamily="18" charset="0"/>
              </a:rPr>
              <a:t>2</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4+4 disks        ’’</a:t>
            </a:r>
          </a:p>
          <a:p>
            <a:pPr defTabSz="482210">
              <a:buClr>
                <a:srgbClr val="0432FF"/>
              </a:buClr>
            </a:pPr>
            <a:r>
              <a:rPr lang="en-US" sz="1600" dirty="0">
                <a:solidFill>
                  <a:srgbClr val="C00000"/>
                </a:solidFill>
                <a:latin typeface="+mn-lt"/>
                <a:cs typeface="Times New Roman" panose="02020603050405020304" pitchFamily="18" charset="0"/>
              </a:rPr>
              <a:t>Electromagnetic Calorimeter (ECAL)</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40 layers W absorber and silicon pad sensors,  5x5 mm</a:t>
            </a:r>
            <a:r>
              <a:rPr lang="en-US" sz="1600" baseline="30000" dirty="0">
                <a:solidFill>
                  <a:prstClr val="black"/>
                </a:solidFill>
                <a:latin typeface="+mn-lt"/>
                <a:cs typeface="Times New Roman" panose="02020603050405020304" pitchFamily="18" charset="0"/>
              </a:rPr>
              <a:t>2 </a:t>
            </a:r>
            <a:endParaRPr lang="en-US" sz="1600" dirty="0">
              <a:latin typeface="+mn-lt"/>
            </a:endParaRPr>
          </a:p>
          <a:p>
            <a:pPr defTabSz="482210">
              <a:buClr>
                <a:srgbClr val="0432FF"/>
              </a:buClr>
            </a:pPr>
            <a:r>
              <a:rPr lang="en-US" sz="1600" dirty="0">
                <a:solidFill>
                  <a:srgbClr val="C00000"/>
                </a:solidFill>
                <a:latin typeface="+mn-lt"/>
                <a:cs typeface="Times New Roman" panose="02020603050405020304" pitchFamily="18" charset="0"/>
              </a:rPr>
              <a:t>Hadron Calorimeter (HCAL)</a:t>
            </a:r>
          </a:p>
          <a:p>
            <a:pPr marL="180829" indent="-180829" defTabSz="482210">
              <a:buClr>
                <a:srgbClr val="0432FF"/>
              </a:buClr>
              <a:buFont typeface="Wingdings" pitchFamily="2" charset="2"/>
              <a:buChar char="§"/>
            </a:pPr>
            <a:r>
              <a:rPr lang="en-US" sz="1600" dirty="0">
                <a:solidFill>
                  <a:prstClr val="black"/>
                </a:solidFill>
                <a:latin typeface="+mn-lt"/>
                <a:cs typeface="Times New Roman" panose="02020603050405020304" pitchFamily="18" charset="0"/>
              </a:rPr>
              <a:t>60 layers steel absorber &amp; plastic scintillating tiles, 30x30 mm</a:t>
            </a:r>
            <a:r>
              <a:rPr lang="en-US" sz="1600" baseline="30000" dirty="0">
                <a:solidFill>
                  <a:prstClr val="black"/>
                </a:solidFill>
                <a:latin typeface="+mn-lt"/>
                <a:cs typeface="Times New Roman" panose="02020603050405020304" pitchFamily="18" charset="0"/>
              </a:rPr>
              <a:t>2</a:t>
            </a:r>
            <a:r>
              <a:rPr lang="en-US" sz="1600" dirty="0">
                <a:solidFill>
                  <a:prstClr val="black"/>
                </a:solidFill>
                <a:latin typeface="+mn-lt"/>
                <a:cs typeface="Times New Roman" panose="02020603050405020304" pitchFamily="18" charset="0"/>
              </a:rPr>
              <a:t> </a:t>
            </a:r>
          </a:p>
        </p:txBody>
      </p:sp>
      <p:sp>
        <p:nvSpPr>
          <p:cNvPr id="9" name="Rectangle 8"/>
          <p:cNvSpPr/>
          <p:nvPr/>
        </p:nvSpPr>
        <p:spPr>
          <a:xfrm>
            <a:off x="148672" y="5862707"/>
            <a:ext cx="6943608" cy="856645"/>
          </a:xfrm>
          <a:prstGeom prst="rect">
            <a:avLst/>
          </a:prstGeom>
        </p:spPr>
        <p:txBody>
          <a:bodyPr wrap="square">
            <a:spAutoFit/>
          </a:bodyPr>
          <a:lstStyle/>
          <a:p>
            <a:pPr marL="109800" lvl="0">
              <a:spcBef>
                <a:spcPts val="1417"/>
              </a:spcBef>
              <a:spcAft>
                <a:spcPts val="0"/>
              </a:spcAft>
              <a:buClr>
                <a:srgbClr val="000000"/>
              </a:buClr>
              <a:buSzPts val="900"/>
            </a:pPr>
            <a:r>
              <a:rPr lang="en-US" sz="2000" dirty="0">
                <a:latin typeface="+mn-lt"/>
                <a:ea typeface="Arial"/>
                <a:cs typeface="Arial"/>
                <a:sym typeface="Arial"/>
              </a:rPr>
              <a:t>Different stages of design depending on </a:t>
            </a:r>
            <a:r>
              <a:rPr lang="en-US" sz="2000" dirty="0" err="1">
                <a:latin typeface="+mn-lt"/>
                <a:ea typeface="Arial"/>
                <a:cs typeface="Arial"/>
                <a:sym typeface="Arial"/>
              </a:rPr>
              <a:t>CoM</a:t>
            </a:r>
            <a:r>
              <a:rPr lang="en-US" sz="2000" dirty="0">
                <a:latin typeface="+mn-lt"/>
                <a:ea typeface="Arial"/>
                <a:cs typeface="Arial"/>
                <a:sym typeface="Arial"/>
              </a:rPr>
              <a:t> </a:t>
            </a:r>
            <a:r>
              <a:rPr lang="en-US" sz="2000" dirty="0" smtClean="0">
                <a:latin typeface="+mn-lt"/>
                <a:ea typeface="Arial"/>
                <a:cs typeface="Arial"/>
                <a:sym typeface="Arial"/>
              </a:rPr>
              <a:t>energy</a:t>
            </a:r>
          </a:p>
          <a:p>
            <a:pPr marL="109800" lvl="0">
              <a:spcBef>
                <a:spcPts val="1417"/>
              </a:spcBef>
              <a:spcAft>
                <a:spcPts val="0"/>
              </a:spcAft>
              <a:buClr>
                <a:srgbClr val="000000"/>
              </a:buClr>
              <a:buSzPts val="900"/>
            </a:pPr>
            <a:r>
              <a:rPr lang="en-US" dirty="0" smtClean="0">
                <a:latin typeface="+mn-lt"/>
                <a:ea typeface="Arial"/>
                <a:cs typeface="Arial"/>
                <a:sym typeface="Arial"/>
              </a:rPr>
              <a:t>Quite </a:t>
            </a:r>
            <a:r>
              <a:rPr lang="en-US" dirty="0">
                <a:latin typeface="+mn-lt"/>
                <a:ea typeface="Arial"/>
                <a:cs typeface="Arial"/>
                <a:sym typeface="Arial"/>
              </a:rPr>
              <a:t>advanced conceptual design for Higgs factory, 1.5 </a:t>
            </a:r>
            <a:r>
              <a:rPr lang="en-US" dirty="0" err="1" smtClean="0">
                <a:latin typeface="+mn-lt"/>
                <a:ea typeface="Arial"/>
                <a:cs typeface="Arial"/>
                <a:sym typeface="Arial"/>
              </a:rPr>
              <a:t>TeV</a:t>
            </a:r>
            <a:r>
              <a:rPr lang="en-US" dirty="0" smtClean="0">
                <a:latin typeface="+mn-lt"/>
                <a:ea typeface="Arial"/>
                <a:cs typeface="Arial"/>
                <a:sym typeface="Arial"/>
              </a:rPr>
              <a:t>  and 3 </a:t>
            </a:r>
            <a:r>
              <a:rPr lang="en-US" dirty="0" err="1" smtClean="0">
                <a:latin typeface="+mn-lt"/>
                <a:ea typeface="Arial"/>
                <a:cs typeface="Arial"/>
                <a:sym typeface="Arial"/>
              </a:rPr>
              <a:t>TeV</a:t>
            </a:r>
            <a:endParaRPr lang="en-US" dirty="0">
              <a:latin typeface="+mn-lt"/>
              <a:ea typeface="Arial"/>
              <a:cs typeface="Arial"/>
              <a:sym typeface="Arial"/>
            </a:endParaRPr>
          </a:p>
        </p:txBody>
      </p:sp>
      <mc:AlternateContent xmlns:mc="http://schemas.openxmlformats.org/markup-compatibility/2006">
        <mc:Choice xmlns:a14="http://schemas.microsoft.com/office/drawing/2010/main" Requires="a14">
          <p:sp>
            <p:nvSpPr>
              <p:cNvPr id="10" name="Title 5">
                <a:extLst>
                  <a:ext uri="{FF2B5EF4-FFF2-40B4-BE49-F238E27FC236}">
                    <a16:creationId xmlns:a16="http://schemas.microsoft.com/office/drawing/2014/main" xmlns="" id="{3CEA52AD-63AA-B041-804B-A9DAF5B9670E}"/>
                  </a:ext>
                </a:extLst>
              </p:cNvPr>
              <p:cNvSpPr txBox="1">
                <a:spLocks/>
              </p:cNvSpPr>
              <p:nvPr/>
            </p:nvSpPr>
            <p:spPr bwMode="auto">
              <a:xfrm>
                <a:off x="541932" y="301558"/>
                <a:ext cx="8123826" cy="6523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91440" tIns="45720" rIns="91440" bIns="45720" numCol="1" rtlCol="0" anchor="ctr" anchorCtr="0" compatLnSpc="1">
                <a:prstTxWarp prst="textNoShape">
                  <a:avLst/>
                </a:prstTxWarp>
                <a:spAutoFit/>
              </a:bodyPr>
              <a:lstStyle>
                <a:lvl1pPr algn="ctr" defTabSz="457200" rtl="0" eaLnBrk="0" fontAlgn="base" hangingPunct="0">
                  <a:spcBef>
                    <a:spcPct val="0"/>
                  </a:spcBef>
                  <a:spcAft>
                    <a:spcPct val="0"/>
                  </a:spcAft>
                  <a:defRPr sz="4400" b="1" kern="1200">
                    <a:solidFill>
                      <a:srgbClr val="800000"/>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b="1">
                    <a:solidFill>
                      <a:srgbClr val="800000"/>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a:lstStyle>
              <a:p>
                <a:r>
                  <a:rPr lang="en-US" sz="3600" b="0" i="1" dirty="0" smtClean="0">
                    <a:latin typeface="Times New Roman" panose="02020603050405020304" pitchFamily="18" charset="0"/>
                    <a:cs typeface="Times New Roman" panose="02020603050405020304" pitchFamily="18" charset="0"/>
                  </a:rPr>
                  <a:t>Detector @ </a:t>
                </a:r>
                <a14:m>
                  <m:oMath xmlns:m="http://schemas.openxmlformats.org/officeDocument/2006/math">
                    <m:rad>
                      <m:radPr>
                        <m:degHide m:val="on"/>
                        <m:ctrlPr>
                          <a:rPr lang="en-US" sz="3600" b="0" i="1">
                            <a:latin typeface="Cambria Math" charset="0"/>
                            <a:cs typeface="Times New Roman" panose="02020603050405020304" pitchFamily="18" charset="0"/>
                          </a:rPr>
                        </m:ctrlPr>
                      </m:radPr>
                      <m:deg/>
                      <m:e>
                        <m:r>
                          <a:rPr lang="en-US" sz="3600" b="0" i="1">
                            <a:latin typeface="Cambria Math" panose="02040503050406030204" pitchFamily="18" charset="0"/>
                            <a:cs typeface="Times New Roman" panose="02020603050405020304" pitchFamily="18" charset="0"/>
                          </a:rPr>
                          <m:t>𝑠</m:t>
                        </m:r>
                      </m:e>
                    </m:rad>
                    <m:r>
                      <a:rPr lang="en-US" sz="3600" b="0" i="1">
                        <a:latin typeface="Cambria Math" panose="02040503050406030204" pitchFamily="18" charset="0"/>
                        <a:cs typeface="Times New Roman" panose="02020603050405020304" pitchFamily="18" charset="0"/>
                      </a:rPr>
                      <m:t>=1.5 </m:t>
                    </m:r>
                  </m:oMath>
                </a14:m>
                <a:r>
                  <a:rPr lang="en-US" sz="3600" b="0" i="1" dirty="0" err="1" smtClean="0">
                    <a:latin typeface="Times New Roman" panose="02020603050405020304" pitchFamily="18" charset="0"/>
                    <a:cs typeface="Times New Roman" panose="02020603050405020304" pitchFamily="18" charset="0"/>
                  </a:rPr>
                  <a:t>TeV</a:t>
                </a:r>
                <a:r>
                  <a:rPr lang="en-US" sz="3600" b="0" i="1" dirty="0" smtClean="0">
                    <a:latin typeface="Times New Roman" panose="02020603050405020304" pitchFamily="18" charset="0"/>
                    <a:cs typeface="Times New Roman" panose="02020603050405020304" pitchFamily="18" charset="0"/>
                  </a:rPr>
                  <a:t> </a:t>
                </a:r>
                <a:r>
                  <a:rPr lang="mr-IN" sz="3600" b="0" i="1" dirty="0" smtClean="0">
                    <a:latin typeface="Times New Roman" panose="02020603050405020304" pitchFamily="18" charset="0"/>
                    <a:cs typeface="Times New Roman" panose="02020603050405020304" pitchFamily="18" charset="0"/>
                  </a:rPr>
                  <a:t>–</a:t>
                </a:r>
                <a:r>
                  <a:rPr lang="en-US" sz="3600" b="0" i="1" dirty="0" smtClean="0">
                    <a:latin typeface="Times New Roman" panose="02020603050405020304" pitchFamily="18" charset="0"/>
                    <a:cs typeface="Times New Roman" panose="02020603050405020304" pitchFamily="18" charset="0"/>
                  </a:rPr>
                  <a:t> full simulation</a:t>
                </a:r>
                <a:endParaRPr lang="en-US" sz="3600" b="0" i="1" dirty="0">
                  <a:latin typeface="Times New Roman" panose="02020603050405020304" pitchFamily="18" charset="0"/>
                  <a:cs typeface="Times New Roman" panose="02020603050405020304" pitchFamily="18" charset="0"/>
                </a:endParaRPr>
              </a:p>
            </p:txBody>
          </p:sp>
        </mc:Choice>
        <mc:Fallback>
          <p:sp>
            <p:nvSpPr>
              <p:cNvPr id="10" name="Title 5">
                <a:extLst>
                  <a:ext uri="{FF2B5EF4-FFF2-40B4-BE49-F238E27FC236}">
                    <a16:creationId xmlns:a16="http://schemas.microsoft.com/office/drawing/2014/main" xmlns="" xmlns:a14="http://schemas.microsoft.com/office/drawing/2010/main" id="{3CEA52AD-63AA-B041-804B-A9DAF5B9670E}"/>
                  </a:ext>
                </a:extLst>
              </p:cNvPr>
              <p:cNvSpPr txBox="1">
                <a:spLocks noRot="1" noChangeAspect="1" noMove="1" noResize="1" noEditPoints="1" noAdjustHandles="1" noChangeArrowheads="1" noChangeShapeType="1" noTextEdit="1"/>
              </p:cNvSpPr>
              <p:nvPr/>
            </p:nvSpPr>
            <p:spPr bwMode="auto">
              <a:xfrm>
                <a:off x="541932" y="301558"/>
                <a:ext cx="8123826" cy="652358"/>
              </a:xfrm>
              <a:prstGeom prst="rect">
                <a:avLst/>
              </a:prstGeom>
              <a:blipFill rotWithShape="0">
                <a:blip r:embed="rId4"/>
                <a:stretch>
                  <a:fillRect l="-1950" t="-13084" r="-1800" b="-355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r>
                  <a:rPr lang="en-US">
                    <a:noFill/>
                  </a:rPr>
                  <a:t> </a:t>
                </a:r>
              </a:p>
            </p:txBody>
          </p:sp>
        </mc:Fallback>
      </mc:AlternateContent>
    </p:spTree>
    <p:extLst>
      <p:ext uri="{BB962C8B-B14F-4D97-AF65-F5344CB8AC3E}">
        <p14:creationId xmlns:p14="http://schemas.microsoft.com/office/powerpoint/2010/main" val="4736175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325"/>
            <a:ext cx="8208912" cy="1047411"/>
          </a:xfrm>
        </p:spPr>
        <p:txBody>
          <a:bodyPr/>
          <a:lstStyle/>
          <a:p>
            <a:r>
              <a:rPr lang="en-US" b="0" i="1" dirty="0" smtClean="0"/>
              <a:t>Experiment design to be improved</a:t>
            </a:r>
            <a:endParaRPr lang="en-US" b="0" i="1" dirty="0"/>
          </a:p>
        </p:txBody>
      </p:sp>
      <p:sp>
        <p:nvSpPr>
          <p:cNvPr id="4" name="Slide Number Placeholder 3"/>
          <p:cNvSpPr>
            <a:spLocks noGrp="1"/>
          </p:cNvSpPr>
          <p:nvPr>
            <p:ph type="sldNum" sz="quarter" idx="12"/>
          </p:nvPr>
        </p:nvSpPr>
        <p:spPr/>
        <p:txBody>
          <a:bodyPr/>
          <a:lstStyle/>
          <a:p>
            <a:pPr>
              <a:defRPr/>
            </a:pPr>
            <a:fld id="{9E141767-5D1E-AC43-B67C-C095C59DE0C6}" type="slidenum">
              <a:rPr lang="en-US" altLang="en-US" smtClean="0"/>
              <a:pPr>
                <a:defRPr/>
              </a:pPr>
              <a:t>13</a:t>
            </a:fld>
            <a:endParaRPr lang="en-US" altLang="en-US"/>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l="2750" t="15722" r="35039"/>
          <a:stretch/>
        </p:blipFill>
        <p:spPr>
          <a:xfrm>
            <a:off x="107504" y="1052736"/>
            <a:ext cx="5688632" cy="4245971"/>
          </a:xfrm>
          <a:prstGeom prst="rect">
            <a:avLst/>
          </a:prstGeom>
        </p:spPr>
      </p:pic>
      <p:sp>
        <p:nvSpPr>
          <p:cNvPr id="6" name="Google Shape;110;p18"/>
          <p:cNvSpPr txBox="1"/>
          <p:nvPr/>
        </p:nvSpPr>
        <p:spPr>
          <a:xfrm>
            <a:off x="0" y="5445224"/>
            <a:ext cx="8316416" cy="1664430"/>
          </a:xfrm>
          <a:prstGeom prst="rect">
            <a:avLst/>
          </a:prstGeom>
          <a:noFill/>
          <a:ln>
            <a:noFill/>
          </a:ln>
        </p:spPr>
        <p:txBody>
          <a:bodyPr spcFirstLastPara="1" wrap="square" lIns="0" tIns="0" rIns="0" bIns="0" anchor="t" anchorCtr="0">
            <a:noAutofit/>
          </a:bodyPr>
          <a:lstStyle/>
          <a:p>
            <a:pPr marL="429840" marR="0" lvl="0" indent="-320040" algn="l" rtl="0">
              <a:spcBef>
                <a:spcPts val="0"/>
              </a:spcBef>
              <a:spcAft>
                <a:spcPts val="0"/>
              </a:spcAft>
              <a:buClr>
                <a:srgbClr val="000000"/>
              </a:buClr>
              <a:buSzPts val="900"/>
              <a:buFont typeface="Noto Sans Symbols"/>
              <a:buChar char="●"/>
            </a:pPr>
            <a:r>
              <a:rPr lang="en-US" b="0" strike="noStrike" dirty="0">
                <a:latin typeface="+mn-lt"/>
                <a:ea typeface="Arial"/>
                <a:cs typeface="Arial"/>
                <a:sym typeface="Arial"/>
              </a:rPr>
              <a:t>Key findings for </a:t>
            </a:r>
            <a:r>
              <a:rPr lang="en-US" b="0" strike="noStrike" dirty="0" smtClean="0">
                <a:latin typeface="+mn-lt"/>
                <a:ea typeface="Arial"/>
                <a:cs typeface="Arial"/>
                <a:sym typeface="Arial"/>
              </a:rPr>
              <a:t>background discrimination</a:t>
            </a:r>
            <a:r>
              <a:rPr lang="en-US" b="0" strike="noStrike" dirty="0">
                <a:latin typeface="+mn-lt"/>
                <a:ea typeface="Arial"/>
                <a:cs typeface="Arial"/>
                <a:sym typeface="Arial"/>
              </a:rPr>
              <a:t>:</a:t>
            </a:r>
            <a:endParaRPr b="0" strike="noStrike" dirty="0">
              <a:latin typeface="+mn-lt"/>
              <a:ea typeface="Arial"/>
              <a:cs typeface="Arial"/>
              <a:sym typeface="Arial"/>
            </a:endParaRPr>
          </a:p>
          <a:p>
            <a:pPr marL="557640" marR="0" lvl="1" indent="-283320" algn="l" rtl="0">
              <a:spcBef>
                <a:spcPts val="0"/>
              </a:spcBef>
              <a:spcAft>
                <a:spcPts val="0"/>
              </a:spcAft>
              <a:buClr>
                <a:srgbClr val="000000"/>
              </a:buClr>
              <a:buSzPts val="1350"/>
              <a:buFont typeface="Noto Sans Symbols"/>
              <a:buChar char="−"/>
            </a:pPr>
            <a:r>
              <a:rPr lang="en-US" b="0" i="0" u="none" strike="noStrike" cap="none" dirty="0">
                <a:latin typeface="+mn-lt"/>
                <a:ea typeface="Arial"/>
                <a:cs typeface="Arial"/>
                <a:sym typeface="Arial"/>
              </a:rPr>
              <a:t>Precise timing </a:t>
            </a:r>
            <a:r>
              <a:rPr lang="en-US" b="0" i="0" u="none" strike="noStrike" cap="none" dirty="0" smtClean="0">
                <a:latin typeface="+mn-lt"/>
                <a:ea typeface="Arial"/>
                <a:cs typeface="Arial"/>
                <a:sym typeface="Arial"/>
              </a:rPr>
              <a:t>and </a:t>
            </a:r>
            <a:r>
              <a:rPr lang="en-US" b="0" i="0" u="none" strike="noStrike" cap="none" dirty="0">
                <a:latin typeface="+mn-lt"/>
                <a:ea typeface="Arial"/>
                <a:cs typeface="Arial"/>
                <a:sym typeface="Arial"/>
              </a:rPr>
              <a:t>Directional information (not from IP)</a:t>
            </a:r>
            <a:endParaRPr b="0" i="0" u="none" strike="noStrike" cap="none" dirty="0">
              <a:latin typeface="+mn-lt"/>
              <a:ea typeface="Arial"/>
              <a:cs typeface="Arial"/>
              <a:sym typeface="Arial"/>
            </a:endParaRPr>
          </a:p>
          <a:p>
            <a:pPr marL="557640" marR="0" lvl="1" indent="-283320" algn="l" rtl="0">
              <a:spcBef>
                <a:spcPts val="0"/>
              </a:spcBef>
              <a:spcAft>
                <a:spcPts val="0"/>
              </a:spcAft>
              <a:buClr>
                <a:srgbClr val="000000"/>
              </a:buClr>
              <a:buSzPts val="1350"/>
              <a:buFont typeface="Noto Sans Symbols"/>
              <a:buChar char="−"/>
            </a:pPr>
            <a:r>
              <a:rPr lang="en-US" b="0" i="0" u="none" strike="noStrike" cap="none" dirty="0">
                <a:latin typeface="+mn-lt"/>
                <a:ea typeface="Arial"/>
                <a:cs typeface="Arial"/>
                <a:sym typeface="Arial"/>
              </a:rPr>
              <a:t>Energy deposit (especially for low-energy </a:t>
            </a:r>
            <a:r>
              <a:rPr lang="en-US" b="0" i="0" u="none" strike="noStrike" cap="none" dirty="0" err="1">
                <a:latin typeface="+mn-lt"/>
                <a:ea typeface="Arial"/>
                <a:cs typeface="Arial"/>
                <a:sym typeface="Arial"/>
              </a:rPr>
              <a:t>γ</a:t>
            </a:r>
            <a:r>
              <a:rPr lang="en-US" b="0" i="0" u="none" strike="noStrike" cap="none" dirty="0">
                <a:latin typeface="+mn-lt"/>
                <a:ea typeface="Arial"/>
                <a:cs typeface="Arial"/>
                <a:sym typeface="Arial"/>
              </a:rPr>
              <a:t>/n interaction in Si)</a:t>
            </a:r>
            <a:endParaRPr b="0" i="0" u="none" strike="noStrike" cap="none" dirty="0">
              <a:latin typeface="+mn-lt"/>
              <a:ea typeface="Arial"/>
              <a:cs typeface="Arial"/>
              <a:sym typeface="Arial"/>
            </a:endParaRPr>
          </a:p>
          <a:p>
            <a:pPr marL="557640" marR="0" lvl="1" indent="-283320" algn="l" rtl="0">
              <a:spcBef>
                <a:spcPts val="0"/>
              </a:spcBef>
              <a:spcAft>
                <a:spcPts val="0"/>
              </a:spcAft>
              <a:buClr>
                <a:srgbClr val="000000"/>
              </a:buClr>
              <a:buSzPts val="1350"/>
              <a:buFont typeface="Noto Sans Symbols"/>
              <a:buChar char="−"/>
            </a:pPr>
            <a:r>
              <a:rPr lang="en-US" b="0" i="0" u="none" strike="noStrike" cap="none" dirty="0">
                <a:latin typeface="+mn-lt"/>
                <a:ea typeface="Arial"/>
                <a:cs typeface="Arial"/>
                <a:sym typeface="Arial"/>
              </a:rPr>
              <a:t>Majority of particles with low transverse </a:t>
            </a:r>
            <a:r>
              <a:rPr lang="en-US" b="0" i="0" u="none" strike="noStrike" cap="none" dirty="0" smtClean="0">
                <a:latin typeface="+mn-lt"/>
                <a:ea typeface="Arial"/>
                <a:cs typeface="Arial"/>
                <a:sym typeface="Arial"/>
              </a:rPr>
              <a:t>momentum</a:t>
            </a:r>
            <a:endParaRPr b="0" i="0" u="none" strike="noStrike" cap="none" dirty="0">
              <a:latin typeface="+mn-lt"/>
              <a:ea typeface="Arial"/>
              <a:cs typeface="Arial"/>
              <a:sym typeface="Arial"/>
            </a:endParaRPr>
          </a:p>
        </p:txBody>
      </p:sp>
    </p:spTree>
    <p:extLst>
      <p:ext uri="{BB962C8B-B14F-4D97-AF65-F5344CB8AC3E}">
        <p14:creationId xmlns:p14="http://schemas.microsoft.com/office/powerpoint/2010/main" val="371582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en-US" b="0" i="1" smtClean="0"/>
              <a:t>Key considerations</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14</a:t>
            </a:fld>
            <a:endParaRPr lang="en-US" altLang="en-US"/>
          </a:p>
        </p:txBody>
      </p:sp>
      <p:sp>
        <p:nvSpPr>
          <p:cNvPr id="5" name="Content Placeholder 4">
            <a:extLst>
              <a:ext uri="{FF2B5EF4-FFF2-40B4-BE49-F238E27FC236}">
                <a16:creationId xmlns:a16="http://schemas.microsoft.com/office/drawing/2014/main" xmlns="" id="{48688E81-C242-D349-9B3C-EF489721CADA}"/>
              </a:ext>
            </a:extLst>
          </p:cNvPr>
          <p:cNvSpPr txBox="1">
            <a:spLocks noGrp="1"/>
          </p:cNvSpPr>
          <p:nvPr>
            <p:ph idx="1"/>
          </p:nvPr>
        </p:nvSpPr>
        <p:spPr>
          <a:xfrm>
            <a:off x="179512" y="1188276"/>
            <a:ext cx="8856984" cy="4888518"/>
          </a:xfrm>
          <a:prstGeom prst="rect">
            <a:avLst/>
          </a:prstGeom>
          <a:noFill/>
        </p:spPr>
        <p:txBody>
          <a:bodyPr wrap="square" rtlCol="0">
            <a:spAutoFit/>
          </a:bodyPr>
          <a:lstStyle/>
          <a:p>
            <a:pPr>
              <a:spcBef>
                <a:spcPts val="450"/>
              </a:spcBef>
              <a:buClr>
                <a:schemeClr val="tx1"/>
              </a:buClr>
              <a:buFont typeface="Wingdings" charset="2"/>
              <a:buChar char="ü"/>
            </a:pPr>
            <a:r>
              <a:rPr lang="en-US" sz="1800" dirty="0">
                <a:cs typeface="Times New Roman" panose="02020603050405020304" pitchFamily="18" charset="0"/>
              </a:rPr>
              <a:t>Most of the tracker hits and calorimeter clusters produced in the detector originate from the </a:t>
            </a:r>
            <a:r>
              <a:rPr lang="en-US" sz="1800" dirty="0" smtClean="0">
                <a:cs typeface="Times New Roman" panose="02020603050405020304" pitchFamily="18" charset="0"/>
              </a:rPr>
              <a:t>BIB</a:t>
            </a:r>
            <a:endParaRPr lang="en-US" sz="1800" dirty="0">
              <a:cs typeface="Times New Roman" panose="02020603050405020304" pitchFamily="18" charset="0"/>
            </a:endParaRPr>
          </a:p>
          <a:p>
            <a:pPr>
              <a:spcBef>
                <a:spcPts val="450"/>
              </a:spcBef>
              <a:buClr>
                <a:schemeClr val="tx1"/>
              </a:buClr>
              <a:buFont typeface="Wingdings" charset="2"/>
              <a:buChar char="ü"/>
            </a:pPr>
            <a:r>
              <a:rPr lang="en-US" sz="1800" dirty="0">
                <a:cs typeface="Times New Roman" panose="02020603050405020304" pitchFamily="18" charset="0"/>
              </a:rPr>
              <a:t>Example: inner layers of the vertex tracker detector have occupancy ~x10 larger than CMS pixels in </a:t>
            </a:r>
            <a:r>
              <a:rPr lang="en-US" sz="1800" dirty="0" smtClean="0">
                <a:cs typeface="Times New Roman" panose="02020603050405020304" pitchFamily="18" charset="0"/>
              </a:rPr>
              <a:t>HL-LHC</a:t>
            </a:r>
            <a:endParaRPr lang="en-US" sz="1800" dirty="0">
              <a:cs typeface="Times New Roman" panose="02020603050405020304" pitchFamily="18" charset="0"/>
            </a:endParaRPr>
          </a:p>
          <a:p>
            <a:pPr marL="685800" lvl="1">
              <a:spcBef>
                <a:spcPts val="450"/>
              </a:spcBef>
              <a:buClr>
                <a:schemeClr val="tx1"/>
              </a:buClr>
              <a:buFont typeface=".AppleSystemUIFont" charset="-120"/>
              <a:buChar char="-"/>
            </a:pPr>
            <a:r>
              <a:rPr lang="en-US" sz="1800" dirty="0">
                <a:cs typeface="Times New Roman" panose="02020603050405020304" pitchFamily="18" charset="0"/>
              </a:rPr>
              <a:t>Requires large bandwidth for sending data off the </a:t>
            </a:r>
            <a:r>
              <a:rPr lang="en-US" sz="1800" dirty="0" smtClean="0">
                <a:cs typeface="Times New Roman" panose="02020603050405020304" pitchFamily="18" charset="0"/>
              </a:rPr>
              <a:t>detector</a:t>
            </a:r>
            <a:endParaRPr lang="en-US" sz="1800" dirty="0">
              <a:cs typeface="Times New Roman" panose="02020603050405020304" pitchFamily="18" charset="0"/>
            </a:endParaRPr>
          </a:p>
          <a:p>
            <a:pPr marL="685800" lvl="1">
              <a:spcBef>
                <a:spcPts val="450"/>
              </a:spcBef>
              <a:buClr>
                <a:schemeClr val="tx1"/>
              </a:buClr>
              <a:buFont typeface=".AppleSystemUIFont" charset="-120"/>
              <a:buChar char="-"/>
            </a:pPr>
            <a:r>
              <a:rPr lang="en-US" sz="1800" dirty="0">
                <a:cs typeface="Times New Roman" panose="02020603050405020304" pitchFamily="18" charset="0"/>
              </a:rPr>
              <a:t>High complexity of data </a:t>
            </a:r>
            <a:r>
              <a:rPr lang="en-US" sz="1800" dirty="0" smtClean="0">
                <a:cs typeface="Times New Roman" panose="02020603050405020304" pitchFamily="18" charset="0"/>
              </a:rPr>
              <a:t>reconstruction</a:t>
            </a:r>
            <a:endParaRPr lang="en-US" sz="1800" dirty="0">
              <a:cs typeface="Times New Roman" panose="02020603050405020304" pitchFamily="18" charset="0"/>
            </a:endParaRPr>
          </a:p>
          <a:p>
            <a:pPr>
              <a:spcBef>
                <a:spcPts val="450"/>
              </a:spcBef>
              <a:buClr>
                <a:schemeClr val="tx1"/>
              </a:buClr>
              <a:buFont typeface="Wingdings" charset="2"/>
              <a:buChar char="ü"/>
            </a:pPr>
            <a:r>
              <a:rPr lang="en-US" sz="1800" dirty="0">
                <a:cs typeface="Times New Roman" panose="02020603050405020304" pitchFamily="18" charset="0"/>
              </a:rPr>
              <a:t>Applying filtering at  various stages of data processing (both on and off the detector) is important.</a:t>
            </a:r>
          </a:p>
          <a:p>
            <a:pPr>
              <a:spcBef>
                <a:spcPts val="450"/>
              </a:spcBef>
              <a:buClr>
                <a:schemeClr val="tx1"/>
              </a:buClr>
              <a:buFont typeface="Wingdings" charset="2"/>
              <a:buChar char="ü"/>
            </a:pPr>
            <a:r>
              <a:rPr lang="en-US" sz="1800" dirty="0">
                <a:cs typeface="Times New Roman" panose="02020603050405020304" pitchFamily="18" charset="0"/>
              </a:rPr>
              <a:t>Explore characteristics of the BIB that are different from the hard scatter:</a:t>
            </a:r>
          </a:p>
          <a:p>
            <a:pPr marL="628650" lvl="1">
              <a:spcBef>
                <a:spcPts val="450"/>
              </a:spcBef>
              <a:buClr>
                <a:schemeClr val="tx1"/>
              </a:buClr>
              <a:buFont typeface="Wingdings" charset="2"/>
              <a:buChar char="ü"/>
            </a:pPr>
            <a:r>
              <a:rPr lang="en-US" sz="1800" dirty="0">
                <a:cs typeface="Times New Roman" panose="02020603050405020304" pitchFamily="18" charset="0"/>
              </a:rPr>
              <a:t>Position, Time, Energy, Particle ID, Correlations of the above.</a:t>
            </a:r>
          </a:p>
          <a:p>
            <a:pPr>
              <a:spcBef>
                <a:spcPts val="450"/>
              </a:spcBef>
              <a:buClr>
                <a:schemeClr val="tx1"/>
              </a:buClr>
              <a:buFont typeface="Wingdings" charset="2"/>
              <a:buChar char="ü"/>
            </a:pPr>
            <a:r>
              <a:rPr lang="en-US" sz="1800" dirty="0">
                <a:cs typeface="Times New Roman" panose="02020603050405020304" pitchFamily="18" charset="0"/>
              </a:rPr>
              <a:t>Higher bandwidth requires power, filtering on detector requires power.</a:t>
            </a:r>
          </a:p>
          <a:p>
            <a:pPr>
              <a:spcBef>
                <a:spcPts val="450"/>
              </a:spcBef>
              <a:buClr>
                <a:schemeClr val="tx1"/>
              </a:buClr>
              <a:buFont typeface="Wingdings" charset="2"/>
              <a:buChar char="ü"/>
            </a:pPr>
            <a:endParaRPr lang="en-US" sz="1800" dirty="0">
              <a:cs typeface="Times New Roman" panose="02020603050405020304" pitchFamily="18" charset="0"/>
            </a:endParaRPr>
          </a:p>
          <a:p>
            <a:pPr>
              <a:spcBef>
                <a:spcPts val="450"/>
              </a:spcBef>
              <a:buClr>
                <a:schemeClr val="tx1"/>
              </a:buClr>
              <a:buFont typeface="Wingdings" charset="2"/>
              <a:buChar char="ü"/>
            </a:pPr>
            <a:r>
              <a:rPr lang="en-US" sz="1800" dirty="0">
                <a:cs typeface="Times New Roman" panose="02020603050405020304" pitchFamily="18" charset="0"/>
              </a:rPr>
              <a:t>Considering large bunch crossing intervals at the muon collider (~10 us), it is probably best to consider a </a:t>
            </a:r>
            <a:r>
              <a:rPr lang="en-US" sz="1800" dirty="0" err="1">
                <a:cs typeface="Times New Roman" panose="02020603050405020304" pitchFamily="18" charset="0"/>
              </a:rPr>
              <a:t>triggerless</a:t>
            </a:r>
            <a:r>
              <a:rPr lang="en-US" sz="1800" dirty="0">
                <a:cs typeface="Times New Roman" panose="02020603050405020304" pitchFamily="18" charset="0"/>
              </a:rPr>
              <a:t> DAQ system.</a:t>
            </a:r>
          </a:p>
          <a:p>
            <a:pPr>
              <a:spcBef>
                <a:spcPts val="450"/>
              </a:spcBef>
              <a:buClr>
                <a:schemeClr val="tx1"/>
              </a:buClr>
              <a:buFont typeface="Wingdings" charset="2"/>
              <a:buChar char="ü"/>
            </a:pPr>
            <a:r>
              <a:rPr lang="en-US" sz="1800" dirty="0">
                <a:cs typeface="Times New Roman" panose="02020603050405020304" pitchFamily="18" charset="0"/>
              </a:rPr>
              <a:t>Bunch crossing time is ~20-30 </a:t>
            </a:r>
            <a:r>
              <a:rPr lang="en-US" sz="1800" dirty="0" err="1">
                <a:cs typeface="Times New Roman" panose="02020603050405020304" pitchFamily="18" charset="0"/>
              </a:rPr>
              <a:t>ps</a:t>
            </a:r>
            <a:r>
              <a:rPr lang="en-US" sz="1800" dirty="0">
                <a:cs typeface="Times New Roman" panose="02020603050405020304" pitchFamily="18" charset="0"/>
              </a:rPr>
              <a:t>, defines natural time resolution.</a:t>
            </a:r>
          </a:p>
        </p:txBody>
      </p:sp>
    </p:spTree>
    <p:extLst>
      <p:ext uri="{BB962C8B-B14F-4D97-AF65-F5344CB8AC3E}">
        <p14:creationId xmlns:p14="http://schemas.microsoft.com/office/powerpoint/2010/main" val="437631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634082"/>
          </a:xfrm>
        </p:spPr>
        <p:txBody>
          <a:bodyPr/>
          <a:lstStyle/>
          <a:p>
            <a:r>
              <a:rPr lang="en-US" b="0" i="1" dirty="0"/>
              <a:t>TF8 Integration </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15</a:t>
            </a:fld>
            <a:endParaRPr lang="en-US" altLang="en-US"/>
          </a:p>
        </p:txBody>
      </p:sp>
      <p:sp>
        <p:nvSpPr>
          <p:cNvPr id="6" name="Content Placeholder 5"/>
          <p:cNvSpPr>
            <a:spLocks noGrp="1"/>
          </p:cNvSpPr>
          <p:nvPr>
            <p:ph idx="1"/>
          </p:nvPr>
        </p:nvSpPr>
        <p:spPr>
          <a:xfrm>
            <a:off x="539552" y="1196752"/>
            <a:ext cx="8229600" cy="4525963"/>
          </a:xfrm>
        </p:spPr>
        <p:txBody>
          <a:bodyPr/>
          <a:lstStyle/>
          <a:p>
            <a:endParaRPr lang="en-US"/>
          </a:p>
        </p:txBody>
      </p:sp>
    </p:spTree>
    <p:extLst>
      <p:ext uri="{BB962C8B-B14F-4D97-AF65-F5344CB8AC3E}">
        <p14:creationId xmlns:p14="http://schemas.microsoft.com/office/powerpoint/2010/main" val="1867707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634082"/>
          </a:xfrm>
        </p:spPr>
        <p:txBody>
          <a:bodyPr/>
          <a:lstStyle/>
          <a:p>
            <a:r>
              <a:rPr lang="en-US" b="0" i="1" smtClean="0"/>
              <a:t>Tracking </a:t>
            </a:r>
            <a:r>
              <a:rPr lang="en-US" b="0" i="1" dirty="0" smtClean="0"/>
              <a:t>performances</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16</a:t>
            </a:fld>
            <a:endParaRPr lang="en-US" altLang="en-US"/>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xmlns="" id="{B037B1B3-ECA0-6342-B5FD-BEC666C8EB37}"/>
                  </a:ext>
                </a:extLst>
              </p:cNvPr>
              <p:cNvSpPr txBox="1"/>
              <p:nvPr/>
            </p:nvSpPr>
            <p:spPr>
              <a:xfrm>
                <a:off x="395537" y="4725144"/>
                <a:ext cx="8240944" cy="1477328"/>
              </a:xfrm>
              <a:prstGeom prst="rect">
                <a:avLst/>
              </a:prstGeom>
              <a:noFill/>
            </p:spPr>
            <p:txBody>
              <a:bodyPr wrap="square" rtlCol="0">
                <a:spAutoFit/>
              </a:bodyPr>
              <a:lstStyle/>
              <a:p>
                <a:pPr marL="285750" indent="-285750">
                  <a:buClr>
                    <a:schemeClr val="tx1"/>
                  </a:buClr>
                  <a:buFont typeface="Arial" charset="0"/>
                  <a:buChar char="•"/>
                </a:pPr>
                <a:r>
                  <a:rPr lang="en-US" dirty="0">
                    <a:latin typeface="+mn-lt"/>
                    <a:cs typeface="Times New Roman" panose="02020603050405020304" pitchFamily="18" charset="0"/>
                  </a:rPr>
                  <a:t>Tracking performance have been studied applying loose timing and energy cuts on clusters reconstruction</a:t>
                </a:r>
                <a:r>
                  <a:rPr lang="en-US" dirty="0" smtClean="0">
                    <a:latin typeface="+mn-lt"/>
                    <a:cs typeface="Times New Roman" panose="02020603050405020304" pitchFamily="18" charset="0"/>
                  </a:rPr>
                  <a:t>.</a:t>
                </a:r>
              </a:p>
              <a:p>
                <a:pPr marL="285750" indent="-285750">
                  <a:buClr>
                    <a:schemeClr val="tx1"/>
                  </a:buClr>
                  <a:buFont typeface="Arial" charset="0"/>
                  <a:buChar char="•"/>
                </a:pPr>
                <a:r>
                  <a:rPr lang="en-US" dirty="0" smtClean="0">
                    <a:latin typeface="+mn-lt"/>
                    <a:cs typeface="Times New Roman" panose="02020603050405020304" pitchFamily="18" charset="0"/>
                  </a:rPr>
                  <a:t> We </a:t>
                </a:r>
                <a:r>
                  <a:rPr lang="en-US" dirty="0">
                    <a:latin typeface="+mn-lt"/>
                    <a:cs typeface="Times New Roman" panose="02020603050405020304" pitchFamily="18" charset="0"/>
                  </a:rPr>
                  <a:t>used </a:t>
                </a:r>
              </a:p>
              <a:p>
                <a:pPr marL="628650" lvl="1" indent="-285750">
                  <a:buClr>
                    <a:schemeClr val="tx1"/>
                  </a:buClr>
                  <a:buFont typeface="Arial" charset="0"/>
                  <a:buChar char="•"/>
                </a:pPr>
                <a:r>
                  <a:rPr lang="en-US" dirty="0">
                    <a:solidFill>
                      <a:srgbClr val="0432FF"/>
                    </a:solidFill>
                    <a:latin typeface="+mn-lt"/>
                    <a:cs typeface="Times New Roman" panose="02020603050405020304" pitchFamily="18" charset="0"/>
                  </a:rPr>
                  <a:t>Sample of prompt muons: flat distributed in </a:t>
                </a:r>
                <a14:m>
                  <m:oMath xmlns:m="http://schemas.openxmlformats.org/officeDocument/2006/math">
                    <m:r>
                      <a:rPr lang="en-US" i="1">
                        <a:solidFill>
                          <a:srgbClr val="0432FF"/>
                        </a:solidFill>
                        <a:latin typeface="+mn-lt"/>
                      </a:rPr>
                      <m:t>0&lt;</m:t>
                    </m:r>
                    <m:sSub>
                      <m:sSubPr>
                        <m:ctrlPr>
                          <a:rPr lang="en-US" i="1">
                            <a:solidFill>
                              <a:srgbClr val="0432FF"/>
                            </a:solidFill>
                            <a:latin typeface="+mn-lt"/>
                          </a:rPr>
                        </m:ctrlPr>
                      </m:sSubPr>
                      <m:e>
                        <m:r>
                          <a:rPr lang="en-US" i="1">
                            <a:solidFill>
                              <a:srgbClr val="0432FF"/>
                            </a:solidFill>
                            <a:latin typeface="+mn-lt"/>
                          </a:rPr>
                          <m:t>𝑃</m:t>
                        </m:r>
                      </m:e>
                      <m:sub>
                        <m:r>
                          <a:rPr lang="en-US" i="1">
                            <a:solidFill>
                              <a:srgbClr val="0432FF"/>
                            </a:solidFill>
                            <a:latin typeface="+mn-lt"/>
                          </a:rPr>
                          <m:t>𝑇</m:t>
                        </m:r>
                      </m:sub>
                    </m:sSub>
                    <m:r>
                      <a:rPr lang="en-US" i="1">
                        <a:solidFill>
                          <a:srgbClr val="0432FF"/>
                        </a:solidFill>
                        <a:latin typeface="+mn-lt"/>
                        <a:ea typeface="Cambria Math" panose="02040503050406030204" pitchFamily="18" charset="0"/>
                      </a:rPr>
                      <m:t>≤</m:t>
                    </m:r>
                    <m:r>
                      <a:rPr lang="en-US" i="1">
                        <a:solidFill>
                          <a:srgbClr val="0432FF"/>
                        </a:solidFill>
                        <a:latin typeface="+mn-lt"/>
                        <a:ea typeface="Cambria Math" panose="02040503050406030204" pitchFamily="18" charset="0"/>
                      </a:rPr>
                      <m:t>10 </m:t>
                    </m:r>
                    <m:r>
                      <a:rPr lang="en-US" i="1">
                        <a:solidFill>
                          <a:srgbClr val="0432FF"/>
                        </a:solidFill>
                        <a:latin typeface="+mn-lt"/>
                        <a:ea typeface="Cambria Math" panose="02040503050406030204" pitchFamily="18" charset="0"/>
                      </a:rPr>
                      <m:t>𝐺𝑒𝑉</m:t>
                    </m:r>
                  </m:oMath>
                </a14:m>
                <a:r>
                  <a:rPr lang="en-US" dirty="0">
                    <a:solidFill>
                      <a:srgbClr val="0432FF"/>
                    </a:solidFill>
                    <a:latin typeface="+mn-lt"/>
                    <a:ea typeface="Cambria Math" panose="02040503050406030204" pitchFamily="18" charset="0"/>
                    <a:cs typeface="Times New Roman" panose="02020603050405020304" pitchFamily="18" charset="0"/>
                  </a:rPr>
                  <a:t> and in </a:t>
                </a:r>
                <a14:m>
                  <m:oMath xmlns:m="http://schemas.openxmlformats.org/officeDocument/2006/math">
                    <m:r>
                      <a:rPr lang="en-US" i="1">
                        <a:solidFill>
                          <a:srgbClr val="0432FF"/>
                        </a:solidFill>
                        <a:latin typeface="+mn-lt"/>
                        <a:ea typeface="Cambria Math" panose="02040503050406030204" pitchFamily="18" charset="0"/>
                        <a:cs typeface="Times New Roman" panose="02020603050405020304" pitchFamily="18" charset="0"/>
                      </a:rPr>
                      <m:t>𝜃</m:t>
                    </m:r>
                    <m:r>
                      <a:rPr lang="en-US" i="1">
                        <a:solidFill>
                          <a:srgbClr val="0432FF"/>
                        </a:solidFill>
                        <a:latin typeface="+mn-lt"/>
                        <a:ea typeface="Cambria Math" panose="02040503050406030204" pitchFamily="18" charset="0"/>
                        <a:cs typeface="Times New Roman" panose="02020603050405020304" pitchFamily="18" charset="0"/>
                      </a:rPr>
                      <m:t> </m:t>
                    </m:r>
                    <m:r>
                      <a:rPr lang="en-US" i="1">
                        <a:solidFill>
                          <a:srgbClr val="0432FF"/>
                        </a:solidFill>
                        <a:latin typeface="+mn-lt"/>
                        <a:ea typeface="Cambria Math" panose="02040503050406030204" pitchFamily="18" charset="0"/>
                        <a:cs typeface="Times New Roman" panose="02020603050405020304" pitchFamily="18" charset="0"/>
                      </a:rPr>
                      <m:t>𝜙</m:t>
                    </m:r>
                    <m:r>
                      <a:rPr lang="en-US" i="1">
                        <a:solidFill>
                          <a:srgbClr val="0432FF"/>
                        </a:solidFill>
                        <a:latin typeface="+mn-lt"/>
                        <a:ea typeface="Cambria Math" panose="02040503050406030204" pitchFamily="18" charset="0"/>
                        <a:cs typeface="Times New Roman" panose="02020603050405020304" pitchFamily="18" charset="0"/>
                      </a:rPr>
                      <m:t>.</m:t>
                    </m:r>
                  </m:oMath>
                </a14:m>
                <a:endParaRPr lang="en-US" dirty="0">
                  <a:solidFill>
                    <a:srgbClr val="0432FF"/>
                  </a:solidFill>
                  <a:latin typeface="+mn-lt"/>
                  <a:ea typeface="Cambria Math" panose="02040503050406030204" pitchFamily="18" charset="0"/>
                  <a:cs typeface="Times New Roman" panose="02020603050405020304" pitchFamily="18" charset="0"/>
                </a:endParaRPr>
              </a:p>
              <a:p>
                <a:pPr marL="628650" lvl="1" indent="-285750">
                  <a:buClr>
                    <a:schemeClr val="tx1"/>
                  </a:buClr>
                  <a:buFont typeface="Arial" charset="0"/>
                  <a:buChar char="•"/>
                </a:pPr>
                <a:r>
                  <a:rPr lang="en-US" dirty="0">
                    <a:solidFill>
                      <a:srgbClr val="FF2600"/>
                    </a:solidFill>
                    <a:latin typeface="+mn-lt"/>
                    <a:cs typeface="Times New Roman" panose="02020603050405020304" pitchFamily="18" charset="0"/>
                  </a:rPr>
                  <a:t>Same prompt muons sample reconstructed in the presence of </a:t>
                </a:r>
                <a:r>
                  <a:rPr lang="en-US" dirty="0" smtClean="0">
                    <a:solidFill>
                      <a:srgbClr val="FF2600"/>
                    </a:solidFill>
                    <a:latin typeface="+mn-lt"/>
                    <a:cs typeface="Times New Roman" panose="02020603050405020304" pitchFamily="18" charset="0"/>
                  </a:rPr>
                  <a:t>BIB</a:t>
                </a:r>
                <a:endParaRPr lang="en-US" dirty="0">
                  <a:solidFill>
                    <a:srgbClr val="FF2600"/>
                  </a:solidFill>
                  <a:latin typeface="+mn-lt"/>
                  <a:cs typeface="Times New Roman" panose="02020603050405020304" pitchFamily="18" charset="0"/>
                </a:endParaRPr>
              </a:p>
            </p:txBody>
          </p:sp>
        </mc:Choice>
        <mc:Fallback>
          <p:sp>
            <p:nvSpPr>
              <p:cNvPr id="5" name="TextBox 4">
                <a:extLst>
                  <a:ext uri="{FF2B5EF4-FFF2-40B4-BE49-F238E27FC236}">
                    <a16:creationId xmlns:a16="http://schemas.microsoft.com/office/drawing/2014/main" xmlns:a14="http://schemas.microsoft.com/office/drawing/2010/main" xmlns="" id="{B037B1B3-ECA0-6342-B5FD-BEC666C8EB37}"/>
                  </a:ext>
                </a:extLst>
              </p:cNvPr>
              <p:cNvSpPr txBox="1">
                <a:spLocks noRot="1" noChangeAspect="1" noMove="1" noResize="1" noEditPoints="1" noAdjustHandles="1" noChangeArrowheads="1" noChangeShapeType="1" noTextEdit="1"/>
              </p:cNvSpPr>
              <p:nvPr/>
            </p:nvSpPr>
            <p:spPr>
              <a:xfrm>
                <a:off x="395537" y="4725144"/>
                <a:ext cx="8240944" cy="1477328"/>
              </a:xfrm>
              <a:prstGeom prst="rect">
                <a:avLst/>
              </a:prstGeom>
              <a:blipFill rotWithShape="0">
                <a:blip r:embed="rId2"/>
                <a:stretch>
                  <a:fillRect l="-518" t="-2066" b="-11157"/>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xmlns="" id="{B05881D7-C9EC-0C4F-992C-A684C946B771}"/>
              </a:ext>
            </a:extLst>
          </p:cNvPr>
          <p:cNvPicPr>
            <a:picLocks noChangeAspect="1"/>
          </p:cNvPicPr>
          <p:nvPr/>
        </p:nvPicPr>
        <p:blipFill>
          <a:blip r:embed="rId3"/>
          <a:stretch>
            <a:fillRect/>
          </a:stretch>
        </p:blipFill>
        <p:spPr>
          <a:xfrm>
            <a:off x="3491880" y="1225352"/>
            <a:ext cx="5419016" cy="2811640"/>
          </a:xfrm>
          <a:prstGeom prst="rect">
            <a:avLst/>
          </a:prstGeom>
          <a:effectLst>
            <a:outerShdw blurRad="63500" sx="102000" sy="102000" algn="ctr" rotWithShape="0">
              <a:prstClr val="black">
                <a:alpha val="40000"/>
              </a:prstClr>
            </a:outerShdw>
          </a:effectLst>
        </p:spPr>
      </p:pic>
      <p:sp>
        <p:nvSpPr>
          <p:cNvPr id="7" name="Rectangle 6">
            <a:extLst>
              <a:ext uri="{FF2B5EF4-FFF2-40B4-BE49-F238E27FC236}">
                <a16:creationId xmlns:a16="http://schemas.microsoft.com/office/drawing/2014/main" xmlns="" id="{831ACD88-2B66-7340-8FDF-98A5B13D2C5B}"/>
              </a:ext>
            </a:extLst>
          </p:cNvPr>
          <p:cNvSpPr/>
          <p:nvPr/>
        </p:nvSpPr>
        <p:spPr>
          <a:xfrm>
            <a:off x="323528" y="1196752"/>
            <a:ext cx="2880319" cy="2585323"/>
          </a:xfrm>
          <a:prstGeom prst="rect">
            <a:avLst/>
          </a:prstGeom>
        </p:spPr>
        <p:txBody>
          <a:bodyPr wrap="square">
            <a:spAutoFit/>
          </a:bodyPr>
          <a:lstStyle/>
          <a:p>
            <a:pPr>
              <a:buClr>
                <a:schemeClr val="tx1"/>
              </a:buClr>
            </a:pPr>
            <a:r>
              <a:rPr lang="en-US" dirty="0">
                <a:latin typeface="+mn-lt"/>
                <a:cs typeface="Times New Roman" panose="02020603050405020304" pitchFamily="18" charset="0"/>
              </a:rPr>
              <a:t>The impact of BIB on tracking system could be severe if not </a:t>
            </a:r>
            <a:r>
              <a:rPr lang="en-US" dirty="0" smtClean="0">
                <a:latin typeface="+mn-lt"/>
                <a:cs typeface="Times New Roman" panose="02020603050405020304" pitchFamily="18" charset="0"/>
              </a:rPr>
              <a:t>mitigated:</a:t>
            </a:r>
            <a:endParaRPr lang="en-US" dirty="0">
              <a:latin typeface="+mn-lt"/>
              <a:cs typeface="Times New Roman" panose="02020603050405020304" pitchFamily="18" charset="0"/>
            </a:endParaRPr>
          </a:p>
          <a:p>
            <a:pPr marL="257175" indent="-257175">
              <a:buClr>
                <a:schemeClr val="tx1"/>
              </a:buClr>
              <a:buFont typeface="Arial" panose="020B0604020202020204" pitchFamily="34" charset="0"/>
              <a:buChar char="•"/>
            </a:pPr>
            <a:r>
              <a:rPr lang="en-US" dirty="0">
                <a:latin typeface="+mn-lt"/>
                <a:cs typeface="Times New Roman" panose="02020603050405020304" pitchFamily="18" charset="0"/>
              </a:rPr>
              <a:t>vertex detector barrel designed in such a way not to overlap with the BIB hottest spots around the interaction region </a:t>
            </a:r>
          </a:p>
          <a:p>
            <a:pPr marL="257175" indent="-257175">
              <a:buClr>
                <a:schemeClr val="tx1"/>
              </a:buClr>
              <a:buFont typeface="Arial" panose="020B0604020202020204" pitchFamily="34" charset="0"/>
              <a:buChar char="•"/>
            </a:pPr>
            <a:endParaRPr lang="en-US" dirty="0">
              <a:latin typeface="+mn-lt"/>
              <a:cs typeface="Times New Roman" panose="02020603050405020304" pitchFamily="18" charset="0"/>
            </a:endParaRPr>
          </a:p>
        </p:txBody>
      </p:sp>
    </p:spTree>
    <p:extLst>
      <p:ext uri="{BB962C8B-B14F-4D97-AF65-F5344CB8AC3E}">
        <p14:creationId xmlns:p14="http://schemas.microsoft.com/office/powerpoint/2010/main" val="1864843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784976" cy="778098"/>
          </a:xfrm>
        </p:spPr>
        <p:txBody>
          <a:bodyPr/>
          <a:lstStyle/>
          <a:p>
            <a:r>
              <a:rPr lang="en-US" b="0" i="1" dirty="0" smtClean="0">
                <a:latin typeface="+mn-lt"/>
              </a:rPr>
              <a:t>Tracking @ 1.5 </a:t>
            </a:r>
            <a:r>
              <a:rPr lang="en-US" b="0" i="1" dirty="0" err="1" smtClean="0">
                <a:latin typeface="+mn-lt"/>
              </a:rPr>
              <a:t>TeV</a:t>
            </a:r>
            <a:r>
              <a:rPr lang="en-US" b="0" i="1" dirty="0" smtClean="0">
                <a:latin typeface="+mn-lt"/>
              </a:rPr>
              <a:t> </a:t>
            </a:r>
            <a:r>
              <a:rPr lang="mr-IN" b="0" i="1" dirty="0" smtClean="0">
                <a:latin typeface="+mn-lt"/>
              </a:rPr>
              <a:t>–</a:t>
            </a:r>
            <a:r>
              <a:rPr lang="en-US" b="0" i="1" dirty="0" smtClean="0">
                <a:latin typeface="+mn-lt"/>
              </a:rPr>
              <a:t> present design</a:t>
            </a:r>
            <a:endParaRPr lang="en-US" b="0" i="1" dirty="0">
              <a:latin typeface="+mn-lt"/>
            </a:endParaRPr>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17</a:t>
            </a:fld>
            <a:endParaRPr lang="en-US" altLang="en-US"/>
          </a:p>
        </p:txBody>
      </p:sp>
      <p:pic>
        <p:nvPicPr>
          <p:cNvPr id="5" name="Picture 4">
            <a:extLst>
              <a:ext uri="{FF2B5EF4-FFF2-40B4-BE49-F238E27FC236}">
                <a16:creationId xmlns:a16="http://schemas.microsoft.com/office/drawing/2014/main" xmlns="" id="{7E2E9081-711E-DF4C-B21D-7028A59CC72B}"/>
              </a:ext>
            </a:extLst>
          </p:cNvPr>
          <p:cNvPicPr>
            <a:picLocks noChangeAspect="1"/>
          </p:cNvPicPr>
          <p:nvPr/>
        </p:nvPicPr>
        <p:blipFill>
          <a:blip r:embed="rId2"/>
          <a:stretch>
            <a:fillRect/>
          </a:stretch>
        </p:blipFill>
        <p:spPr>
          <a:xfrm>
            <a:off x="277840" y="1113150"/>
            <a:ext cx="2512548" cy="1713432"/>
          </a:xfrm>
          <a:prstGeom prst="rect">
            <a:avLst/>
          </a:prstGeom>
          <a:effectLst>
            <a:outerShdw blurRad="63500" sx="102000" sy="102000" algn="ctr" rotWithShape="0">
              <a:prstClr val="black">
                <a:alpha val="40000"/>
              </a:prstClr>
            </a:outerShdw>
          </a:effectLst>
        </p:spPr>
      </p:pic>
      <p:pic>
        <p:nvPicPr>
          <p:cNvPr id="6" name="Picture 5">
            <a:extLst>
              <a:ext uri="{FF2B5EF4-FFF2-40B4-BE49-F238E27FC236}">
                <a16:creationId xmlns:a16="http://schemas.microsoft.com/office/drawing/2014/main" xmlns="" id="{945B1BCC-7040-DD4E-AE9E-AE35600BED81}"/>
              </a:ext>
            </a:extLst>
          </p:cNvPr>
          <p:cNvPicPr>
            <a:picLocks noChangeAspect="1"/>
          </p:cNvPicPr>
          <p:nvPr/>
        </p:nvPicPr>
        <p:blipFill>
          <a:blip r:embed="rId3"/>
          <a:stretch>
            <a:fillRect/>
          </a:stretch>
        </p:blipFill>
        <p:spPr>
          <a:xfrm>
            <a:off x="277840" y="2972962"/>
            <a:ext cx="2512548" cy="1713432"/>
          </a:xfrm>
          <a:prstGeom prst="rect">
            <a:avLst/>
          </a:prstGeom>
          <a:effectLst>
            <a:outerShdw blurRad="63500" sx="102000" sy="102000" algn="ctr" rotWithShape="0">
              <a:prstClr val="black">
                <a:alpha val="40000"/>
              </a:prstClr>
            </a:outerShdw>
          </a:effectLst>
        </p:spPr>
      </p:pic>
      <p:pic>
        <p:nvPicPr>
          <p:cNvPr id="7" name="Picture 6">
            <a:extLst>
              <a:ext uri="{FF2B5EF4-FFF2-40B4-BE49-F238E27FC236}">
                <a16:creationId xmlns:a16="http://schemas.microsoft.com/office/drawing/2014/main" xmlns="" id="{5DF0EE6C-5ACE-7E4E-8C6D-6B5DCEA8950C}"/>
              </a:ext>
            </a:extLst>
          </p:cNvPr>
          <p:cNvPicPr>
            <a:picLocks noChangeAspect="1"/>
          </p:cNvPicPr>
          <p:nvPr/>
        </p:nvPicPr>
        <p:blipFill>
          <a:blip r:embed="rId4"/>
          <a:stretch>
            <a:fillRect/>
          </a:stretch>
        </p:blipFill>
        <p:spPr>
          <a:xfrm>
            <a:off x="2915816" y="1081268"/>
            <a:ext cx="2508873" cy="1710926"/>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xmlns="" id="{B5A8F7CC-02C7-2D4C-A972-F8DDC6456B14}"/>
              </a:ext>
            </a:extLst>
          </p:cNvPr>
          <p:cNvPicPr>
            <a:picLocks noChangeAspect="1"/>
          </p:cNvPicPr>
          <p:nvPr/>
        </p:nvPicPr>
        <p:blipFill>
          <a:blip r:embed="rId5"/>
          <a:stretch>
            <a:fillRect/>
          </a:stretch>
        </p:blipFill>
        <p:spPr>
          <a:xfrm>
            <a:off x="2915816" y="2972961"/>
            <a:ext cx="2512549" cy="1713433"/>
          </a:xfrm>
          <a:prstGeom prst="rect">
            <a:avLst/>
          </a:prstGeom>
          <a:effectLst>
            <a:outerShdw blurRad="63500" sx="102000" sy="102000" algn="ctr" rotWithShape="0">
              <a:prstClr val="black">
                <a:alpha val="40000"/>
              </a:prstClr>
            </a:outerShdw>
          </a:effectLst>
        </p:spPr>
      </p:pic>
      <p:pic>
        <p:nvPicPr>
          <p:cNvPr id="9" name="Picture 8">
            <a:extLst>
              <a:ext uri="{FF2B5EF4-FFF2-40B4-BE49-F238E27FC236}">
                <a16:creationId xmlns:a16="http://schemas.microsoft.com/office/drawing/2014/main" xmlns="" id="{C104476E-6D80-0347-8308-651AC4B1253A}"/>
              </a:ext>
            </a:extLst>
          </p:cNvPr>
          <p:cNvPicPr>
            <a:picLocks noChangeAspect="1"/>
          </p:cNvPicPr>
          <p:nvPr/>
        </p:nvPicPr>
        <p:blipFill rotWithShape="1">
          <a:blip r:embed="rId6"/>
          <a:srcRect t="7853" r="8291"/>
          <a:stretch/>
        </p:blipFill>
        <p:spPr>
          <a:xfrm>
            <a:off x="277840" y="4832774"/>
            <a:ext cx="3328572" cy="1919975"/>
          </a:xfrm>
          <a:prstGeom prst="rect">
            <a:avLst/>
          </a:prstGeom>
          <a:effectLst>
            <a:outerShdw blurRad="63500" sx="102000" sy="102000" algn="ctr" rotWithShape="0">
              <a:prstClr val="black">
                <a:alpha val="40000"/>
              </a:prstClr>
            </a:outerShdw>
          </a:effectLst>
        </p:spPr>
      </p:pic>
      <p:pic>
        <p:nvPicPr>
          <p:cNvPr id="10" name="Picture 9">
            <a:extLst>
              <a:ext uri="{FF2B5EF4-FFF2-40B4-BE49-F238E27FC236}">
                <a16:creationId xmlns:a16="http://schemas.microsoft.com/office/drawing/2014/main" xmlns="" id="{5AF462F5-2A60-EF41-859F-5F5EB53146CF}"/>
              </a:ext>
            </a:extLst>
          </p:cNvPr>
          <p:cNvPicPr>
            <a:picLocks noChangeAspect="1"/>
          </p:cNvPicPr>
          <p:nvPr/>
        </p:nvPicPr>
        <p:blipFill rotWithShape="1">
          <a:blip r:embed="rId7"/>
          <a:srcRect t="5578" r="7984"/>
          <a:stretch/>
        </p:blipFill>
        <p:spPr>
          <a:xfrm>
            <a:off x="5783941" y="1484784"/>
            <a:ext cx="3108539" cy="1831181"/>
          </a:xfrm>
          <a:prstGeom prst="rect">
            <a:avLst/>
          </a:prstGeom>
          <a:effectLst>
            <a:outerShdw blurRad="63500" sx="102000" sy="102000" algn="ctr" rotWithShape="0">
              <a:prstClr val="black">
                <a:alpha val="40000"/>
              </a:prstClr>
            </a:outerShdw>
          </a:effectLst>
        </p:spPr>
      </p:pic>
      <p:pic>
        <p:nvPicPr>
          <p:cNvPr id="11" name="Picture 10">
            <a:extLst>
              <a:ext uri="{FF2B5EF4-FFF2-40B4-BE49-F238E27FC236}">
                <a16:creationId xmlns:a16="http://schemas.microsoft.com/office/drawing/2014/main" xmlns="" id="{CC2D09C4-10E7-6040-B9E8-BA161E0902BD}"/>
              </a:ext>
            </a:extLst>
          </p:cNvPr>
          <p:cNvPicPr>
            <a:picLocks noChangeAspect="1"/>
          </p:cNvPicPr>
          <p:nvPr/>
        </p:nvPicPr>
        <p:blipFill rotWithShape="1">
          <a:blip r:embed="rId8"/>
          <a:srcRect t="6878" r="8664"/>
          <a:stretch/>
        </p:blipFill>
        <p:spPr>
          <a:xfrm>
            <a:off x="5783940" y="3589565"/>
            <a:ext cx="3101764" cy="1815454"/>
          </a:xfrm>
          <a:prstGeom prst="rect">
            <a:avLst/>
          </a:prstGeom>
          <a:effectLst>
            <a:outerShdw blurRad="63500" sx="102000" sy="102000" algn="ctr" rotWithShape="0">
              <a:prstClr val="black">
                <a:alpha val="40000"/>
              </a:prstClr>
            </a:outerShdw>
          </a:effectLst>
        </p:spPr>
      </p:pic>
      <p:grpSp>
        <p:nvGrpSpPr>
          <p:cNvPr id="12" name="Group 11">
            <a:extLst>
              <a:ext uri="{FF2B5EF4-FFF2-40B4-BE49-F238E27FC236}">
                <a16:creationId xmlns:a16="http://schemas.microsoft.com/office/drawing/2014/main" xmlns="" id="{5CAEFB52-B9AB-6D45-A8D1-0DEA14D1CFDC}"/>
              </a:ext>
            </a:extLst>
          </p:cNvPr>
          <p:cNvGrpSpPr/>
          <p:nvPr/>
        </p:nvGrpSpPr>
        <p:grpSpPr>
          <a:xfrm>
            <a:off x="7292812" y="3241839"/>
            <a:ext cx="516988" cy="549790"/>
            <a:chOff x="3249897" y="5209604"/>
            <a:chExt cx="689317" cy="733053"/>
          </a:xfrm>
        </p:grpSpPr>
        <p:sp>
          <p:nvSpPr>
            <p:cNvPr id="13" name="Down Arrow 12">
              <a:extLst>
                <a:ext uri="{FF2B5EF4-FFF2-40B4-BE49-F238E27FC236}">
                  <a16:creationId xmlns:a16="http://schemas.microsoft.com/office/drawing/2014/main" xmlns="" id="{84F606EE-9858-9E40-831F-768002C4AED5}"/>
                </a:ext>
              </a:extLst>
            </p:cNvPr>
            <p:cNvSpPr/>
            <p:nvPr/>
          </p:nvSpPr>
          <p:spPr>
            <a:xfrm>
              <a:off x="3249897" y="5281116"/>
              <a:ext cx="689317" cy="661541"/>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xmlns="" id="{719F7D7B-7498-2043-BE37-BFD5DFD5E973}"/>
                </a:ext>
              </a:extLst>
            </p:cNvPr>
            <p:cNvSpPr txBox="1"/>
            <p:nvPr/>
          </p:nvSpPr>
          <p:spPr>
            <a:xfrm rot="16200000">
              <a:off x="3289796" y="5319696"/>
              <a:ext cx="558740" cy="338555"/>
            </a:xfrm>
            <a:prstGeom prst="rect">
              <a:avLst/>
            </a:prstGeom>
            <a:noFill/>
          </p:spPr>
          <p:txBody>
            <a:bodyPr wrap="square" rtlCol="0">
              <a:spAutoFit/>
            </a:bodyPr>
            <a:lstStyle/>
            <a:p>
              <a:r>
                <a:rPr lang="en-US" sz="1050" b="1" dirty="0" smtClean="0">
                  <a:solidFill>
                    <a:schemeClr val="bg1"/>
                  </a:solidFill>
                  <a:latin typeface="+mn-lt"/>
                  <a:cs typeface="Times New Roman" panose="02020603050405020304" pitchFamily="18" charset="0"/>
                </a:rPr>
                <a:t>cuts</a:t>
              </a:r>
              <a:endParaRPr lang="en-US" sz="1050" b="1" dirty="0">
                <a:solidFill>
                  <a:schemeClr val="bg1"/>
                </a:solidFill>
                <a:latin typeface="+mn-lt"/>
                <a:cs typeface="Times New Roman" panose="02020603050405020304" pitchFamily="18" charset="0"/>
              </a:endParaRPr>
            </a:p>
          </p:txBody>
        </p:sp>
      </p:grpSp>
    </p:spTree>
    <p:extLst>
      <p:ext uri="{BB962C8B-B14F-4D97-AF65-F5344CB8AC3E}">
        <p14:creationId xmlns:p14="http://schemas.microsoft.com/office/powerpoint/2010/main" val="520908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0384" y="116632"/>
            <a:ext cx="8147248" cy="562074"/>
          </a:xfrm>
        </p:spPr>
        <p:txBody>
          <a:bodyPr/>
          <a:lstStyle/>
          <a:p>
            <a:r>
              <a:rPr lang="en-US" b="0" i="1" dirty="0" smtClean="0"/>
              <a:t>Tracker</a:t>
            </a:r>
            <a:r>
              <a:rPr lang="en-US" b="0" i="1" smtClean="0"/>
              <a:t>: position </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18</a:t>
            </a:fld>
            <a:endParaRPr lang="en-US" altLang="en-US"/>
          </a:p>
        </p:txBody>
      </p:sp>
      <p:sp>
        <p:nvSpPr>
          <p:cNvPr id="5" name="TextBox 4">
            <a:extLst>
              <a:ext uri="{FF2B5EF4-FFF2-40B4-BE49-F238E27FC236}">
                <a16:creationId xmlns:a16="http://schemas.microsoft.com/office/drawing/2014/main" xmlns="" id="{48688E81-C242-D349-9B3C-EF489721CADA}"/>
              </a:ext>
            </a:extLst>
          </p:cNvPr>
          <p:cNvSpPr txBox="1"/>
          <p:nvPr/>
        </p:nvSpPr>
        <p:spPr>
          <a:xfrm>
            <a:off x="35496" y="2558159"/>
            <a:ext cx="8856984" cy="1515800"/>
          </a:xfrm>
          <a:prstGeom prst="rect">
            <a:avLst/>
          </a:prstGeom>
          <a:noFill/>
        </p:spPr>
        <p:txBody>
          <a:bodyPr wrap="square" rtlCol="0">
            <a:spAutoFit/>
          </a:bodyPr>
          <a:lstStyle/>
          <a:p>
            <a:pPr marL="289179" indent="-285750">
              <a:spcBef>
                <a:spcPts val="450"/>
              </a:spcBef>
              <a:buClr>
                <a:schemeClr val="tx1"/>
              </a:buClr>
              <a:buFont typeface="Wingdings" charset="2"/>
              <a:buChar char="ü"/>
            </a:pPr>
            <a:r>
              <a:rPr lang="en-US" sz="1600" dirty="0">
                <a:latin typeface="+mn-lt"/>
                <a:cs typeface="Times New Roman" panose="02020603050405020304" pitchFamily="18" charset="0"/>
              </a:rPr>
              <a:t>Angles can be measured by correlating hits between adjacent </a:t>
            </a:r>
            <a:r>
              <a:rPr lang="en-US" sz="1600" dirty="0" smtClean="0">
                <a:latin typeface="+mn-lt"/>
                <a:cs typeface="Times New Roman" panose="02020603050405020304" pitchFamily="18" charset="0"/>
              </a:rPr>
              <a:t>sensors</a:t>
            </a:r>
            <a:r>
              <a:rPr lang="en-US" sz="1600" dirty="0">
                <a:latin typeface="+mn-lt"/>
                <a:cs typeface="Times New Roman" panose="02020603050405020304" pitchFamily="18" charset="0"/>
              </a:rPr>
              <a:t> </a:t>
            </a:r>
            <a:r>
              <a:rPr lang="en-US" sz="1600" dirty="0" smtClean="0">
                <a:latin typeface="+mn-lt"/>
                <a:cs typeface="Times New Roman" panose="02020603050405020304" pitchFamily="18" charset="0"/>
                <a:sym typeface="Wingdings"/>
              </a:rPr>
              <a:t> used </a:t>
            </a:r>
            <a:r>
              <a:rPr lang="en-US" sz="1600" dirty="0" smtClean="0">
                <a:latin typeface="+mn-lt"/>
                <a:cs typeface="Times New Roman" panose="02020603050405020304" pitchFamily="18" charset="0"/>
              </a:rPr>
              <a:t> by </a:t>
            </a:r>
            <a:r>
              <a:rPr lang="en-US" sz="1600" dirty="0">
                <a:latin typeface="+mn-lt"/>
                <a:cs typeface="Times New Roman" panose="02020603050405020304" pitchFamily="18" charset="0"/>
              </a:rPr>
              <a:t>CMS track </a:t>
            </a:r>
            <a:r>
              <a:rPr lang="en-US" sz="1600" dirty="0" smtClean="0">
                <a:latin typeface="+mn-lt"/>
                <a:cs typeface="Times New Roman" panose="02020603050405020304" pitchFamily="18" charset="0"/>
              </a:rPr>
              <a:t>trigger</a:t>
            </a:r>
            <a:endParaRPr lang="en-US" sz="1600" dirty="0">
              <a:latin typeface="+mn-lt"/>
              <a:cs typeface="Times New Roman" panose="02020603050405020304" pitchFamily="18" charset="0"/>
            </a:endParaRPr>
          </a:p>
          <a:p>
            <a:pPr marL="289179" indent="-285750">
              <a:spcBef>
                <a:spcPts val="450"/>
              </a:spcBef>
              <a:buClr>
                <a:schemeClr val="tx1"/>
              </a:buClr>
              <a:buFont typeface="Wingdings" charset="2"/>
              <a:buChar char="ü"/>
            </a:pPr>
            <a:r>
              <a:rPr lang="en-US" sz="1600" dirty="0">
                <a:latin typeface="+mn-lt"/>
                <a:cs typeface="Times New Roman" panose="02020603050405020304" pitchFamily="18" charset="0"/>
              </a:rPr>
              <a:t>The PS module uses short and long strips and is essentially a 1D </a:t>
            </a:r>
            <a:r>
              <a:rPr lang="en-US" sz="1600" dirty="0" smtClean="0">
                <a:latin typeface="+mn-lt"/>
                <a:cs typeface="Times New Roman" panose="02020603050405020304" pitchFamily="18" charset="0"/>
              </a:rPr>
              <a:t>problem</a:t>
            </a:r>
            <a:endParaRPr lang="en-US" sz="1600" dirty="0">
              <a:latin typeface="+mn-lt"/>
              <a:cs typeface="Times New Roman" panose="02020603050405020304" pitchFamily="18" charset="0"/>
            </a:endParaRPr>
          </a:p>
          <a:p>
            <a:pPr marL="289179" lvl="1" indent="-285750">
              <a:spcBef>
                <a:spcPts val="450"/>
              </a:spcBef>
              <a:buClr>
                <a:schemeClr val="tx1"/>
              </a:buClr>
              <a:buFont typeface="Wingdings" charset="2"/>
              <a:buChar char="ü"/>
            </a:pPr>
            <a:r>
              <a:rPr lang="en-US" sz="1600" dirty="0">
                <a:latin typeface="+mn-lt"/>
                <a:cs typeface="Times New Roman" panose="02020603050405020304" pitchFamily="18" charset="0"/>
              </a:rPr>
              <a:t>Pixels are 2D and there is the additional complexity of encoding and decoding of hit positions to the target IC for position correlation. </a:t>
            </a:r>
            <a:r>
              <a:rPr lang="en-US" sz="1600" dirty="0">
                <a:latin typeface="+mn-lt"/>
                <a:cs typeface="Times New Roman" panose="02020603050405020304" pitchFamily="18" charset="0"/>
              </a:rPr>
              <a:t>This will add power and </a:t>
            </a:r>
            <a:r>
              <a:rPr lang="en-US" sz="1600" dirty="0" smtClean="0">
                <a:latin typeface="+mn-lt"/>
                <a:cs typeface="Times New Roman" panose="02020603050405020304" pitchFamily="18" charset="0"/>
              </a:rPr>
              <a:t>complexity</a:t>
            </a:r>
            <a:endParaRPr lang="en-US" sz="1600" dirty="0">
              <a:latin typeface="+mn-lt"/>
              <a:cs typeface="Times New Roman" panose="02020603050405020304" pitchFamily="18" charset="0"/>
            </a:endParaRPr>
          </a:p>
          <a:p>
            <a:pPr marL="289179" indent="-285750">
              <a:spcBef>
                <a:spcPts val="450"/>
              </a:spcBef>
              <a:buClr>
                <a:schemeClr val="tx1"/>
              </a:buClr>
              <a:buFont typeface="Wingdings" charset="2"/>
              <a:buChar char="ü"/>
            </a:pPr>
            <a:r>
              <a:rPr lang="en-US" sz="1600" dirty="0">
                <a:latin typeface="+mn-lt"/>
                <a:cs typeface="Times New Roman" panose="02020603050405020304" pitchFamily="18" charset="0"/>
              </a:rPr>
              <a:t>Studies of single sensor track angle filter (based on cluster shapes) are </a:t>
            </a:r>
            <a:r>
              <a:rPr lang="en-US" sz="1600" dirty="0" smtClean="0">
                <a:latin typeface="+mn-lt"/>
                <a:cs typeface="Times New Roman" panose="02020603050405020304" pitchFamily="18" charset="0"/>
              </a:rPr>
              <a:t>valuable</a:t>
            </a:r>
            <a:endParaRPr lang="en-US" sz="1600" dirty="0">
              <a:latin typeface="+mn-lt"/>
              <a:cs typeface="Times New Roman" panose="02020603050405020304" pitchFamily="18" charset="0"/>
            </a:endParaRPr>
          </a:p>
        </p:txBody>
      </p:sp>
      <p:pic>
        <p:nvPicPr>
          <p:cNvPr id="6" name="Picture 5" descr="A picture containing sitting, computer, computer, boat&#10;&#10;Description automatically generated">
            <a:extLst>
              <a:ext uri="{FF2B5EF4-FFF2-40B4-BE49-F238E27FC236}">
                <a16:creationId xmlns:a16="http://schemas.microsoft.com/office/drawing/2014/main" xmlns="" id="{9A21CC7A-9B95-C44D-853F-BE71A4E4D27A}"/>
              </a:ext>
            </a:extLst>
          </p:cNvPr>
          <p:cNvPicPr>
            <a:picLocks noChangeAspect="1"/>
          </p:cNvPicPr>
          <p:nvPr/>
        </p:nvPicPr>
        <p:blipFill>
          <a:blip r:embed="rId2"/>
          <a:stretch>
            <a:fillRect/>
          </a:stretch>
        </p:blipFill>
        <p:spPr>
          <a:xfrm>
            <a:off x="179512" y="815901"/>
            <a:ext cx="3377139" cy="1502226"/>
          </a:xfrm>
          <a:prstGeom prst="rect">
            <a:avLst/>
          </a:prstGeom>
        </p:spPr>
      </p:pic>
      <p:pic>
        <p:nvPicPr>
          <p:cNvPr id="7" name="Picture 6" descr="Chart, line chart&#10;&#10;Description automatically generated">
            <a:extLst>
              <a:ext uri="{FF2B5EF4-FFF2-40B4-BE49-F238E27FC236}">
                <a16:creationId xmlns:a16="http://schemas.microsoft.com/office/drawing/2014/main" xmlns="" id="{C45274F4-D8E4-D44A-8293-7CA43D4905B3}"/>
              </a:ext>
            </a:extLst>
          </p:cNvPr>
          <p:cNvPicPr>
            <a:picLocks noChangeAspect="1"/>
          </p:cNvPicPr>
          <p:nvPr/>
        </p:nvPicPr>
        <p:blipFill>
          <a:blip r:embed="rId3"/>
          <a:stretch>
            <a:fillRect/>
          </a:stretch>
        </p:blipFill>
        <p:spPr>
          <a:xfrm>
            <a:off x="4233584" y="908720"/>
            <a:ext cx="3386416" cy="1190625"/>
          </a:xfrm>
          <a:prstGeom prst="rect">
            <a:avLst/>
          </a:prstGeom>
        </p:spPr>
      </p:pic>
      <p:sp>
        <p:nvSpPr>
          <p:cNvPr id="8" name="TextBox 7">
            <a:extLst>
              <a:ext uri="{FF2B5EF4-FFF2-40B4-BE49-F238E27FC236}">
                <a16:creationId xmlns:a16="http://schemas.microsoft.com/office/drawing/2014/main" xmlns="" id="{94D64920-23DD-8148-8F5E-840981947686}"/>
              </a:ext>
            </a:extLst>
          </p:cNvPr>
          <p:cNvSpPr txBox="1"/>
          <p:nvPr/>
        </p:nvSpPr>
        <p:spPr>
          <a:xfrm>
            <a:off x="1043608" y="1382348"/>
            <a:ext cx="1994328" cy="369332"/>
          </a:xfrm>
          <a:prstGeom prst="rect">
            <a:avLst/>
          </a:prstGeom>
          <a:noFill/>
        </p:spPr>
        <p:txBody>
          <a:bodyPr wrap="square" rtlCol="0">
            <a:spAutoFit/>
          </a:bodyPr>
          <a:lstStyle/>
          <a:p>
            <a:pPr>
              <a:buClr>
                <a:schemeClr val="tx1"/>
              </a:buClr>
            </a:pPr>
            <a:r>
              <a:rPr lang="en-US" dirty="0">
                <a:latin typeface="+mn-lt"/>
              </a:rPr>
              <a:t>CMS </a:t>
            </a:r>
            <a:r>
              <a:rPr lang="en-US" dirty="0" err="1">
                <a:latin typeface="+mn-lt"/>
              </a:rPr>
              <a:t>pTmodule</a:t>
            </a:r>
            <a:endParaRPr lang="en-US" dirty="0">
              <a:latin typeface="+mn-lt"/>
            </a:endParaRPr>
          </a:p>
        </p:txBody>
      </p:sp>
    </p:spTree>
    <p:extLst>
      <p:ext uri="{BB962C8B-B14F-4D97-AF65-F5344CB8AC3E}">
        <p14:creationId xmlns:p14="http://schemas.microsoft.com/office/powerpoint/2010/main" val="222978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7" y="5671"/>
            <a:ext cx="9120853" cy="687025"/>
          </a:xfrm>
        </p:spPr>
        <p:txBody>
          <a:bodyPr/>
          <a:lstStyle/>
          <a:p>
            <a:r>
              <a:rPr lang="en-US" b="0" i="1" dirty="0" smtClean="0"/>
              <a:t>Tracking </a:t>
            </a:r>
            <a:r>
              <a:rPr lang="en-US" b="0" i="1" dirty="0" smtClean="0"/>
              <a:t>requirements</a:t>
            </a:r>
            <a:endParaRPr lang="en-US" b="0" i="1" dirty="0"/>
          </a:p>
        </p:txBody>
      </p:sp>
      <p:sp>
        <p:nvSpPr>
          <p:cNvPr id="4" name="Slide Number Placeholder 3"/>
          <p:cNvSpPr>
            <a:spLocks noGrp="1"/>
          </p:cNvSpPr>
          <p:nvPr>
            <p:ph type="sldNum" sz="quarter" idx="12"/>
          </p:nvPr>
        </p:nvSpPr>
        <p:spPr/>
        <p:txBody>
          <a:bodyPr/>
          <a:lstStyle/>
          <a:p>
            <a:pPr>
              <a:defRPr/>
            </a:pPr>
            <a:fld id="{8132F8B2-CC17-8A43-B672-B4BE29CACF9C}" type="slidenum">
              <a:rPr lang="en-US" altLang="en-US" smtClean="0"/>
              <a:pPr>
                <a:defRPr/>
              </a:pPr>
              <a:t>19</a:t>
            </a:fld>
            <a:endParaRPr lang="en-US" altLang="en-US"/>
          </a:p>
        </p:txBody>
      </p:sp>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04" y="692695"/>
            <a:ext cx="8712968" cy="5640245"/>
          </a:xfrm>
          <a:prstGeom prst="rect">
            <a:avLst/>
          </a:prstGeom>
        </p:spPr>
      </p:pic>
      <p:pic>
        <p:nvPicPr>
          <p:cNvPr id="13" name="Picture 12"/>
          <p:cNvPicPr>
            <a:picLocks noChangeAspect="1"/>
          </p:cNvPicPr>
          <p:nvPr/>
        </p:nvPicPr>
        <p:blipFill rotWithShape="1">
          <a:blip r:embed="rId4" cstate="screen">
            <a:extLst>
              <a:ext uri="{28A0092B-C50C-407E-A947-70E740481C1C}">
                <a14:useLocalDpi xmlns:a14="http://schemas.microsoft.com/office/drawing/2010/main"/>
              </a:ext>
            </a:extLst>
          </a:blip>
          <a:srcRect l="-5912"/>
          <a:stretch/>
        </p:blipFill>
        <p:spPr>
          <a:xfrm>
            <a:off x="-540568" y="6328584"/>
            <a:ext cx="9684568" cy="420655"/>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147" y="3068960"/>
            <a:ext cx="5004048" cy="439545"/>
          </a:xfrm>
          <a:prstGeom prst="rect">
            <a:avLst/>
          </a:prstGeom>
        </p:spPr>
      </p:pic>
      <p:sp>
        <p:nvSpPr>
          <p:cNvPr id="7" name="σt = 50ps">
            <a:extLst>
              <a:ext uri="{FF2B5EF4-FFF2-40B4-BE49-F238E27FC236}">
                <a16:creationId xmlns:a16="http://schemas.microsoft.com/office/drawing/2014/main" xmlns="" id="{632331C1-E983-524A-ADD1-8B57B6531125}"/>
              </a:ext>
            </a:extLst>
          </p:cNvPr>
          <p:cNvSpPr txBox="1"/>
          <p:nvPr/>
        </p:nvSpPr>
        <p:spPr>
          <a:xfrm>
            <a:off x="5618759" y="4130823"/>
            <a:ext cx="848936" cy="307777"/>
          </a:xfrm>
          <a:prstGeom prst="rect">
            <a:avLst/>
          </a:prstGeom>
          <a:ln w="12700">
            <a:miter lim="400000"/>
          </a:ln>
          <a:extLst>
            <a:ext uri="{C572A759-6A51-4108-AA02-DFA0A04FC94B}">
              <ma14:wrappingTextBoxFlag xmlns:ma14="http://schemas.microsoft.com/office/mac/drawingml/2011/main" val="1"/>
            </a:ext>
          </a:extLst>
        </p:spPr>
        <p:txBody>
          <a:bodyPr wrap="square" lIns="38100" tIns="38100" rIns="38100" bIns="38100" anchor="ctr">
            <a:spAutoFit/>
          </a:bodyPr>
          <a:lstStyle/>
          <a:p>
            <a:pPr>
              <a:defRPr sz="2000">
                <a:solidFill>
                  <a:schemeClr val="accent6"/>
                </a:solidFill>
                <a:latin typeface="Cabin Regular"/>
                <a:ea typeface="Cabin Regular"/>
                <a:cs typeface="Cabin Regular"/>
                <a:sym typeface="Cabin Regular"/>
              </a:defRPr>
            </a:pPr>
            <a:r>
              <a:rPr sz="1500" dirty="0" err="1"/>
              <a:t>σ</a:t>
            </a:r>
            <a:r>
              <a:rPr sz="1500" baseline="-5999" dirty="0" err="1"/>
              <a:t>t</a:t>
            </a:r>
            <a:r>
              <a:rPr sz="1500" dirty="0"/>
              <a:t> = 50ps</a:t>
            </a:r>
          </a:p>
        </p:txBody>
      </p:sp>
      <p:sp>
        <p:nvSpPr>
          <p:cNvPr id="8" name="σt = 100ps">
            <a:extLst>
              <a:ext uri="{FF2B5EF4-FFF2-40B4-BE49-F238E27FC236}">
                <a16:creationId xmlns:a16="http://schemas.microsoft.com/office/drawing/2014/main" xmlns="" id="{71DA0A3F-31DF-7D49-9D6F-C2C94B50F99C}"/>
              </a:ext>
            </a:extLst>
          </p:cNvPr>
          <p:cNvSpPr txBox="1"/>
          <p:nvPr/>
        </p:nvSpPr>
        <p:spPr>
          <a:xfrm>
            <a:off x="6820618" y="4437112"/>
            <a:ext cx="940948" cy="307777"/>
          </a:xfrm>
          <a:prstGeom prst="rect">
            <a:avLst/>
          </a:prstGeom>
          <a:ln w="12700">
            <a:miter lim="400000"/>
          </a:ln>
          <a:extLst>
            <a:ext uri="{C572A759-6A51-4108-AA02-DFA0A04FC94B}">
              <ma14:wrappingTextBoxFlag xmlns:ma14="http://schemas.microsoft.com/office/mac/drawingml/2011/main" val="1"/>
            </a:ext>
          </a:extLst>
        </p:spPr>
        <p:txBody>
          <a:bodyPr wrap="square" lIns="38100" tIns="38100" rIns="38100" bIns="38100" anchor="ctr">
            <a:spAutoFit/>
          </a:bodyPr>
          <a:lstStyle/>
          <a:p>
            <a:pPr>
              <a:defRPr sz="2000">
                <a:solidFill>
                  <a:srgbClr val="53585F"/>
                </a:solidFill>
                <a:latin typeface="Cabin Regular"/>
                <a:ea typeface="Cabin Regular"/>
                <a:cs typeface="Cabin Regular"/>
                <a:sym typeface="Cabin Regular"/>
              </a:defRPr>
            </a:pPr>
            <a:r>
              <a:rPr sz="1500"/>
              <a:t>σ</a:t>
            </a:r>
            <a:r>
              <a:rPr sz="1500" baseline="-5999"/>
              <a:t>t</a:t>
            </a:r>
            <a:r>
              <a:rPr sz="1500"/>
              <a:t> = 100ps</a:t>
            </a:r>
          </a:p>
        </p:txBody>
      </p:sp>
      <p:sp>
        <p:nvSpPr>
          <p:cNvPr id="11" name="Line">
            <a:extLst>
              <a:ext uri="{FF2B5EF4-FFF2-40B4-BE49-F238E27FC236}">
                <a16:creationId xmlns:a16="http://schemas.microsoft.com/office/drawing/2014/main" xmlns="" id="{AB059ABF-FB6D-DB46-A740-3B4A6D2445DA}"/>
              </a:ext>
            </a:extLst>
          </p:cNvPr>
          <p:cNvSpPr/>
          <p:nvPr/>
        </p:nvSpPr>
        <p:spPr>
          <a:xfrm>
            <a:off x="5111552" y="4437112"/>
            <a:ext cx="1709066" cy="0"/>
          </a:xfrm>
          <a:prstGeom prst="line">
            <a:avLst/>
          </a:prstGeom>
          <a:ln w="25400">
            <a:solidFill>
              <a:schemeClr val="accent6"/>
            </a:solidFill>
            <a:miter lim="400000"/>
            <a:headEnd type="triangle" len="sm"/>
            <a:tailEnd type="triangle" len="sm"/>
          </a:ln>
        </p:spPr>
        <p:txBody>
          <a:bodyPr lIns="38100" tIns="38100" rIns="38100" bIns="38100" anchor="ctr"/>
          <a:lstStyle/>
          <a:p>
            <a:pPr>
              <a:defRPr sz="4000">
                <a:solidFill>
                  <a:srgbClr val="FFFFFF"/>
                </a:solidFill>
                <a:effectLst>
                  <a:outerShdw blurRad="38100" dist="12700" dir="5400000" rotWithShape="0">
                    <a:srgbClr val="000000">
                      <a:alpha val="50000"/>
                    </a:srgbClr>
                  </a:outerShdw>
                </a:effectLst>
              </a:defRPr>
            </a:pPr>
            <a:endParaRPr sz="3000"/>
          </a:p>
        </p:txBody>
      </p:sp>
      <p:sp>
        <p:nvSpPr>
          <p:cNvPr id="12" name="Line">
            <a:extLst>
              <a:ext uri="{FF2B5EF4-FFF2-40B4-BE49-F238E27FC236}">
                <a16:creationId xmlns:a16="http://schemas.microsoft.com/office/drawing/2014/main" xmlns="" id="{DCB4B082-4F35-DA46-B685-8F8C3E70FC7B}"/>
              </a:ext>
            </a:extLst>
          </p:cNvPr>
          <p:cNvSpPr/>
          <p:nvPr/>
        </p:nvSpPr>
        <p:spPr>
          <a:xfrm>
            <a:off x="6820618" y="4460523"/>
            <a:ext cx="1596530" cy="12820"/>
          </a:xfrm>
          <a:prstGeom prst="line">
            <a:avLst/>
          </a:prstGeom>
          <a:ln w="25400">
            <a:solidFill>
              <a:srgbClr val="A6AAA9"/>
            </a:solidFill>
            <a:miter lim="400000"/>
            <a:headEnd type="triangle" len="sm"/>
            <a:tailEnd type="triangle" len="sm"/>
          </a:ln>
        </p:spPr>
        <p:txBody>
          <a:bodyPr lIns="38100" tIns="38100" rIns="38100" bIns="38100" anchor="ctr"/>
          <a:lstStyle/>
          <a:p>
            <a:pPr>
              <a:defRPr sz="4000">
                <a:solidFill>
                  <a:srgbClr val="FFFFFF"/>
                </a:solidFill>
                <a:effectLst>
                  <a:outerShdw blurRad="38100" dist="12700" dir="5400000" rotWithShape="0">
                    <a:srgbClr val="000000">
                      <a:alpha val="50000"/>
                    </a:srgbClr>
                  </a:outerShdw>
                </a:effectLst>
              </a:defRPr>
            </a:pPr>
            <a:endParaRPr sz="3000"/>
          </a:p>
        </p:txBody>
      </p:sp>
    </p:spTree>
    <p:extLst>
      <p:ext uri="{BB962C8B-B14F-4D97-AF65-F5344CB8AC3E}">
        <p14:creationId xmlns:p14="http://schemas.microsoft.com/office/powerpoint/2010/main" val="655399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a:t>
            </a:fld>
            <a:endParaRPr lang="en-US" altLang="en-US"/>
          </a:p>
        </p:txBody>
      </p:sp>
      <p:pic>
        <p:nvPicPr>
          <p:cNvPr id="1026" name="Picture 2" descr="ttps://indico.cern.ch/event/957057/images/30190-Screenshot%202020-11-19%20at%2022.33.2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413" y="1196752"/>
            <a:ext cx="8380555" cy="4170228"/>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a:xfrm>
            <a:off x="1331640" y="3861048"/>
            <a:ext cx="792088" cy="1008112"/>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755898" y="3861048"/>
            <a:ext cx="792088" cy="1008112"/>
          </a:xfrm>
          <a:prstGeom prst="line">
            <a:avLst/>
          </a:prstGeom>
          <a:ln>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7695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5240" cy="562074"/>
          </a:xfrm>
        </p:spPr>
        <p:txBody>
          <a:bodyPr/>
          <a:lstStyle/>
          <a:p>
            <a:r>
              <a:rPr lang="en-US" b="0" i="1" dirty="0" smtClean="0"/>
              <a:t>Tracker</a:t>
            </a:r>
            <a:r>
              <a:rPr lang="en-US" b="0" i="1" smtClean="0"/>
              <a:t>: timing</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20</a:t>
            </a:fld>
            <a:endParaRPr lang="en-US" altLang="en-US"/>
          </a:p>
        </p:txBody>
      </p:sp>
      <p:sp>
        <p:nvSpPr>
          <p:cNvPr id="5" name="TextBox 4">
            <a:extLst>
              <a:ext uri="{FF2B5EF4-FFF2-40B4-BE49-F238E27FC236}">
                <a16:creationId xmlns:a16="http://schemas.microsoft.com/office/drawing/2014/main" xmlns="" id="{48688E81-C242-D349-9B3C-EF489721CADA}"/>
              </a:ext>
            </a:extLst>
          </p:cNvPr>
          <p:cNvSpPr txBox="1"/>
          <p:nvPr/>
        </p:nvSpPr>
        <p:spPr>
          <a:xfrm>
            <a:off x="179512" y="980728"/>
            <a:ext cx="8856984" cy="1051570"/>
          </a:xfrm>
          <a:prstGeom prst="rect">
            <a:avLst/>
          </a:prstGeom>
          <a:noFill/>
        </p:spPr>
        <p:txBody>
          <a:bodyPr wrap="square" rtlCol="0">
            <a:spAutoFit/>
          </a:bodyPr>
          <a:lstStyle/>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S</a:t>
            </a:r>
            <a:r>
              <a:rPr lang="en-US" dirty="0" smtClean="0">
                <a:latin typeface="+mn-lt"/>
                <a:cs typeface="Times New Roman" panose="02020603050405020304" pitchFamily="18" charset="0"/>
              </a:rPr>
              <a:t>maller </a:t>
            </a:r>
            <a:r>
              <a:rPr lang="en-US" dirty="0">
                <a:latin typeface="+mn-lt"/>
                <a:cs typeface="Times New Roman" panose="02020603050405020304" pitchFamily="18" charset="0"/>
              </a:rPr>
              <a:t>pixel/strip size </a:t>
            </a:r>
            <a:r>
              <a:rPr lang="en-US" dirty="0" smtClean="0">
                <a:latin typeface="+mn-lt"/>
                <a:cs typeface="Times New Roman" panose="02020603050405020304" pitchFamily="18" charset="0"/>
                <a:sym typeface="Wingdings"/>
              </a:rPr>
              <a:t></a:t>
            </a:r>
            <a:r>
              <a:rPr lang="en-US" dirty="0" smtClean="0">
                <a:latin typeface="+mn-lt"/>
                <a:cs typeface="Times New Roman" panose="02020603050405020304" pitchFamily="18" charset="0"/>
              </a:rPr>
              <a:t>most </a:t>
            </a:r>
            <a:r>
              <a:rPr lang="en-US" dirty="0">
                <a:latin typeface="+mn-lt"/>
                <a:cs typeface="Times New Roman" panose="02020603050405020304" pitchFamily="18" charset="0"/>
              </a:rPr>
              <a:t>of the detector </a:t>
            </a:r>
            <a:r>
              <a:rPr lang="en-US" dirty="0" smtClean="0">
                <a:latin typeface="+mn-lt"/>
                <a:cs typeface="Times New Roman" panose="02020603050405020304" pitchFamily="18" charset="0"/>
              </a:rPr>
              <a:t>can reach </a:t>
            </a:r>
            <a:r>
              <a:rPr lang="en-US" dirty="0">
                <a:latin typeface="+mn-lt"/>
                <a:cs typeface="Times New Roman" panose="02020603050405020304" pitchFamily="18" charset="0"/>
              </a:rPr>
              <a:t>timing resolution of ~60 </a:t>
            </a:r>
            <a:r>
              <a:rPr lang="en-US" dirty="0" err="1" smtClean="0">
                <a:latin typeface="+mn-lt"/>
                <a:cs typeface="Times New Roman" panose="02020603050405020304" pitchFamily="18" charset="0"/>
              </a:rPr>
              <a:t>ps</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I</a:t>
            </a:r>
            <a:r>
              <a:rPr lang="en-US" dirty="0" smtClean="0">
                <a:latin typeface="+mn-lt"/>
                <a:cs typeface="Times New Roman" panose="02020603050405020304" pitchFamily="18" charset="0"/>
              </a:rPr>
              <a:t>nnermost </a:t>
            </a:r>
            <a:r>
              <a:rPr lang="en-US" dirty="0">
                <a:latin typeface="+mn-lt"/>
                <a:cs typeface="Times New Roman" panose="02020603050405020304" pitchFamily="18" charset="0"/>
              </a:rPr>
              <a:t>vertex/inner barrel layer, will benefit for better timing of 20-30 </a:t>
            </a:r>
            <a:r>
              <a:rPr lang="en-US" dirty="0" err="1" smtClean="0">
                <a:latin typeface="+mn-lt"/>
                <a:cs typeface="Times New Roman" panose="02020603050405020304" pitchFamily="18" charset="0"/>
              </a:rPr>
              <a:t>ps</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Leads to tracker with total number of channels ~ 2B (similar to Phase-2 ATLAS/CMS</a:t>
            </a:r>
            <a:r>
              <a:rPr lang="en-US" dirty="0" smtClean="0">
                <a:latin typeface="+mn-lt"/>
                <a:cs typeface="Times New Roman" panose="02020603050405020304" pitchFamily="18" charset="0"/>
              </a:rPr>
              <a:t>)</a:t>
            </a:r>
            <a:endParaRPr lang="en-US" dirty="0">
              <a:latin typeface="+mn-lt"/>
              <a:cs typeface="Times New Roman" panose="02020603050405020304" pitchFamily="18" charset="0"/>
            </a:endParaRPr>
          </a:p>
        </p:txBody>
      </p:sp>
      <p:pic>
        <p:nvPicPr>
          <p:cNvPr id="6" name="Picture 5" descr="Chart&#10;&#10;Description automatically generated">
            <a:extLst>
              <a:ext uri="{FF2B5EF4-FFF2-40B4-BE49-F238E27FC236}">
                <a16:creationId xmlns:a16="http://schemas.microsoft.com/office/drawing/2014/main" xmlns="" id="{380A251B-F9BB-E14A-8E93-29FDF8648BD9}"/>
              </a:ext>
            </a:extLst>
          </p:cNvPr>
          <p:cNvPicPr>
            <a:picLocks noChangeAspect="1"/>
          </p:cNvPicPr>
          <p:nvPr/>
        </p:nvPicPr>
        <p:blipFill>
          <a:blip r:embed="rId2"/>
          <a:stretch>
            <a:fillRect/>
          </a:stretch>
        </p:blipFill>
        <p:spPr>
          <a:xfrm>
            <a:off x="165363" y="2032298"/>
            <a:ext cx="3009117" cy="2764854"/>
          </a:xfrm>
          <a:prstGeom prst="rect">
            <a:avLst/>
          </a:prstGeom>
        </p:spPr>
      </p:pic>
      <p:pic>
        <p:nvPicPr>
          <p:cNvPr id="7" name="Picture 6" descr="A picture containing chart&#10;&#10;Description automatically generated">
            <a:extLst>
              <a:ext uri="{FF2B5EF4-FFF2-40B4-BE49-F238E27FC236}">
                <a16:creationId xmlns:a16="http://schemas.microsoft.com/office/drawing/2014/main" xmlns="" id="{E9548993-8CAF-DB4B-8900-4494FC89E5EB}"/>
              </a:ext>
            </a:extLst>
          </p:cNvPr>
          <p:cNvPicPr>
            <a:picLocks noChangeAspect="1"/>
          </p:cNvPicPr>
          <p:nvPr/>
        </p:nvPicPr>
        <p:blipFill rotWithShape="1">
          <a:blip r:embed="rId3"/>
          <a:srcRect r="3589"/>
          <a:stretch/>
        </p:blipFill>
        <p:spPr>
          <a:xfrm>
            <a:off x="3185691" y="2004133"/>
            <a:ext cx="4392488" cy="2262043"/>
          </a:xfrm>
          <a:prstGeom prst="rect">
            <a:avLst/>
          </a:prstGeom>
          <a:effectLst>
            <a:outerShdw blurRad="50800" dist="38100" dir="5400000" algn="t" rotWithShape="0">
              <a:prstClr val="black">
                <a:alpha val="40000"/>
              </a:prstClr>
            </a:outerShdw>
          </a:effectLst>
        </p:spPr>
      </p:pic>
      <p:pic>
        <p:nvPicPr>
          <p:cNvPr id="8" name="Picture 7" descr="Chart, line chart&#10;&#10;Description automatically generated">
            <a:extLst>
              <a:ext uri="{FF2B5EF4-FFF2-40B4-BE49-F238E27FC236}">
                <a16:creationId xmlns:a16="http://schemas.microsoft.com/office/drawing/2014/main" xmlns="" id="{AD33AADC-34FD-1D4F-A0AD-018FA1BEB058}"/>
              </a:ext>
            </a:extLst>
          </p:cNvPr>
          <p:cNvPicPr>
            <a:picLocks noChangeAspect="1"/>
          </p:cNvPicPr>
          <p:nvPr/>
        </p:nvPicPr>
        <p:blipFill rotWithShape="1">
          <a:blip r:embed="rId4"/>
          <a:srcRect l="2416"/>
          <a:stretch/>
        </p:blipFill>
        <p:spPr>
          <a:xfrm>
            <a:off x="4917077" y="4239540"/>
            <a:ext cx="4119419" cy="2151990"/>
          </a:xfrm>
          <a:prstGeom prst="rect">
            <a:avLst/>
          </a:prstGeom>
          <a:effectLst>
            <a:outerShdw blurRad="50800" dist="38100" dir="5400000" algn="t" rotWithShape="0">
              <a:prstClr val="black">
                <a:alpha val="40000"/>
              </a:prstClr>
            </a:outerShdw>
          </a:effectLst>
        </p:spPr>
      </p:pic>
      <p:sp>
        <p:nvSpPr>
          <p:cNvPr id="9" name="TextBox 8">
            <a:extLst>
              <a:ext uri="{FF2B5EF4-FFF2-40B4-BE49-F238E27FC236}">
                <a16:creationId xmlns:a16="http://schemas.microsoft.com/office/drawing/2014/main" xmlns="" id="{48688E81-C242-D349-9B3C-EF489721CADA}"/>
              </a:ext>
            </a:extLst>
          </p:cNvPr>
          <p:cNvSpPr txBox="1"/>
          <p:nvPr/>
        </p:nvSpPr>
        <p:spPr>
          <a:xfrm>
            <a:off x="64988" y="4981615"/>
            <a:ext cx="4723035" cy="1451679"/>
          </a:xfrm>
          <a:prstGeom prst="rect">
            <a:avLst/>
          </a:prstGeom>
          <a:noFill/>
        </p:spPr>
        <p:txBody>
          <a:bodyPr wrap="square" rtlCol="0">
            <a:spAutoFit/>
          </a:bodyPr>
          <a:lstStyle/>
          <a:p>
            <a:pPr marL="285750" indent="-285750">
              <a:spcBef>
                <a:spcPts val="450"/>
              </a:spcBef>
              <a:buClr>
                <a:schemeClr val="tx1"/>
              </a:buClr>
              <a:buFont typeface="Arial" charset="0"/>
              <a:buChar char="•"/>
            </a:pPr>
            <a:r>
              <a:rPr lang="en-US" sz="1600" b="1" dirty="0">
                <a:latin typeface="+mn-lt"/>
                <a:cs typeface="Times New Roman" panose="02020603050405020304" pitchFamily="18" charset="0"/>
              </a:rPr>
              <a:t>The goal of occupancy in the tracker is under  ~1% </a:t>
            </a:r>
          </a:p>
          <a:p>
            <a:pPr marL="285750" indent="-285750">
              <a:spcBef>
                <a:spcPts val="450"/>
              </a:spcBef>
              <a:buClr>
                <a:schemeClr val="tx1"/>
              </a:buClr>
              <a:buFont typeface="Arial" charset="0"/>
              <a:buChar char="•"/>
            </a:pPr>
            <a:r>
              <a:rPr lang="en-US" sz="1600" dirty="0">
                <a:latin typeface="+mn-lt"/>
                <a:cs typeface="Times New Roman" panose="02020603050405020304" pitchFamily="18" charset="0"/>
              </a:rPr>
              <a:t>Without  timing information, this is achievable with small pixel size ~25-25 </a:t>
            </a:r>
            <a:r>
              <a:rPr lang="en-US" sz="1600" dirty="0" smtClean="0">
                <a:latin typeface="+mn-lt"/>
                <a:cs typeface="Times New Roman" panose="02020603050405020304" pitchFamily="18" charset="0"/>
              </a:rPr>
              <a:t>microns</a:t>
            </a:r>
            <a:endParaRPr lang="en-US" sz="1600" dirty="0">
              <a:latin typeface="+mn-lt"/>
              <a:cs typeface="Times New Roman" panose="02020603050405020304" pitchFamily="18" charset="0"/>
            </a:endParaRPr>
          </a:p>
          <a:p>
            <a:pPr marL="285750" indent="-285750">
              <a:spcBef>
                <a:spcPts val="450"/>
              </a:spcBef>
              <a:buClr>
                <a:schemeClr val="tx1"/>
              </a:buClr>
              <a:buFont typeface="Arial" charset="0"/>
              <a:buChar char="•"/>
            </a:pPr>
            <a:r>
              <a:rPr lang="en-US" sz="1600" dirty="0">
                <a:latin typeface="+mn-lt"/>
                <a:cs typeface="Times New Roman" panose="02020603050405020304" pitchFamily="18" charset="0"/>
              </a:rPr>
              <a:t>This would lead to the pixel detector with very large number of </a:t>
            </a:r>
            <a:r>
              <a:rPr lang="en-US" sz="1600" dirty="0" smtClean="0">
                <a:latin typeface="+mn-lt"/>
                <a:cs typeface="Times New Roman" panose="02020603050405020304" pitchFamily="18" charset="0"/>
              </a:rPr>
              <a:t>channels</a:t>
            </a:r>
            <a:endParaRPr lang="en-US" sz="1600" dirty="0">
              <a:latin typeface="+mn-lt"/>
              <a:cs typeface="Times New Roman" panose="02020603050405020304" pitchFamily="18" charset="0"/>
            </a:endParaRPr>
          </a:p>
        </p:txBody>
      </p:sp>
    </p:spTree>
    <p:extLst>
      <p:ext uri="{BB962C8B-B14F-4D97-AF65-F5344CB8AC3E}">
        <p14:creationId xmlns:p14="http://schemas.microsoft.com/office/powerpoint/2010/main" val="2136924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US" b="0" i="1"/>
              <a:t>TF3 Solid State Detectors </a:t>
            </a:r>
            <a:endParaRPr lang="en-US" b="0" i="1" dirty="0"/>
          </a:p>
        </p:txBody>
      </p:sp>
      <p:sp>
        <p:nvSpPr>
          <p:cNvPr id="3" name="Content Placeholder 2"/>
          <p:cNvSpPr>
            <a:spLocks noGrp="1"/>
          </p:cNvSpPr>
          <p:nvPr>
            <p:ph idx="1"/>
          </p:nvPr>
        </p:nvSpPr>
        <p:spPr>
          <a:xfrm>
            <a:off x="457200" y="1340768"/>
            <a:ext cx="8229600" cy="4785395"/>
          </a:xfrm>
        </p:spPr>
        <p:txBody>
          <a:bodyPr/>
          <a:lstStyle/>
          <a:p>
            <a:r>
              <a:rPr lang="en-US" dirty="0" smtClean="0"/>
              <a:t>Double layers: size, material budget, timing</a:t>
            </a:r>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21</a:t>
            </a:fld>
            <a:endParaRPr lang="en-US" altLang="en-US"/>
          </a:p>
        </p:txBody>
      </p:sp>
    </p:spTree>
    <p:extLst>
      <p:ext uri="{BB962C8B-B14F-4D97-AF65-F5344CB8AC3E}">
        <p14:creationId xmlns:p14="http://schemas.microsoft.com/office/powerpoint/2010/main" val="2052788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E001F2B-BAD1-4242-8A9B-AA83DFC72774}"/>
              </a:ext>
            </a:extLst>
          </p:cNvPr>
          <p:cNvSpPr>
            <a:spLocks noGrp="1"/>
          </p:cNvSpPr>
          <p:nvPr>
            <p:ph type="title"/>
          </p:nvPr>
        </p:nvSpPr>
        <p:spPr>
          <a:xfrm>
            <a:off x="405856" y="230973"/>
            <a:ext cx="8058150" cy="562074"/>
          </a:xfrm>
        </p:spPr>
        <p:txBody>
          <a:bodyPr/>
          <a:lstStyle/>
          <a:p>
            <a:r>
              <a:rPr lang="en-US" dirty="0"/>
              <a:t>4D-tracking </a:t>
            </a:r>
            <a:r>
              <a:rPr lang="en-US"/>
              <a:t>with </a:t>
            </a:r>
            <a:r>
              <a:rPr lang="en-US" smtClean="0"/>
              <a:t>RSD </a:t>
            </a:r>
            <a:r>
              <a:rPr lang="en-US" dirty="0" smtClean="0"/>
              <a:t/>
            </a:r>
            <a:br>
              <a:rPr lang="en-US" dirty="0" smtClean="0"/>
            </a:br>
            <a:r>
              <a:rPr lang="en-US" sz="3200" b="0" i="1" dirty="0">
                <a:solidFill>
                  <a:srgbClr val="1E4E79"/>
                </a:solidFill>
              </a:rPr>
              <a:t>Resistive AC-Coupled Silicon Detectors (RSD)</a:t>
            </a:r>
            <a:endParaRPr lang="en-US" sz="3200" b="0" i="1" dirty="0"/>
          </a:p>
        </p:txBody>
      </p:sp>
      <p:sp>
        <p:nvSpPr>
          <p:cNvPr id="4" name="Date Placeholder 3">
            <a:extLst>
              <a:ext uri="{FF2B5EF4-FFF2-40B4-BE49-F238E27FC236}">
                <a16:creationId xmlns:a16="http://schemas.microsoft.com/office/drawing/2014/main" xmlns="" id="{760DB360-D72E-A74B-97D8-C38610C40F00}"/>
              </a:ext>
            </a:extLst>
          </p:cNvPr>
          <p:cNvSpPr>
            <a:spLocks noGrp="1"/>
          </p:cNvSpPr>
          <p:nvPr>
            <p:ph type="dt" sz="half" idx="10"/>
          </p:nvPr>
        </p:nvSpPr>
        <p:spPr>
          <a:xfrm>
            <a:off x="35496" y="1100490"/>
            <a:ext cx="2386434" cy="365125"/>
          </a:xfrm>
        </p:spPr>
        <p:style>
          <a:lnRef idx="2">
            <a:schemeClr val="accent2"/>
          </a:lnRef>
          <a:fillRef idx="1">
            <a:schemeClr val="lt1"/>
          </a:fillRef>
          <a:effectRef idx="0">
            <a:schemeClr val="accent2"/>
          </a:effectRef>
          <a:fontRef idx="minor">
            <a:schemeClr val="dk1"/>
          </a:fontRef>
        </p:style>
        <p:txBody>
          <a:bodyPr/>
          <a:lstStyle/>
          <a:p>
            <a:r>
              <a:rPr lang="en-US" dirty="0"/>
              <a:t>M. </a:t>
            </a:r>
            <a:r>
              <a:rPr lang="en-US" dirty="0" err="1"/>
              <a:t>Mandurrino</a:t>
            </a:r>
            <a:r>
              <a:rPr lang="en-US" dirty="0"/>
              <a:t> – INFN Torino</a:t>
            </a:r>
          </a:p>
        </p:txBody>
      </p:sp>
      <p:sp>
        <p:nvSpPr>
          <p:cNvPr id="15" name="TextBox 14">
            <a:extLst>
              <a:ext uri="{FF2B5EF4-FFF2-40B4-BE49-F238E27FC236}">
                <a16:creationId xmlns:a16="http://schemas.microsoft.com/office/drawing/2014/main" xmlns="" id="{594930FF-E362-4447-88E3-F04805133978}"/>
              </a:ext>
            </a:extLst>
          </p:cNvPr>
          <p:cNvSpPr txBox="1"/>
          <p:nvPr/>
        </p:nvSpPr>
        <p:spPr>
          <a:xfrm>
            <a:off x="247576" y="3927625"/>
            <a:ext cx="8644904" cy="646331"/>
          </a:xfrm>
          <a:prstGeom prst="rect">
            <a:avLst/>
          </a:prstGeom>
          <a:noFill/>
        </p:spPr>
        <p:txBody>
          <a:bodyPr wrap="square" rtlCol="0">
            <a:spAutoFit/>
          </a:bodyPr>
          <a:lstStyle/>
          <a:p>
            <a:pPr algn="just"/>
            <a:r>
              <a:rPr lang="en-US" dirty="0">
                <a:solidFill>
                  <a:schemeClr val="accent5">
                    <a:lumMod val="50000"/>
                  </a:schemeClr>
                </a:solidFill>
                <a:latin typeface="+mn-lt"/>
                <a:cs typeface="Didot" panose="02000503000000020003" pitchFamily="2" charset="-79"/>
              </a:rPr>
              <a:t>Measurements, confirmed by a </a:t>
            </a:r>
            <a:r>
              <a:rPr lang="en-US" b="1" dirty="0" err="1">
                <a:solidFill>
                  <a:schemeClr val="accent5">
                    <a:lumMod val="50000"/>
                  </a:schemeClr>
                </a:solidFill>
                <a:latin typeface="+mn-lt"/>
                <a:cs typeface="Didot" panose="02000503000000020003" pitchFamily="2" charset="-79"/>
              </a:rPr>
              <a:t>testbeam</a:t>
            </a:r>
            <a:r>
              <a:rPr lang="en-US" b="1" dirty="0">
                <a:solidFill>
                  <a:schemeClr val="accent5">
                    <a:lumMod val="50000"/>
                  </a:schemeClr>
                </a:solidFill>
                <a:latin typeface="+mn-lt"/>
                <a:cs typeface="Didot" panose="02000503000000020003" pitchFamily="2" charset="-79"/>
              </a:rPr>
              <a:t> analysis</a:t>
            </a:r>
            <a:r>
              <a:rPr lang="en-US" dirty="0">
                <a:solidFill>
                  <a:schemeClr val="accent5">
                    <a:lumMod val="50000"/>
                  </a:schemeClr>
                </a:solidFill>
                <a:latin typeface="+mn-lt"/>
                <a:cs typeface="Didot" panose="02000503000000020003" pitchFamily="2" charset="-79"/>
              </a:rPr>
              <a:t>, </a:t>
            </a:r>
            <a:r>
              <a:rPr lang="en-US" dirty="0" smtClean="0">
                <a:solidFill>
                  <a:schemeClr val="accent5">
                    <a:lumMod val="50000"/>
                  </a:schemeClr>
                </a:solidFill>
                <a:latin typeface="+mn-lt"/>
                <a:cs typeface="Didot" panose="02000503000000020003" pitchFamily="2" charset="-79"/>
              </a:rPr>
              <a:t>show that both </a:t>
            </a:r>
            <a:r>
              <a:rPr lang="en-US" dirty="0">
                <a:solidFill>
                  <a:srgbClr val="C00000"/>
                </a:solidFill>
                <a:latin typeface="+mn-lt"/>
                <a:cs typeface="Didot" panose="02000503000000020003" pitchFamily="2" charset="-79"/>
              </a:rPr>
              <a:t>space </a:t>
            </a:r>
            <a:r>
              <a:rPr lang="en-US" dirty="0">
                <a:solidFill>
                  <a:schemeClr val="accent5">
                    <a:lumMod val="50000"/>
                  </a:schemeClr>
                </a:solidFill>
                <a:latin typeface="+mn-lt"/>
                <a:cs typeface="Didot" panose="02000503000000020003" pitchFamily="2" charset="-79"/>
              </a:rPr>
              <a:t>and</a:t>
            </a:r>
            <a:r>
              <a:rPr lang="en-US" dirty="0">
                <a:solidFill>
                  <a:srgbClr val="C00000"/>
                </a:solidFill>
                <a:latin typeface="+mn-lt"/>
                <a:cs typeface="Didot" panose="02000503000000020003" pitchFamily="2" charset="-79"/>
              </a:rPr>
              <a:t> time resolution</a:t>
            </a:r>
            <a:r>
              <a:rPr lang="en-US" dirty="0">
                <a:solidFill>
                  <a:schemeClr val="accent5">
                    <a:lumMod val="50000"/>
                  </a:schemeClr>
                </a:solidFill>
                <a:latin typeface="+mn-lt"/>
                <a:cs typeface="Didot" panose="02000503000000020003" pitchFamily="2" charset="-79"/>
              </a:rPr>
              <a:t> are </a:t>
            </a:r>
            <a:r>
              <a:rPr lang="en-US" dirty="0">
                <a:solidFill>
                  <a:srgbClr val="C00000"/>
                </a:solidFill>
                <a:latin typeface="+mn-lt"/>
                <a:cs typeface="Didot" panose="02000503000000020003" pitchFamily="2" charset="-79"/>
              </a:rPr>
              <a:t>gain- and geometry-dependent</a:t>
            </a:r>
            <a:r>
              <a:rPr lang="en-US" dirty="0">
                <a:solidFill>
                  <a:schemeClr val="accent5">
                    <a:lumMod val="50000"/>
                  </a:schemeClr>
                </a:solidFill>
                <a:latin typeface="+mn-lt"/>
                <a:cs typeface="Didot" panose="02000503000000020003" pitchFamily="2" charset="-79"/>
              </a:rPr>
              <a:t>.</a:t>
            </a:r>
          </a:p>
        </p:txBody>
      </p:sp>
      <p:grpSp>
        <p:nvGrpSpPr>
          <p:cNvPr id="16" name="Group 15">
            <a:extLst>
              <a:ext uri="{FF2B5EF4-FFF2-40B4-BE49-F238E27FC236}">
                <a16:creationId xmlns:a16="http://schemas.microsoft.com/office/drawing/2014/main" xmlns="" id="{97124ED8-57CB-1941-A798-E433A6F66A81}"/>
              </a:ext>
            </a:extLst>
          </p:cNvPr>
          <p:cNvGrpSpPr/>
          <p:nvPr/>
        </p:nvGrpSpPr>
        <p:grpSpPr>
          <a:xfrm>
            <a:off x="181971" y="4509964"/>
            <a:ext cx="8282035" cy="1779833"/>
            <a:chOff x="628650" y="3360196"/>
            <a:chExt cx="8282035" cy="1779833"/>
          </a:xfrm>
        </p:grpSpPr>
        <p:grpSp>
          <p:nvGrpSpPr>
            <p:cNvPr id="13" name="Group 12">
              <a:extLst>
                <a:ext uri="{FF2B5EF4-FFF2-40B4-BE49-F238E27FC236}">
                  <a16:creationId xmlns:a16="http://schemas.microsoft.com/office/drawing/2014/main" xmlns="" id="{1E2E00A9-E52D-244D-BAAA-FB8B2D4EF5D7}"/>
                </a:ext>
              </a:extLst>
            </p:cNvPr>
            <p:cNvGrpSpPr/>
            <p:nvPr/>
          </p:nvGrpSpPr>
          <p:grpSpPr>
            <a:xfrm>
              <a:off x="628650" y="3360196"/>
              <a:ext cx="5297979" cy="1779833"/>
              <a:chOff x="628650" y="3360196"/>
              <a:chExt cx="5297979" cy="1779833"/>
            </a:xfrm>
          </p:grpSpPr>
          <p:pic>
            <p:nvPicPr>
              <p:cNvPr id="8" name="Picture 7">
                <a:extLst>
                  <a:ext uri="{FF2B5EF4-FFF2-40B4-BE49-F238E27FC236}">
                    <a16:creationId xmlns:a16="http://schemas.microsoft.com/office/drawing/2014/main" xmlns="" id="{484AE359-F62C-AE43-8AAC-04B0BB5A1565}"/>
                  </a:ext>
                </a:extLst>
              </p:cNvPr>
              <p:cNvPicPr>
                <a:picLocks noChangeAspect="1"/>
              </p:cNvPicPr>
              <p:nvPr/>
            </p:nvPicPr>
            <p:blipFill>
              <a:blip r:embed="rId3"/>
              <a:stretch>
                <a:fillRect/>
              </a:stretch>
            </p:blipFill>
            <p:spPr>
              <a:xfrm>
                <a:off x="628650" y="3729528"/>
                <a:ext cx="5297979" cy="1410501"/>
              </a:xfrm>
              <a:prstGeom prst="rect">
                <a:avLst/>
              </a:prstGeom>
            </p:spPr>
          </p:pic>
          <p:sp>
            <p:nvSpPr>
              <p:cNvPr id="9" name="TextBox 8">
                <a:extLst>
                  <a:ext uri="{FF2B5EF4-FFF2-40B4-BE49-F238E27FC236}">
                    <a16:creationId xmlns:a16="http://schemas.microsoft.com/office/drawing/2014/main" xmlns="" id="{CB218571-5389-044B-AF5D-12C695E66DA6}"/>
                  </a:ext>
                </a:extLst>
              </p:cNvPr>
              <p:cNvSpPr txBox="1"/>
              <p:nvPr/>
            </p:nvSpPr>
            <p:spPr>
              <a:xfrm>
                <a:off x="2113698" y="3360196"/>
                <a:ext cx="2327881" cy="369332"/>
              </a:xfrm>
              <a:prstGeom prst="rect">
                <a:avLst/>
              </a:prstGeom>
              <a:noFill/>
            </p:spPr>
            <p:txBody>
              <a:bodyPr wrap="none" rtlCol="0">
                <a:spAutoFit/>
              </a:bodyPr>
              <a:lstStyle/>
              <a:p>
                <a:r>
                  <a:rPr lang="en-US" dirty="0">
                    <a:latin typeface="Didot" panose="02000503000000020003" pitchFamily="2" charset="-79"/>
                    <a:cs typeface="Didot" panose="02000503000000020003" pitchFamily="2" charset="-79"/>
                  </a:rPr>
                  <a:t>Laser measurements</a:t>
                </a:r>
              </a:p>
            </p:txBody>
          </p:sp>
        </p:grpSp>
        <p:grpSp>
          <p:nvGrpSpPr>
            <p:cNvPr id="14" name="Group 13">
              <a:extLst>
                <a:ext uri="{FF2B5EF4-FFF2-40B4-BE49-F238E27FC236}">
                  <a16:creationId xmlns:a16="http://schemas.microsoft.com/office/drawing/2014/main" xmlns="" id="{B8487649-C550-2A4B-B839-190D8BE3989B}"/>
                </a:ext>
              </a:extLst>
            </p:cNvPr>
            <p:cNvGrpSpPr/>
            <p:nvPr/>
          </p:nvGrpSpPr>
          <p:grpSpPr>
            <a:xfrm>
              <a:off x="5965648" y="3360196"/>
              <a:ext cx="2945037" cy="1610954"/>
              <a:chOff x="5965648" y="3360196"/>
              <a:chExt cx="2945037" cy="1610954"/>
            </a:xfrm>
          </p:grpSpPr>
          <p:sp>
            <p:nvSpPr>
              <p:cNvPr id="11" name="TextBox 10">
                <a:extLst>
                  <a:ext uri="{FF2B5EF4-FFF2-40B4-BE49-F238E27FC236}">
                    <a16:creationId xmlns:a16="http://schemas.microsoft.com/office/drawing/2014/main" xmlns="" id="{0855BB67-CF0D-B348-857D-524BDAA4C01D}"/>
                  </a:ext>
                </a:extLst>
              </p:cNvPr>
              <p:cNvSpPr txBox="1"/>
              <p:nvPr/>
            </p:nvSpPr>
            <p:spPr>
              <a:xfrm>
                <a:off x="6529840" y="3360196"/>
                <a:ext cx="1816651" cy="369332"/>
              </a:xfrm>
              <a:prstGeom prst="rect">
                <a:avLst/>
              </a:prstGeom>
              <a:noFill/>
            </p:spPr>
            <p:txBody>
              <a:bodyPr wrap="none" rtlCol="0">
                <a:spAutoFit/>
              </a:bodyPr>
              <a:lstStyle/>
              <a:p>
                <a:r>
                  <a:rPr lang="en-US" dirty="0">
                    <a:latin typeface="Didot" panose="02000503000000020003" pitchFamily="2" charset="-79"/>
                    <a:cs typeface="Didot" panose="02000503000000020003" pitchFamily="2" charset="-79"/>
                  </a:rPr>
                  <a:t>FNAL </a:t>
                </a:r>
                <a:r>
                  <a:rPr lang="en-US" dirty="0" err="1">
                    <a:latin typeface="Didot" panose="02000503000000020003" pitchFamily="2" charset="-79"/>
                    <a:cs typeface="Didot" panose="02000503000000020003" pitchFamily="2" charset="-79"/>
                  </a:rPr>
                  <a:t>testbeam</a:t>
                </a:r>
                <a:endParaRPr lang="en-US" dirty="0">
                  <a:latin typeface="Didot" panose="02000503000000020003" pitchFamily="2" charset="-79"/>
                  <a:cs typeface="Didot" panose="02000503000000020003" pitchFamily="2" charset="-79"/>
                </a:endParaRPr>
              </a:p>
            </p:txBody>
          </p:sp>
          <p:sp>
            <p:nvSpPr>
              <p:cNvPr id="12" name="TextBox 11">
                <a:extLst>
                  <a:ext uri="{FF2B5EF4-FFF2-40B4-BE49-F238E27FC236}">
                    <a16:creationId xmlns:a16="http://schemas.microsoft.com/office/drawing/2014/main" xmlns="" id="{E17C0D6C-9916-5F42-8015-E9D0525F4C69}"/>
                  </a:ext>
                </a:extLst>
              </p:cNvPr>
              <p:cNvSpPr txBox="1"/>
              <p:nvPr/>
            </p:nvSpPr>
            <p:spPr>
              <a:xfrm>
                <a:off x="5965648" y="4340208"/>
                <a:ext cx="2945037" cy="630942"/>
              </a:xfrm>
              <a:prstGeom prst="rect">
                <a:avLst/>
              </a:prstGeom>
              <a:noFill/>
            </p:spPr>
            <p:txBody>
              <a:bodyPr wrap="none" rtlCol="0">
                <a:spAutoFit/>
              </a:bodyPr>
              <a:lstStyle/>
              <a:p>
                <a:pPr algn="ctr"/>
                <a:r>
                  <a:rPr lang="en-US" sz="1600" dirty="0">
                    <a:solidFill>
                      <a:srgbClr val="003A96"/>
                    </a:solidFill>
                    <a:latin typeface="Didot" panose="02000503000000020003" pitchFamily="2" charset="-79"/>
                    <a:cs typeface="Didot" panose="02000503000000020003" pitchFamily="2" charset="-79"/>
                  </a:rPr>
                  <a:t>⇨  </a:t>
                </a:r>
                <a:r>
                  <a:rPr lang="en-US" sz="1600" dirty="0" err="1">
                    <a:solidFill>
                      <a:srgbClr val="C00000"/>
                    </a:solidFill>
                    <a:latin typeface="Times New Roman" panose="02020603050405020304" pitchFamily="18" charset="0"/>
                    <a:cs typeface="Times New Roman" panose="02020603050405020304" pitchFamily="18" charset="0"/>
                  </a:rPr>
                  <a:t>σ</a:t>
                </a:r>
                <a:r>
                  <a:rPr lang="en-US" sz="1600" i="1" baseline="-25000" dirty="0" err="1">
                    <a:solidFill>
                      <a:srgbClr val="C00000"/>
                    </a:solidFill>
                    <a:latin typeface="Didot" panose="02000503000000020003" pitchFamily="2" charset="-79"/>
                    <a:cs typeface="Didot" panose="02000503000000020003" pitchFamily="2" charset="-79"/>
                  </a:rPr>
                  <a:t>x</a:t>
                </a:r>
                <a:r>
                  <a:rPr lang="en-US" sz="1600" dirty="0">
                    <a:solidFill>
                      <a:srgbClr val="C00000"/>
                    </a:solidFill>
                    <a:latin typeface="Times New Roman" panose="02020603050405020304" pitchFamily="18" charset="0"/>
                    <a:cs typeface="Times New Roman" panose="02020603050405020304" pitchFamily="18" charset="0"/>
                  </a:rPr>
                  <a:t> = ~</a:t>
                </a:r>
                <a:r>
                  <a:rPr lang="en-US" sz="1600" dirty="0">
                    <a:solidFill>
                      <a:srgbClr val="C00000"/>
                    </a:solidFill>
                    <a:latin typeface="Didot" panose="02000503000000020003" pitchFamily="2" charset="-79"/>
                    <a:cs typeface="Didot" panose="02000503000000020003" pitchFamily="2" charset="-79"/>
                  </a:rPr>
                  <a:t>5</a:t>
                </a:r>
                <a:r>
                  <a:rPr lang="en-US" sz="1600" dirty="0">
                    <a:solidFill>
                      <a:srgbClr val="C00000"/>
                    </a:solidFill>
                    <a:latin typeface="Times New Roman" panose="02020603050405020304" pitchFamily="18" charset="0"/>
                    <a:cs typeface="Times New Roman" panose="02020603050405020304" pitchFamily="18" charset="0"/>
                  </a:rPr>
                  <a:t> </a:t>
                </a:r>
                <a:r>
                  <a:rPr lang="en-US" sz="1600" i="1" dirty="0">
                    <a:solidFill>
                      <a:srgbClr val="C00000"/>
                    </a:solidFill>
                    <a:latin typeface="Times New Roman" panose="02020603050405020304" pitchFamily="18" charset="0"/>
                    <a:cs typeface="Times New Roman" panose="02020603050405020304" pitchFamily="18" charset="0"/>
                  </a:rPr>
                  <a:t>μ</a:t>
                </a:r>
                <a:r>
                  <a:rPr lang="en-US" sz="1600" dirty="0">
                    <a:solidFill>
                      <a:srgbClr val="C00000"/>
                    </a:solidFill>
                    <a:latin typeface="Didot" panose="02000503000000020003" pitchFamily="2" charset="-79"/>
                    <a:cs typeface="Didot" panose="02000503000000020003" pitchFamily="2" charset="-79"/>
                  </a:rPr>
                  <a:t>m</a:t>
                </a:r>
                <a:r>
                  <a:rPr lang="en-US" sz="1600" dirty="0">
                    <a:solidFill>
                      <a:srgbClr val="003A96"/>
                    </a:solidFill>
                    <a:latin typeface="Didot" panose="02000503000000020003" pitchFamily="2" charset="-79"/>
                    <a:cs typeface="Didot" panose="02000503000000020003" pitchFamily="2" charset="-79"/>
                  </a:rPr>
                  <a:t>  and  </a:t>
                </a:r>
                <a:r>
                  <a:rPr lang="en-US" sz="1600" dirty="0" err="1">
                    <a:solidFill>
                      <a:srgbClr val="C00000"/>
                    </a:solidFill>
                    <a:latin typeface="Times New Roman" panose="02020603050405020304" pitchFamily="18" charset="0"/>
                    <a:cs typeface="Times New Roman" panose="02020603050405020304" pitchFamily="18" charset="0"/>
                  </a:rPr>
                  <a:t>σ</a:t>
                </a:r>
                <a:r>
                  <a:rPr lang="en-US" sz="1600" i="1" baseline="-25000" dirty="0" err="1">
                    <a:solidFill>
                      <a:srgbClr val="C00000"/>
                    </a:solidFill>
                    <a:latin typeface="Didot" panose="02000503000000020003" pitchFamily="2" charset="-79"/>
                    <a:cs typeface="Didot" panose="02000503000000020003" pitchFamily="2" charset="-79"/>
                  </a:rPr>
                  <a:t>t</a:t>
                </a:r>
                <a:r>
                  <a:rPr lang="en-US" sz="1600" dirty="0">
                    <a:solidFill>
                      <a:srgbClr val="C00000"/>
                    </a:solidFill>
                    <a:latin typeface="Times New Roman" panose="02020603050405020304" pitchFamily="18" charset="0"/>
                    <a:cs typeface="Times New Roman" panose="02020603050405020304" pitchFamily="18" charset="0"/>
                  </a:rPr>
                  <a:t> = ~</a:t>
                </a:r>
                <a:r>
                  <a:rPr lang="en-US" sz="1600" dirty="0">
                    <a:solidFill>
                      <a:srgbClr val="C00000"/>
                    </a:solidFill>
                    <a:latin typeface="Didot" panose="02000503000000020003" pitchFamily="2" charset="-79"/>
                    <a:cs typeface="Didot" panose="02000503000000020003" pitchFamily="2" charset="-79"/>
                  </a:rPr>
                  <a:t>40</a:t>
                </a:r>
                <a:r>
                  <a:rPr lang="en-US" sz="1600" dirty="0">
                    <a:solidFill>
                      <a:srgbClr val="C00000"/>
                    </a:solidFill>
                    <a:latin typeface="Times New Roman" panose="02020603050405020304" pitchFamily="18" charset="0"/>
                    <a:cs typeface="Times New Roman" panose="02020603050405020304" pitchFamily="18" charset="0"/>
                  </a:rPr>
                  <a:t> </a:t>
                </a:r>
                <a:r>
                  <a:rPr lang="en-US" sz="1600" dirty="0" err="1">
                    <a:solidFill>
                      <a:srgbClr val="C00000"/>
                    </a:solidFill>
                    <a:latin typeface="Didot" panose="02000503000000020003" pitchFamily="2" charset="-79"/>
                    <a:cs typeface="Didot" panose="02000503000000020003" pitchFamily="2" charset="-79"/>
                  </a:rPr>
                  <a:t>ps</a:t>
                </a:r>
                <a:endParaRPr lang="en-US" sz="1600" dirty="0">
                  <a:solidFill>
                    <a:srgbClr val="C00000"/>
                  </a:solidFill>
                  <a:latin typeface="Didot" panose="02000503000000020003" pitchFamily="2" charset="-79"/>
                  <a:cs typeface="Didot" panose="02000503000000020003" pitchFamily="2" charset="-79"/>
                </a:endParaRPr>
              </a:p>
              <a:p>
                <a:pPr algn="ctr">
                  <a:spcBef>
                    <a:spcPts val="600"/>
                  </a:spcBef>
                </a:pPr>
                <a:r>
                  <a:rPr lang="en-US" sz="1400" dirty="0">
                    <a:solidFill>
                      <a:schemeClr val="accent5">
                        <a:lumMod val="50000"/>
                      </a:schemeClr>
                    </a:solidFill>
                    <a:latin typeface="Didot" panose="02000503000000020003" pitchFamily="2" charset="-79"/>
                    <a:cs typeface="Didot" panose="02000503000000020003" pitchFamily="2" charset="-79"/>
                  </a:rPr>
                  <a:t>(rate capability: </a:t>
                </a:r>
                <a:r>
                  <a:rPr lang="en-US" sz="1400" b="1" dirty="0">
                    <a:solidFill>
                      <a:schemeClr val="accent5">
                        <a:lumMod val="50000"/>
                      </a:schemeClr>
                    </a:solidFill>
                    <a:latin typeface="Didot" panose="02000503000000020003" pitchFamily="2" charset="-79"/>
                    <a:cs typeface="Didot" panose="02000503000000020003" pitchFamily="2" charset="-79"/>
                  </a:rPr>
                  <a:t>50-100 MHz</a:t>
                </a:r>
                <a:r>
                  <a:rPr lang="en-US" sz="1400" dirty="0">
                    <a:solidFill>
                      <a:schemeClr val="accent5">
                        <a:lumMod val="50000"/>
                      </a:schemeClr>
                    </a:solidFill>
                    <a:latin typeface="Didot" panose="02000503000000020003" pitchFamily="2" charset="-79"/>
                    <a:cs typeface="Didot" panose="02000503000000020003" pitchFamily="2" charset="-79"/>
                  </a:rPr>
                  <a:t>)</a:t>
                </a:r>
                <a:endParaRPr lang="en-US" sz="1600" b="1" dirty="0">
                  <a:solidFill>
                    <a:schemeClr val="accent5">
                      <a:lumMod val="50000"/>
                    </a:schemeClr>
                  </a:solidFill>
                  <a:latin typeface="Didot" panose="02000503000000020003" pitchFamily="2" charset="-79"/>
                  <a:cs typeface="Didot" panose="02000503000000020003" pitchFamily="2" charset="-79"/>
                </a:endParaRPr>
              </a:p>
            </p:txBody>
          </p:sp>
        </p:grpSp>
      </p:grpSp>
      <p:sp>
        <p:nvSpPr>
          <p:cNvPr id="17" name="TextBox 16">
            <a:extLst>
              <a:ext uri="{FF2B5EF4-FFF2-40B4-BE49-F238E27FC236}">
                <a16:creationId xmlns:a16="http://schemas.microsoft.com/office/drawing/2014/main" xmlns="" id="{D092E120-D099-6842-9772-BC2FAED64D25}"/>
              </a:ext>
            </a:extLst>
          </p:cNvPr>
          <p:cNvSpPr txBox="1"/>
          <p:nvPr/>
        </p:nvSpPr>
        <p:spPr>
          <a:xfrm>
            <a:off x="323528" y="6362266"/>
            <a:ext cx="7886700" cy="369332"/>
          </a:xfrm>
          <a:prstGeom prst="rect">
            <a:avLst/>
          </a:prstGeom>
          <a:noFill/>
        </p:spPr>
        <p:txBody>
          <a:bodyPr wrap="square" rtlCol="0">
            <a:spAutoFit/>
          </a:bodyPr>
          <a:lstStyle/>
          <a:p>
            <a:pPr algn="ctr"/>
            <a:r>
              <a:rPr lang="en-US" smtClean="0">
                <a:solidFill>
                  <a:schemeClr val="accent5">
                    <a:lumMod val="50000"/>
                  </a:schemeClr>
                </a:solidFill>
                <a:latin typeface="+mn-lt"/>
                <a:cs typeface="Didot" panose="02000503000000020003" pitchFamily="2" charset="-79"/>
              </a:rPr>
              <a:t>all </a:t>
            </a:r>
            <a:r>
              <a:rPr lang="en-US" dirty="0">
                <a:solidFill>
                  <a:schemeClr val="accent5">
                    <a:lumMod val="50000"/>
                  </a:schemeClr>
                </a:solidFill>
                <a:latin typeface="+mn-lt"/>
                <a:cs typeface="Didot" panose="02000503000000020003" pitchFamily="2" charset="-79"/>
              </a:rPr>
              <a:t>the main </a:t>
            </a:r>
            <a:r>
              <a:rPr lang="en-US" dirty="0">
                <a:solidFill>
                  <a:srgbClr val="C00000"/>
                </a:solidFill>
                <a:latin typeface="+mn-lt"/>
                <a:cs typeface="Didot" panose="02000503000000020003" pitchFamily="2" charset="-79"/>
              </a:rPr>
              <a:t>signal properties</a:t>
            </a:r>
            <a:r>
              <a:rPr lang="en-US" dirty="0">
                <a:solidFill>
                  <a:schemeClr val="accent5">
                    <a:lumMod val="50000"/>
                  </a:schemeClr>
                </a:solidFill>
                <a:latin typeface="+mn-lt"/>
                <a:cs typeface="Didot" panose="02000503000000020003" pitchFamily="2" charset="-79"/>
              </a:rPr>
              <a:t> are conserved in </a:t>
            </a:r>
            <a:r>
              <a:rPr lang="en-US" dirty="0">
                <a:solidFill>
                  <a:srgbClr val="C00000"/>
                </a:solidFill>
                <a:latin typeface="+mn-lt"/>
                <a:cs typeface="Didot" panose="02000503000000020003" pitchFamily="2" charset="-79"/>
              </a:rPr>
              <a:t>large-area</a:t>
            </a:r>
            <a:r>
              <a:rPr lang="en-US" dirty="0">
                <a:solidFill>
                  <a:schemeClr val="accent5">
                    <a:lumMod val="50000"/>
                  </a:schemeClr>
                </a:solidFill>
                <a:latin typeface="+mn-lt"/>
                <a:cs typeface="Didot" panose="02000503000000020003" pitchFamily="2" charset="-79"/>
              </a:rPr>
              <a:t> </a:t>
            </a:r>
            <a:r>
              <a:rPr lang="en-US">
                <a:solidFill>
                  <a:schemeClr val="accent5">
                    <a:lumMod val="50000"/>
                  </a:schemeClr>
                </a:solidFill>
                <a:latin typeface="+mn-lt"/>
                <a:cs typeface="Didot" panose="02000503000000020003" pitchFamily="2" charset="-79"/>
              </a:rPr>
              <a:t>RSD </a:t>
            </a:r>
            <a:r>
              <a:rPr lang="en-US" smtClean="0">
                <a:solidFill>
                  <a:schemeClr val="accent5">
                    <a:lumMod val="50000"/>
                  </a:schemeClr>
                </a:solidFill>
                <a:latin typeface="+mn-lt"/>
                <a:cs typeface="Didot" panose="02000503000000020003" pitchFamily="2" charset="-79"/>
              </a:rPr>
              <a:t>detectors</a:t>
            </a:r>
            <a:endParaRPr lang="en-US" dirty="0">
              <a:solidFill>
                <a:schemeClr val="accent5">
                  <a:lumMod val="50000"/>
                </a:schemeClr>
              </a:solidFill>
              <a:latin typeface="+mn-lt"/>
              <a:cs typeface="Didot" panose="02000503000000020003" pitchFamily="2" charset="-79"/>
            </a:endParaRPr>
          </a:p>
        </p:txBody>
      </p:sp>
      <p:sp>
        <p:nvSpPr>
          <p:cNvPr id="18" name="TextBox 17">
            <a:extLst>
              <a:ext uri="{FF2B5EF4-FFF2-40B4-BE49-F238E27FC236}">
                <a16:creationId xmlns:a16="http://schemas.microsoft.com/office/drawing/2014/main" xmlns="" id="{EE877FB8-7EFC-6740-B6A7-2C6D87BB6BE4}"/>
              </a:ext>
            </a:extLst>
          </p:cNvPr>
          <p:cNvSpPr txBox="1"/>
          <p:nvPr/>
        </p:nvSpPr>
        <p:spPr>
          <a:xfrm>
            <a:off x="405856" y="1399186"/>
            <a:ext cx="8508859" cy="1354217"/>
          </a:xfrm>
          <a:prstGeom prst="rect">
            <a:avLst/>
          </a:prstGeom>
          <a:noFill/>
        </p:spPr>
        <p:txBody>
          <a:bodyPr wrap="square" rtlCol="0">
            <a:spAutoFit/>
          </a:bodyPr>
          <a:lstStyle/>
          <a:p>
            <a:pPr algn="just"/>
            <a:r>
              <a:rPr lang="en-US" smtClean="0">
                <a:solidFill>
                  <a:schemeClr val="accent5">
                    <a:lumMod val="50000"/>
                  </a:schemeClr>
                </a:solidFill>
                <a:latin typeface="+mn-lt"/>
                <a:cs typeface="Didot" panose="02000503000000020003" pitchFamily="2" charset="-79"/>
              </a:rPr>
              <a:t>FBK able </a:t>
            </a:r>
            <a:r>
              <a:rPr lang="en-US" dirty="0">
                <a:solidFill>
                  <a:schemeClr val="accent5">
                    <a:lumMod val="50000"/>
                  </a:schemeClr>
                </a:solidFill>
                <a:latin typeface="+mn-lt"/>
                <a:cs typeface="Didot" panose="02000503000000020003" pitchFamily="2" charset="-79"/>
              </a:rPr>
              <a:t>to reproduce the </a:t>
            </a:r>
            <a:r>
              <a:rPr lang="en-US" b="1" dirty="0">
                <a:solidFill>
                  <a:schemeClr val="accent5">
                    <a:lumMod val="50000"/>
                  </a:schemeClr>
                </a:solidFill>
                <a:latin typeface="+mn-lt"/>
                <a:cs typeface="Didot" panose="02000503000000020003" pitchFamily="2" charset="-79"/>
              </a:rPr>
              <a:t>optimal physical-technological parameters</a:t>
            </a:r>
            <a:r>
              <a:rPr lang="en-US" dirty="0">
                <a:solidFill>
                  <a:schemeClr val="accent5">
                    <a:lumMod val="50000"/>
                  </a:schemeClr>
                </a:solidFill>
                <a:latin typeface="+mn-lt"/>
                <a:cs typeface="Didot" panose="02000503000000020003" pitchFamily="2" charset="-79"/>
              </a:rPr>
              <a:t> we found at INFN through </a:t>
            </a:r>
            <a:r>
              <a:rPr lang="en-US" b="1" dirty="0">
                <a:solidFill>
                  <a:schemeClr val="accent5">
                    <a:lumMod val="50000"/>
                  </a:schemeClr>
                </a:solidFill>
                <a:latin typeface="+mn-lt"/>
                <a:cs typeface="Didot" panose="02000503000000020003" pitchFamily="2" charset="-79"/>
              </a:rPr>
              <a:t>numerical modeling</a:t>
            </a:r>
            <a:r>
              <a:rPr lang="en-US" dirty="0">
                <a:solidFill>
                  <a:schemeClr val="accent5">
                    <a:lumMod val="50000"/>
                  </a:schemeClr>
                </a:solidFill>
                <a:latin typeface="+mn-lt"/>
                <a:cs typeface="Didot" panose="02000503000000020003" pitchFamily="2" charset="-79"/>
              </a:rPr>
              <a:t> with </a:t>
            </a:r>
            <a:r>
              <a:rPr lang="en-US" dirty="0">
                <a:solidFill>
                  <a:srgbClr val="C00000"/>
                </a:solidFill>
                <a:latin typeface="+mn-lt"/>
                <a:cs typeface="Didot" panose="02000503000000020003" pitchFamily="2" charset="-79"/>
              </a:rPr>
              <a:t>high precision</a:t>
            </a:r>
            <a:r>
              <a:rPr lang="en-US" dirty="0">
                <a:solidFill>
                  <a:schemeClr val="accent5">
                    <a:lumMod val="50000"/>
                  </a:schemeClr>
                </a:solidFill>
                <a:latin typeface="+mn-lt"/>
                <a:cs typeface="Didot" panose="02000503000000020003" pitchFamily="2" charset="-79"/>
              </a:rPr>
              <a:t>, </a:t>
            </a:r>
            <a:r>
              <a:rPr lang="en-US" dirty="0">
                <a:solidFill>
                  <a:srgbClr val="C00000"/>
                </a:solidFill>
                <a:latin typeface="+mn-lt"/>
                <a:cs typeface="Didot" panose="02000503000000020003" pitchFamily="2" charset="-79"/>
              </a:rPr>
              <a:t>reproducibility</a:t>
            </a:r>
            <a:r>
              <a:rPr lang="en-US" dirty="0">
                <a:solidFill>
                  <a:schemeClr val="accent5">
                    <a:lumMod val="50000"/>
                  </a:schemeClr>
                </a:solidFill>
                <a:latin typeface="+mn-lt"/>
                <a:cs typeface="Didot" panose="02000503000000020003" pitchFamily="2" charset="-79"/>
              </a:rPr>
              <a:t> and </a:t>
            </a:r>
            <a:r>
              <a:rPr lang="en-US" dirty="0">
                <a:solidFill>
                  <a:srgbClr val="C00000"/>
                </a:solidFill>
                <a:latin typeface="+mn-lt"/>
                <a:cs typeface="Didot" panose="02000503000000020003" pitchFamily="2" charset="-79"/>
              </a:rPr>
              <a:t>homogeneity</a:t>
            </a:r>
            <a:r>
              <a:rPr lang="en-US" dirty="0">
                <a:solidFill>
                  <a:schemeClr val="accent5">
                    <a:lumMod val="50000"/>
                  </a:schemeClr>
                </a:solidFill>
                <a:latin typeface="+mn-lt"/>
                <a:cs typeface="Didot" panose="02000503000000020003" pitchFamily="2" charset="-79"/>
              </a:rPr>
              <a:t>.</a:t>
            </a:r>
          </a:p>
          <a:p>
            <a:pPr algn="just">
              <a:spcBef>
                <a:spcPts val="1200"/>
              </a:spcBef>
            </a:pPr>
            <a:r>
              <a:rPr lang="en-US" dirty="0">
                <a:solidFill>
                  <a:schemeClr val="accent5">
                    <a:lumMod val="50000"/>
                  </a:schemeClr>
                </a:solidFill>
                <a:latin typeface="+mn-lt"/>
                <a:cs typeface="Didot" panose="02000503000000020003" pitchFamily="2" charset="-79"/>
              </a:rPr>
              <a:t>We also demonstrated to reach the challenging goal of producing (working) </a:t>
            </a:r>
            <a:r>
              <a:rPr lang="en-US" b="1" dirty="0">
                <a:solidFill>
                  <a:schemeClr val="accent5">
                    <a:lumMod val="50000"/>
                  </a:schemeClr>
                </a:solidFill>
                <a:latin typeface="+mn-lt"/>
                <a:cs typeface="Didot" panose="02000503000000020003" pitchFamily="2" charset="-79"/>
              </a:rPr>
              <a:t>100% fill-factor</a:t>
            </a:r>
            <a:r>
              <a:rPr lang="en-US" dirty="0">
                <a:solidFill>
                  <a:schemeClr val="accent5">
                    <a:lumMod val="50000"/>
                  </a:schemeClr>
                </a:solidFill>
                <a:latin typeface="+mn-lt"/>
                <a:cs typeface="Didot" panose="02000503000000020003" pitchFamily="2" charset="-79"/>
              </a:rPr>
              <a:t> Silicon detectors with </a:t>
            </a:r>
            <a:r>
              <a:rPr lang="en-US" b="1" dirty="0">
                <a:solidFill>
                  <a:schemeClr val="accent5">
                    <a:lumMod val="50000"/>
                  </a:schemeClr>
                </a:solidFill>
                <a:latin typeface="+mn-lt"/>
                <a:cs typeface="Didot" panose="02000503000000020003" pitchFamily="2" charset="-79"/>
              </a:rPr>
              <a:t>internal gain</a:t>
            </a:r>
            <a:r>
              <a:rPr lang="en-US" dirty="0">
                <a:solidFill>
                  <a:schemeClr val="accent5">
                    <a:lumMod val="50000"/>
                  </a:schemeClr>
                </a:solidFill>
                <a:latin typeface="+mn-lt"/>
                <a:cs typeface="Didot" panose="02000503000000020003" pitchFamily="2" charset="-79"/>
              </a:rPr>
              <a:t> and </a:t>
            </a:r>
            <a:r>
              <a:rPr lang="en-US" b="1" dirty="0">
                <a:solidFill>
                  <a:schemeClr val="accent5">
                    <a:lumMod val="50000"/>
                  </a:schemeClr>
                </a:solidFill>
                <a:latin typeface="+mn-lt"/>
                <a:cs typeface="Didot" panose="02000503000000020003" pitchFamily="2" charset="-79"/>
              </a:rPr>
              <a:t>high-segmentation level</a:t>
            </a:r>
            <a:r>
              <a:rPr lang="en-US" dirty="0">
                <a:solidFill>
                  <a:schemeClr val="accent5">
                    <a:lumMod val="50000"/>
                  </a:schemeClr>
                </a:solidFill>
                <a:latin typeface="+mn-lt"/>
                <a:cs typeface="Didot" panose="02000503000000020003" pitchFamily="2" charset="-79"/>
              </a:rPr>
              <a:t>:</a:t>
            </a:r>
            <a:endParaRPr lang="en-US" dirty="0">
              <a:solidFill>
                <a:srgbClr val="C00000"/>
              </a:solidFill>
              <a:latin typeface="+mn-lt"/>
              <a:cs typeface="Didot" panose="02000503000000020003" pitchFamily="2" charset="-79"/>
            </a:endParaRPr>
          </a:p>
        </p:txBody>
      </p:sp>
      <p:grpSp>
        <p:nvGrpSpPr>
          <p:cNvPr id="19" name="Group 18">
            <a:extLst>
              <a:ext uri="{FF2B5EF4-FFF2-40B4-BE49-F238E27FC236}">
                <a16:creationId xmlns:a16="http://schemas.microsoft.com/office/drawing/2014/main" xmlns="" id="{1977DA58-F365-5440-BBDA-1FF0F2D4B891}"/>
              </a:ext>
            </a:extLst>
          </p:cNvPr>
          <p:cNvGrpSpPr/>
          <p:nvPr/>
        </p:nvGrpSpPr>
        <p:grpSpPr>
          <a:xfrm>
            <a:off x="1667019" y="2744316"/>
            <a:ext cx="5546659" cy="1192396"/>
            <a:chOff x="551793" y="3785711"/>
            <a:chExt cx="8416815" cy="1791514"/>
          </a:xfrm>
        </p:grpSpPr>
        <p:pic>
          <p:nvPicPr>
            <p:cNvPr id="20" name="Picture 19">
              <a:extLst>
                <a:ext uri="{FF2B5EF4-FFF2-40B4-BE49-F238E27FC236}">
                  <a16:creationId xmlns:a16="http://schemas.microsoft.com/office/drawing/2014/main" xmlns="" id="{CC58170C-6787-A644-BB80-43A04F3DF9C5}"/>
                </a:ext>
              </a:extLst>
            </p:cNvPr>
            <p:cNvPicPr>
              <a:picLocks noChangeAspect="1"/>
            </p:cNvPicPr>
            <p:nvPr/>
          </p:nvPicPr>
          <p:blipFill>
            <a:blip r:embed="rId4"/>
            <a:stretch>
              <a:fillRect/>
            </a:stretch>
          </p:blipFill>
          <p:spPr>
            <a:xfrm>
              <a:off x="551793" y="3797035"/>
              <a:ext cx="4272455" cy="1780190"/>
            </a:xfrm>
            <a:prstGeom prst="rect">
              <a:avLst/>
            </a:prstGeom>
          </p:spPr>
        </p:pic>
        <p:pic>
          <p:nvPicPr>
            <p:cNvPr id="21" name="Picture 20">
              <a:extLst>
                <a:ext uri="{FF2B5EF4-FFF2-40B4-BE49-F238E27FC236}">
                  <a16:creationId xmlns:a16="http://schemas.microsoft.com/office/drawing/2014/main" xmlns="" id="{B0DCF75F-023D-F34D-9286-D507AAE9BD1C}"/>
                </a:ext>
              </a:extLst>
            </p:cNvPr>
            <p:cNvPicPr>
              <a:picLocks noChangeAspect="1"/>
            </p:cNvPicPr>
            <p:nvPr/>
          </p:nvPicPr>
          <p:blipFill>
            <a:blip r:embed="rId5"/>
            <a:stretch>
              <a:fillRect/>
            </a:stretch>
          </p:blipFill>
          <p:spPr>
            <a:xfrm>
              <a:off x="4696153" y="3785711"/>
              <a:ext cx="4272455" cy="1780189"/>
            </a:xfrm>
            <a:prstGeom prst="rect">
              <a:avLst/>
            </a:prstGeom>
          </p:spPr>
        </p:pic>
      </p:grpSp>
    </p:spTree>
    <p:extLst>
      <p:ext uri="{BB962C8B-B14F-4D97-AF65-F5344CB8AC3E}">
        <p14:creationId xmlns:p14="http://schemas.microsoft.com/office/powerpoint/2010/main" val="1626971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5240" cy="490066"/>
          </a:xfrm>
        </p:spPr>
        <p:txBody>
          <a:bodyPr/>
          <a:lstStyle/>
          <a:p>
            <a:r>
              <a:rPr lang="en-US" b="0" i="1" dirty="0" smtClean="0"/>
              <a:t>Calorimeter @ 1.5 </a:t>
            </a:r>
            <a:r>
              <a:rPr lang="en-US" b="0" i="1" dirty="0" err="1" smtClean="0"/>
              <a:t>TeV</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23</a:t>
            </a:fld>
            <a:endParaRPr lang="en-US" altLang="en-US"/>
          </a:p>
        </p:txBody>
      </p:sp>
      <p:pic>
        <p:nvPicPr>
          <p:cNvPr id="5" name="Picture 4">
            <a:extLst>
              <a:ext uri="{FF2B5EF4-FFF2-40B4-BE49-F238E27FC236}">
                <a16:creationId xmlns:a16="http://schemas.microsoft.com/office/drawing/2014/main" xmlns="" id="{88255222-E440-FA4A-98AA-59FD7B9C4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444" y="986487"/>
            <a:ext cx="3935166" cy="2220401"/>
          </a:xfrm>
          <a:prstGeom prst="rect">
            <a:avLst/>
          </a:prstGeom>
        </p:spPr>
      </p:pic>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xmlns="" id="{B3FF6426-77F1-0046-A3B4-5A5AACFC4AEC}"/>
                  </a:ext>
                </a:extLst>
              </p:cNvPr>
              <p:cNvSpPr txBox="1"/>
              <p:nvPr/>
            </p:nvSpPr>
            <p:spPr>
              <a:xfrm>
                <a:off x="539552" y="845921"/>
                <a:ext cx="3857787" cy="584775"/>
              </a:xfrm>
              <a:prstGeom prst="rect">
                <a:avLst/>
              </a:prstGeom>
              <a:noFill/>
            </p:spPr>
            <p:txBody>
              <a:bodyPr wrap="none" rtlCol="0">
                <a:spAutoFit/>
              </a:bodyPr>
              <a:lstStyle/>
              <a:p>
                <a:r>
                  <a:rPr lang="en-US" sz="1600" b="1" dirty="0">
                    <a:latin typeface="+mn-lt"/>
                    <a:cs typeface="Times New Roman" panose="02020603050405020304" pitchFamily="18" charset="0"/>
                  </a:rPr>
                  <a:t>BIB almost flat distributed  in </a:t>
                </a:r>
                <a14:m>
                  <m:oMath xmlns:m="http://schemas.openxmlformats.org/officeDocument/2006/math">
                    <m:r>
                      <a:rPr lang="en-US" sz="1600" b="1" i="1">
                        <a:latin typeface="+mn-lt"/>
                        <a:ea typeface="Cambria Math" panose="02040503050406030204" pitchFamily="18" charset="0"/>
                        <a:cs typeface="Times New Roman" panose="02020603050405020304" pitchFamily="18" charset="0"/>
                      </a:rPr>
                      <m:t>𝜽</m:t>
                    </m:r>
                    <m:r>
                      <a:rPr lang="en-US" sz="1600" b="1" i="1">
                        <a:latin typeface="+mn-lt"/>
                        <a:ea typeface="Cambria Math" panose="02040503050406030204" pitchFamily="18" charset="0"/>
                        <a:cs typeface="Times New Roman" panose="02020603050405020304" pitchFamily="18" charset="0"/>
                      </a:rPr>
                      <m:t> − </m:t>
                    </m:r>
                    <m:r>
                      <a:rPr lang="en-US" sz="1600" b="1" i="1">
                        <a:latin typeface="+mn-lt"/>
                        <a:ea typeface="Cambria Math" panose="02040503050406030204" pitchFamily="18" charset="0"/>
                        <a:cs typeface="Times New Roman" panose="02020603050405020304" pitchFamily="18" charset="0"/>
                      </a:rPr>
                      <m:t>𝝓</m:t>
                    </m:r>
                  </m:oMath>
                </a14:m>
                <a:r>
                  <a:rPr lang="en-US" sz="1600" b="1" dirty="0">
                    <a:solidFill>
                      <a:srgbClr val="0432FF"/>
                    </a:solidFill>
                    <a:latin typeface="+mn-lt"/>
                    <a:ea typeface="Cambria Math" panose="02040503050406030204" pitchFamily="18" charset="0"/>
                    <a:cs typeface="Times New Roman" panose="02020603050405020304" pitchFamily="18" charset="0"/>
                  </a:rPr>
                  <a:t> </a:t>
                </a:r>
                <a:r>
                  <a:rPr lang="en-US" sz="1600" b="1" dirty="0">
                    <a:latin typeface="+mn-lt"/>
                    <a:ea typeface="Cambria Math" panose="02040503050406030204" pitchFamily="18" charset="0"/>
                    <a:cs typeface="Times New Roman" panose="02020603050405020304" pitchFamily="18" charset="0"/>
                  </a:rPr>
                  <a:t>space</a:t>
                </a:r>
                <a:endParaRPr lang="en-US" sz="1600" b="1" dirty="0">
                  <a:solidFill>
                    <a:srgbClr val="0432FF"/>
                  </a:solidFill>
                  <a:latin typeface="+mn-lt"/>
                  <a:ea typeface="Cambria Math" panose="02040503050406030204" pitchFamily="18" charset="0"/>
                  <a:cs typeface="Times New Roman" panose="02020603050405020304" pitchFamily="18" charset="0"/>
                </a:endParaRPr>
              </a:p>
              <a:p>
                <a:r>
                  <a:rPr lang="en-US" sz="1600" b="1" dirty="0">
                    <a:latin typeface="+mn-lt"/>
                    <a:cs typeface="Times New Roman" panose="02020603050405020304" pitchFamily="18" charset="0"/>
                  </a:rPr>
                  <a:t> </a:t>
                </a:r>
              </a:p>
            </p:txBody>
          </p:sp>
        </mc:Choice>
        <mc:Fallback>
          <p:sp>
            <p:nvSpPr>
              <p:cNvPr id="6" name="TextBox 5">
                <a:extLst>
                  <a:ext uri="{FF2B5EF4-FFF2-40B4-BE49-F238E27FC236}">
                    <a16:creationId xmlns:a16="http://schemas.microsoft.com/office/drawing/2014/main" xmlns:a14="http://schemas.microsoft.com/office/drawing/2010/main" xmlns="" id="{B3FF6426-77F1-0046-A3B4-5A5AACFC4AEC}"/>
                  </a:ext>
                </a:extLst>
              </p:cNvPr>
              <p:cNvSpPr txBox="1">
                <a:spLocks noRot="1" noChangeAspect="1" noMove="1" noResize="1" noEditPoints="1" noAdjustHandles="1" noChangeArrowheads="1" noChangeShapeType="1" noTextEdit="1"/>
              </p:cNvSpPr>
              <p:nvPr/>
            </p:nvSpPr>
            <p:spPr>
              <a:xfrm>
                <a:off x="539552" y="845921"/>
                <a:ext cx="3857787" cy="584775"/>
              </a:xfrm>
              <a:prstGeom prst="rect">
                <a:avLst/>
              </a:prstGeom>
              <a:blipFill rotWithShape="0">
                <a:blip r:embed="rId3"/>
                <a:stretch>
                  <a:fillRect l="-949" t="-52083" b="-22917"/>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xmlns="" id="{A52D8908-16B5-184C-9F7F-55F447A8E4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2424" y="868125"/>
            <a:ext cx="3384376" cy="2151981"/>
          </a:xfrm>
          <a:prstGeom prst="rect">
            <a:avLst/>
          </a:prstGeom>
          <a:effectLst>
            <a:outerShdw blurRad="63500" sx="102000" sy="102000" algn="ctr" rotWithShape="0">
              <a:prstClr val="black">
                <a:alpha val="40000"/>
              </a:prstClr>
            </a:outerShdw>
          </a:effectLst>
        </p:spPr>
      </p:pic>
      <p:pic>
        <p:nvPicPr>
          <p:cNvPr id="9" name="Picture 8" descr="Diagram&#10;&#10;Description automatically generated">
            <a:extLst>
              <a:ext uri="{FF2B5EF4-FFF2-40B4-BE49-F238E27FC236}">
                <a16:creationId xmlns:a16="http://schemas.microsoft.com/office/drawing/2014/main" xmlns="" id="{C90E838D-DAE3-264E-8CAF-EF114CDE6434}"/>
              </a:ext>
            </a:extLst>
          </p:cNvPr>
          <p:cNvPicPr>
            <a:picLocks noChangeAspect="1"/>
          </p:cNvPicPr>
          <p:nvPr/>
        </p:nvPicPr>
        <p:blipFill>
          <a:blip r:embed="rId5"/>
          <a:stretch>
            <a:fillRect/>
          </a:stretch>
        </p:blipFill>
        <p:spPr>
          <a:xfrm>
            <a:off x="1307110" y="4318257"/>
            <a:ext cx="4907756" cy="2450074"/>
          </a:xfrm>
          <a:prstGeom prst="rect">
            <a:avLst/>
          </a:prstGeom>
        </p:spPr>
      </p:pic>
      <p:pic>
        <p:nvPicPr>
          <p:cNvPr id="10" name="sch_zy_1_e.png" descr="sch_zy_1_e.png">
            <a:extLst>
              <a:ext uri="{FF2B5EF4-FFF2-40B4-BE49-F238E27FC236}">
                <a16:creationId xmlns:a16="http://schemas.microsoft.com/office/drawing/2014/main" xmlns="" id="{7DBBF269-1400-B845-8B5B-59757E11ADAA}"/>
              </a:ext>
            </a:extLst>
          </p:cNvPr>
          <p:cNvPicPr>
            <a:picLocks noChangeAspect="1"/>
          </p:cNvPicPr>
          <p:nvPr/>
        </p:nvPicPr>
        <p:blipFill>
          <a:blip r:embed="rId6"/>
          <a:stretch>
            <a:fillRect/>
          </a:stretch>
        </p:blipFill>
        <p:spPr>
          <a:xfrm>
            <a:off x="6216968" y="3072375"/>
            <a:ext cx="2667082" cy="1464752"/>
          </a:xfrm>
          <a:prstGeom prst="rect">
            <a:avLst/>
          </a:prstGeom>
          <a:ln w="12700">
            <a:miter lim="400000"/>
          </a:ln>
        </p:spPr>
      </p:pic>
      <p:pic>
        <p:nvPicPr>
          <p:cNvPr id="11" name="sch_zy_2_e.png" descr="sch_zy_2_e.png">
            <a:extLst>
              <a:ext uri="{FF2B5EF4-FFF2-40B4-BE49-F238E27FC236}">
                <a16:creationId xmlns:a16="http://schemas.microsoft.com/office/drawing/2014/main" xmlns="" id="{F0D63D25-530C-D145-BF92-405B6A647FDE}"/>
              </a:ext>
            </a:extLst>
          </p:cNvPr>
          <p:cNvPicPr>
            <a:picLocks noChangeAspect="1"/>
          </p:cNvPicPr>
          <p:nvPr/>
        </p:nvPicPr>
        <p:blipFill>
          <a:blip r:embed="rId7"/>
          <a:srcRect/>
          <a:stretch>
            <a:fillRect/>
          </a:stretch>
        </p:blipFill>
        <p:spPr>
          <a:xfrm>
            <a:off x="6216967" y="4537128"/>
            <a:ext cx="2667081" cy="1464752"/>
          </a:xfrm>
          <a:prstGeom prst="rect">
            <a:avLst/>
          </a:prstGeom>
          <a:ln w="12700">
            <a:miter lim="400000"/>
          </a:ln>
        </p:spPr>
      </p:pic>
      <p:sp>
        <p:nvSpPr>
          <p:cNvPr id="12" name="ECAL">
            <a:extLst>
              <a:ext uri="{FF2B5EF4-FFF2-40B4-BE49-F238E27FC236}">
                <a16:creationId xmlns:a16="http://schemas.microsoft.com/office/drawing/2014/main" xmlns="" id="{B797B572-EF94-5647-816E-F6E120A2FCE8}"/>
              </a:ext>
            </a:extLst>
          </p:cNvPr>
          <p:cNvSpPr txBox="1"/>
          <p:nvPr/>
        </p:nvSpPr>
        <p:spPr>
          <a:xfrm>
            <a:off x="7304121" y="3580779"/>
            <a:ext cx="679673" cy="353943"/>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a:solidFill>
                  <a:srgbClr val="FFFFFF"/>
                </a:solidFill>
                <a:latin typeface="Cabin Bold"/>
                <a:ea typeface="Cabin Bold"/>
                <a:cs typeface="Cabin Bold"/>
                <a:sym typeface="Cabin Bold"/>
              </a:defRPr>
            </a:lvl1pPr>
          </a:lstStyle>
          <a:p>
            <a:r>
              <a:rPr dirty="0"/>
              <a:t>ECAL</a:t>
            </a:r>
          </a:p>
        </p:txBody>
      </p:sp>
      <p:sp>
        <p:nvSpPr>
          <p:cNvPr id="13" name="HCAL">
            <a:extLst>
              <a:ext uri="{FF2B5EF4-FFF2-40B4-BE49-F238E27FC236}">
                <a16:creationId xmlns:a16="http://schemas.microsoft.com/office/drawing/2014/main" xmlns="" id="{57822801-706C-354F-ACF1-DCF6C1244817}"/>
              </a:ext>
            </a:extLst>
          </p:cNvPr>
          <p:cNvSpPr txBox="1"/>
          <p:nvPr/>
        </p:nvSpPr>
        <p:spPr>
          <a:xfrm>
            <a:off x="7304121" y="5092532"/>
            <a:ext cx="705321" cy="353943"/>
          </a:xfrm>
          <a:prstGeom prst="rect">
            <a:avLst/>
          </a:prstGeom>
          <a:ln w="12700">
            <a:miter lim="400000"/>
          </a:ln>
          <a:extLst>
            <a:ext uri="{C572A759-6A51-4108-AA02-DFA0A04FC94B}">
              <ma14:wrappingTextBoxFlag xmlns:ma14="http://schemas.microsoft.com/office/mac/drawingml/2011/main" val="1"/>
            </a:ext>
          </a:extLst>
        </p:spPr>
        <p:txBody>
          <a:bodyPr wrap="none" lIns="38100" tIns="38100" rIns="38100" bIns="38100" anchor="ctr">
            <a:spAutoFit/>
          </a:bodyPr>
          <a:lstStyle>
            <a:lvl1pPr>
              <a:defRPr>
                <a:solidFill>
                  <a:srgbClr val="FFFFFF"/>
                </a:solidFill>
                <a:latin typeface="Cabin Bold"/>
                <a:ea typeface="Cabin Bold"/>
                <a:cs typeface="Cabin Bold"/>
                <a:sym typeface="Cabin Bold"/>
              </a:defRPr>
            </a:lvl1pPr>
          </a:lstStyle>
          <a:p>
            <a:r>
              <a:t>HCAL</a:t>
            </a:r>
          </a:p>
        </p:txBody>
      </p:sp>
      <p:sp>
        <p:nvSpPr>
          <p:cNvPr id="14" name="TextBox 13">
            <a:extLst>
              <a:ext uri="{FF2B5EF4-FFF2-40B4-BE49-F238E27FC236}">
                <a16:creationId xmlns:a16="http://schemas.microsoft.com/office/drawing/2014/main" xmlns="" id="{48688E81-C242-D349-9B3C-EF489721CADA}"/>
              </a:ext>
            </a:extLst>
          </p:cNvPr>
          <p:cNvSpPr txBox="1"/>
          <p:nvPr/>
        </p:nvSpPr>
        <p:spPr>
          <a:xfrm>
            <a:off x="215090" y="3206888"/>
            <a:ext cx="3492813" cy="2131353"/>
          </a:xfrm>
          <a:prstGeom prst="rect">
            <a:avLst/>
          </a:prstGeom>
          <a:noFill/>
        </p:spPr>
        <p:txBody>
          <a:bodyPr wrap="square" rtlCol="0">
            <a:spAutoFit/>
          </a:bodyPr>
          <a:lstStyle/>
          <a:p>
            <a:pPr marL="285750" indent="-285750">
              <a:spcBef>
                <a:spcPts val="450"/>
              </a:spcBef>
              <a:buClr>
                <a:schemeClr val="tx1"/>
              </a:buClr>
              <a:buFont typeface="Wingdings" charset="2"/>
              <a:buChar char="ü"/>
            </a:pPr>
            <a:r>
              <a:rPr lang="en-US" sz="1500" dirty="0" smtClean="0">
                <a:latin typeface="+mn-lt"/>
                <a:cs typeface="Times New Roman" panose="02020603050405020304" pitchFamily="18" charset="0"/>
              </a:rPr>
              <a:t>based </a:t>
            </a:r>
            <a:r>
              <a:rPr lang="en-US" sz="1500" dirty="0">
                <a:latin typeface="+mn-lt"/>
                <a:cs typeface="Times New Roman" panose="02020603050405020304" pitchFamily="18" charset="0"/>
              </a:rPr>
              <a:t>on CLIC </a:t>
            </a:r>
            <a:r>
              <a:rPr lang="en-US" sz="1500" dirty="0" smtClean="0">
                <a:latin typeface="+mn-lt"/>
                <a:cs typeface="Times New Roman" panose="02020603050405020304" pitchFamily="18" charset="0"/>
              </a:rPr>
              <a:t>configuration</a:t>
            </a:r>
            <a:endParaRPr lang="en-US" sz="1500" dirty="0">
              <a:latin typeface="+mn-lt"/>
              <a:cs typeface="Times New Roman" panose="02020603050405020304" pitchFamily="18" charset="0"/>
            </a:endParaRPr>
          </a:p>
          <a:p>
            <a:pPr marL="628650" lvl="1" indent="-285750">
              <a:spcBef>
                <a:spcPts val="450"/>
              </a:spcBef>
              <a:buClr>
                <a:schemeClr val="tx1"/>
              </a:buClr>
              <a:buFont typeface="Arial" charset="0"/>
              <a:buChar char="•"/>
            </a:pPr>
            <a:r>
              <a:rPr lang="en-US" sz="1500" dirty="0">
                <a:latin typeface="+mn-lt"/>
                <a:cs typeface="Times New Roman" panose="02020603050405020304" pitchFamily="18" charset="0"/>
              </a:rPr>
              <a:t>Silicon + tungsten for ECAL,  </a:t>
            </a:r>
            <a:r>
              <a:rPr lang="en-US" sz="1500" dirty="0" err="1">
                <a:latin typeface="+mn-lt"/>
                <a:cs typeface="Times New Roman" panose="02020603050405020304" pitchFamily="18" charset="0"/>
              </a:rPr>
              <a:t>Iron+Scintillator</a:t>
            </a:r>
            <a:r>
              <a:rPr lang="en-US" sz="1500" dirty="0">
                <a:latin typeface="+mn-lt"/>
                <a:cs typeface="Times New Roman" panose="02020603050405020304" pitchFamily="18" charset="0"/>
              </a:rPr>
              <a:t> for </a:t>
            </a:r>
            <a:r>
              <a:rPr lang="en-US" sz="1500" dirty="0" smtClean="0">
                <a:latin typeface="+mn-lt"/>
                <a:cs typeface="Times New Roman" panose="02020603050405020304" pitchFamily="18" charset="0"/>
              </a:rPr>
              <a:t>HCAL</a:t>
            </a:r>
            <a:endParaRPr lang="en-US" sz="1500"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sz="1500" dirty="0">
                <a:latin typeface="+mn-lt"/>
                <a:cs typeface="Times New Roman" panose="02020603050405020304" pitchFamily="18" charset="0"/>
              </a:rPr>
              <a:t>BIB deposits large amount of energy in both ECAL and </a:t>
            </a:r>
            <a:r>
              <a:rPr lang="en-US" sz="1500" dirty="0" smtClean="0">
                <a:latin typeface="+mn-lt"/>
                <a:cs typeface="Times New Roman" panose="02020603050405020304" pitchFamily="18" charset="0"/>
              </a:rPr>
              <a:t>HCAL</a:t>
            </a:r>
            <a:endParaRPr lang="en-US" sz="1500"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sz="1500" dirty="0">
                <a:latin typeface="+mn-lt"/>
                <a:cs typeface="Times New Roman" panose="02020603050405020304" pitchFamily="18" charset="0"/>
              </a:rPr>
              <a:t>Jets with energies larger than the COM energy of the </a:t>
            </a:r>
            <a:r>
              <a:rPr lang="en-US" sz="1500" dirty="0" smtClean="0">
                <a:latin typeface="+mn-lt"/>
                <a:cs typeface="Times New Roman" panose="02020603050405020304" pitchFamily="18" charset="0"/>
              </a:rPr>
              <a:t>collision</a:t>
            </a:r>
            <a:endParaRPr lang="en-US" sz="1500" dirty="0">
              <a:latin typeface="+mn-lt"/>
              <a:cs typeface="Times New Roman" panose="02020603050405020304" pitchFamily="18" charset="0"/>
            </a:endParaRPr>
          </a:p>
          <a:p>
            <a:pPr marL="285750" indent="-285750">
              <a:buClr>
                <a:schemeClr val="tx1"/>
              </a:buClr>
              <a:buFont typeface="Wingdings" charset="2"/>
              <a:buChar char="ü"/>
            </a:pPr>
            <a:endParaRPr lang="en-US" sz="1500" dirty="0">
              <a:latin typeface="+mn-lt"/>
              <a:cs typeface="Times New Roman" panose="02020603050405020304" pitchFamily="18" charset="0"/>
            </a:endParaRPr>
          </a:p>
        </p:txBody>
      </p:sp>
    </p:spTree>
    <p:extLst>
      <p:ext uri="{BB962C8B-B14F-4D97-AF65-F5344CB8AC3E}">
        <p14:creationId xmlns:p14="http://schemas.microsoft.com/office/powerpoint/2010/main" val="13581128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lstStyle/>
          <a:p>
            <a:r>
              <a:rPr lang="en-US" b="0" i="1" smtClean="0"/>
              <a:t>Calorimeter performance</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24</a:t>
            </a:fld>
            <a:endParaRPr lang="en-US" altLang="en-US"/>
          </a:p>
        </p:txBody>
      </p:sp>
      <p:pic>
        <p:nvPicPr>
          <p:cNvPr id="5" name="Picture 4">
            <a:extLst>
              <a:ext uri="{FF2B5EF4-FFF2-40B4-BE49-F238E27FC236}">
                <a16:creationId xmlns:a16="http://schemas.microsoft.com/office/drawing/2014/main" xmlns="" id="{DBA0A4B0-39EC-AD43-BE6B-463196EDDECC}"/>
              </a:ext>
            </a:extLst>
          </p:cNvPr>
          <p:cNvPicPr>
            <a:picLocks noChangeAspect="1"/>
          </p:cNvPicPr>
          <p:nvPr/>
        </p:nvPicPr>
        <p:blipFill>
          <a:blip r:embed="rId2"/>
          <a:stretch>
            <a:fillRect/>
          </a:stretch>
        </p:blipFill>
        <p:spPr>
          <a:xfrm>
            <a:off x="885149" y="1750111"/>
            <a:ext cx="3225775" cy="1903736"/>
          </a:xfrm>
          <a:prstGeom prst="rect">
            <a:avLst/>
          </a:prstGeom>
        </p:spPr>
      </p:pic>
      <p:pic>
        <p:nvPicPr>
          <p:cNvPr id="6" name="Picture 5">
            <a:extLst>
              <a:ext uri="{FF2B5EF4-FFF2-40B4-BE49-F238E27FC236}">
                <a16:creationId xmlns:a16="http://schemas.microsoft.com/office/drawing/2014/main" xmlns="" id="{2E93D205-9BAC-3B44-82A0-540464BC78BA}"/>
              </a:ext>
            </a:extLst>
          </p:cNvPr>
          <p:cNvPicPr>
            <a:picLocks noChangeAspect="1"/>
          </p:cNvPicPr>
          <p:nvPr/>
        </p:nvPicPr>
        <p:blipFill>
          <a:blip r:embed="rId3"/>
          <a:stretch>
            <a:fillRect/>
          </a:stretch>
        </p:blipFill>
        <p:spPr>
          <a:xfrm>
            <a:off x="4563224" y="1772722"/>
            <a:ext cx="3923489" cy="1881125"/>
          </a:xfrm>
          <a:prstGeom prst="rect">
            <a:avLst/>
          </a:prstGeom>
        </p:spPr>
      </p:pic>
      <p:pic>
        <p:nvPicPr>
          <p:cNvPr id="7" name="Picture 6">
            <a:extLst>
              <a:ext uri="{FF2B5EF4-FFF2-40B4-BE49-F238E27FC236}">
                <a16:creationId xmlns:a16="http://schemas.microsoft.com/office/drawing/2014/main" xmlns="" id="{77BD4A2E-777D-234B-9D2D-936F3C782E0B}"/>
              </a:ext>
            </a:extLst>
          </p:cNvPr>
          <p:cNvPicPr>
            <a:picLocks noChangeAspect="1"/>
          </p:cNvPicPr>
          <p:nvPr/>
        </p:nvPicPr>
        <p:blipFill>
          <a:blip r:embed="rId4"/>
          <a:stretch>
            <a:fillRect/>
          </a:stretch>
        </p:blipFill>
        <p:spPr>
          <a:xfrm>
            <a:off x="3439550" y="3653847"/>
            <a:ext cx="3190926" cy="2221307"/>
          </a:xfrm>
          <a:prstGeom prst="rect">
            <a:avLst/>
          </a:prstGeom>
        </p:spPr>
      </p:pic>
      <p:sp>
        <p:nvSpPr>
          <p:cNvPr id="8" name="TextBox 7">
            <a:extLst>
              <a:ext uri="{FF2B5EF4-FFF2-40B4-BE49-F238E27FC236}">
                <a16:creationId xmlns:a16="http://schemas.microsoft.com/office/drawing/2014/main" xmlns="" id="{7916ADAA-A6FD-2E48-8600-E514156D3D50}"/>
              </a:ext>
            </a:extLst>
          </p:cNvPr>
          <p:cNvSpPr txBox="1"/>
          <p:nvPr/>
        </p:nvSpPr>
        <p:spPr>
          <a:xfrm>
            <a:off x="1871767" y="2779463"/>
            <a:ext cx="2796599" cy="369332"/>
          </a:xfrm>
          <a:prstGeom prst="rect">
            <a:avLst/>
          </a:prstGeom>
          <a:solidFill>
            <a:schemeClr val="bg1"/>
          </a:solidFill>
        </p:spPr>
        <p:txBody>
          <a:bodyPr wrap="none" rtlCol="0">
            <a:spAutoFit/>
          </a:bodyPr>
          <a:lstStyle/>
          <a:p>
            <a:r>
              <a:rPr lang="en-US" dirty="0">
                <a:solidFill>
                  <a:srgbClr val="C00000"/>
                </a:solidFill>
                <a:latin typeface="+mn-lt"/>
                <a:cs typeface="Times New Roman" panose="02020603050405020304" pitchFamily="18" charset="0"/>
              </a:rPr>
              <a:t>Jet reconstruction efficiency</a:t>
            </a:r>
          </a:p>
        </p:txBody>
      </p:sp>
      <p:sp>
        <p:nvSpPr>
          <p:cNvPr id="9" name="TextBox 8">
            <a:extLst>
              <a:ext uri="{FF2B5EF4-FFF2-40B4-BE49-F238E27FC236}">
                <a16:creationId xmlns:a16="http://schemas.microsoft.com/office/drawing/2014/main" xmlns="" id="{57CE6831-3DA2-E34C-9C74-752843DD28AB}"/>
              </a:ext>
            </a:extLst>
          </p:cNvPr>
          <p:cNvSpPr txBox="1"/>
          <p:nvPr/>
        </p:nvSpPr>
        <p:spPr>
          <a:xfrm>
            <a:off x="6334120" y="2182077"/>
            <a:ext cx="2616614" cy="369332"/>
          </a:xfrm>
          <a:prstGeom prst="rect">
            <a:avLst/>
          </a:prstGeom>
          <a:solidFill>
            <a:schemeClr val="bg1"/>
          </a:solidFill>
        </p:spPr>
        <p:txBody>
          <a:bodyPr wrap="none" rtlCol="0">
            <a:spAutoFit/>
          </a:bodyPr>
          <a:lstStyle/>
          <a:p>
            <a:r>
              <a:rPr lang="en-US" dirty="0">
                <a:solidFill>
                  <a:srgbClr val="C00000"/>
                </a:solidFill>
                <a:latin typeface="+mn-lt"/>
                <a:cs typeface="Times New Roman" panose="02020603050405020304" pitchFamily="18" charset="0"/>
              </a:rPr>
              <a:t>Jet momentum resolution</a:t>
            </a:r>
          </a:p>
        </p:txBody>
      </p:sp>
      <p:sp>
        <p:nvSpPr>
          <p:cNvPr id="10" name="Rectangle 9">
            <a:extLst>
              <a:ext uri="{FF2B5EF4-FFF2-40B4-BE49-F238E27FC236}">
                <a16:creationId xmlns:a16="http://schemas.microsoft.com/office/drawing/2014/main" xmlns="" id="{ACB5DD77-B547-6C44-B10D-503FEE46936A}"/>
              </a:ext>
            </a:extLst>
          </p:cNvPr>
          <p:cNvSpPr/>
          <p:nvPr/>
        </p:nvSpPr>
        <p:spPr>
          <a:xfrm>
            <a:off x="3969216" y="3814039"/>
            <a:ext cx="1950214" cy="369332"/>
          </a:xfrm>
          <a:prstGeom prst="rect">
            <a:avLst/>
          </a:prstGeom>
        </p:spPr>
        <p:txBody>
          <a:bodyPr wrap="none">
            <a:spAutoFit/>
          </a:bodyPr>
          <a:lstStyle/>
          <a:p>
            <a:pPr lvl="0"/>
            <a:r>
              <a:rPr lang="en-US" dirty="0">
                <a:solidFill>
                  <a:srgbClr val="C00000"/>
                </a:solidFill>
                <a:latin typeface="+mn-lt"/>
              </a:rPr>
              <a:t>Jet b-tag efficiency</a:t>
            </a:r>
          </a:p>
        </p:txBody>
      </p:sp>
      <p:sp>
        <p:nvSpPr>
          <p:cNvPr id="11" name="TextBox 10">
            <a:extLst>
              <a:ext uri="{FF2B5EF4-FFF2-40B4-BE49-F238E27FC236}">
                <a16:creationId xmlns:a16="http://schemas.microsoft.com/office/drawing/2014/main" xmlns="" id="{2E4ECD3C-62CB-D440-81DE-599EBCDBCB1C}"/>
              </a:ext>
            </a:extLst>
          </p:cNvPr>
          <p:cNvSpPr txBox="1"/>
          <p:nvPr/>
        </p:nvSpPr>
        <p:spPr>
          <a:xfrm>
            <a:off x="841755" y="3810987"/>
            <a:ext cx="2553324" cy="923330"/>
          </a:xfrm>
          <a:prstGeom prst="rect">
            <a:avLst/>
          </a:prstGeom>
          <a:noFill/>
        </p:spPr>
        <p:txBody>
          <a:bodyPr wrap="square" rtlCol="0">
            <a:spAutoFit/>
          </a:bodyPr>
          <a:lstStyle/>
          <a:p>
            <a:r>
              <a:rPr lang="en-US" dirty="0">
                <a:latin typeface="+mn-lt"/>
                <a:cs typeface="Times New Roman" panose="02020603050405020304" pitchFamily="18" charset="0"/>
              </a:rPr>
              <a:t>Jet </a:t>
            </a:r>
            <a:r>
              <a:rPr lang="en-US" dirty="0" err="1">
                <a:latin typeface="+mn-lt"/>
                <a:ea typeface="Cambria Math" panose="02040503050406030204" pitchFamily="18" charset="0"/>
                <a:cs typeface="Times New Roman" panose="02020603050405020304" pitchFamily="18" charset="0"/>
              </a:rPr>
              <a:t>ParticleFlow</a:t>
            </a:r>
            <a:r>
              <a:rPr lang="en-US" dirty="0">
                <a:latin typeface="+mn-lt"/>
                <a:ea typeface="Cambria Math" panose="02040503050406030204" pitchFamily="18" charset="0"/>
                <a:cs typeface="Times New Roman" panose="02020603050405020304" pitchFamily="18" charset="0"/>
              </a:rPr>
              <a:t> </a:t>
            </a:r>
            <a:r>
              <a:rPr lang="en-US" dirty="0">
                <a:latin typeface="+mn-lt"/>
                <a:cs typeface="Times New Roman" panose="02020603050405020304" pitchFamily="18" charset="0"/>
              </a:rPr>
              <a:t>reconstruction algorithm under optimization. </a:t>
            </a:r>
          </a:p>
        </p:txBody>
      </p:sp>
      <p:sp>
        <p:nvSpPr>
          <p:cNvPr id="12" name="TextBox 11">
            <a:extLst>
              <a:ext uri="{FF2B5EF4-FFF2-40B4-BE49-F238E27FC236}">
                <a16:creationId xmlns:a16="http://schemas.microsoft.com/office/drawing/2014/main" xmlns="" id="{0970FCFC-B5C2-E247-B276-DB14025735CD}"/>
              </a:ext>
            </a:extLst>
          </p:cNvPr>
          <p:cNvSpPr txBox="1"/>
          <p:nvPr/>
        </p:nvSpPr>
        <p:spPr>
          <a:xfrm>
            <a:off x="6815798" y="3952538"/>
            <a:ext cx="1930791" cy="1200329"/>
          </a:xfrm>
          <a:prstGeom prst="rect">
            <a:avLst/>
          </a:prstGeom>
          <a:noFill/>
        </p:spPr>
        <p:txBody>
          <a:bodyPr wrap="square" rtlCol="0">
            <a:spAutoFit/>
          </a:bodyPr>
          <a:lstStyle/>
          <a:p>
            <a:r>
              <a:rPr lang="en-US" dirty="0">
                <a:latin typeface="+mn-lt"/>
                <a:cs typeface="Times New Roman" panose="02020603050405020304" pitchFamily="18" charset="0"/>
              </a:rPr>
              <a:t>b-jet identification </a:t>
            </a:r>
          </a:p>
          <a:p>
            <a:r>
              <a:rPr lang="en-US" dirty="0">
                <a:latin typeface="+mn-lt"/>
                <a:cs typeface="Times New Roman" panose="02020603050405020304" pitchFamily="18" charset="0"/>
              </a:rPr>
              <a:t>very simple, based on secondary vertices</a:t>
            </a:r>
          </a:p>
        </p:txBody>
      </p:sp>
      <p:sp>
        <p:nvSpPr>
          <p:cNvPr id="13" name="TextBox 12">
            <a:extLst>
              <a:ext uri="{FF2B5EF4-FFF2-40B4-BE49-F238E27FC236}">
                <a16:creationId xmlns:a16="http://schemas.microsoft.com/office/drawing/2014/main" xmlns="" id="{BC859D97-71C2-F14C-B1CA-23E809EF2324}"/>
              </a:ext>
            </a:extLst>
          </p:cNvPr>
          <p:cNvSpPr txBox="1"/>
          <p:nvPr/>
        </p:nvSpPr>
        <p:spPr>
          <a:xfrm>
            <a:off x="350310" y="5136490"/>
            <a:ext cx="3044769"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solidFill>
                  <a:srgbClr val="C00000"/>
                </a:solidFill>
                <a:latin typeface="+mn-lt"/>
                <a:cs typeface="Times New Roman" panose="02020603050405020304" pitchFamily="18" charset="0"/>
              </a:rPr>
              <a:t>Determined with the “MAP” detector with dual-readout calorimeter and very “rough” jet reconstruction and </a:t>
            </a:r>
            <a:r>
              <a:rPr lang="en-US">
                <a:solidFill>
                  <a:srgbClr val="C00000"/>
                </a:solidFill>
                <a:latin typeface="+mn-lt"/>
                <a:cs typeface="Times New Roman" panose="02020603050405020304" pitchFamily="18" charset="0"/>
              </a:rPr>
              <a:t>b-tag </a:t>
            </a:r>
            <a:r>
              <a:rPr lang="en-US" smtClean="0">
                <a:solidFill>
                  <a:srgbClr val="C00000"/>
                </a:solidFill>
                <a:latin typeface="+mn-lt"/>
                <a:cs typeface="Times New Roman" panose="02020603050405020304" pitchFamily="18" charset="0"/>
              </a:rPr>
              <a:t>algorithms</a:t>
            </a:r>
            <a:endParaRPr lang="en-US" dirty="0">
              <a:solidFill>
                <a:srgbClr val="C00000"/>
              </a:solidFill>
              <a:latin typeface="+mn-lt"/>
              <a:cs typeface="Times New Roman" panose="02020603050405020304" pitchFamily="18" charset="0"/>
            </a:endParaRPr>
          </a:p>
        </p:txBody>
      </p:sp>
    </p:spTree>
    <p:extLst>
      <p:ext uri="{BB962C8B-B14F-4D97-AF65-F5344CB8AC3E}">
        <p14:creationId xmlns:p14="http://schemas.microsoft.com/office/powerpoint/2010/main" val="11768896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368" y="116632"/>
            <a:ext cx="8147248" cy="634082"/>
          </a:xfrm>
        </p:spPr>
        <p:txBody>
          <a:bodyPr/>
          <a:lstStyle/>
          <a:p>
            <a:r>
              <a:rPr lang="en-US" b="0" i="1" dirty="0" smtClean="0"/>
              <a:t>Calorimeter optimization</a:t>
            </a:r>
            <a:endParaRPr lang="en-US" b="0" i="1" dirty="0"/>
          </a:p>
        </p:txBody>
      </p:sp>
      <p:sp>
        <p:nvSpPr>
          <p:cNvPr id="4" name="Slide Number Placeholder 3"/>
          <p:cNvSpPr>
            <a:spLocks noGrp="1"/>
          </p:cNvSpPr>
          <p:nvPr>
            <p:ph type="sldNum" sz="quarter" idx="12"/>
          </p:nvPr>
        </p:nvSpPr>
        <p:spPr/>
        <p:txBody>
          <a:bodyPr/>
          <a:lstStyle/>
          <a:p>
            <a:pPr>
              <a:defRPr/>
            </a:pPr>
            <a:fld id="{8132F8B2-CC17-8A43-B672-B4BE29CACF9C}" type="slidenum">
              <a:rPr lang="en-US" altLang="en-US" smtClean="0"/>
              <a:pPr>
                <a:defRPr/>
              </a:pPr>
              <a:t>25</a:t>
            </a:fld>
            <a:endParaRPr lang="en-US" altLang="en-US"/>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480" y="620688"/>
            <a:ext cx="8355024" cy="5600992"/>
          </a:xfrm>
          <a:prstGeom prst="rect">
            <a:avLst/>
          </a:prstGeom>
        </p:spPr>
      </p:pic>
    </p:spTree>
    <p:extLst>
      <p:ext uri="{BB962C8B-B14F-4D97-AF65-F5344CB8AC3E}">
        <p14:creationId xmlns:p14="http://schemas.microsoft.com/office/powerpoint/2010/main" val="17814949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b="0" i="1"/>
              <a:t>TF6 </a:t>
            </a:r>
            <a:r>
              <a:rPr lang="en-US" b="0" i="1"/>
              <a:t>Calorimetry </a:t>
            </a:r>
            <a:endParaRPr lang="en-US" b="0" i="1"/>
          </a:p>
        </p:txBody>
      </p:sp>
      <p:sp>
        <p:nvSpPr>
          <p:cNvPr id="3" name="Content Placeholder 2"/>
          <p:cNvSpPr>
            <a:spLocks noGrp="1"/>
          </p:cNvSpPr>
          <p:nvPr>
            <p:ph idx="1"/>
          </p:nvPr>
        </p:nvSpPr>
        <p:spPr>
          <a:xfrm>
            <a:off x="454904" y="1196752"/>
            <a:ext cx="8365568" cy="4824536"/>
          </a:xfrm>
        </p:spPr>
        <p:txBody>
          <a:bodyPr/>
          <a:lstStyle/>
          <a:p>
            <a:pPr marL="289179" indent="-285750">
              <a:spcBef>
                <a:spcPts val="450"/>
              </a:spcBef>
              <a:buClr>
                <a:schemeClr val="tx1"/>
              </a:buClr>
              <a:buFont typeface="Wingdings" charset="2"/>
              <a:buChar char="ü"/>
            </a:pPr>
            <a:r>
              <a:rPr lang="en-US" sz="1800" dirty="0" smtClean="0">
                <a:cs typeface="Times New Roman" panose="02020603050405020304" pitchFamily="18" charset="0"/>
              </a:rPr>
              <a:t>Timing </a:t>
            </a:r>
            <a:r>
              <a:rPr lang="en-US" sz="1800" dirty="0">
                <a:cs typeface="Times New Roman" panose="02020603050405020304" pitchFamily="18" charset="0"/>
              </a:rPr>
              <a:t>and longitudinal shower distribution provide a handle on BIB in </a:t>
            </a:r>
            <a:r>
              <a:rPr lang="en-US" sz="1800" dirty="0" smtClean="0">
                <a:cs typeface="Times New Roman" panose="02020603050405020304" pitchFamily="18" charset="0"/>
              </a:rPr>
              <a:t>ECAL</a:t>
            </a:r>
            <a:endParaRPr lang="en-US" sz="1800" dirty="0">
              <a:cs typeface="Times New Roman" panose="02020603050405020304" pitchFamily="18" charset="0"/>
            </a:endParaRPr>
          </a:p>
          <a:p>
            <a:pPr marL="289179" indent="-285750">
              <a:spcBef>
                <a:spcPts val="450"/>
              </a:spcBef>
              <a:buClr>
                <a:schemeClr val="tx1"/>
              </a:buClr>
              <a:buFont typeface="Wingdings" charset="2"/>
              <a:buChar char="ü"/>
            </a:pPr>
            <a:r>
              <a:rPr lang="en-US" sz="1800" dirty="0">
                <a:cs typeface="Times New Roman" panose="02020603050405020304" pitchFamily="18" charset="0"/>
              </a:rPr>
              <a:t>Readout energy is reduced by x3 when loose timing cuts are </a:t>
            </a:r>
            <a:r>
              <a:rPr lang="en-US" sz="1800" dirty="0" smtClean="0">
                <a:cs typeface="Times New Roman" panose="02020603050405020304" pitchFamily="18" charset="0"/>
              </a:rPr>
              <a:t>applied</a:t>
            </a:r>
            <a:endParaRPr lang="en-US" sz="1800" dirty="0">
              <a:cs typeface="Times New Roman" panose="02020603050405020304" pitchFamily="18" charset="0"/>
            </a:endParaRPr>
          </a:p>
          <a:p>
            <a:pPr marL="289179" indent="-285750">
              <a:spcBef>
                <a:spcPts val="450"/>
              </a:spcBef>
              <a:buClr>
                <a:schemeClr val="tx1"/>
              </a:buClr>
              <a:buFont typeface="Wingdings" charset="2"/>
              <a:buChar char="ü"/>
            </a:pPr>
            <a:r>
              <a:rPr lang="en-US" sz="1800" dirty="0">
                <a:ea typeface="Cabin Regular"/>
                <a:cs typeface="Times New Roman" panose="02020603050405020304" pitchFamily="18" charset="0"/>
                <a:sym typeface="Cabin Regular"/>
              </a:rPr>
              <a:t>high granularity + precise timing of each channel would allow to use sophisticated BIB subtraction at the Particle Flow reconstruction </a:t>
            </a:r>
            <a:r>
              <a:rPr lang="en-US" sz="1800" dirty="0" smtClean="0">
                <a:ea typeface="Cabin Regular"/>
                <a:cs typeface="Times New Roman" panose="02020603050405020304" pitchFamily="18" charset="0"/>
                <a:sym typeface="Cabin Regular"/>
              </a:rPr>
              <a:t>level</a:t>
            </a:r>
            <a:endParaRPr lang="en-US" sz="1800" dirty="0">
              <a:ea typeface="Cabin Regular"/>
              <a:cs typeface="Times New Roman" panose="02020603050405020304" pitchFamily="18" charset="0"/>
              <a:sym typeface="Cabin Regular"/>
            </a:endParaRPr>
          </a:p>
          <a:p>
            <a:pPr marL="289179" indent="-285750">
              <a:spcBef>
                <a:spcPts val="450"/>
              </a:spcBef>
              <a:buClr>
                <a:schemeClr val="tx1"/>
              </a:buClr>
              <a:buFont typeface="Wingdings" charset="2"/>
              <a:buChar char="ü"/>
            </a:pPr>
            <a:r>
              <a:rPr lang="en-US" sz="1800" dirty="0">
                <a:ea typeface="Cabin Regular"/>
                <a:cs typeface="Times New Roman" panose="02020603050405020304" pitchFamily="18" charset="0"/>
                <a:sym typeface="Cabin Regular"/>
              </a:rPr>
              <a:t>Could be expensive : other technologies e.g. use Cherenkov calorimeter with PbF2 crystals read out by </a:t>
            </a:r>
            <a:r>
              <a:rPr lang="en-US" sz="1800" dirty="0" err="1">
                <a:ea typeface="Cabin Regular"/>
                <a:cs typeface="Times New Roman" panose="02020603050405020304" pitchFamily="18" charset="0"/>
                <a:sym typeface="Cabin Regular"/>
              </a:rPr>
              <a:t>SiPMs</a:t>
            </a:r>
            <a:r>
              <a:rPr lang="en-US" sz="1800" dirty="0" smtClean="0">
                <a:ea typeface="Cabin Regular"/>
                <a:cs typeface="Times New Roman" panose="02020603050405020304" pitchFamily="18" charset="0"/>
                <a:sym typeface="Cabin Regular"/>
              </a:rPr>
              <a:t>. Good </a:t>
            </a:r>
            <a:r>
              <a:rPr lang="en-US" sz="1800" dirty="0">
                <a:ea typeface="Cabin Regular"/>
                <a:cs typeface="Times New Roman" panose="02020603050405020304" pitchFamily="18" charset="0"/>
                <a:sym typeface="Cabin Regular"/>
              </a:rPr>
              <a:t>timing, flexible granularity, much cheaper.</a:t>
            </a:r>
            <a:endParaRPr lang="en-US" sz="1800" dirty="0">
              <a:cs typeface="Times New Roman" panose="02020603050405020304" pitchFamily="18" charset="0"/>
            </a:endParaRPr>
          </a:p>
          <a:p>
            <a:endParaRPr lang="en-US" sz="1800" dirty="0"/>
          </a:p>
          <a:p>
            <a:r>
              <a:rPr lang="en-US" sz="1800" dirty="0" smtClean="0"/>
              <a:t>R&amp;D on Rad-hard fast crystals  (PbF2, Ba2F, PbWO_4</a:t>
            </a:r>
            <a:r>
              <a:rPr lang="mr-IN" sz="1800" dirty="0" smtClean="0"/>
              <a:t>…</a:t>
            </a:r>
            <a:r>
              <a:rPr lang="en-US" sz="1800" dirty="0" smtClean="0"/>
              <a:t>)  </a:t>
            </a:r>
          </a:p>
          <a:p>
            <a:r>
              <a:rPr lang="en-US" sz="1800" dirty="0" smtClean="0"/>
              <a:t>Synergy with KLEVER + </a:t>
            </a:r>
            <a:r>
              <a:rPr lang="en-US" sz="1800" dirty="0" err="1" smtClean="0"/>
              <a:t>LHCb</a:t>
            </a:r>
            <a:r>
              <a:rPr lang="mr-IN" sz="1800" dirty="0" smtClean="0"/>
              <a:t>…</a:t>
            </a:r>
            <a:r>
              <a:rPr lang="en-US" sz="1800" dirty="0" smtClean="0"/>
              <a:t>.</a:t>
            </a:r>
          </a:p>
          <a:p>
            <a:endParaRPr lang="en-US" sz="1800"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26</a:t>
            </a:fld>
            <a:endParaRPr lang="en-US" altLang="en-US"/>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87448" y="3933057"/>
            <a:ext cx="4696512" cy="2788418"/>
          </a:xfrm>
          <a:prstGeom prst="rect">
            <a:avLst/>
          </a:prstGeom>
        </p:spPr>
      </p:pic>
    </p:spTree>
    <p:extLst>
      <p:ext uri="{BB962C8B-B14F-4D97-AF65-F5344CB8AC3E}">
        <p14:creationId xmlns:p14="http://schemas.microsoft.com/office/powerpoint/2010/main" val="13693749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dirty="0"/>
              <a:t>TF4 Photon Detectors and Particle Identification Detectors </a:t>
            </a:r>
            <a:br>
              <a:rPr lang="en-US" b="0" i="1" dirty="0"/>
            </a:br>
            <a:endParaRPr lang="en-US" b="0" i="1"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sz="2000" dirty="0" smtClean="0"/>
                  <a:t>Crystal calorimeter </a:t>
                </a:r>
                <a:r>
                  <a:rPr lang="en-US" sz="2000" dirty="0" err="1" smtClean="0"/>
                  <a:t>SiPM</a:t>
                </a:r>
                <a:r>
                  <a:rPr lang="en-US" sz="2000" dirty="0" smtClean="0"/>
                  <a:t> readout</a:t>
                </a:r>
              </a:p>
              <a:p>
                <a:pPr lvl="1"/>
                <a:r>
                  <a:rPr lang="en-US" sz="2000" dirty="0" smtClean="0"/>
                  <a:t>Rad hardness up to </a:t>
                </a:r>
                <a14:m>
                  <m:oMath xmlns:m="http://schemas.openxmlformats.org/officeDocument/2006/math">
                    <m:sSup>
                      <m:sSupPr>
                        <m:ctrlPr>
                          <a:rPr lang="en-US" sz="2000" i="1" smtClean="0">
                            <a:latin typeface="Cambria Math" charset="0"/>
                          </a:rPr>
                        </m:ctrlPr>
                      </m:sSupPr>
                      <m:e>
                        <m:r>
                          <a:rPr lang="en-US" sz="2000" b="0" i="1" smtClean="0">
                            <a:latin typeface="Cambria Math" charset="0"/>
                          </a:rPr>
                          <m:t>10</m:t>
                        </m:r>
                      </m:e>
                      <m:sup>
                        <m:r>
                          <a:rPr lang="en-US" sz="2000" b="0" i="1" smtClean="0">
                            <a:latin typeface="Cambria Math" charset="0"/>
                          </a:rPr>
                          <m:t>12</m:t>
                        </m:r>
                      </m:sup>
                    </m:sSup>
                  </m:oMath>
                </a14:m>
                <a:r>
                  <a:rPr lang="en-US" sz="2000" dirty="0" smtClean="0"/>
                  <a:t> n(1MeVeq)</a:t>
                </a:r>
              </a:p>
              <a:p>
                <a:pPr lvl="1"/>
                <a:r>
                  <a:rPr lang="en-US" sz="2000" dirty="0" smtClean="0"/>
                  <a:t>Size</a:t>
                </a:r>
              </a:p>
              <a:p>
                <a:pPr lvl="1"/>
                <a:r>
                  <a:rPr lang="en-US" sz="2000" dirty="0"/>
                  <a:t/>
                </a:r>
                <a:br>
                  <a:rPr lang="en-US" sz="2000" dirty="0"/>
                </a:br>
                <a:endParaRPr lang="en-US" sz="2000" dirty="0" smtClean="0"/>
              </a:p>
              <a:p>
                <a:pPr lvl="1"/>
                <a:r>
                  <a:rPr lang="en-US" sz="2000" dirty="0" smtClean="0"/>
                  <a:t>To </a:t>
                </a:r>
                <a:r>
                  <a:rPr lang="en-US" sz="2000" smtClean="0"/>
                  <a:t>be better defined:</a:t>
                </a:r>
                <a:r>
                  <a:rPr lang="en-US" sz="2000" dirty="0"/>
                  <a:t/>
                </a:r>
                <a:br>
                  <a:rPr lang="en-US" sz="2000" dirty="0"/>
                </a:br>
                <a:r>
                  <a:rPr lang="en-US" sz="2000" dirty="0" smtClean="0"/>
                  <a:t>100 </a:t>
                </a:r>
                <a:r>
                  <a:rPr lang="en-US" sz="2000" dirty="0" err="1"/>
                  <a:t>krad</a:t>
                </a:r>
                <a:r>
                  <a:rPr lang="en-US" sz="2000" dirty="0"/>
                  <a:t>  </a:t>
                </a:r>
                <a:r>
                  <a:rPr lang="en-US" sz="2000" dirty="0" smtClean="0"/>
                  <a:t>at </a:t>
                </a:r>
                <a:r>
                  <a:rPr lang="en-US" sz="2000" dirty="0" err="1" smtClean="0"/>
                  <a:t>SiPM</a:t>
                </a:r>
                <a:r>
                  <a:rPr lang="en-US" sz="2000" dirty="0" smtClean="0"/>
                  <a:t> level  </a:t>
                </a:r>
                <a:r>
                  <a:rPr lang="en-US" sz="2000" dirty="0"/>
                  <a:t>(1 </a:t>
                </a:r>
                <a:r>
                  <a:rPr lang="en-US" sz="2000" dirty="0" err="1"/>
                  <a:t>Mrad</a:t>
                </a:r>
                <a:r>
                  <a:rPr lang="en-US" sz="2000" dirty="0"/>
                  <a:t> </a:t>
                </a:r>
                <a:r>
                  <a:rPr lang="en-US" sz="2000" dirty="0" smtClean="0"/>
                  <a:t>on crystals)</a:t>
                </a:r>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67" t="-80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27</a:t>
            </a:fld>
            <a:endParaRPr lang="en-US" altLang="en-US"/>
          </a:p>
        </p:txBody>
      </p:sp>
    </p:spTree>
    <p:extLst>
      <p:ext uri="{BB962C8B-B14F-4D97-AF65-F5344CB8AC3E}">
        <p14:creationId xmlns:p14="http://schemas.microsoft.com/office/powerpoint/2010/main" val="493124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lstStyle/>
          <a:p>
            <a:r>
              <a:rPr lang="en-US" b="0" i="1" dirty="0" smtClean="0"/>
              <a:t>Muon reconstruction @ 1</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28</a:t>
            </a:fld>
            <a:endParaRPr lang="en-US" altLang="en-US"/>
          </a:p>
        </p:txBody>
      </p:sp>
      <p:grpSp>
        <p:nvGrpSpPr>
          <p:cNvPr id="5" name="Group 4">
            <a:extLst>
              <a:ext uri="{FF2B5EF4-FFF2-40B4-BE49-F238E27FC236}">
                <a16:creationId xmlns:a16="http://schemas.microsoft.com/office/drawing/2014/main" xmlns="" id="{F1038FDA-FF3E-E242-A4D2-5121038D8A37}"/>
              </a:ext>
            </a:extLst>
          </p:cNvPr>
          <p:cNvGrpSpPr/>
          <p:nvPr/>
        </p:nvGrpSpPr>
        <p:grpSpPr>
          <a:xfrm>
            <a:off x="752842" y="2778143"/>
            <a:ext cx="2133128" cy="2196035"/>
            <a:chOff x="1003790" y="1507091"/>
            <a:chExt cx="2844170" cy="2928046"/>
          </a:xfrm>
        </p:grpSpPr>
        <p:pic>
          <p:nvPicPr>
            <p:cNvPr id="6" name="Picture 5">
              <a:extLst>
                <a:ext uri="{FF2B5EF4-FFF2-40B4-BE49-F238E27FC236}">
                  <a16:creationId xmlns:a16="http://schemas.microsoft.com/office/drawing/2014/main" xmlns="" id="{47444AA8-5553-DF43-A1B3-8C1032EF676C}"/>
                </a:ext>
              </a:extLst>
            </p:cNvPr>
            <p:cNvPicPr>
              <a:picLocks noChangeAspect="1"/>
            </p:cNvPicPr>
            <p:nvPr/>
          </p:nvPicPr>
          <p:blipFill>
            <a:blip r:embed="rId2"/>
            <a:stretch>
              <a:fillRect/>
            </a:stretch>
          </p:blipFill>
          <p:spPr>
            <a:xfrm>
              <a:off x="1003790" y="1507091"/>
              <a:ext cx="2844170" cy="2928046"/>
            </a:xfrm>
            <a:prstGeom prst="rect">
              <a:avLst/>
            </a:prstGeom>
          </p:spPr>
        </p:pic>
        <p:grpSp>
          <p:nvGrpSpPr>
            <p:cNvPr id="7" name="Group 6">
              <a:extLst>
                <a:ext uri="{FF2B5EF4-FFF2-40B4-BE49-F238E27FC236}">
                  <a16:creationId xmlns:a16="http://schemas.microsoft.com/office/drawing/2014/main" xmlns="" id="{D17FA958-0F72-3347-8D85-FE6E2A7793AE}"/>
                </a:ext>
              </a:extLst>
            </p:cNvPr>
            <p:cNvGrpSpPr/>
            <p:nvPr/>
          </p:nvGrpSpPr>
          <p:grpSpPr>
            <a:xfrm>
              <a:off x="3400216" y="1612900"/>
              <a:ext cx="447744" cy="825500"/>
              <a:chOff x="3400216" y="1612900"/>
              <a:chExt cx="447744" cy="825500"/>
            </a:xfrm>
          </p:grpSpPr>
          <p:sp>
            <p:nvSpPr>
              <p:cNvPr id="8" name="Rectangle 7">
                <a:extLst>
                  <a:ext uri="{FF2B5EF4-FFF2-40B4-BE49-F238E27FC236}">
                    <a16:creationId xmlns:a16="http://schemas.microsoft.com/office/drawing/2014/main" xmlns="" id="{15DA12CF-1929-9948-90AB-9446F5750E64}"/>
                  </a:ext>
                </a:extLst>
              </p:cNvPr>
              <p:cNvSpPr/>
              <p:nvPr/>
            </p:nvSpPr>
            <p:spPr>
              <a:xfrm>
                <a:off x="3400216" y="1612900"/>
                <a:ext cx="447744" cy="825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xmlns="" id="{C68EDE4D-1049-7A43-983E-B8AC95503501}"/>
                  </a:ext>
                </a:extLst>
              </p:cNvPr>
              <p:cNvCxnSpPr>
                <a:cxnSpLocks/>
              </p:cNvCxnSpPr>
              <p:nvPr/>
            </p:nvCxnSpPr>
            <p:spPr>
              <a:xfrm>
                <a:off x="3400216" y="1769533"/>
                <a:ext cx="3589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xmlns="" id="{1D4D5D87-8896-F94A-8383-D55261AAEA65}"/>
                  </a:ext>
                </a:extLst>
              </p:cNvPr>
              <p:cNvCxnSpPr>
                <a:cxnSpLocks/>
              </p:cNvCxnSpPr>
              <p:nvPr/>
            </p:nvCxnSpPr>
            <p:spPr>
              <a:xfrm flipV="1">
                <a:off x="3784600" y="1765301"/>
                <a:ext cx="0" cy="6603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1" name="Group 10">
            <a:extLst>
              <a:ext uri="{FF2B5EF4-FFF2-40B4-BE49-F238E27FC236}">
                <a16:creationId xmlns:a16="http://schemas.microsoft.com/office/drawing/2014/main" xmlns="" id="{C797997D-0BA8-3148-8463-F19883F2CBD6}"/>
              </a:ext>
            </a:extLst>
          </p:cNvPr>
          <p:cNvGrpSpPr/>
          <p:nvPr/>
        </p:nvGrpSpPr>
        <p:grpSpPr>
          <a:xfrm>
            <a:off x="3071603" y="2778143"/>
            <a:ext cx="2043225" cy="2172275"/>
            <a:chOff x="4095471" y="1507091"/>
            <a:chExt cx="2724300" cy="2896366"/>
          </a:xfrm>
        </p:grpSpPr>
        <p:pic>
          <p:nvPicPr>
            <p:cNvPr id="12" name="Picture 11">
              <a:extLst>
                <a:ext uri="{FF2B5EF4-FFF2-40B4-BE49-F238E27FC236}">
                  <a16:creationId xmlns:a16="http://schemas.microsoft.com/office/drawing/2014/main" xmlns="" id="{1432E78C-0FCD-6048-82DE-B656246E3953}"/>
                </a:ext>
              </a:extLst>
            </p:cNvPr>
            <p:cNvPicPr>
              <a:picLocks noChangeAspect="1"/>
            </p:cNvPicPr>
            <p:nvPr/>
          </p:nvPicPr>
          <p:blipFill rotWithShape="1">
            <a:blip r:embed="rId3"/>
            <a:srcRect r="3389"/>
            <a:stretch/>
          </p:blipFill>
          <p:spPr>
            <a:xfrm>
              <a:off x="4095471" y="1507091"/>
              <a:ext cx="2669407" cy="2896366"/>
            </a:xfrm>
            <a:prstGeom prst="rect">
              <a:avLst/>
            </a:prstGeom>
          </p:spPr>
        </p:pic>
        <p:grpSp>
          <p:nvGrpSpPr>
            <p:cNvPr id="13" name="Group 12">
              <a:extLst>
                <a:ext uri="{FF2B5EF4-FFF2-40B4-BE49-F238E27FC236}">
                  <a16:creationId xmlns:a16="http://schemas.microsoft.com/office/drawing/2014/main" xmlns="" id="{DC7898CC-8A8A-B64D-B8B8-6999F4663F7C}"/>
                </a:ext>
              </a:extLst>
            </p:cNvPr>
            <p:cNvGrpSpPr/>
            <p:nvPr/>
          </p:nvGrpSpPr>
          <p:grpSpPr>
            <a:xfrm>
              <a:off x="6372027" y="1621361"/>
              <a:ext cx="447744" cy="825500"/>
              <a:chOff x="3400216" y="1612900"/>
              <a:chExt cx="447744" cy="825500"/>
            </a:xfrm>
          </p:grpSpPr>
          <p:sp>
            <p:nvSpPr>
              <p:cNvPr id="14" name="Rectangle 13">
                <a:extLst>
                  <a:ext uri="{FF2B5EF4-FFF2-40B4-BE49-F238E27FC236}">
                    <a16:creationId xmlns:a16="http://schemas.microsoft.com/office/drawing/2014/main" xmlns="" id="{97806F28-F4F3-ED48-B1F9-DB2A71D297D0}"/>
                  </a:ext>
                </a:extLst>
              </p:cNvPr>
              <p:cNvSpPr/>
              <p:nvPr/>
            </p:nvSpPr>
            <p:spPr>
              <a:xfrm>
                <a:off x="3400216" y="1612900"/>
                <a:ext cx="447744" cy="825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xmlns="" id="{4D8E0628-48CD-8B45-9F76-BD6C9AAAEED8}"/>
                  </a:ext>
                </a:extLst>
              </p:cNvPr>
              <p:cNvCxnSpPr>
                <a:cxnSpLocks/>
              </p:cNvCxnSpPr>
              <p:nvPr/>
            </p:nvCxnSpPr>
            <p:spPr>
              <a:xfrm>
                <a:off x="3400216" y="1769533"/>
                <a:ext cx="3589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xmlns="" id="{66B192BE-D2B5-B240-B751-948C80D67709}"/>
                  </a:ext>
                </a:extLst>
              </p:cNvPr>
              <p:cNvCxnSpPr>
                <a:cxnSpLocks/>
              </p:cNvCxnSpPr>
              <p:nvPr/>
            </p:nvCxnSpPr>
            <p:spPr>
              <a:xfrm flipV="1">
                <a:off x="3784600" y="1765301"/>
                <a:ext cx="0" cy="6603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7" name="TextBox 16">
            <a:extLst>
              <a:ext uri="{FF2B5EF4-FFF2-40B4-BE49-F238E27FC236}">
                <a16:creationId xmlns:a16="http://schemas.microsoft.com/office/drawing/2014/main" xmlns="" id="{2E6AD874-A743-0841-9A12-BB72CFAC353C}"/>
              </a:ext>
            </a:extLst>
          </p:cNvPr>
          <p:cNvSpPr txBox="1"/>
          <p:nvPr/>
        </p:nvSpPr>
        <p:spPr>
          <a:xfrm>
            <a:off x="1937109" y="1579520"/>
            <a:ext cx="2135521" cy="323165"/>
          </a:xfrm>
          <a:prstGeom prst="rect">
            <a:avLst/>
          </a:prstGeom>
          <a:solidFill>
            <a:srgbClr val="FCFEFF"/>
          </a:solidFill>
          <a:effectLst>
            <a:outerShdw blurRad="63500" sx="102000" sy="102000" algn="ctr" rotWithShape="0">
              <a:prstClr val="black">
                <a:alpha val="40000"/>
              </a:prstClr>
            </a:outerShdw>
          </a:effectLst>
        </p:spPr>
        <p:txBody>
          <a:bodyPr wrap="none" rtlCol="0">
            <a:spAutoFit/>
          </a:bodyPr>
          <a:lstStyle/>
          <a:p>
            <a:r>
              <a:rPr lang="en-US" sz="1500" dirty="0">
                <a:latin typeface="Times New Roman" panose="02020603050405020304" pitchFamily="18" charset="0"/>
                <a:cs typeface="Times New Roman" panose="02020603050405020304" pitchFamily="18" charset="0"/>
              </a:rPr>
              <a:t>BIB in the muon detector</a:t>
            </a:r>
          </a:p>
        </p:txBody>
      </p:sp>
      <p:sp>
        <p:nvSpPr>
          <p:cNvPr id="18" name="TextBox 17">
            <a:extLst>
              <a:ext uri="{FF2B5EF4-FFF2-40B4-BE49-F238E27FC236}">
                <a16:creationId xmlns:a16="http://schemas.microsoft.com/office/drawing/2014/main" xmlns="" id="{D5296BF0-445E-374F-B72C-6EF5C40F985E}"/>
              </a:ext>
            </a:extLst>
          </p:cNvPr>
          <p:cNvSpPr txBox="1"/>
          <p:nvPr/>
        </p:nvSpPr>
        <p:spPr>
          <a:xfrm>
            <a:off x="844158" y="2157400"/>
            <a:ext cx="2275030" cy="553998"/>
          </a:xfrm>
          <a:prstGeom prst="rect">
            <a:avLst/>
          </a:prstGeom>
          <a:noFill/>
        </p:spPr>
        <p:txBody>
          <a:bodyPr wrap="square" rtlCol="0">
            <a:spAutoFit/>
          </a:bodyPr>
          <a:lstStyle/>
          <a:p>
            <a:r>
              <a:rPr lang="en-US" sz="1500" dirty="0">
                <a:solidFill>
                  <a:srgbClr val="0432FF"/>
                </a:solidFill>
                <a:latin typeface="Times New Roman" panose="02020603050405020304" pitchFamily="18" charset="0"/>
                <a:cs typeface="Times New Roman" panose="02020603050405020304" pitchFamily="18" charset="0"/>
              </a:rPr>
              <a:t>Central detector low occupancy</a:t>
            </a:r>
          </a:p>
        </p:txBody>
      </p:sp>
      <p:sp>
        <p:nvSpPr>
          <p:cNvPr id="19" name="TextBox 18">
            <a:extLst>
              <a:ext uri="{FF2B5EF4-FFF2-40B4-BE49-F238E27FC236}">
                <a16:creationId xmlns:a16="http://schemas.microsoft.com/office/drawing/2014/main" xmlns="" id="{7A7C9697-53EE-C247-A8E1-42E72124E5D9}"/>
              </a:ext>
            </a:extLst>
          </p:cNvPr>
          <p:cNvSpPr txBox="1"/>
          <p:nvPr/>
        </p:nvSpPr>
        <p:spPr>
          <a:xfrm>
            <a:off x="3058971" y="2081169"/>
            <a:ext cx="2294080" cy="784830"/>
          </a:xfrm>
          <a:prstGeom prst="rect">
            <a:avLst/>
          </a:prstGeom>
          <a:noFill/>
        </p:spPr>
        <p:txBody>
          <a:bodyPr wrap="square" rtlCol="0">
            <a:spAutoFit/>
          </a:bodyPr>
          <a:lstStyle/>
          <a:p>
            <a:r>
              <a:rPr lang="en-US" sz="1500" dirty="0">
                <a:solidFill>
                  <a:srgbClr val="C00000"/>
                </a:solidFill>
                <a:latin typeface="Times New Roman" panose="02020603050405020304" pitchFamily="18" charset="0"/>
                <a:cs typeface="Times New Roman" panose="02020603050405020304" pitchFamily="18" charset="0"/>
              </a:rPr>
              <a:t>Backward/Forward detector sizeable occupancy close to nozzle </a:t>
            </a:r>
          </a:p>
        </p:txBody>
      </p:sp>
      <p:pic>
        <p:nvPicPr>
          <p:cNvPr id="20" name="Picture 19">
            <a:extLst>
              <a:ext uri="{FF2B5EF4-FFF2-40B4-BE49-F238E27FC236}">
                <a16:creationId xmlns:a16="http://schemas.microsoft.com/office/drawing/2014/main" xmlns="" id="{5E19F4CC-1606-A34C-9AB8-2112CA5E3E3B}"/>
              </a:ext>
            </a:extLst>
          </p:cNvPr>
          <p:cNvPicPr>
            <a:picLocks noChangeAspect="1"/>
          </p:cNvPicPr>
          <p:nvPr/>
        </p:nvPicPr>
        <p:blipFill>
          <a:blip r:embed="rId4"/>
          <a:stretch>
            <a:fillRect/>
          </a:stretch>
        </p:blipFill>
        <p:spPr>
          <a:xfrm>
            <a:off x="5867400" y="2845393"/>
            <a:ext cx="2609850" cy="2105025"/>
          </a:xfrm>
          <a:prstGeom prst="rect">
            <a:avLst/>
          </a:prstGeom>
        </p:spPr>
      </p:pic>
      <p:sp>
        <p:nvSpPr>
          <p:cNvPr id="21" name="TextBox 20">
            <a:extLst>
              <a:ext uri="{FF2B5EF4-FFF2-40B4-BE49-F238E27FC236}">
                <a16:creationId xmlns:a16="http://schemas.microsoft.com/office/drawing/2014/main" xmlns="" id="{C5F1EF04-D069-1044-ADB5-16C046B88190}"/>
              </a:ext>
            </a:extLst>
          </p:cNvPr>
          <p:cNvSpPr txBox="1"/>
          <p:nvPr/>
        </p:nvSpPr>
        <p:spPr>
          <a:xfrm>
            <a:off x="5720279" y="2068378"/>
            <a:ext cx="1665841" cy="369332"/>
          </a:xfrm>
          <a:prstGeom prst="rect">
            <a:avLst/>
          </a:prstGeom>
          <a:noFill/>
        </p:spPr>
        <p:txBody>
          <a:bodyPr wrap="none" rtlCol="0">
            <a:spAutoFit/>
          </a:bodyPr>
          <a:lstStyle/>
          <a:p>
            <a:r>
              <a:rPr lang="en-US" dirty="0">
                <a:solidFill>
                  <a:srgbClr val="0432FF"/>
                </a:solidFill>
                <a:latin typeface="Times New Roman" panose="02020603050405020304" pitchFamily="18" charset="0"/>
                <a:cs typeface="Times New Roman" panose="02020603050405020304" pitchFamily="18" charset="0"/>
              </a:rPr>
              <a:t>Central detector</a:t>
            </a:r>
          </a:p>
        </p:txBody>
      </p:sp>
      <p:cxnSp>
        <p:nvCxnSpPr>
          <p:cNvPr id="22" name="Straight Arrow Connector 21">
            <a:extLst>
              <a:ext uri="{FF2B5EF4-FFF2-40B4-BE49-F238E27FC236}">
                <a16:creationId xmlns:a16="http://schemas.microsoft.com/office/drawing/2014/main" xmlns="" id="{1DA2D7DB-2CFC-9F48-ABF8-9C2AC4100ECC}"/>
              </a:ext>
            </a:extLst>
          </p:cNvPr>
          <p:cNvCxnSpPr/>
          <p:nvPr/>
        </p:nvCxnSpPr>
        <p:spPr>
          <a:xfrm>
            <a:off x="6134100" y="2462043"/>
            <a:ext cx="495300" cy="516104"/>
          </a:xfrm>
          <a:prstGeom prst="straightConnector1">
            <a:avLst/>
          </a:prstGeom>
          <a:ln w="38100">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xmlns="" id="{75ACB6A7-7F9B-2546-A578-2168CC505422}"/>
              </a:ext>
            </a:extLst>
          </p:cNvPr>
          <p:cNvSpPr txBox="1"/>
          <p:nvPr/>
        </p:nvSpPr>
        <p:spPr>
          <a:xfrm>
            <a:off x="6629400" y="3721909"/>
            <a:ext cx="1967205" cy="646331"/>
          </a:xfrm>
          <a:prstGeom prst="rect">
            <a:avLst/>
          </a:prstGeom>
          <a:noFill/>
        </p:spPr>
        <p:txBody>
          <a:bodyPr wrap="none" rtlCol="0">
            <a:spAutoFit/>
          </a:bodyPr>
          <a:lstStyle/>
          <a:p>
            <a:r>
              <a:rPr lang="en-US" dirty="0">
                <a:solidFill>
                  <a:srgbClr val="C00000"/>
                </a:solidFill>
                <a:latin typeface="Times New Roman" panose="02020603050405020304" pitchFamily="18" charset="0"/>
                <a:cs typeface="Times New Roman" panose="02020603050405020304" pitchFamily="18" charset="0"/>
              </a:rPr>
              <a:t>Backward/Forward</a:t>
            </a:r>
          </a:p>
          <a:p>
            <a:r>
              <a:rPr lang="en-US" dirty="0">
                <a:solidFill>
                  <a:srgbClr val="C00000"/>
                </a:solidFill>
                <a:latin typeface="Times New Roman" panose="02020603050405020304" pitchFamily="18" charset="0"/>
                <a:cs typeface="Times New Roman" panose="02020603050405020304" pitchFamily="18" charset="0"/>
              </a:rPr>
              <a:t>detector</a:t>
            </a:r>
          </a:p>
        </p:txBody>
      </p:sp>
      <p:cxnSp>
        <p:nvCxnSpPr>
          <p:cNvPr id="24" name="Straight Arrow Connector 23">
            <a:extLst>
              <a:ext uri="{FF2B5EF4-FFF2-40B4-BE49-F238E27FC236}">
                <a16:creationId xmlns:a16="http://schemas.microsoft.com/office/drawing/2014/main" xmlns="" id="{6FCF69E2-80AF-8F41-9DFF-1CDA1C8E1E74}"/>
              </a:ext>
            </a:extLst>
          </p:cNvPr>
          <p:cNvCxnSpPr>
            <a:cxnSpLocks/>
          </p:cNvCxnSpPr>
          <p:nvPr/>
        </p:nvCxnSpPr>
        <p:spPr>
          <a:xfrm flipV="1">
            <a:off x="7423142" y="3267075"/>
            <a:ext cx="266701" cy="50245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16786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US" b="0" i="1" dirty="0"/>
              <a:t>TF1 Gaseous Detectors </a:t>
            </a:r>
            <a:endParaRPr lang="en-US" b="0" i="1" dirty="0"/>
          </a:p>
        </p:txBody>
      </p:sp>
      <p:sp>
        <p:nvSpPr>
          <p:cNvPr id="3" name="Content Placeholder 2"/>
          <p:cNvSpPr>
            <a:spLocks noGrp="1"/>
          </p:cNvSpPr>
          <p:nvPr>
            <p:ph idx="1"/>
          </p:nvPr>
        </p:nvSpPr>
        <p:spPr>
          <a:xfrm>
            <a:off x="395536" y="1340768"/>
            <a:ext cx="8291264" cy="4525963"/>
          </a:xfrm>
        </p:spPr>
        <p:txBody>
          <a:bodyPr/>
          <a:lstStyle/>
          <a:p>
            <a:r>
              <a:rPr lang="en-US" sz="2000" dirty="0"/>
              <a:t>MPGDs </a:t>
            </a:r>
            <a:r>
              <a:rPr lang="en-US" sz="2000" dirty="0" smtClean="0"/>
              <a:t>or also </a:t>
            </a:r>
            <a:r>
              <a:rPr lang="en-US" sz="2000" dirty="0"/>
              <a:t>improved RPCs, </a:t>
            </a:r>
            <a:r>
              <a:rPr lang="en-US" sz="2000" dirty="0" smtClean="0"/>
              <a:t>... </a:t>
            </a:r>
            <a:r>
              <a:rPr lang="en-US" sz="2000" dirty="0"/>
              <a:t>for readout of high-granularity hadronic calorimeters and for muon detectors in high rate areas where high precision is required (</a:t>
            </a:r>
            <a:r>
              <a:rPr lang="en-US" sz="2000" dirty="0" err="1"/>
              <a:t>eg</a:t>
            </a:r>
            <a:r>
              <a:rPr lang="en-US" sz="2000" dirty="0"/>
              <a:t> endcaps, first station in barrel</a:t>
            </a:r>
            <a:r>
              <a:rPr lang="en-US" sz="2000" dirty="0" smtClean="0"/>
              <a:t>,</a:t>
            </a:r>
            <a:r>
              <a:rPr lang="mr-IN" sz="2000" dirty="0" smtClean="0"/>
              <a:t>…</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29</a:t>
            </a:fld>
            <a:endParaRPr lang="en-US" altLang="en-US"/>
          </a:p>
        </p:txBody>
      </p:sp>
    </p:spTree>
    <p:extLst>
      <p:ext uri="{BB962C8B-B14F-4D97-AF65-F5344CB8AC3E}">
        <p14:creationId xmlns:p14="http://schemas.microsoft.com/office/powerpoint/2010/main" val="1952271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a:t>
            </a:fld>
            <a:endParaRPr lang="en-US" altLang="en-US"/>
          </a:p>
        </p:txBody>
      </p:sp>
      <p:sp>
        <p:nvSpPr>
          <p:cNvPr id="5" name="Rectangle 4"/>
          <p:cNvSpPr/>
          <p:nvPr/>
        </p:nvSpPr>
        <p:spPr>
          <a:xfrm>
            <a:off x="238968" y="360467"/>
            <a:ext cx="4176464" cy="5570756"/>
          </a:xfrm>
          <a:prstGeom prst="rect">
            <a:avLst/>
          </a:prstGeom>
        </p:spPr>
        <p:txBody>
          <a:bodyPr wrap="square">
            <a:spAutoFit/>
          </a:bodyPr>
          <a:lstStyle/>
          <a:p>
            <a:r>
              <a:rPr lang="en-US" b="1" dirty="0">
                <a:latin typeface="+mn-lt"/>
              </a:rPr>
              <a:t>TF1 Gaseous Detectors </a:t>
            </a:r>
          </a:p>
          <a:p>
            <a:pPr marL="742950" lvl="1" indent="-285750">
              <a:buFont typeface="Arial" charset="0"/>
              <a:buChar char="•"/>
            </a:pPr>
            <a:r>
              <a:rPr lang="en-US" sz="1200" dirty="0" err="1">
                <a:latin typeface="+mn-lt"/>
              </a:rPr>
              <a:t>Convenors</a:t>
            </a:r>
            <a:r>
              <a:rPr lang="en-US" sz="1200" dirty="0">
                <a:latin typeface="+mn-lt"/>
              </a:rPr>
              <a:t>: Anna </a:t>
            </a:r>
            <a:r>
              <a:rPr lang="en-US" sz="1200" dirty="0" err="1">
                <a:latin typeface="+mn-lt"/>
              </a:rPr>
              <a:t>Colaleo</a:t>
            </a:r>
            <a:r>
              <a:rPr lang="en-US" sz="1200" dirty="0">
                <a:latin typeface="+mn-lt"/>
              </a:rPr>
              <a:t> (INFN Bari), </a:t>
            </a:r>
            <a:r>
              <a:rPr lang="en-US" sz="1200" dirty="0" err="1">
                <a:latin typeface="+mn-lt"/>
              </a:rPr>
              <a:t>Leszek</a:t>
            </a:r>
            <a:r>
              <a:rPr lang="en-US" sz="1200" dirty="0">
                <a:latin typeface="+mn-lt"/>
              </a:rPr>
              <a:t> </a:t>
            </a:r>
            <a:r>
              <a:rPr lang="en-US" sz="1200" dirty="0" err="1">
                <a:latin typeface="+mn-lt"/>
              </a:rPr>
              <a:t>Ropelewski</a:t>
            </a:r>
            <a:r>
              <a:rPr lang="en-US" sz="1200" dirty="0">
                <a:latin typeface="+mn-lt"/>
              </a:rPr>
              <a:t> (CERN)</a:t>
            </a:r>
          </a:p>
          <a:p>
            <a:pPr marL="742950" lvl="1" indent="-285750">
              <a:buFont typeface="Arial" charset="0"/>
              <a:buChar char="•"/>
            </a:pPr>
            <a:r>
              <a:rPr lang="en-US" sz="1200" dirty="0">
                <a:latin typeface="+mn-lt"/>
              </a:rPr>
              <a:t>Expert members: Klaus </a:t>
            </a:r>
            <a:r>
              <a:rPr lang="en-US" sz="1200" dirty="0" err="1">
                <a:latin typeface="+mn-lt"/>
              </a:rPr>
              <a:t>Dehmelt</a:t>
            </a:r>
            <a:r>
              <a:rPr lang="en-US" sz="1200" dirty="0">
                <a:latin typeface="+mn-lt"/>
              </a:rPr>
              <a:t> (</a:t>
            </a:r>
            <a:r>
              <a:rPr lang="en-US" sz="1200" dirty="0" err="1">
                <a:latin typeface="+mn-lt"/>
              </a:rPr>
              <a:t>Stonybrook</a:t>
            </a:r>
            <a:r>
              <a:rPr lang="en-US" sz="1200" dirty="0">
                <a:latin typeface="+mn-lt"/>
              </a:rPr>
              <a:t>), </a:t>
            </a:r>
            <a:endParaRPr lang="en-US" sz="1200" dirty="0" smtClean="0">
              <a:latin typeface="+mn-lt"/>
            </a:endParaRPr>
          </a:p>
          <a:p>
            <a:pPr lvl="1"/>
            <a:r>
              <a:rPr lang="en-US" sz="1200" dirty="0" smtClean="0">
                <a:latin typeface="+mn-lt"/>
              </a:rPr>
              <a:t>        Laura </a:t>
            </a:r>
            <a:r>
              <a:rPr lang="en-US" sz="1200" dirty="0" err="1">
                <a:latin typeface="+mn-lt"/>
              </a:rPr>
              <a:t>Fabbietti</a:t>
            </a:r>
            <a:r>
              <a:rPr lang="en-US" sz="1200" dirty="0">
                <a:latin typeface="+mn-lt"/>
              </a:rPr>
              <a:t> (TUM Munich), </a:t>
            </a:r>
            <a:r>
              <a:rPr lang="en-US" sz="1200" dirty="0" smtClean="0">
                <a:latin typeface="+mn-lt"/>
              </a:rPr>
              <a:t>Barbara </a:t>
            </a:r>
            <a:r>
              <a:rPr lang="en-US" sz="1200" dirty="0" err="1">
                <a:latin typeface="+mn-lt"/>
              </a:rPr>
              <a:t>Liberti</a:t>
            </a:r>
            <a:r>
              <a:rPr lang="en-US" sz="1200" dirty="0">
                <a:latin typeface="+mn-lt"/>
              </a:rPr>
              <a:t> (INFN </a:t>
            </a:r>
            <a:r>
              <a:rPr lang="en-US" sz="1200" dirty="0" smtClean="0">
                <a:latin typeface="+mn-lt"/>
              </a:rPr>
              <a:t>           </a:t>
            </a:r>
          </a:p>
          <a:p>
            <a:pPr lvl="1"/>
            <a:r>
              <a:rPr lang="en-US" sz="1200" dirty="0" smtClean="0">
                <a:latin typeface="+mn-lt"/>
              </a:rPr>
              <a:t>        Roma</a:t>
            </a:r>
            <a:r>
              <a:rPr lang="en-US" sz="1200" dirty="0">
                <a:latin typeface="+mn-lt"/>
              </a:rPr>
              <a:t>), Joao </a:t>
            </a:r>
            <a:r>
              <a:rPr lang="en-US" sz="1200" dirty="0" err="1">
                <a:latin typeface="+mn-lt"/>
              </a:rPr>
              <a:t>Veloso</a:t>
            </a:r>
            <a:r>
              <a:rPr lang="en-US" sz="1200" dirty="0">
                <a:latin typeface="+mn-lt"/>
              </a:rPr>
              <a:t> (</a:t>
            </a:r>
            <a:r>
              <a:rPr lang="en-US" sz="1200" dirty="0" err="1">
                <a:latin typeface="+mn-lt"/>
              </a:rPr>
              <a:t>Aveiro</a:t>
            </a:r>
            <a:r>
              <a:rPr lang="en-US" sz="1400" dirty="0">
                <a:latin typeface="+mn-lt"/>
              </a:rPr>
              <a:t>)</a:t>
            </a:r>
          </a:p>
          <a:p>
            <a:r>
              <a:rPr lang="en-US" b="1" dirty="0">
                <a:latin typeface="+mn-lt"/>
              </a:rPr>
              <a:t>TF2 Liquid Detectors </a:t>
            </a:r>
          </a:p>
          <a:p>
            <a:pPr marL="742950" lvl="1" indent="-285750">
              <a:buFont typeface="Arial" charset="0"/>
              <a:buChar char="•"/>
            </a:pPr>
            <a:r>
              <a:rPr lang="en-US" sz="1200" dirty="0" err="1">
                <a:latin typeface="+mn-lt"/>
              </a:rPr>
              <a:t>Convenors</a:t>
            </a:r>
            <a:r>
              <a:rPr lang="en-US" sz="1200" dirty="0">
                <a:latin typeface="+mn-lt"/>
              </a:rPr>
              <a:t>: Roxanne Guenette (Harvard), </a:t>
            </a:r>
            <a:r>
              <a:rPr lang="en-US" sz="1200" dirty="0" err="1">
                <a:latin typeface="+mn-lt"/>
              </a:rPr>
              <a:t>Jocely</a:t>
            </a:r>
            <a:r>
              <a:rPr lang="en-US" sz="1200" dirty="0">
                <a:latin typeface="+mn-lt"/>
              </a:rPr>
              <a:t> Monroe (RHUL)</a:t>
            </a:r>
          </a:p>
          <a:p>
            <a:pPr marL="742950" lvl="1" indent="-285750">
              <a:buFont typeface="Arial" charset="0"/>
              <a:buChar char="•"/>
            </a:pPr>
            <a:r>
              <a:rPr lang="en-US" sz="1200" dirty="0">
                <a:latin typeface="+mn-lt"/>
              </a:rPr>
              <a:t>Expert members: Auke-Pieter </a:t>
            </a:r>
            <a:r>
              <a:rPr lang="en-US" sz="1200" dirty="0" err="1">
                <a:latin typeface="+mn-lt"/>
              </a:rPr>
              <a:t>Colijn</a:t>
            </a:r>
            <a:r>
              <a:rPr lang="en-US" sz="1200" dirty="0">
                <a:latin typeface="+mn-lt"/>
              </a:rPr>
              <a:t> (NIKHEF), Antonio </a:t>
            </a:r>
            <a:r>
              <a:rPr lang="en-US" sz="1200" dirty="0" err="1">
                <a:latin typeface="+mn-lt"/>
              </a:rPr>
              <a:t>Ereditato</a:t>
            </a:r>
            <a:r>
              <a:rPr lang="en-US" sz="1200" dirty="0">
                <a:latin typeface="+mn-lt"/>
              </a:rPr>
              <a:t> (Yale/Berne), Ines Gil </a:t>
            </a:r>
            <a:r>
              <a:rPr lang="en-US" sz="1200" dirty="0" err="1">
                <a:latin typeface="+mn-lt"/>
              </a:rPr>
              <a:t>Botella</a:t>
            </a:r>
            <a:r>
              <a:rPr lang="en-US" sz="1200" dirty="0">
                <a:latin typeface="+mn-lt"/>
              </a:rPr>
              <a:t> (CIEMAT), Manfred Lindner (MPI Heidelberg)</a:t>
            </a:r>
          </a:p>
          <a:p>
            <a:r>
              <a:rPr lang="en-US" b="1" dirty="0">
                <a:latin typeface="+mn-lt"/>
              </a:rPr>
              <a:t>TF3 Solid State Detectors </a:t>
            </a:r>
          </a:p>
          <a:p>
            <a:pPr marL="742950" lvl="1" indent="-285750">
              <a:buFont typeface="Arial" charset="0"/>
              <a:buChar char="•"/>
            </a:pPr>
            <a:r>
              <a:rPr lang="en-US" sz="1200" dirty="0" err="1">
                <a:latin typeface="+mn-lt"/>
              </a:rPr>
              <a:t>Convenors</a:t>
            </a:r>
            <a:r>
              <a:rPr lang="en-US" sz="1200" dirty="0">
                <a:latin typeface="+mn-lt"/>
              </a:rPr>
              <a:t>: </a:t>
            </a:r>
            <a:r>
              <a:rPr lang="en-US" sz="1200" dirty="0" err="1">
                <a:latin typeface="+mn-lt"/>
              </a:rPr>
              <a:t>Nicolo</a:t>
            </a:r>
            <a:r>
              <a:rPr lang="en-US" sz="1200" dirty="0">
                <a:latin typeface="+mn-lt"/>
              </a:rPr>
              <a:t> </a:t>
            </a:r>
            <a:r>
              <a:rPr lang="en-US" sz="1200" dirty="0" err="1">
                <a:latin typeface="+mn-lt"/>
              </a:rPr>
              <a:t>Cartiglia</a:t>
            </a:r>
            <a:r>
              <a:rPr lang="en-US" sz="1200" dirty="0">
                <a:latin typeface="+mn-lt"/>
              </a:rPr>
              <a:t> (INFN </a:t>
            </a:r>
            <a:r>
              <a:rPr lang="en-US" sz="1200" dirty="0" err="1">
                <a:latin typeface="+mn-lt"/>
              </a:rPr>
              <a:t>Turino</a:t>
            </a:r>
            <a:r>
              <a:rPr lang="en-US" sz="1200" dirty="0">
                <a:latin typeface="+mn-lt"/>
              </a:rPr>
              <a:t>), Giulio Pellegrini (IMB-CNM-CSIC)</a:t>
            </a:r>
          </a:p>
          <a:p>
            <a:pPr marL="742950" lvl="1" indent="-285750">
              <a:buFont typeface="Arial" charset="0"/>
              <a:buChar char="•"/>
            </a:pPr>
            <a:r>
              <a:rPr lang="en-US" sz="1200" dirty="0">
                <a:latin typeface="+mn-lt"/>
              </a:rPr>
              <a:t>Expert members: Daniela </a:t>
            </a:r>
            <a:r>
              <a:rPr lang="en-US" sz="1200" dirty="0" err="1">
                <a:latin typeface="+mn-lt"/>
              </a:rPr>
              <a:t>Bortoletto</a:t>
            </a:r>
            <a:r>
              <a:rPr lang="en-US" sz="1200" dirty="0">
                <a:latin typeface="+mn-lt"/>
              </a:rPr>
              <a:t> (Oxford), Didier </a:t>
            </a:r>
            <a:r>
              <a:rPr lang="en-US" sz="1200" dirty="0" err="1">
                <a:latin typeface="+mn-lt"/>
              </a:rPr>
              <a:t>Contardo</a:t>
            </a:r>
            <a:r>
              <a:rPr lang="en-US" sz="1200" dirty="0">
                <a:latin typeface="+mn-lt"/>
              </a:rPr>
              <a:t> (IN2P3-IP2I), Ingrid </a:t>
            </a:r>
            <a:r>
              <a:rPr lang="en-US" sz="1200" dirty="0" err="1">
                <a:latin typeface="+mn-lt"/>
              </a:rPr>
              <a:t>Gregor</a:t>
            </a:r>
            <a:r>
              <a:rPr lang="en-US" sz="1200" dirty="0">
                <a:latin typeface="+mn-lt"/>
              </a:rPr>
              <a:t> (DESY and Bonn), </a:t>
            </a:r>
            <a:r>
              <a:rPr lang="en-US" sz="1200" dirty="0" err="1">
                <a:latin typeface="+mn-lt"/>
              </a:rPr>
              <a:t>Gregor</a:t>
            </a:r>
            <a:r>
              <a:rPr lang="en-US" sz="1200" dirty="0">
                <a:latin typeface="+mn-lt"/>
              </a:rPr>
              <a:t> </a:t>
            </a:r>
            <a:r>
              <a:rPr lang="en-US" sz="1200" dirty="0" err="1">
                <a:latin typeface="+mn-lt"/>
              </a:rPr>
              <a:t>Kramberger</a:t>
            </a:r>
            <a:r>
              <a:rPr lang="en-US" sz="1200" dirty="0">
                <a:latin typeface="+mn-lt"/>
              </a:rPr>
              <a:t> (</a:t>
            </a:r>
            <a:r>
              <a:rPr lang="en-US" sz="1200" dirty="0" err="1">
                <a:latin typeface="+mn-lt"/>
              </a:rPr>
              <a:t>Jozef</a:t>
            </a:r>
            <a:r>
              <a:rPr lang="en-US" sz="1200" dirty="0">
                <a:latin typeface="+mn-lt"/>
              </a:rPr>
              <a:t> Stefan </a:t>
            </a:r>
            <a:r>
              <a:rPr lang="en-US" sz="1200" dirty="0" err="1">
                <a:latin typeface="+mn-lt"/>
              </a:rPr>
              <a:t>Insitute</a:t>
            </a:r>
            <a:r>
              <a:rPr lang="en-US" sz="1200" dirty="0">
                <a:latin typeface="+mn-lt"/>
              </a:rPr>
              <a:t>), Heinz </a:t>
            </a:r>
            <a:r>
              <a:rPr lang="en-US" sz="1200" dirty="0" err="1">
                <a:latin typeface="+mn-lt"/>
              </a:rPr>
              <a:t>Pernegger</a:t>
            </a:r>
            <a:r>
              <a:rPr lang="en-US" sz="1200" dirty="0">
                <a:latin typeface="+mn-lt"/>
              </a:rPr>
              <a:t> (CERN)</a:t>
            </a:r>
          </a:p>
          <a:p>
            <a:r>
              <a:rPr lang="en-US" b="1" dirty="0">
                <a:latin typeface="+mn-lt"/>
              </a:rPr>
              <a:t>TF4 Photon Detectors and Particle Identification Detectors </a:t>
            </a:r>
          </a:p>
          <a:p>
            <a:pPr marL="742950" lvl="1" indent="-285750">
              <a:buFont typeface="Arial" charset="0"/>
              <a:buChar char="•"/>
            </a:pPr>
            <a:r>
              <a:rPr lang="en-US" sz="1200" dirty="0" err="1">
                <a:latin typeface="+mn-lt"/>
              </a:rPr>
              <a:t>Convenors</a:t>
            </a:r>
            <a:r>
              <a:rPr lang="en-US" sz="1200" dirty="0">
                <a:latin typeface="+mn-lt"/>
              </a:rPr>
              <a:t>: Neville </a:t>
            </a:r>
            <a:r>
              <a:rPr lang="en-US" sz="1200" dirty="0" err="1">
                <a:latin typeface="+mn-lt"/>
              </a:rPr>
              <a:t>Harnew</a:t>
            </a:r>
            <a:r>
              <a:rPr lang="en-US" sz="1200" dirty="0">
                <a:latin typeface="+mn-lt"/>
              </a:rPr>
              <a:t> (Oxford), Peter </a:t>
            </a:r>
            <a:r>
              <a:rPr lang="en-US" sz="1200" dirty="0" err="1">
                <a:latin typeface="+mn-lt"/>
              </a:rPr>
              <a:t>Krizan</a:t>
            </a:r>
            <a:r>
              <a:rPr lang="en-US" sz="1200" dirty="0">
                <a:latin typeface="+mn-lt"/>
              </a:rPr>
              <a:t> (</a:t>
            </a:r>
            <a:r>
              <a:rPr lang="en-US" sz="1200" dirty="0" err="1">
                <a:latin typeface="+mn-lt"/>
              </a:rPr>
              <a:t>Jozef</a:t>
            </a:r>
            <a:r>
              <a:rPr lang="en-US" sz="1200" dirty="0">
                <a:latin typeface="+mn-lt"/>
              </a:rPr>
              <a:t> Stefan </a:t>
            </a:r>
            <a:r>
              <a:rPr lang="en-US" sz="1200" dirty="0" err="1">
                <a:latin typeface="+mn-lt"/>
              </a:rPr>
              <a:t>Insitute</a:t>
            </a:r>
            <a:r>
              <a:rPr lang="en-US" sz="1200" dirty="0">
                <a:latin typeface="+mn-lt"/>
              </a:rPr>
              <a:t>)</a:t>
            </a:r>
          </a:p>
          <a:p>
            <a:pPr marL="742950" lvl="1" indent="-285750">
              <a:buFont typeface="Arial" charset="0"/>
              <a:buChar char="•"/>
            </a:pPr>
            <a:r>
              <a:rPr lang="en-US" sz="1200" dirty="0">
                <a:latin typeface="+mn-lt"/>
              </a:rPr>
              <a:t>Expert members: Ichiro Adachi (KEK), Christian </a:t>
            </a:r>
            <a:r>
              <a:rPr lang="en-US" sz="1200" dirty="0" err="1">
                <a:latin typeface="+mn-lt"/>
              </a:rPr>
              <a:t>Joram</a:t>
            </a:r>
            <a:r>
              <a:rPr lang="en-US" sz="1200" dirty="0">
                <a:latin typeface="+mn-lt"/>
              </a:rPr>
              <a:t> (CERN), Eugenio </a:t>
            </a:r>
            <a:r>
              <a:rPr lang="en-US" sz="1200" dirty="0" err="1">
                <a:latin typeface="+mn-lt"/>
              </a:rPr>
              <a:t>Nappi</a:t>
            </a:r>
            <a:r>
              <a:rPr lang="en-US" sz="1200" dirty="0">
                <a:latin typeface="+mn-lt"/>
              </a:rPr>
              <a:t> (INFN Bari), Christian Schultz-</a:t>
            </a:r>
            <a:r>
              <a:rPr lang="en-US" sz="1200" dirty="0" err="1">
                <a:latin typeface="+mn-lt"/>
              </a:rPr>
              <a:t>Coulon</a:t>
            </a:r>
            <a:r>
              <a:rPr lang="en-US" sz="1200" dirty="0">
                <a:latin typeface="+mn-lt"/>
              </a:rPr>
              <a:t> (Heidelberg</a:t>
            </a:r>
            <a:r>
              <a:rPr lang="en-US" sz="1200" dirty="0" smtClean="0">
                <a:latin typeface="+mn-lt"/>
              </a:rPr>
              <a:t>)</a:t>
            </a:r>
            <a:endParaRPr lang="en-US" sz="1200" dirty="0">
              <a:latin typeface="+mn-lt"/>
            </a:endParaRPr>
          </a:p>
        </p:txBody>
      </p:sp>
      <p:sp>
        <p:nvSpPr>
          <p:cNvPr id="6" name="Rectangle 5"/>
          <p:cNvSpPr/>
          <p:nvPr/>
        </p:nvSpPr>
        <p:spPr>
          <a:xfrm>
            <a:off x="4427984" y="360467"/>
            <a:ext cx="4716016" cy="6001643"/>
          </a:xfrm>
          <a:prstGeom prst="rect">
            <a:avLst/>
          </a:prstGeom>
        </p:spPr>
        <p:txBody>
          <a:bodyPr wrap="square">
            <a:spAutoFit/>
          </a:bodyPr>
          <a:lstStyle/>
          <a:p>
            <a:r>
              <a:rPr lang="en-US" b="1" dirty="0" smtClean="0">
                <a:latin typeface="+mn-lt"/>
              </a:rPr>
              <a:t>TF5 </a:t>
            </a:r>
            <a:r>
              <a:rPr lang="en-US" b="1" dirty="0">
                <a:latin typeface="+mn-lt"/>
              </a:rPr>
              <a:t>Quantum and Emerging Technologies </a:t>
            </a:r>
          </a:p>
          <a:p>
            <a:pPr marL="742950" lvl="1" indent="-285750">
              <a:buFont typeface="Arial" charset="0"/>
              <a:buChar char="•"/>
            </a:pPr>
            <a:r>
              <a:rPr lang="en-US" sz="1200" dirty="0" err="1">
                <a:latin typeface="+mn-lt"/>
              </a:rPr>
              <a:t>Convenors</a:t>
            </a:r>
            <a:r>
              <a:rPr lang="en-US" sz="1200" dirty="0">
                <a:latin typeface="+mn-lt"/>
              </a:rPr>
              <a:t>: Michael </a:t>
            </a:r>
            <a:r>
              <a:rPr lang="en-US" sz="1200" dirty="0" err="1">
                <a:latin typeface="+mn-lt"/>
              </a:rPr>
              <a:t>Doser</a:t>
            </a:r>
            <a:r>
              <a:rPr lang="en-US" sz="1200" dirty="0">
                <a:latin typeface="+mn-lt"/>
              </a:rPr>
              <a:t> (CERN), Anna </a:t>
            </a:r>
            <a:r>
              <a:rPr lang="en-US" sz="1200" dirty="0" err="1">
                <a:latin typeface="+mn-lt"/>
              </a:rPr>
              <a:t>Grasselino</a:t>
            </a:r>
            <a:r>
              <a:rPr lang="en-US" sz="1200" dirty="0">
                <a:latin typeface="+mn-lt"/>
              </a:rPr>
              <a:t> (</a:t>
            </a:r>
            <a:r>
              <a:rPr lang="en-US" sz="1200" dirty="0" err="1">
                <a:latin typeface="+mn-lt"/>
              </a:rPr>
              <a:t>Fermilab</a:t>
            </a:r>
            <a:r>
              <a:rPr lang="en-US" sz="1200" dirty="0">
                <a:latin typeface="+mn-lt"/>
              </a:rPr>
              <a:t>)</a:t>
            </a:r>
          </a:p>
          <a:p>
            <a:pPr marL="742950" lvl="1" indent="-285750">
              <a:buFont typeface="Arial" charset="0"/>
              <a:buChar char="•"/>
            </a:pPr>
            <a:r>
              <a:rPr lang="en-US" sz="1200" dirty="0">
                <a:latin typeface="+mn-lt"/>
              </a:rPr>
              <a:t>Expert members: Caterina </a:t>
            </a:r>
            <a:r>
              <a:rPr lang="en-US" sz="1200" dirty="0" err="1">
                <a:latin typeface="+mn-lt"/>
              </a:rPr>
              <a:t>Braggio</a:t>
            </a:r>
            <a:r>
              <a:rPr lang="en-US" sz="1200" dirty="0">
                <a:latin typeface="+mn-lt"/>
              </a:rPr>
              <a:t> (</a:t>
            </a:r>
            <a:r>
              <a:rPr lang="en-US" sz="1200" dirty="0" err="1">
                <a:latin typeface="+mn-lt"/>
              </a:rPr>
              <a:t>Padova</a:t>
            </a:r>
            <a:r>
              <a:rPr lang="en-US" sz="1200" dirty="0">
                <a:latin typeface="+mn-lt"/>
              </a:rPr>
              <a:t>), Marcel </a:t>
            </a:r>
            <a:r>
              <a:rPr lang="en-US" sz="1200" dirty="0" err="1">
                <a:latin typeface="+mn-lt"/>
              </a:rPr>
              <a:t>Demarteau</a:t>
            </a:r>
            <a:r>
              <a:rPr lang="en-US" sz="1200" dirty="0">
                <a:latin typeface="+mn-lt"/>
              </a:rPr>
              <a:t> (ORNL), Andy </a:t>
            </a:r>
            <a:r>
              <a:rPr lang="en-US" sz="1200" dirty="0" err="1">
                <a:latin typeface="+mn-lt"/>
              </a:rPr>
              <a:t>Geraci</a:t>
            </a:r>
            <a:r>
              <a:rPr lang="en-US" sz="1200" dirty="0">
                <a:latin typeface="+mn-lt"/>
              </a:rPr>
              <a:t> (NWU), Peter Graham (Stanford), John March Russell (Oxford), Stafford </a:t>
            </a:r>
            <a:r>
              <a:rPr lang="en-US" sz="1200" dirty="0" err="1">
                <a:latin typeface="+mn-lt"/>
              </a:rPr>
              <a:t>Withington</a:t>
            </a:r>
            <a:r>
              <a:rPr lang="en-US" sz="1200" dirty="0">
                <a:latin typeface="+mn-lt"/>
              </a:rPr>
              <a:t> (Cambridge)</a:t>
            </a:r>
          </a:p>
          <a:p>
            <a:r>
              <a:rPr lang="en-US" b="1" dirty="0">
                <a:latin typeface="+mn-lt"/>
              </a:rPr>
              <a:t>TF6 Calorimetry </a:t>
            </a:r>
          </a:p>
          <a:p>
            <a:pPr marL="742950" lvl="1" indent="-285750">
              <a:buFont typeface="Arial" charset="0"/>
              <a:buChar char="•"/>
            </a:pPr>
            <a:r>
              <a:rPr lang="en-US" sz="1200" dirty="0" err="1">
                <a:latin typeface="+mn-lt"/>
              </a:rPr>
              <a:t>Convenors</a:t>
            </a:r>
            <a:r>
              <a:rPr lang="en-US" sz="1200" dirty="0">
                <a:latin typeface="+mn-lt"/>
              </a:rPr>
              <a:t>: Roberto Ferrari (INFN Pavia), Roman </a:t>
            </a:r>
            <a:r>
              <a:rPr lang="en-US" sz="1200" dirty="0" err="1">
                <a:latin typeface="+mn-lt"/>
              </a:rPr>
              <a:t>Poeschl</a:t>
            </a:r>
            <a:r>
              <a:rPr lang="en-US" sz="1200" dirty="0">
                <a:latin typeface="+mn-lt"/>
              </a:rPr>
              <a:t> (IN2P3-IJCLab)</a:t>
            </a:r>
          </a:p>
          <a:p>
            <a:pPr marL="742950" lvl="1" indent="-285750">
              <a:buFont typeface="Arial" charset="0"/>
              <a:buChar char="•"/>
            </a:pPr>
            <a:r>
              <a:rPr lang="en-US" sz="1200" dirty="0">
                <a:latin typeface="+mn-lt"/>
              </a:rPr>
              <a:t>Expert members: Martin </a:t>
            </a:r>
            <a:r>
              <a:rPr lang="en-US" sz="1200" dirty="0" err="1">
                <a:latin typeface="+mn-lt"/>
              </a:rPr>
              <a:t>Aleksa</a:t>
            </a:r>
            <a:r>
              <a:rPr lang="en-US" sz="1200" dirty="0">
                <a:latin typeface="+mn-lt"/>
              </a:rPr>
              <a:t> (CERN), Dave Barney (CERN), Frank Simon (LMU Munich), </a:t>
            </a:r>
            <a:r>
              <a:rPr lang="en-US" sz="1200" dirty="0" err="1">
                <a:latin typeface="+mn-lt"/>
              </a:rPr>
              <a:t>Tommaso</a:t>
            </a:r>
            <a:r>
              <a:rPr lang="en-US" sz="1200" dirty="0">
                <a:latin typeface="+mn-lt"/>
              </a:rPr>
              <a:t> </a:t>
            </a:r>
            <a:r>
              <a:rPr lang="en-US" sz="1200" dirty="0" err="1">
                <a:latin typeface="+mn-lt"/>
              </a:rPr>
              <a:t>Tabarelli</a:t>
            </a:r>
            <a:r>
              <a:rPr lang="en-US" sz="1200" dirty="0">
                <a:latin typeface="+mn-lt"/>
              </a:rPr>
              <a:t> de </a:t>
            </a:r>
            <a:r>
              <a:rPr lang="en-US" sz="1200" dirty="0" err="1">
                <a:latin typeface="+mn-lt"/>
              </a:rPr>
              <a:t>Fatis</a:t>
            </a:r>
            <a:r>
              <a:rPr lang="en-US" sz="1200" dirty="0">
                <a:latin typeface="+mn-lt"/>
              </a:rPr>
              <a:t> (INFN Milano-Bicocca)</a:t>
            </a:r>
          </a:p>
          <a:p>
            <a:r>
              <a:rPr lang="en-US" b="1" dirty="0">
                <a:latin typeface="+mn-lt"/>
              </a:rPr>
              <a:t>TF7 Electronics and On-detector Processing </a:t>
            </a:r>
          </a:p>
          <a:p>
            <a:pPr marL="742950" lvl="1" indent="-285750">
              <a:buFont typeface="Arial" charset="0"/>
              <a:buChar char="•"/>
            </a:pPr>
            <a:r>
              <a:rPr lang="en-US" sz="1200" dirty="0" err="1">
                <a:latin typeface="+mn-lt"/>
              </a:rPr>
              <a:t>Convenors</a:t>
            </a:r>
            <a:r>
              <a:rPr lang="en-US" sz="1200" dirty="0">
                <a:latin typeface="+mn-lt"/>
              </a:rPr>
              <a:t>: Dave Newbold (RAL), Francois Vasey (CERN)</a:t>
            </a:r>
          </a:p>
          <a:p>
            <a:pPr marL="742950" lvl="1" indent="-285750">
              <a:buFont typeface="Arial" charset="0"/>
              <a:buChar char="•"/>
            </a:pPr>
            <a:r>
              <a:rPr lang="en-US" sz="1200" dirty="0">
                <a:latin typeface="+mn-lt"/>
              </a:rPr>
              <a:t>Expert members: Niko Neufeld (CERN), Valerio Re (INFN Pavia), Christophe de la </a:t>
            </a:r>
            <a:r>
              <a:rPr lang="en-US" sz="1200" dirty="0" err="1">
                <a:latin typeface="+mn-lt"/>
              </a:rPr>
              <a:t>Taille</a:t>
            </a:r>
            <a:r>
              <a:rPr lang="en-US" sz="1200" dirty="0">
                <a:latin typeface="+mn-lt"/>
              </a:rPr>
              <a:t> (IN2P3-OMEGA), Marc Weber (KIT)</a:t>
            </a:r>
          </a:p>
          <a:p>
            <a:r>
              <a:rPr lang="en-US" b="1" dirty="0">
                <a:latin typeface="+mn-lt"/>
              </a:rPr>
              <a:t>TF8 Integration </a:t>
            </a:r>
          </a:p>
          <a:p>
            <a:pPr marL="742950" lvl="1" indent="-285750">
              <a:buFont typeface="Arial" charset="0"/>
              <a:buChar char="•"/>
            </a:pPr>
            <a:r>
              <a:rPr lang="en-US" sz="1200" dirty="0" err="1">
                <a:latin typeface="+mn-lt"/>
              </a:rPr>
              <a:t>Convenors</a:t>
            </a:r>
            <a:r>
              <a:rPr lang="en-US" sz="1200" dirty="0">
                <a:latin typeface="+mn-lt"/>
              </a:rPr>
              <a:t>: Frank Hartmann (KIT), Werner </a:t>
            </a:r>
            <a:r>
              <a:rPr lang="en-US" sz="1200" dirty="0" err="1">
                <a:latin typeface="+mn-lt"/>
              </a:rPr>
              <a:t>Riegler</a:t>
            </a:r>
            <a:r>
              <a:rPr lang="en-US" sz="1200" dirty="0">
                <a:latin typeface="+mn-lt"/>
              </a:rPr>
              <a:t> (CERN)</a:t>
            </a:r>
          </a:p>
          <a:p>
            <a:pPr marL="742950" lvl="1" indent="-285750">
              <a:buFont typeface="Arial" charset="0"/>
              <a:buChar char="•"/>
            </a:pPr>
            <a:r>
              <a:rPr lang="en-US" sz="1200" dirty="0">
                <a:latin typeface="+mn-lt"/>
              </a:rPr>
              <a:t>Expert members: </a:t>
            </a:r>
            <a:r>
              <a:rPr lang="en-US" sz="1200" dirty="0" err="1">
                <a:latin typeface="+mn-lt"/>
              </a:rPr>
              <a:t>Corrado</a:t>
            </a:r>
            <a:r>
              <a:rPr lang="en-US" sz="1200" dirty="0">
                <a:latin typeface="+mn-lt"/>
              </a:rPr>
              <a:t> </a:t>
            </a:r>
            <a:r>
              <a:rPr lang="en-US" sz="1200" dirty="0" err="1">
                <a:latin typeface="+mn-lt"/>
              </a:rPr>
              <a:t>Gargiulo</a:t>
            </a:r>
            <a:r>
              <a:rPr lang="en-US" sz="1200" dirty="0">
                <a:latin typeface="+mn-lt"/>
              </a:rPr>
              <a:t> (CERN), Filippo </a:t>
            </a:r>
            <a:r>
              <a:rPr lang="en-US" sz="1200" dirty="0" err="1">
                <a:latin typeface="+mn-lt"/>
              </a:rPr>
              <a:t>Resnati</a:t>
            </a:r>
            <a:r>
              <a:rPr lang="en-US" sz="1200" dirty="0">
                <a:latin typeface="+mn-lt"/>
              </a:rPr>
              <a:t> (CERN), Herman Ten Kate (</a:t>
            </a:r>
            <a:r>
              <a:rPr lang="en-US" sz="1200" dirty="0" err="1">
                <a:latin typeface="+mn-lt"/>
              </a:rPr>
              <a:t>Twente</a:t>
            </a:r>
            <a:r>
              <a:rPr lang="en-US" sz="1200" dirty="0">
                <a:latin typeface="+mn-lt"/>
              </a:rPr>
              <a:t>), Bart </a:t>
            </a:r>
            <a:r>
              <a:rPr lang="en-US" sz="1200" dirty="0" err="1">
                <a:latin typeface="+mn-lt"/>
              </a:rPr>
              <a:t>Verlaat</a:t>
            </a:r>
            <a:r>
              <a:rPr lang="en-US" sz="1200" dirty="0">
                <a:latin typeface="+mn-lt"/>
              </a:rPr>
              <a:t> (CERN), Marcel </a:t>
            </a:r>
            <a:r>
              <a:rPr lang="en-US" sz="1200" dirty="0" err="1">
                <a:latin typeface="+mn-lt"/>
              </a:rPr>
              <a:t>Vos</a:t>
            </a:r>
            <a:r>
              <a:rPr lang="en-US" sz="1200" dirty="0">
                <a:latin typeface="+mn-lt"/>
              </a:rPr>
              <a:t> (IFIC Valencia</a:t>
            </a:r>
            <a:r>
              <a:rPr lang="en-US" sz="1200" dirty="0" smtClean="0">
                <a:latin typeface="+mn-lt"/>
              </a:rPr>
              <a:t>)</a:t>
            </a:r>
          </a:p>
          <a:p>
            <a:r>
              <a:rPr lang="en-US" b="1" dirty="0" smtClean="0">
                <a:latin typeface="+mn-lt"/>
              </a:rPr>
              <a:t>TF9 Training</a:t>
            </a:r>
          </a:p>
          <a:p>
            <a:pPr marL="742950" lvl="1" indent="-285750">
              <a:buFont typeface="Arial" charset="0"/>
              <a:buChar char="•"/>
            </a:pPr>
            <a:r>
              <a:rPr lang="en-US" sz="1200" dirty="0" err="1" smtClean="0">
                <a:latin typeface="+mn-lt"/>
              </a:rPr>
              <a:t>Convenors</a:t>
            </a:r>
            <a:r>
              <a:rPr lang="en-US" sz="1200" dirty="0" smtClean="0">
                <a:latin typeface="+mn-lt"/>
              </a:rPr>
              <a:t>: Johann </a:t>
            </a:r>
            <a:r>
              <a:rPr lang="en-US" sz="1200" dirty="0" err="1">
                <a:latin typeface="+mn-lt"/>
              </a:rPr>
              <a:t>Collot</a:t>
            </a:r>
            <a:r>
              <a:rPr lang="en-US" sz="1200" dirty="0">
                <a:latin typeface="+mn-lt"/>
              </a:rPr>
              <a:t> (IN2P3-LPSC), Erika </a:t>
            </a:r>
            <a:r>
              <a:rPr lang="en-US" sz="1200" dirty="0" err="1">
                <a:latin typeface="+mn-lt"/>
              </a:rPr>
              <a:t>Garutti</a:t>
            </a:r>
            <a:r>
              <a:rPr lang="en-US" sz="1200" dirty="0">
                <a:latin typeface="+mn-lt"/>
              </a:rPr>
              <a:t> (DESY and Hamburg)</a:t>
            </a:r>
          </a:p>
          <a:p>
            <a:pPr marL="742950" lvl="1" indent="-285750">
              <a:buFont typeface="Arial" charset="0"/>
              <a:buChar char="•"/>
            </a:pPr>
            <a:r>
              <a:rPr lang="en-US" sz="1200" dirty="0">
                <a:latin typeface="+mn-lt"/>
              </a:rPr>
              <a:t>Expert members: Richard Brenner (Uppsala), Niels van </a:t>
            </a:r>
            <a:r>
              <a:rPr lang="en-US" sz="1200" dirty="0" err="1">
                <a:latin typeface="+mn-lt"/>
              </a:rPr>
              <a:t>Bakel</a:t>
            </a:r>
            <a:r>
              <a:rPr lang="en-US" sz="1200" dirty="0">
                <a:latin typeface="+mn-lt"/>
              </a:rPr>
              <a:t> (</a:t>
            </a:r>
            <a:r>
              <a:rPr lang="en-US" sz="1200" dirty="0" err="1">
                <a:latin typeface="+mn-lt"/>
              </a:rPr>
              <a:t>Nikhef</a:t>
            </a:r>
            <a:r>
              <a:rPr lang="en-US" sz="1200" dirty="0">
                <a:latin typeface="+mn-lt"/>
              </a:rPr>
              <a:t>), Claire </a:t>
            </a:r>
            <a:r>
              <a:rPr lang="en-US" sz="1200" dirty="0" err="1">
                <a:latin typeface="+mn-lt"/>
              </a:rPr>
              <a:t>Gwenlan</a:t>
            </a:r>
            <a:r>
              <a:rPr lang="en-US" sz="1200" dirty="0">
                <a:latin typeface="+mn-lt"/>
              </a:rPr>
              <a:t> (Oxford), Jeff Wiener (</a:t>
            </a:r>
            <a:r>
              <a:rPr lang="en-US" sz="1200" dirty="0" smtClean="0">
                <a:latin typeface="+mn-lt"/>
              </a:rPr>
              <a:t>CERN)</a:t>
            </a:r>
            <a:endParaRPr lang="en-US" dirty="0">
              <a:latin typeface="+mn-lt"/>
            </a:endParaRPr>
          </a:p>
          <a:p>
            <a:pPr marL="285750" indent="-285750">
              <a:buFont typeface="Arial" charset="0"/>
              <a:buChar char="•"/>
            </a:pPr>
            <a:endParaRPr lang="en-US" sz="1200" dirty="0">
              <a:latin typeface="+mn-lt"/>
            </a:endParaRPr>
          </a:p>
        </p:txBody>
      </p:sp>
      <p:sp>
        <p:nvSpPr>
          <p:cNvPr id="2" name="Down Arrow 1"/>
          <p:cNvSpPr/>
          <p:nvPr/>
        </p:nvSpPr>
        <p:spPr>
          <a:xfrm rot="13889322">
            <a:off x="225863" y="644266"/>
            <a:ext cx="268608"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Down Arrow 6"/>
          <p:cNvSpPr/>
          <p:nvPr/>
        </p:nvSpPr>
        <p:spPr>
          <a:xfrm rot="13889322">
            <a:off x="327687" y="3059931"/>
            <a:ext cx="268608" cy="432048"/>
          </a:xfrm>
          <a:prstGeom prst="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Down Arrow 7"/>
          <p:cNvSpPr/>
          <p:nvPr/>
        </p:nvSpPr>
        <p:spPr>
          <a:xfrm rot="13889322">
            <a:off x="767947" y="4388682"/>
            <a:ext cx="268608" cy="432048"/>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own Arrow 8"/>
          <p:cNvSpPr/>
          <p:nvPr/>
        </p:nvSpPr>
        <p:spPr>
          <a:xfrm rot="13889322">
            <a:off x="4662966" y="2012418"/>
            <a:ext cx="268608" cy="432048"/>
          </a:xfrm>
          <a:prstGeom prst="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p:cNvSpPr/>
          <p:nvPr/>
        </p:nvSpPr>
        <p:spPr>
          <a:xfrm rot="13889322">
            <a:off x="4579693" y="4149630"/>
            <a:ext cx="268608" cy="432048"/>
          </a:xfrm>
          <a:prstGeom prst="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own Arrow 10"/>
          <p:cNvSpPr/>
          <p:nvPr/>
        </p:nvSpPr>
        <p:spPr>
          <a:xfrm rot="13889322">
            <a:off x="4616452" y="3169424"/>
            <a:ext cx="268608" cy="432048"/>
          </a:xfrm>
          <a:prstGeom prst="downArrow">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527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b="0" i="1" smtClean="0"/>
              <a:t>Read-out considerations</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30</a:t>
            </a:fld>
            <a:endParaRPr lang="en-US" altLang="en-US"/>
          </a:p>
        </p:txBody>
      </p:sp>
      <p:sp>
        <p:nvSpPr>
          <p:cNvPr id="5" name="Content Placeholder 1">
            <a:extLst>
              <a:ext uri="{FF2B5EF4-FFF2-40B4-BE49-F238E27FC236}">
                <a16:creationId xmlns:a16="http://schemas.microsoft.com/office/drawing/2014/main" xmlns="" id="{92490F02-4E98-DF4C-AF85-18460CD9CAF4}"/>
              </a:ext>
            </a:extLst>
          </p:cNvPr>
          <p:cNvSpPr txBox="1">
            <a:spLocks/>
          </p:cNvSpPr>
          <p:nvPr/>
        </p:nvSpPr>
        <p:spPr>
          <a:xfrm>
            <a:off x="179512" y="1196752"/>
            <a:ext cx="7601704" cy="4010498"/>
          </a:xfrm>
          <a:prstGeom prst="rect">
            <a:avLst/>
          </a:prstGeom>
          <a:ln w="12700">
            <a:miter lim="400000"/>
          </a:ln>
          <a:extLst>
            <a:ext uri="{C572A759-6A51-4108-AA02-DFA0A04FC94B}">
              <ma14:wrappingTextBoxFlag xmlns:ma14="http://schemas.microsoft.com/office/mac/drawingml/2011/main" val="1"/>
            </a:ext>
          </a:extLst>
        </p:spPr>
        <p:txBody>
          <a:bodyPr wrap="square" lIns="54186" tIns="54186" rIns="54186" bIns="54186">
            <a:spAutoFit/>
          </a:bodyPr>
          <a:lstStyle>
            <a:lvl1pPr marL="444522" marR="0" indent="-381019" algn="l" defTabSz="457223" latinLnBrk="0">
              <a:lnSpc>
                <a:spcPct val="100000"/>
              </a:lnSpc>
              <a:spcBef>
                <a:spcPts val="1200"/>
              </a:spcBef>
              <a:spcAft>
                <a:spcPts val="0"/>
              </a:spcAft>
              <a:buClr>
                <a:srgbClr val="941100"/>
              </a:buClr>
              <a:buSzPct val="70000"/>
              <a:buFontTx/>
              <a:buChar char="✦"/>
              <a:tabLst/>
              <a:defRPr sz="3401" b="0" i="0" u="none" strike="noStrike" cap="none" spc="0" baseline="0">
                <a:ln>
                  <a:noFill/>
                </a:ln>
                <a:solidFill>
                  <a:srgbClr val="000000"/>
                </a:solidFill>
                <a:uFillTx/>
                <a:latin typeface="Arial"/>
                <a:ea typeface="Arial"/>
                <a:cs typeface="Arial"/>
                <a:sym typeface="Arial"/>
              </a:defRPr>
            </a:lvl1pPr>
            <a:lvl2pPr marL="736600" marR="0" indent="-355600" algn="l" defTabSz="457223" latinLnBrk="0">
              <a:lnSpc>
                <a:spcPct val="100000"/>
              </a:lnSpc>
              <a:spcBef>
                <a:spcPts val="400"/>
              </a:spcBef>
              <a:spcAft>
                <a:spcPts val="0"/>
              </a:spcAft>
              <a:buClr>
                <a:srgbClr val="005493"/>
              </a:buClr>
              <a:buSzPct val="60000"/>
              <a:buFont typeface="Wingdings"/>
              <a:buChar char="◼︎"/>
              <a:tabLst/>
              <a:defRPr sz="2800" b="0" i="0" u="none" strike="noStrike" cap="none" spc="0" baseline="0">
                <a:ln>
                  <a:noFill/>
                </a:ln>
                <a:solidFill>
                  <a:srgbClr val="456892"/>
                </a:solidFill>
                <a:uFillTx/>
                <a:latin typeface="Arial"/>
                <a:ea typeface="Arial"/>
                <a:cs typeface="Arial"/>
                <a:sym typeface="Arial"/>
              </a:defRPr>
            </a:lvl2pPr>
            <a:lvl3pPr marL="1028700" marR="0" indent="-342900" algn="l" defTabSz="457223" latinLnBrk="0">
              <a:lnSpc>
                <a:spcPct val="100000"/>
              </a:lnSpc>
              <a:spcBef>
                <a:spcPts val="400"/>
              </a:spcBef>
              <a:spcAft>
                <a:spcPts val="0"/>
              </a:spcAft>
              <a:buClr>
                <a:srgbClr val="D50001"/>
              </a:buClr>
              <a:buSzPct val="75000"/>
              <a:buFontTx/>
              <a:buChar char="★"/>
              <a:tabLst/>
              <a:defRPr sz="2400" b="0" i="0" u="none" strike="noStrike" cap="none" spc="0" baseline="0">
                <a:ln>
                  <a:noFill/>
                </a:ln>
                <a:solidFill>
                  <a:srgbClr val="456892"/>
                </a:solidFill>
                <a:uFillTx/>
                <a:latin typeface="Arial"/>
                <a:ea typeface="Arial"/>
                <a:cs typeface="Arial"/>
                <a:sym typeface="Arial"/>
              </a:defRPr>
            </a:lvl3pPr>
            <a:lvl4pPr marL="1244600" marR="0" indent="-355600" algn="l" defTabSz="457223" latinLnBrk="0">
              <a:lnSpc>
                <a:spcPct val="100000"/>
              </a:lnSpc>
              <a:spcBef>
                <a:spcPts val="400"/>
              </a:spcBef>
              <a:spcAft>
                <a:spcPts val="0"/>
              </a:spcAft>
              <a:buClr>
                <a:srgbClr val="005493"/>
              </a:buClr>
              <a:buSzPct val="80000"/>
              <a:buFont typeface="Wingdings"/>
              <a:buChar char="◼︎"/>
              <a:tabLst/>
              <a:defRPr sz="2200" b="0" i="0" u="none" strike="noStrike" cap="none" spc="0" baseline="0">
                <a:ln>
                  <a:noFill/>
                </a:ln>
                <a:solidFill>
                  <a:srgbClr val="456892"/>
                </a:solidFill>
                <a:uFillTx/>
                <a:latin typeface="Arial"/>
                <a:ea typeface="Arial"/>
                <a:cs typeface="Arial"/>
                <a:sym typeface="Arial"/>
              </a:defRPr>
            </a:lvl4pPr>
            <a:lvl5pPr marL="1457325" marR="0" indent="-314325" algn="l" defTabSz="457223" latinLnBrk="0">
              <a:lnSpc>
                <a:spcPct val="100000"/>
              </a:lnSpc>
              <a:spcBef>
                <a:spcPts val="400"/>
              </a:spcBef>
              <a:spcAft>
                <a:spcPts val="0"/>
              </a:spcAft>
              <a:buClr>
                <a:srgbClr val="005493"/>
              </a:buClr>
              <a:buSzPct val="100000"/>
              <a:buFontTx/>
              <a:buChar char="•"/>
              <a:tabLst/>
              <a:defRPr sz="2200" b="0" i="0" u="none" strike="noStrike" cap="none" spc="0" baseline="0">
                <a:ln>
                  <a:noFill/>
                </a:ln>
                <a:solidFill>
                  <a:srgbClr val="456892"/>
                </a:solidFill>
                <a:uFillTx/>
                <a:latin typeface="Arial"/>
                <a:ea typeface="Arial"/>
                <a:cs typeface="Arial"/>
                <a:sym typeface="Arial"/>
              </a:defRPr>
            </a:lvl5pPr>
            <a:lvl6pPr marL="2700155"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6pPr>
            <a:lvl7pPr marL="3157378"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7pPr>
            <a:lvl8pPr marL="3614601"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8pPr>
            <a:lvl9pPr marL="4071824"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9pPr>
          </a:lstStyle>
          <a:p>
            <a:pPr marL="260604" hangingPunct="1">
              <a:lnSpc>
                <a:spcPct val="120000"/>
              </a:lnSpc>
              <a:spcBef>
                <a:spcPts val="450"/>
              </a:spcBef>
            </a:pPr>
            <a:r>
              <a:rPr lang="en-US" sz="1500" dirty="0">
                <a:solidFill>
                  <a:schemeClr val="tx1"/>
                </a:solidFill>
                <a:latin typeface="+mn-lt"/>
                <a:cs typeface="Times New Roman" panose="02020603050405020304" pitchFamily="18" charset="0"/>
              </a:rPr>
              <a:t>Data =&gt; bandwidth =&gt; power</a:t>
            </a:r>
          </a:p>
          <a:p>
            <a:pPr marL="260604" hangingPunct="1">
              <a:lnSpc>
                <a:spcPct val="120000"/>
              </a:lnSpc>
              <a:spcBef>
                <a:spcPts val="450"/>
              </a:spcBef>
            </a:pPr>
            <a:r>
              <a:rPr lang="en-US" sz="1500" dirty="0">
                <a:solidFill>
                  <a:schemeClr val="tx1"/>
                </a:solidFill>
                <a:latin typeface="+mn-lt"/>
                <a:cs typeface="Times New Roman" panose="02020603050405020304" pitchFamily="18" charset="0"/>
              </a:rPr>
              <a:t>Assuming module size of 20 cm</a:t>
            </a:r>
            <a:r>
              <a:rPr lang="en-US" sz="1500" baseline="30000" dirty="0">
                <a:solidFill>
                  <a:schemeClr val="tx1"/>
                </a:solidFill>
                <a:latin typeface="+mn-lt"/>
                <a:cs typeface="Times New Roman" panose="02020603050405020304" pitchFamily="18" charset="0"/>
              </a:rPr>
              <a:t>2</a:t>
            </a:r>
          </a:p>
          <a:p>
            <a:pPr marL="260604" lvl="2" hangingPunct="1">
              <a:lnSpc>
                <a:spcPct val="120000"/>
              </a:lnSpc>
              <a:spcBef>
                <a:spcPts val="450"/>
              </a:spcBef>
            </a:pPr>
            <a:r>
              <a:rPr lang="en-US" sz="1500" dirty="0">
                <a:solidFill>
                  <a:schemeClr val="accent1"/>
                </a:solidFill>
                <a:latin typeface="+mn-lt"/>
                <a:cs typeface="Times New Roman" panose="02020603050405020304" pitchFamily="18" charset="0"/>
              </a:rPr>
              <a:t>With 50x50 microns pixel size, get ~800k pixels per module</a:t>
            </a:r>
          </a:p>
          <a:p>
            <a:pPr marL="260604" lvl="2" hangingPunct="1">
              <a:lnSpc>
                <a:spcPct val="120000"/>
              </a:lnSpc>
              <a:spcBef>
                <a:spcPts val="450"/>
              </a:spcBef>
            </a:pPr>
            <a:r>
              <a:rPr lang="en-US" sz="1500" dirty="0">
                <a:solidFill>
                  <a:schemeClr val="accent1"/>
                </a:solidFill>
                <a:latin typeface="+mn-lt"/>
                <a:cs typeface="Times New Roman" panose="02020603050405020304" pitchFamily="18" charset="0"/>
              </a:rPr>
              <a:t>With 1% occupancy, this is 8k hits per module</a:t>
            </a:r>
          </a:p>
          <a:p>
            <a:pPr marL="260604" lvl="1" hangingPunct="1">
              <a:lnSpc>
                <a:spcPct val="120000"/>
              </a:lnSpc>
              <a:spcBef>
                <a:spcPts val="450"/>
              </a:spcBef>
            </a:pPr>
            <a:r>
              <a:rPr lang="en-US" sz="1500" dirty="0">
                <a:solidFill>
                  <a:schemeClr val="tx1"/>
                </a:solidFill>
                <a:latin typeface="+mn-lt"/>
                <a:cs typeface="Times New Roman" panose="02020603050405020304" pitchFamily="18" charset="0"/>
              </a:rPr>
              <a:t>32 bits to encode x/y/amp/time</a:t>
            </a:r>
          </a:p>
          <a:p>
            <a:pPr marL="260604" lvl="1" hangingPunct="1">
              <a:lnSpc>
                <a:spcPct val="120000"/>
              </a:lnSpc>
              <a:spcBef>
                <a:spcPts val="450"/>
              </a:spcBef>
            </a:pPr>
            <a:r>
              <a:rPr lang="en-US" sz="1500" dirty="0">
                <a:solidFill>
                  <a:schemeClr val="tx1"/>
                </a:solidFill>
                <a:latin typeface="+mn-lt"/>
                <a:cs typeface="Times New Roman" panose="02020603050405020304" pitchFamily="18" charset="0"/>
              </a:rPr>
              <a:t>Time between collisions is 10 us= 100 kHz</a:t>
            </a:r>
          </a:p>
          <a:p>
            <a:pPr marL="260604" hangingPunct="1">
              <a:lnSpc>
                <a:spcPct val="120000"/>
              </a:lnSpc>
              <a:spcBef>
                <a:spcPts val="450"/>
              </a:spcBef>
            </a:pPr>
            <a:r>
              <a:rPr lang="en-US" sz="1500" dirty="0">
                <a:solidFill>
                  <a:schemeClr val="accent1"/>
                </a:solidFill>
                <a:latin typeface="+mn-lt"/>
                <a:cs typeface="Times New Roman" panose="02020603050405020304" pitchFamily="18" charset="0"/>
              </a:rPr>
              <a:t>Data rates: 8000 * 32 bit * 100 kHz * 2(safety factor) ~ 50 Gbps </a:t>
            </a:r>
          </a:p>
          <a:p>
            <a:pPr marL="260604" hangingPunct="1">
              <a:lnSpc>
                <a:spcPct val="120000"/>
              </a:lnSpc>
              <a:spcBef>
                <a:spcPts val="450"/>
              </a:spcBef>
            </a:pPr>
            <a:r>
              <a:rPr lang="en-US" sz="1500" dirty="0">
                <a:solidFill>
                  <a:schemeClr val="tx1"/>
                </a:solidFill>
                <a:latin typeface="+mn-lt"/>
                <a:cs typeface="Times New Roman" panose="02020603050405020304" pitchFamily="18" charset="0"/>
              </a:rPr>
              <a:t>This number is factor of ~5-10 higher than HL-LHC</a:t>
            </a:r>
          </a:p>
          <a:p>
            <a:pPr marL="260604" lvl="1" hangingPunct="1">
              <a:lnSpc>
                <a:spcPct val="120000"/>
              </a:lnSpc>
              <a:spcBef>
                <a:spcPts val="450"/>
              </a:spcBef>
            </a:pPr>
            <a:r>
              <a:rPr lang="en-US" sz="1500" dirty="0">
                <a:solidFill>
                  <a:schemeClr val="accent1"/>
                </a:solidFill>
                <a:latin typeface="+mn-lt"/>
                <a:cs typeface="Times New Roman" panose="02020603050405020304" pitchFamily="18" charset="0"/>
              </a:rPr>
              <a:t>Not obvious that the technology will get us there in ~10-20 years</a:t>
            </a:r>
          </a:p>
          <a:p>
            <a:pPr marL="260604" lvl="1" hangingPunct="1">
              <a:lnSpc>
                <a:spcPct val="120000"/>
              </a:lnSpc>
              <a:spcBef>
                <a:spcPts val="450"/>
              </a:spcBef>
            </a:pPr>
            <a:r>
              <a:rPr lang="en-US" sz="1500" dirty="0">
                <a:solidFill>
                  <a:schemeClr val="accent1"/>
                </a:solidFill>
                <a:latin typeface="+mn-lt"/>
                <a:cs typeface="Times New Roman" panose="02020603050405020304" pitchFamily="18" charset="0"/>
              </a:rPr>
              <a:t>More handles should be explored:</a:t>
            </a:r>
          </a:p>
          <a:p>
            <a:pPr marL="260604" lvl="2" indent="0" hangingPunct="1">
              <a:lnSpc>
                <a:spcPct val="120000"/>
              </a:lnSpc>
              <a:spcBef>
                <a:spcPts val="0"/>
              </a:spcBef>
              <a:buNone/>
            </a:pPr>
            <a:r>
              <a:rPr lang="en-US" sz="1500" dirty="0">
                <a:solidFill>
                  <a:schemeClr val="tx1"/>
                </a:solidFill>
                <a:latin typeface="+mn-lt"/>
                <a:cs typeface="Times New Roman" panose="02020603050405020304" pitchFamily="18" charset="0"/>
              </a:rPr>
              <a:t>Data compression, some front-end clustering, </a:t>
            </a:r>
            <a:r>
              <a:rPr lang="en-US" sz="1500" dirty="0" err="1">
                <a:solidFill>
                  <a:schemeClr val="tx1"/>
                </a:solidFill>
                <a:latin typeface="+mn-lt"/>
                <a:cs typeface="Times New Roman" panose="02020603050405020304" pitchFamily="18" charset="0"/>
              </a:rPr>
              <a:t>pT</a:t>
            </a:r>
            <a:r>
              <a:rPr lang="en-US" sz="1500" dirty="0">
                <a:solidFill>
                  <a:schemeClr val="tx1"/>
                </a:solidFill>
                <a:latin typeface="+mn-lt"/>
                <a:cs typeface="Times New Roman" panose="02020603050405020304" pitchFamily="18" charset="0"/>
              </a:rPr>
              <a:t>-module based suppression (preliminary estimates indicate more than x5)</a:t>
            </a:r>
            <a:endParaRPr lang="en-US" sz="1350" dirty="0">
              <a:solidFill>
                <a:schemeClr val="accent1"/>
              </a:solidFill>
              <a:latin typeface="+mn-lt"/>
              <a:cs typeface="Times New Roman" panose="02020603050405020304" pitchFamily="18" charset="0"/>
            </a:endParaRPr>
          </a:p>
        </p:txBody>
      </p:sp>
    </p:spTree>
    <p:extLst>
      <p:ext uri="{BB962C8B-B14F-4D97-AF65-F5344CB8AC3E}">
        <p14:creationId xmlns:p14="http://schemas.microsoft.com/office/powerpoint/2010/main" val="4914400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562074"/>
          </a:xfrm>
        </p:spPr>
        <p:txBody>
          <a:bodyPr/>
          <a:lstStyle/>
          <a:p>
            <a:r>
              <a:rPr lang="en-US" b="0" i="1" smtClean="0"/>
              <a:t>Trigger/read-out considerations</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31</a:t>
            </a:fld>
            <a:endParaRPr lang="en-US" altLang="en-US"/>
          </a:p>
        </p:txBody>
      </p:sp>
      <p:sp>
        <p:nvSpPr>
          <p:cNvPr id="5" name="Content Placeholder 1">
            <a:extLst>
              <a:ext uri="{FF2B5EF4-FFF2-40B4-BE49-F238E27FC236}">
                <a16:creationId xmlns:a16="http://schemas.microsoft.com/office/drawing/2014/main" xmlns="" id="{8976B44F-C63B-674D-AC49-45912D934250}"/>
              </a:ext>
            </a:extLst>
          </p:cNvPr>
          <p:cNvSpPr txBox="1">
            <a:spLocks/>
          </p:cNvSpPr>
          <p:nvPr/>
        </p:nvSpPr>
        <p:spPr>
          <a:xfrm>
            <a:off x="3841767" y="980728"/>
            <a:ext cx="5279568" cy="4103857"/>
          </a:xfrm>
          <a:prstGeom prst="rect">
            <a:avLst/>
          </a:prstGeom>
          <a:ln w="12700">
            <a:miter lim="400000"/>
          </a:ln>
          <a:extLst>
            <a:ext uri="{C572A759-6A51-4108-AA02-DFA0A04FC94B}">
              <ma14:wrappingTextBoxFlag xmlns:ma14="http://schemas.microsoft.com/office/mac/drawingml/2011/main" val="1"/>
            </a:ext>
          </a:extLst>
        </p:spPr>
        <p:txBody>
          <a:bodyPr wrap="square" lIns="54186" tIns="54186" rIns="54186" bIns="54186">
            <a:spAutoFit/>
          </a:bodyPr>
          <a:lstStyle>
            <a:lvl1pPr marL="444522" marR="0" indent="-381019" algn="l" defTabSz="457223" latinLnBrk="0">
              <a:lnSpc>
                <a:spcPct val="100000"/>
              </a:lnSpc>
              <a:spcBef>
                <a:spcPts val="1200"/>
              </a:spcBef>
              <a:spcAft>
                <a:spcPts val="0"/>
              </a:spcAft>
              <a:buClr>
                <a:srgbClr val="941100"/>
              </a:buClr>
              <a:buSzPct val="70000"/>
              <a:buFontTx/>
              <a:buChar char="✦"/>
              <a:tabLst/>
              <a:defRPr sz="3401" b="0" i="0" u="none" strike="noStrike" cap="none" spc="0" baseline="0">
                <a:ln>
                  <a:noFill/>
                </a:ln>
                <a:solidFill>
                  <a:srgbClr val="000000"/>
                </a:solidFill>
                <a:uFillTx/>
                <a:latin typeface="Arial"/>
                <a:ea typeface="Arial"/>
                <a:cs typeface="Arial"/>
                <a:sym typeface="Arial"/>
              </a:defRPr>
            </a:lvl1pPr>
            <a:lvl2pPr marL="736600" marR="0" indent="-355600" algn="l" defTabSz="457223" latinLnBrk="0">
              <a:lnSpc>
                <a:spcPct val="100000"/>
              </a:lnSpc>
              <a:spcBef>
                <a:spcPts val="400"/>
              </a:spcBef>
              <a:spcAft>
                <a:spcPts val="0"/>
              </a:spcAft>
              <a:buClr>
                <a:srgbClr val="005493"/>
              </a:buClr>
              <a:buSzPct val="60000"/>
              <a:buFont typeface="Wingdings"/>
              <a:buChar char="◼︎"/>
              <a:tabLst/>
              <a:defRPr sz="2800" b="0" i="0" u="none" strike="noStrike" cap="none" spc="0" baseline="0">
                <a:ln>
                  <a:noFill/>
                </a:ln>
                <a:solidFill>
                  <a:srgbClr val="456892"/>
                </a:solidFill>
                <a:uFillTx/>
                <a:latin typeface="Arial"/>
                <a:ea typeface="Arial"/>
                <a:cs typeface="Arial"/>
                <a:sym typeface="Arial"/>
              </a:defRPr>
            </a:lvl2pPr>
            <a:lvl3pPr marL="1028700" marR="0" indent="-342900" algn="l" defTabSz="457223" latinLnBrk="0">
              <a:lnSpc>
                <a:spcPct val="100000"/>
              </a:lnSpc>
              <a:spcBef>
                <a:spcPts val="400"/>
              </a:spcBef>
              <a:spcAft>
                <a:spcPts val="0"/>
              </a:spcAft>
              <a:buClr>
                <a:srgbClr val="D50001"/>
              </a:buClr>
              <a:buSzPct val="75000"/>
              <a:buFontTx/>
              <a:buChar char="★"/>
              <a:tabLst/>
              <a:defRPr sz="2400" b="0" i="0" u="none" strike="noStrike" cap="none" spc="0" baseline="0">
                <a:ln>
                  <a:noFill/>
                </a:ln>
                <a:solidFill>
                  <a:srgbClr val="456892"/>
                </a:solidFill>
                <a:uFillTx/>
                <a:latin typeface="Arial"/>
                <a:ea typeface="Arial"/>
                <a:cs typeface="Arial"/>
                <a:sym typeface="Arial"/>
              </a:defRPr>
            </a:lvl3pPr>
            <a:lvl4pPr marL="1244600" marR="0" indent="-355600" algn="l" defTabSz="457223" latinLnBrk="0">
              <a:lnSpc>
                <a:spcPct val="100000"/>
              </a:lnSpc>
              <a:spcBef>
                <a:spcPts val="400"/>
              </a:spcBef>
              <a:spcAft>
                <a:spcPts val="0"/>
              </a:spcAft>
              <a:buClr>
                <a:srgbClr val="005493"/>
              </a:buClr>
              <a:buSzPct val="80000"/>
              <a:buFont typeface="Wingdings"/>
              <a:buChar char="◼︎"/>
              <a:tabLst/>
              <a:defRPr sz="2200" b="0" i="0" u="none" strike="noStrike" cap="none" spc="0" baseline="0">
                <a:ln>
                  <a:noFill/>
                </a:ln>
                <a:solidFill>
                  <a:srgbClr val="456892"/>
                </a:solidFill>
                <a:uFillTx/>
                <a:latin typeface="Arial"/>
                <a:ea typeface="Arial"/>
                <a:cs typeface="Arial"/>
                <a:sym typeface="Arial"/>
              </a:defRPr>
            </a:lvl4pPr>
            <a:lvl5pPr marL="1457325" marR="0" indent="-314325" algn="l" defTabSz="457223" latinLnBrk="0">
              <a:lnSpc>
                <a:spcPct val="100000"/>
              </a:lnSpc>
              <a:spcBef>
                <a:spcPts val="400"/>
              </a:spcBef>
              <a:spcAft>
                <a:spcPts val="0"/>
              </a:spcAft>
              <a:buClr>
                <a:srgbClr val="005493"/>
              </a:buClr>
              <a:buSzPct val="100000"/>
              <a:buFontTx/>
              <a:buChar char="•"/>
              <a:tabLst/>
              <a:defRPr sz="2200" b="0" i="0" u="none" strike="noStrike" cap="none" spc="0" baseline="0">
                <a:ln>
                  <a:noFill/>
                </a:ln>
                <a:solidFill>
                  <a:srgbClr val="456892"/>
                </a:solidFill>
                <a:uFillTx/>
                <a:latin typeface="Arial"/>
                <a:ea typeface="Arial"/>
                <a:cs typeface="Arial"/>
                <a:sym typeface="Arial"/>
              </a:defRPr>
            </a:lvl5pPr>
            <a:lvl6pPr marL="2700155"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6pPr>
            <a:lvl7pPr marL="3157378"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7pPr>
            <a:lvl8pPr marL="3614601"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8pPr>
            <a:lvl9pPr marL="4071824" marR="0" indent="-388640" algn="l" defTabSz="457223" latinLnBrk="0">
              <a:lnSpc>
                <a:spcPct val="100000"/>
              </a:lnSpc>
              <a:spcBef>
                <a:spcPts val="1200"/>
              </a:spcBef>
              <a:spcAft>
                <a:spcPts val="0"/>
              </a:spcAft>
              <a:buClr>
                <a:srgbClr val="941100"/>
              </a:buClr>
              <a:buSzPct val="100000"/>
              <a:buFontTx/>
              <a:buChar char="•"/>
              <a:tabLst/>
              <a:defRPr sz="3401" b="0" i="0" u="none" strike="noStrike" cap="none" spc="0" baseline="0">
                <a:ln>
                  <a:noFill/>
                </a:ln>
                <a:solidFill>
                  <a:srgbClr val="000000"/>
                </a:solidFill>
                <a:uFillTx/>
                <a:latin typeface="Arial"/>
                <a:ea typeface="Arial"/>
                <a:cs typeface="Arial"/>
                <a:sym typeface="Arial"/>
              </a:defRPr>
            </a:lvl9pPr>
          </a:lstStyle>
          <a:p>
            <a:pPr marL="260604" hangingPunct="1">
              <a:lnSpc>
                <a:spcPct val="120000"/>
              </a:lnSpc>
              <a:spcBef>
                <a:spcPts val="450"/>
              </a:spcBef>
            </a:pPr>
            <a:r>
              <a:rPr lang="en-US" sz="1600" dirty="0">
                <a:solidFill>
                  <a:schemeClr val="tx1"/>
                </a:solidFill>
                <a:latin typeface="+mn-lt"/>
                <a:cs typeface="Times New Roman" panose="02020603050405020304" pitchFamily="18" charset="0"/>
              </a:rPr>
              <a:t>Assume data volume is tracker </a:t>
            </a:r>
            <a:r>
              <a:rPr lang="en-US" sz="1600" dirty="0" smtClean="0">
                <a:solidFill>
                  <a:schemeClr val="tx1"/>
                </a:solidFill>
                <a:latin typeface="+mn-lt"/>
                <a:cs typeface="Times New Roman" panose="02020603050405020304" pitchFamily="18" charset="0"/>
              </a:rPr>
              <a:t>dominated</a:t>
            </a:r>
            <a:endParaRPr lang="en-US" sz="1600" dirty="0">
              <a:solidFill>
                <a:schemeClr val="tx1"/>
              </a:solidFill>
              <a:latin typeface="+mn-lt"/>
              <a:cs typeface="Times New Roman" panose="02020603050405020304" pitchFamily="18" charset="0"/>
            </a:endParaRPr>
          </a:p>
          <a:p>
            <a:pPr marL="260604" hangingPunct="1">
              <a:lnSpc>
                <a:spcPct val="120000"/>
              </a:lnSpc>
              <a:spcBef>
                <a:spcPts val="450"/>
              </a:spcBef>
            </a:pPr>
            <a:r>
              <a:rPr lang="en-US" sz="1600" dirty="0">
                <a:solidFill>
                  <a:schemeClr val="tx1"/>
                </a:solidFill>
                <a:latin typeface="+mn-lt"/>
                <a:cs typeface="Times New Roman" panose="02020603050405020304" pitchFamily="18" charset="0"/>
              </a:rPr>
              <a:t>Total number of hits per event ~10M (less with timing-based filtering)</a:t>
            </a:r>
          </a:p>
          <a:p>
            <a:pPr marL="260604" hangingPunct="1">
              <a:lnSpc>
                <a:spcPct val="120000"/>
              </a:lnSpc>
              <a:spcBef>
                <a:spcPts val="450"/>
              </a:spcBef>
            </a:pPr>
            <a:r>
              <a:rPr lang="en-US" sz="1600" dirty="0">
                <a:solidFill>
                  <a:schemeClr val="tx1"/>
                </a:solidFill>
                <a:latin typeface="+mn-lt"/>
                <a:cs typeface="Times New Roman" panose="02020603050405020304" pitchFamily="18" charset="0"/>
              </a:rPr>
              <a:t>Total tracker data rate: 10M*32bits*100 kHz  ~ 30 </a:t>
            </a:r>
            <a:r>
              <a:rPr lang="en-US" sz="1600" dirty="0" err="1">
                <a:solidFill>
                  <a:schemeClr val="tx1"/>
                </a:solidFill>
                <a:latin typeface="+mn-lt"/>
                <a:cs typeface="Times New Roman" panose="02020603050405020304" pitchFamily="18" charset="0"/>
              </a:rPr>
              <a:t>Tbps</a:t>
            </a:r>
            <a:endParaRPr lang="en-US" sz="1600" dirty="0">
              <a:solidFill>
                <a:schemeClr val="tx1"/>
              </a:solidFill>
              <a:latin typeface="+mn-lt"/>
              <a:cs typeface="Times New Roman" panose="02020603050405020304" pitchFamily="18" charset="0"/>
            </a:endParaRPr>
          </a:p>
          <a:p>
            <a:pPr marL="260604" hangingPunct="1">
              <a:lnSpc>
                <a:spcPct val="120000"/>
              </a:lnSpc>
              <a:spcBef>
                <a:spcPts val="450"/>
              </a:spcBef>
            </a:pPr>
            <a:r>
              <a:rPr lang="en-US" sz="1600" dirty="0">
                <a:solidFill>
                  <a:schemeClr val="tx1"/>
                </a:solidFill>
                <a:latin typeface="+mn-lt"/>
                <a:cs typeface="Times New Roman" panose="02020603050405020304" pitchFamily="18" charset="0"/>
              </a:rPr>
              <a:t>E.g. </a:t>
            </a:r>
            <a:r>
              <a:rPr lang="en-US" sz="1600" dirty="0">
                <a:solidFill>
                  <a:schemeClr val="tx1"/>
                </a:solidFill>
                <a:latin typeface="+mn-lt"/>
                <a:cs typeface="Times New Roman" panose="02020603050405020304" pitchFamily="18" charset="0"/>
              </a:rPr>
              <a:t>tracker readout system could consist of &lt;100 readout boards running 25G </a:t>
            </a:r>
            <a:r>
              <a:rPr lang="en-US" sz="1600" dirty="0" smtClean="0">
                <a:solidFill>
                  <a:schemeClr val="tx1"/>
                </a:solidFill>
                <a:latin typeface="+mn-lt"/>
                <a:cs typeface="Times New Roman" panose="02020603050405020304" pitchFamily="18" charset="0"/>
              </a:rPr>
              <a:t>Links</a:t>
            </a:r>
            <a:endParaRPr lang="en-US" sz="1600" dirty="0">
              <a:solidFill>
                <a:schemeClr val="tx1"/>
              </a:solidFill>
              <a:latin typeface="+mn-lt"/>
              <a:cs typeface="Times New Roman" panose="02020603050405020304" pitchFamily="18" charset="0"/>
            </a:endParaRPr>
          </a:p>
          <a:p>
            <a:pPr marL="260604" lvl="1" hangingPunct="1">
              <a:lnSpc>
                <a:spcPct val="120000"/>
              </a:lnSpc>
              <a:spcBef>
                <a:spcPts val="450"/>
              </a:spcBef>
            </a:pPr>
            <a:r>
              <a:rPr lang="en-US" sz="1600" dirty="0">
                <a:solidFill>
                  <a:schemeClr val="tx1"/>
                </a:solidFill>
                <a:latin typeface="+mn-lt"/>
                <a:cs typeface="Times New Roman" panose="02020603050405020304" pitchFamily="18" charset="0"/>
              </a:rPr>
              <a:t>Similar to total bandwidth for </a:t>
            </a:r>
            <a:r>
              <a:rPr lang="en-US" sz="1600" dirty="0" err="1">
                <a:solidFill>
                  <a:schemeClr val="tx1"/>
                </a:solidFill>
                <a:latin typeface="+mn-lt"/>
                <a:cs typeface="Times New Roman" panose="02020603050405020304" pitchFamily="18" charset="0"/>
              </a:rPr>
              <a:t>LHCb</a:t>
            </a:r>
            <a:r>
              <a:rPr lang="en-US" sz="1600" dirty="0">
                <a:solidFill>
                  <a:schemeClr val="tx1"/>
                </a:solidFill>
                <a:latin typeface="+mn-lt"/>
                <a:cs typeface="Times New Roman" panose="02020603050405020304" pitchFamily="18" charset="0"/>
              </a:rPr>
              <a:t> </a:t>
            </a:r>
            <a:r>
              <a:rPr lang="en-US" sz="1600" dirty="0" err="1">
                <a:solidFill>
                  <a:schemeClr val="tx1"/>
                </a:solidFill>
                <a:latin typeface="+mn-lt"/>
                <a:cs typeface="Times New Roman" panose="02020603050405020304" pitchFamily="18" charset="0"/>
              </a:rPr>
              <a:t>triggerless</a:t>
            </a:r>
            <a:r>
              <a:rPr lang="en-US" sz="1600" dirty="0">
                <a:solidFill>
                  <a:schemeClr val="tx1"/>
                </a:solidFill>
                <a:latin typeface="+mn-lt"/>
                <a:cs typeface="Times New Roman" panose="02020603050405020304" pitchFamily="18" charset="0"/>
              </a:rPr>
              <a:t> DAQ </a:t>
            </a:r>
          </a:p>
          <a:p>
            <a:pPr marL="260604" lvl="2">
              <a:lnSpc>
                <a:spcPct val="120000"/>
              </a:lnSpc>
              <a:spcBef>
                <a:spcPts val="450"/>
              </a:spcBef>
            </a:pPr>
            <a:r>
              <a:rPr lang="en-US" sz="1600" dirty="0" err="1">
                <a:solidFill>
                  <a:schemeClr val="tx1"/>
                </a:solidFill>
                <a:latin typeface="+mn-lt"/>
                <a:cs typeface="Times New Roman" panose="02020603050405020304" pitchFamily="18" charset="0"/>
              </a:rPr>
              <a:t>LHCb</a:t>
            </a:r>
            <a:r>
              <a:rPr lang="en-US" sz="1600" dirty="0">
                <a:solidFill>
                  <a:schemeClr val="tx1"/>
                </a:solidFill>
                <a:latin typeface="+mn-lt"/>
                <a:cs typeface="Times New Roman" panose="02020603050405020304" pitchFamily="18" charset="0"/>
              </a:rPr>
              <a:t> has smaller data volumes (~8800 5Gbps links) but operates at 40MHz (vs 100kHz)</a:t>
            </a:r>
          </a:p>
          <a:p>
            <a:pPr marL="260604" lvl="1">
              <a:lnSpc>
                <a:spcPct val="120000"/>
              </a:lnSpc>
              <a:spcBef>
                <a:spcPts val="450"/>
              </a:spcBef>
            </a:pPr>
            <a:r>
              <a:rPr lang="en-US" sz="1600" dirty="0">
                <a:solidFill>
                  <a:schemeClr val="tx1"/>
                </a:solidFill>
                <a:latin typeface="+mn-lt"/>
                <a:cs typeface="Times New Roman" panose="02020603050405020304" pitchFamily="18" charset="0"/>
              </a:rPr>
              <a:t>Does not look crazy even with today’s commercial technology.</a:t>
            </a:r>
          </a:p>
          <a:p>
            <a:pPr marL="260604" lvl="2">
              <a:lnSpc>
                <a:spcPct val="120000"/>
              </a:lnSpc>
              <a:spcBef>
                <a:spcPts val="450"/>
              </a:spcBef>
            </a:pPr>
            <a:r>
              <a:rPr lang="en-US" sz="1600" dirty="0">
                <a:solidFill>
                  <a:schemeClr val="tx1"/>
                </a:solidFill>
                <a:latin typeface="+mn-lt"/>
                <a:cs typeface="Times New Roman" panose="02020603050405020304" pitchFamily="18" charset="0"/>
              </a:rPr>
              <a:t>Time between collision is very </a:t>
            </a:r>
            <a:r>
              <a:rPr lang="en-US" sz="1600" dirty="0" smtClean="0">
                <a:solidFill>
                  <a:schemeClr val="tx1"/>
                </a:solidFill>
                <a:latin typeface="+mn-lt"/>
                <a:cs typeface="Times New Roman" panose="02020603050405020304" pitchFamily="18" charset="0"/>
              </a:rPr>
              <a:t>important</a:t>
            </a:r>
            <a:endParaRPr lang="en-US" sz="1600" dirty="0">
              <a:solidFill>
                <a:schemeClr val="accent1"/>
              </a:solidFill>
              <a:latin typeface="+mn-lt"/>
              <a:cs typeface="Times New Roman" panose="02020603050405020304" pitchFamily="18" charset="0"/>
            </a:endParaRPr>
          </a:p>
        </p:txBody>
      </p:sp>
      <p:pic>
        <p:nvPicPr>
          <p:cNvPr id="6" name="Picture 5" descr="Diagram&#10;&#10;Description automatically generated">
            <a:extLst>
              <a:ext uri="{FF2B5EF4-FFF2-40B4-BE49-F238E27FC236}">
                <a16:creationId xmlns:a16="http://schemas.microsoft.com/office/drawing/2014/main" xmlns="" id="{48970405-FFD8-3B4C-9351-C0D4177874DA}"/>
              </a:ext>
            </a:extLst>
          </p:cNvPr>
          <p:cNvPicPr>
            <a:picLocks noChangeAspect="1"/>
          </p:cNvPicPr>
          <p:nvPr/>
        </p:nvPicPr>
        <p:blipFill>
          <a:blip r:embed="rId2"/>
          <a:stretch>
            <a:fillRect/>
          </a:stretch>
        </p:blipFill>
        <p:spPr>
          <a:xfrm>
            <a:off x="151558" y="3068960"/>
            <a:ext cx="3690209" cy="2972990"/>
          </a:xfrm>
          <a:prstGeom prst="rect">
            <a:avLst/>
          </a:prstGeom>
        </p:spPr>
      </p:pic>
      <p:sp>
        <p:nvSpPr>
          <p:cNvPr id="7" name="Rectangle 6">
            <a:extLst>
              <a:ext uri="{FF2B5EF4-FFF2-40B4-BE49-F238E27FC236}">
                <a16:creationId xmlns:a16="http://schemas.microsoft.com/office/drawing/2014/main" xmlns="" id="{2FC24475-6953-DD40-ADE0-420DC0D083B5}"/>
              </a:ext>
            </a:extLst>
          </p:cNvPr>
          <p:cNvSpPr/>
          <p:nvPr/>
        </p:nvSpPr>
        <p:spPr>
          <a:xfrm rot="19176979">
            <a:off x="-28175" y="2522386"/>
            <a:ext cx="2175621" cy="58477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1600" b="1" dirty="0"/>
              <a:t>The architecture of the </a:t>
            </a:r>
            <a:r>
              <a:rPr lang="en-US" sz="1600" b="1" dirty="0" err="1"/>
              <a:t>LHCb</a:t>
            </a:r>
            <a:r>
              <a:rPr lang="en-US" sz="1600" b="1" dirty="0"/>
              <a:t> </a:t>
            </a:r>
            <a:r>
              <a:rPr lang="en-US" sz="1600" b="1" dirty="0" smtClean="0"/>
              <a:t>readout-system </a:t>
            </a:r>
            <a:endParaRPr lang="en-US" sz="1600" b="1" dirty="0">
              <a:effectLst/>
            </a:endParaRPr>
          </a:p>
        </p:txBody>
      </p:sp>
    </p:spTree>
    <p:extLst>
      <p:ext uri="{BB962C8B-B14F-4D97-AF65-F5344CB8AC3E}">
        <p14:creationId xmlns:p14="http://schemas.microsoft.com/office/powerpoint/2010/main" val="757782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520" y="116632"/>
            <a:ext cx="9252520" cy="648072"/>
          </a:xfrm>
        </p:spPr>
        <p:txBody>
          <a:bodyPr/>
          <a:lstStyle/>
          <a:p>
            <a:r>
              <a:rPr lang="en-US" b="0" i="1"/>
              <a:t>TF7 </a:t>
            </a:r>
            <a:r>
              <a:rPr lang="en-US" b="0" i="1" smtClean="0"/>
              <a:t>Electronics - </a:t>
            </a:r>
            <a:r>
              <a:rPr lang="en-US" b="0" i="1"/>
              <a:t>On-detector </a:t>
            </a:r>
            <a:r>
              <a:rPr lang="en-US" b="0" i="1"/>
              <a:t>Processing </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32</a:t>
            </a:fld>
            <a:endParaRPr lang="en-US" altLang="en-US"/>
          </a:p>
        </p:txBody>
      </p:sp>
    </p:spTree>
    <p:extLst>
      <p:ext uri="{BB962C8B-B14F-4D97-AF65-F5344CB8AC3E}">
        <p14:creationId xmlns:p14="http://schemas.microsoft.com/office/powerpoint/2010/main" val="15729143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768" y="116632"/>
            <a:ext cx="8229600" cy="1143000"/>
          </a:xfrm>
        </p:spPr>
        <p:txBody>
          <a:bodyPr/>
          <a:lstStyle/>
          <a:p>
            <a:r>
              <a:rPr lang="en-US" b="0" i="1" smtClean="0"/>
              <a:t>Final remarks</a:t>
            </a:r>
            <a:endParaRPr lang="en-US" b="0" i="1"/>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33</a:t>
            </a:fld>
            <a:endParaRPr lang="en-US" altLang="en-US"/>
          </a:p>
        </p:txBody>
      </p:sp>
    </p:spTree>
    <p:extLst>
      <p:ext uri="{BB962C8B-B14F-4D97-AF65-F5344CB8AC3E}">
        <p14:creationId xmlns:p14="http://schemas.microsoft.com/office/powerpoint/2010/main" val="4472991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80928"/>
            <a:ext cx="8229600" cy="1143000"/>
          </a:xfrm>
        </p:spPr>
        <p:txBody>
          <a:bodyPr/>
          <a:lstStyle/>
          <a:p>
            <a:r>
              <a:rPr lang="en-US" b="0" i="1" smtClean="0"/>
              <a:t>extras</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34</a:t>
            </a:fld>
            <a:endParaRPr lang="en-US" altLang="en-US"/>
          </a:p>
        </p:txBody>
      </p:sp>
    </p:spTree>
    <p:extLst>
      <p:ext uri="{BB962C8B-B14F-4D97-AF65-F5344CB8AC3E}">
        <p14:creationId xmlns:p14="http://schemas.microsoft.com/office/powerpoint/2010/main" val="658713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i="1" smtClean="0"/>
              <a:t>HL-LHC</a:t>
            </a:r>
            <a:endParaRPr lang="en-US" b="0" i="1"/>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35</a:t>
            </a:fld>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68760"/>
            <a:ext cx="6660232" cy="2921475"/>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2407"/>
          <a:stretch/>
        </p:blipFill>
        <p:spPr>
          <a:xfrm>
            <a:off x="3347864" y="4190235"/>
            <a:ext cx="5652120" cy="2097845"/>
          </a:xfrm>
          <a:prstGeom prst="rect">
            <a:avLst/>
          </a:prstGeom>
        </p:spPr>
      </p:pic>
    </p:spTree>
    <p:extLst>
      <p:ext uri="{BB962C8B-B14F-4D97-AF65-F5344CB8AC3E}">
        <p14:creationId xmlns:p14="http://schemas.microsoft.com/office/powerpoint/2010/main" val="1629243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4168" y="7151"/>
            <a:ext cx="2602632" cy="1143000"/>
          </a:xfrm>
        </p:spPr>
        <p:txBody>
          <a:bodyPr/>
          <a:lstStyle/>
          <a:p>
            <a:r>
              <a:rPr lang="en-US" b="0" i="1" smtClean="0"/>
              <a:t>FCC_hh</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36</a:t>
            </a:fld>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7150"/>
            <a:ext cx="5881967" cy="3421849"/>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3420660"/>
            <a:ext cx="5940152" cy="3437340"/>
          </a:xfrm>
          <a:prstGeom prst="rect">
            <a:avLst/>
          </a:prstGeom>
        </p:spPr>
      </p:pic>
    </p:spTree>
    <p:extLst>
      <p:ext uri="{BB962C8B-B14F-4D97-AF65-F5344CB8AC3E}">
        <p14:creationId xmlns:p14="http://schemas.microsoft.com/office/powerpoint/2010/main" val="1012272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ctrTitle"/>
          </p:nvPr>
        </p:nvSpPr>
        <p:spPr>
          <a:xfrm>
            <a:off x="0" y="159834"/>
            <a:ext cx="9144000" cy="1563354"/>
          </a:xfrm>
        </p:spPr>
        <p:txBody>
          <a:bodyPr/>
          <a:lstStyle/>
          <a:p>
            <a:r>
              <a:rPr lang="en-GB" i="1" dirty="0" smtClean="0"/>
              <a:t>Detector R&amp;D for Muon Colliders</a:t>
            </a:r>
            <a:r>
              <a:rPr lang="en-GB" i="1" dirty="0" smtClean="0"/>
              <a:t/>
            </a:r>
            <a:br>
              <a:rPr lang="en-GB" i="1" dirty="0" smtClean="0"/>
            </a:br>
            <a:endParaRPr lang="en-GB" b="0" i="1" dirty="0"/>
          </a:p>
        </p:txBody>
      </p:sp>
      <p:sp>
        <p:nvSpPr>
          <p:cNvPr id="3" name="Rectangle 2"/>
          <p:cNvSpPr/>
          <p:nvPr/>
        </p:nvSpPr>
        <p:spPr>
          <a:xfrm>
            <a:off x="1737880" y="2689175"/>
            <a:ext cx="2186048" cy="307777"/>
          </a:xfrm>
          <a:prstGeom prst="rect">
            <a:avLst/>
          </a:prstGeom>
        </p:spPr>
        <p:txBody>
          <a:bodyPr wrap="none">
            <a:spAutoFit/>
          </a:bodyPr>
          <a:lstStyle/>
          <a:p>
            <a:r>
              <a:rPr lang="en-US" sz="1400" i="1" dirty="0">
                <a:solidFill>
                  <a:schemeClr val="bg1"/>
                </a:solidFill>
                <a:latin typeface="+mn-lt"/>
              </a:rPr>
              <a:t>Illustration: Sandbox Studio</a:t>
            </a:r>
            <a:endParaRPr lang="en-US" sz="1400" dirty="0">
              <a:solidFill>
                <a:schemeClr val="bg1"/>
              </a:solidFill>
              <a:latin typeface="+mn-lt"/>
            </a:endParaRPr>
          </a:p>
        </p:txBody>
      </p:sp>
      <p:sp>
        <p:nvSpPr>
          <p:cNvPr id="5" name="AutoShape 8" descr="ymmetry"/>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3491880" y="0"/>
            <a:ext cx="504056" cy="276999"/>
          </a:xfrm>
          <a:prstGeom prst="rect">
            <a:avLst/>
          </a:prstGeom>
        </p:spPr>
        <p:txBody>
          <a:bodyPr wrap="square">
            <a:spAutoFit/>
          </a:bodyPr>
          <a:lstStyle/>
          <a:p>
            <a:r>
              <a:rPr lang="en-US" sz="1200" b="1" dirty="0" smtClean="0">
                <a:solidFill>
                  <a:schemeClr val="bg1"/>
                </a:solidFill>
                <a:latin typeface="+mn-lt"/>
              </a:rPr>
              <a:t>2010</a:t>
            </a:r>
            <a:endParaRPr lang="en-US" sz="1200" b="1" dirty="0">
              <a:solidFill>
                <a:schemeClr val="bg1"/>
              </a:solidFill>
              <a:latin typeface="+mn-lt"/>
            </a:endParaRPr>
          </a:p>
        </p:txBody>
      </p:sp>
      <p:sp>
        <p:nvSpPr>
          <p:cNvPr id="7" name="AutoShape 6" descr="ESY Logo"/>
          <p:cNvSpPr>
            <a:spLocks noChangeAspect="1" noChangeArrowheads="1"/>
          </p:cNvSpPr>
          <p:nvPr/>
        </p:nvSpPr>
        <p:spPr bwMode="auto">
          <a:xfrm flipV="1">
            <a:off x="152400" y="457199"/>
            <a:ext cx="304800" cy="4571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ESY Logo"/>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mc:AlternateContent xmlns:mc="http://schemas.openxmlformats.org/markup-compatibility/2006">
        <mc:Choice xmlns:a14="http://schemas.microsoft.com/office/drawing/2010/main" Requires="a14">
          <p:sp>
            <p:nvSpPr>
              <p:cNvPr id="4" name="Rectangle 3"/>
              <p:cNvSpPr/>
              <p:nvPr/>
            </p:nvSpPr>
            <p:spPr>
              <a:xfrm>
                <a:off x="0" y="1340768"/>
                <a:ext cx="8812088" cy="5324984"/>
              </a:xfrm>
              <a:prstGeom prst="rect">
                <a:avLst/>
              </a:prstGeom>
            </p:spPr>
            <p:txBody>
              <a:bodyPr wrap="square">
                <a:spAutoFit/>
              </a:bodyPr>
              <a:lstStyle/>
              <a:p>
                <a:pPr marL="285750" indent="-285750">
                  <a:spcBef>
                    <a:spcPts val="450"/>
                  </a:spcBef>
                  <a:buClr>
                    <a:schemeClr val="tx1"/>
                  </a:buClr>
                  <a:buFont typeface="Wingdings" charset="2"/>
                  <a:buChar char="ü"/>
                </a:pPr>
                <a:r>
                  <a:rPr lang="en-US" dirty="0" smtClean="0">
                    <a:latin typeface="+mn-lt"/>
                    <a:cs typeface="Times New Roman" panose="02020603050405020304" pitchFamily="18" charset="0"/>
                  </a:rPr>
                  <a:t>Beam Induced Background (BIB) is a unique feature of Muon Colliders</a:t>
                </a:r>
              </a:p>
              <a:p>
                <a:pPr marL="285750" indent="-285750">
                  <a:spcBef>
                    <a:spcPts val="450"/>
                  </a:spcBef>
                  <a:buClr>
                    <a:schemeClr val="tx1"/>
                  </a:buClr>
                  <a:buFont typeface="Wingdings" charset="2"/>
                  <a:buChar char="ü"/>
                </a:pPr>
                <a:r>
                  <a:rPr lang="en-US" dirty="0" smtClean="0">
                    <a:latin typeface="+mn-lt"/>
                    <a:cs typeface="Times New Roman" panose="02020603050405020304" pitchFamily="18" charset="0"/>
                  </a:rPr>
                  <a:t>Muon </a:t>
                </a:r>
                <a:r>
                  <a:rPr lang="en-US" dirty="0">
                    <a:latin typeface="+mn-lt"/>
                    <a:cs typeface="Times New Roman" panose="02020603050405020304" pitchFamily="18" charset="0"/>
                  </a:rPr>
                  <a:t>Collider detectors </a:t>
                </a:r>
                <a:r>
                  <a:rPr lang="en-US" dirty="0" smtClean="0">
                    <a:latin typeface="+mn-lt"/>
                    <a:cs typeface="Times New Roman" panose="02020603050405020304" pitchFamily="18" charset="0"/>
                  </a:rPr>
                  <a:t>require </a:t>
                </a:r>
                <a:r>
                  <a:rPr lang="en-US" dirty="0">
                    <a:latin typeface="+mn-lt"/>
                    <a:cs typeface="Times New Roman" panose="02020603050405020304" pitchFamily="18" charset="0"/>
                  </a:rPr>
                  <a:t>carefully </a:t>
                </a:r>
                <a:r>
                  <a:rPr lang="en-US" dirty="0" smtClean="0">
                    <a:latin typeface="+mn-lt"/>
                    <a:cs typeface="Times New Roman" panose="02020603050405020304" pitchFamily="18" charset="0"/>
                  </a:rPr>
                  <a:t>design </a:t>
                </a:r>
                <a:r>
                  <a:rPr lang="en-US" dirty="0">
                    <a:latin typeface="+mn-lt"/>
                    <a:cs typeface="Times New Roman" panose="02020603050405020304" pitchFamily="18" charset="0"/>
                  </a:rPr>
                  <a:t>with both physics goals and BIB in </a:t>
                </a:r>
                <a:r>
                  <a:rPr lang="en-US" dirty="0" smtClean="0">
                    <a:latin typeface="+mn-lt"/>
                    <a:cs typeface="Times New Roman" panose="02020603050405020304" pitchFamily="18" charset="0"/>
                  </a:rPr>
                  <a:t>mind</a:t>
                </a:r>
              </a:p>
              <a:p>
                <a:pPr marL="285750" indent="-285750">
                  <a:spcBef>
                    <a:spcPts val="450"/>
                  </a:spcBef>
                  <a:buClr>
                    <a:schemeClr val="tx1"/>
                  </a:buClr>
                  <a:buFont typeface="Wingdings" charset="2"/>
                  <a:buChar char="ü"/>
                </a:pPr>
                <a:r>
                  <a:rPr lang="en-US" dirty="0" smtClean="0">
                    <a:latin typeface="+mn-lt"/>
                    <a:cs typeface="Times New Roman" panose="02020603050405020304" pitchFamily="18" charset="0"/>
                  </a:rPr>
                  <a:t>Detailed studies @ </a:t>
                </a:r>
                <a14:m>
                  <m:oMath xmlns:m="http://schemas.openxmlformats.org/officeDocument/2006/math">
                    <m:rad>
                      <m:radPr>
                        <m:degHide m:val="on"/>
                        <m:ctrlPr>
                          <a:rPr lang="en-US" i="1" smtClean="0">
                            <a:latin typeface="+mn-lt"/>
                            <a:cs typeface="Times New Roman" panose="02020603050405020304" pitchFamily="18" charset="0"/>
                          </a:rPr>
                        </m:ctrlPr>
                      </m:radPr>
                      <m:deg/>
                      <m:e>
                        <m:r>
                          <a:rPr lang="en-US" b="0" i="1" smtClean="0">
                            <a:latin typeface="+mn-lt"/>
                            <a:cs typeface="Times New Roman" panose="02020603050405020304" pitchFamily="18" charset="0"/>
                          </a:rPr>
                          <m:t>𝑠</m:t>
                        </m:r>
                      </m:e>
                    </m:rad>
                  </m:oMath>
                </a14:m>
                <a:r>
                  <a:rPr lang="en-US" dirty="0" smtClean="0">
                    <a:latin typeface="+mn-lt"/>
                    <a:cs typeface="Times New Roman" panose="02020603050405020304" pitchFamily="18" charset="0"/>
                  </a:rPr>
                  <a:t> = 1.5 </a:t>
                </a:r>
                <a:r>
                  <a:rPr lang="en-US" dirty="0" err="1" smtClean="0">
                    <a:latin typeface="+mn-lt"/>
                    <a:cs typeface="Times New Roman" panose="02020603050405020304" pitchFamily="18" charset="0"/>
                  </a:rPr>
                  <a:t>TeV</a:t>
                </a:r>
                <a:r>
                  <a:rPr lang="en-US" dirty="0" smtClean="0">
                    <a:latin typeface="+mn-lt"/>
                    <a:cs typeface="Times New Roman" panose="02020603050405020304" pitchFamily="18" charset="0"/>
                  </a:rPr>
                  <a:t>, could be extended at 3 </a:t>
                </a:r>
                <a:r>
                  <a:rPr lang="en-US" dirty="0" err="1" smtClean="0">
                    <a:latin typeface="+mn-lt"/>
                    <a:cs typeface="Times New Roman" panose="02020603050405020304" pitchFamily="18" charset="0"/>
                  </a:rPr>
                  <a:t>TeV</a:t>
                </a:r>
                <a:endParaRPr lang="en-US" dirty="0" smtClean="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General considerations: rad hard, high granularity, high time </a:t>
                </a:r>
                <a:r>
                  <a:rPr lang="en-US" dirty="0" smtClean="0">
                    <a:latin typeface="+mn-lt"/>
                    <a:cs typeface="Times New Roman" panose="02020603050405020304" pitchFamily="18" charset="0"/>
                  </a:rPr>
                  <a:t>resolution</a:t>
                </a: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Using special and time information is crucial for on-detector filtering in order to reduce bandwidth and power requirements to a manageable </a:t>
                </a:r>
                <a:r>
                  <a:rPr lang="en-US" dirty="0" smtClean="0">
                    <a:latin typeface="+mn-lt"/>
                    <a:cs typeface="Times New Roman" panose="02020603050405020304" pitchFamily="18" charset="0"/>
                  </a:rPr>
                  <a:t>level</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Trigger-less readout is probably the way to </a:t>
                </a:r>
                <a:r>
                  <a:rPr lang="en-US" dirty="0" smtClean="0">
                    <a:latin typeface="+mn-lt"/>
                    <a:cs typeface="Times New Roman" panose="02020603050405020304" pitchFamily="18" charset="0"/>
                  </a:rPr>
                  <a:t>go</a:t>
                </a:r>
                <a:endParaRPr lang="en-US" dirty="0">
                  <a:latin typeface="+mn-lt"/>
                  <a:cs typeface="Times New Roman" panose="02020603050405020304" pitchFamily="18" charset="0"/>
                </a:endParaRP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Additional considerations should be given to special cases, for example very high energy muons, displaced tracking, slow </a:t>
                </a:r>
                <a:r>
                  <a:rPr lang="en-US" dirty="0" smtClean="0">
                    <a:latin typeface="+mn-lt"/>
                    <a:cs typeface="Times New Roman" panose="02020603050405020304" pitchFamily="18" charset="0"/>
                  </a:rPr>
                  <a:t>particles</a:t>
                </a:r>
              </a:p>
              <a:p>
                <a:pPr marL="285750" indent="-285750">
                  <a:spcBef>
                    <a:spcPts val="450"/>
                  </a:spcBef>
                  <a:buClr>
                    <a:schemeClr val="tx1"/>
                  </a:buClr>
                  <a:buFont typeface="Wingdings" charset="2"/>
                  <a:buChar char="ü"/>
                </a:pPr>
                <a:r>
                  <a:rPr lang="en-US" dirty="0">
                    <a:latin typeface="+mn-lt"/>
                    <a:cs typeface="Times New Roman" panose="02020603050405020304" pitchFamily="18" charset="0"/>
                  </a:rPr>
                  <a:t>Main effort by International Design Study @ multi-</a:t>
                </a:r>
                <a:r>
                  <a:rPr lang="en-US" dirty="0" err="1">
                    <a:latin typeface="+mn-lt"/>
                    <a:cs typeface="Times New Roman" panose="02020603050405020304" pitchFamily="18" charset="0"/>
                  </a:rPr>
                  <a:t>TeV</a:t>
                </a:r>
                <a:r>
                  <a:rPr lang="en-US" dirty="0">
                    <a:latin typeface="+mn-lt"/>
                    <a:cs typeface="Times New Roman" panose="02020603050405020304" pitchFamily="18" charset="0"/>
                  </a:rPr>
                  <a:t> energy region: 3 </a:t>
                </a:r>
                <a:r>
                  <a:rPr lang="en-US" dirty="0" err="1">
                    <a:latin typeface="+mn-lt"/>
                    <a:cs typeface="Times New Roman" panose="02020603050405020304" pitchFamily="18" charset="0"/>
                  </a:rPr>
                  <a:t>TeV</a:t>
                </a:r>
                <a:r>
                  <a:rPr lang="en-US" dirty="0">
                    <a:latin typeface="+mn-lt"/>
                    <a:cs typeface="Times New Roman" panose="02020603050405020304" pitchFamily="18" charset="0"/>
                  </a:rPr>
                  <a:t> </a:t>
                </a:r>
                <a:r>
                  <a:rPr lang="mr-IN" dirty="0">
                    <a:latin typeface="+mn-lt"/>
                    <a:cs typeface="Times New Roman" panose="02020603050405020304" pitchFamily="18" charset="0"/>
                  </a:rPr>
                  <a:t>–</a:t>
                </a:r>
                <a:r>
                  <a:rPr lang="en-US" dirty="0">
                    <a:latin typeface="+mn-lt"/>
                    <a:cs typeface="Times New Roman" panose="02020603050405020304" pitchFamily="18" charset="0"/>
                  </a:rPr>
                  <a:t> 10+ </a:t>
                </a:r>
                <a:r>
                  <a:rPr lang="en-US" dirty="0" err="1">
                    <a:latin typeface="+mn-lt"/>
                    <a:cs typeface="Times New Roman" panose="02020603050405020304" pitchFamily="18" charset="0"/>
                  </a:rPr>
                  <a:t>TeV</a:t>
                </a:r>
                <a:endParaRPr lang="en-US" dirty="0">
                  <a:latin typeface="+mn-lt"/>
                  <a:cs typeface="Times New Roman" panose="02020603050405020304" pitchFamily="18" charset="0"/>
                </a:endParaRPr>
              </a:p>
              <a:p>
                <a:pPr marL="285750" indent="-285750" algn="ctr">
                  <a:spcBef>
                    <a:spcPts val="450"/>
                  </a:spcBef>
                  <a:buClr>
                    <a:schemeClr val="tx1"/>
                  </a:buClr>
                  <a:buFont typeface="Wingdings" charset="2"/>
                  <a:buChar char="ü"/>
                </a:pPr>
                <a:endParaRPr lang="en-US" dirty="0">
                  <a:solidFill>
                    <a:srgbClr val="800000"/>
                  </a:solidFill>
                  <a:latin typeface="+mn-lt"/>
                  <a:cs typeface="Times New Roman" panose="02020603050405020304" pitchFamily="18" charset="0"/>
                </a:endParaRPr>
              </a:p>
              <a:p>
                <a:pPr marL="0" lvl="1" algn="ctr">
                  <a:spcBef>
                    <a:spcPts val="450"/>
                  </a:spcBef>
                  <a:buClr>
                    <a:schemeClr val="tx1"/>
                  </a:buClr>
                </a:pPr>
                <a:r>
                  <a:rPr lang="en-US" dirty="0" smtClean="0">
                    <a:solidFill>
                      <a:srgbClr val="800000"/>
                    </a:solidFill>
                    <a:latin typeface="+mn-lt"/>
                    <a:cs typeface="Times New Roman" panose="02020603050405020304" pitchFamily="18" charset="0"/>
                  </a:rPr>
                  <a:t> </a:t>
                </a:r>
                <a:r>
                  <a:rPr lang="en-US" sz="2400" b="1" dirty="0" smtClean="0">
                    <a:solidFill>
                      <a:srgbClr val="800000"/>
                    </a:solidFill>
                    <a:latin typeface="+mn-lt"/>
                    <a:cs typeface="Times New Roman" panose="02020603050405020304" pitchFamily="18" charset="0"/>
                  </a:rPr>
                  <a:t>There </a:t>
                </a:r>
                <a:r>
                  <a:rPr lang="en-US" sz="2400" b="1" dirty="0">
                    <a:solidFill>
                      <a:srgbClr val="800000"/>
                    </a:solidFill>
                    <a:latin typeface="+mn-lt"/>
                    <a:cs typeface="Times New Roman" panose="02020603050405020304" pitchFamily="18" charset="0"/>
                  </a:rPr>
                  <a:t>are promising technologies, </a:t>
                </a:r>
                <a:endParaRPr lang="en-US" sz="2400" b="1" dirty="0" smtClean="0">
                  <a:solidFill>
                    <a:srgbClr val="800000"/>
                  </a:solidFill>
                  <a:latin typeface="+mn-lt"/>
                  <a:cs typeface="Times New Roman" panose="02020603050405020304" pitchFamily="18" charset="0"/>
                </a:endParaRPr>
              </a:p>
              <a:p>
                <a:pPr marL="0" lvl="1" algn="ctr">
                  <a:spcBef>
                    <a:spcPts val="450"/>
                  </a:spcBef>
                  <a:buClr>
                    <a:schemeClr val="tx1"/>
                  </a:buClr>
                </a:pPr>
                <a:r>
                  <a:rPr lang="en-US" sz="2400" b="1" dirty="0" smtClean="0">
                    <a:solidFill>
                      <a:srgbClr val="800000"/>
                    </a:solidFill>
                    <a:latin typeface="+mn-lt"/>
                    <a:cs typeface="Times New Roman" panose="02020603050405020304" pitchFamily="18" charset="0"/>
                  </a:rPr>
                  <a:t>but which R&amp;D are </a:t>
                </a:r>
                <a:r>
                  <a:rPr lang="en-US" sz="2400" b="1" dirty="0">
                    <a:solidFill>
                      <a:srgbClr val="800000"/>
                    </a:solidFill>
                    <a:latin typeface="+mn-lt"/>
                    <a:cs typeface="Times New Roman" panose="02020603050405020304" pitchFamily="18" charset="0"/>
                  </a:rPr>
                  <a:t>necessary to solidify the </a:t>
                </a:r>
                <a:r>
                  <a:rPr lang="en-US" sz="2400" b="1" dirty="0" smtClean="0">
                    <a:solidFill>
                      <a:srgbClr val="800000"/>
                    </a:solidFill>
                    <a:latin typeface="+mn-lt"/>
                    <a:cs typeface="Times New Roman" panose="02020603050405020304" pitchFamily="18" charset="0"/>
                  </a:rPr>
                  <a:t>case even at 10+ </a:t>
                </a:r>
                <a:r>
                  <a:rPr lang="en-US" sz="2400" b="1" dirty="0" err="1" smtClean="0">
                    <a:solidFill>
                      <a:srgbClr val="800000"/>
                    </a:solidFill>
                    <a:latin typeface="+mn-lt"/>
                    <a:cs typeface="Times New Roman" panose="02020603050405020304" pitchFamily="18" charset="0"/>
                  </a:rPr>
                  <a:t>TeV</a:t>
                </a:r>
                <a:r>
                  <a:rPr lang="en-US" sz="2400" b="1" dirty="0" smtClean="0">
                    <a:solidFill>
                      <a:srgbClr val="800000"/>
                    </a:solidFill>
                    <a:latin typeface="+mn-lt"/>
                    <a:cs typeface="Times New Roman" panose="02020603050405020304" pitchFamily="18" charset="0"/>
                  </a:rPr>
                  <a:t>?</a:t>
                </a:r>
                <a:endParaRPr lang="en-US" dirty="0">
                  <a:latin typeface="+mn-lt"/>
                  <a:cs typeface="Times New Roman" panose="02020603050405020304" pitchFamily="18" charset="0"/>
                </a:endParaRPr>
              </a:p>
              <a:p>
                <a:pPr marL="0" lvl="1" algn="ctr">
                  <a:spcBef>
                    <a:spcPts val="450"/>
                  </a:spcBef>
                  <a:buClr>
                    <a:schemeClr val="tx1"/>
                  </a:buClr>
                </a:pPr>
                <a:r>
                  <a:rPr lang="en-US" sz="2400" i="1" dirty="0" smtClean="0">
                    <a:solidFill>
                      <a:srgbClr val="800000"/>
                    </a:solidFill>
                    <a:latin typeface="+mn-lt"/>
                    <a:cs typeface="Times New Roman" panose="02020603050405020304" pitchFamily="18" charset="0"/>
                  </a:rPr>
                  <a:t>Specify for each technology  (TF) which are the R&amp;Ds from where MC can profit more or which will be explicitly required   </a:t>
                </a:r>
                <a:endParaRPr lang="en-US" sz="2400" i="1" dirty="0">
                  <a:solidFill>
                    <a:srgbClr val="800000"/>
                  </a:solidFill>
                  <a:latin typeface="+mn-lt"/>
                  <a:cs typeface="Times New Roman" panose="02020603050405020304" pitchFamily="18" charset="0"/>
                </a:endParaRPr>
              </a:p>
            </p:txBody>
          </p:sp>
        </mc:Choice>
        <mc:Fallback>
          <p:sp>
            <p:nvSpPr>
              <p:cNvPr id="4" name="Rectangle 3"/>
              <p:cNvSpPr>
                <a:spLocks noRot="1" noChangeAspect="1" noMove="1" noResize="1" noEditPoints="1" noAdjustHandles="1" noChangeArrowheads="1" noChangeShapeType="1" noTextEdit="1"/>
              </p:cNvSpPr>
              <p:nvPr/>
            </p:nvSpPr>
            <p:spPr>
              <a:xfrm>
                <a:off x="0" y="1340768"/>
                <a:ext cx="8812088" cy="5324984"/>
              </a:xfrm>
              <a:prstGeom prst="rect">
                <a:avLst/>
              </a:prstGeom>
              <a:blipFill rotWithShape="0">
                <a:blip r:embed="rId3"/>
                <a:stretch>
                  <a:fillRect l="-415" t="-687" r="-830" b="-1718"/>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012" y="274638"/>
            <a:ext cx="8969988" cy="706090"/>
          </a:xfrm>
        </p:spPr>
        <p:txBody>
          <a:bodyPr/>
          <a:lstStyle/>
          <a:p>
            <a:r>
              <a:rPr lang="en-US" b="0" i="1" dirty="0" smtClean="0"/>
              <a:t>Sketch of the </a:t>
            </a:r>
            <a:r>
              <a:rPr lang="en-US" b="0" i="1" dirty="0" smtClean="0"/>
              <a:t>facility </a:t>
            </a:r>
            <a:r>
              <a:rPr lang="mr-IN" b="0" i="1" dirty="0" smtClean="0"/>
              <a:t>–</a:t>
            </a:r>
            <a:r>
              <a:rPr lang="en-US" b="0" i="1" dirty="0" smtClean="0"/>
              <a:t> working points</a:t>
            </a:r>
            <a:endParaRPr lang="en-US" b="0" i="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74012" y="2179886"/>
            <a:ext cx="8713624" cy="4176464"/>
          </a:xfrm>
        </p:spPr>
      </p:pic>
      <p:sp>
        <p:nvSpPr>
          <p:cNvPr id="5" name="Slide Number Placeholder 4"/>
          <p:cNvSpPr>
            <a:spLocks noGrp="1"/>
          </p:cNvSpPr>
          <p:nvPr>
            <p:ph type="sldNum" sz="quarter" idx="12"/>
          </p:nvPr>
        </p:nvSpPr>
        <p:spPr/>
        <p:txBody>
          <a:bodyPr/>
          <a:lstStyle/>
          <a:p>
            <a:pPr>
              <a:defRPr/>
            </a:pPr>
            <a:fld id="{F2FA608B-74DC-7242-AC4F-1B5BE05CAA41}" type="slidenum">
              <a:rPr lang="en-US" altLang="en-US" smtClean="0"/>
              <a:pPr>
                <a:defRPr/>
              </a:pPr>
              <a:t>5</a:t>
            </a:fld>
            <a:endParaRPr lang="en-US" altLang="en-US"/>
          </a:p>
        </p:txBody>
      </p:sp>
      <mc:AlternateContent xmlns:mc="http://schemas.openxmlformats.org/markup-compatibility/2006">
        <mc:Choice xmlns:a14="http://schemas.microsoft.com/office/drawing/2010/main" Requires="a14">
          <p:sp>
            <p:nvSpPr>
              <p:cNvPr id="7" name="TextBox 6"/>
              <p:cNvSpPr txBox="1"/>
              <p:nvPr/>
            </p:nvSpPr>
            <p:spPr>
              <a:xfrm>
                <a:off x="477744" y="1052736"/>
                <a:ext cx="3075525" cy="249299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nSpc>
                    <a:spcPct val="150000"/>
                  </a:lnSpc>
                </a:pPr>
                <a:r>
                  <a:rPr lang="en-US" i="1" dirty="0" smtClean="0">
                    <a:latin typeface="Cambria Math" charset="0"/>
                    <a:ea typeface="Cambria Math" charset="0"/>
                    <a:cs typeface="Cambria Math" charset="0"/>
                  </a:rPr>
                  <a:t>ASSUMPTION/IP:</a:t>
                </a:r>
              </a:p>
              <a:p>
                <a:pPr>
                  <a:lnSpc>
                    <a:spcPct val="150000"/>
                  </a:lnSpc>
                </a:pPr>
                <a14:m>
                  <m:oMath xmlns:m="http://schemas.openxmlformats.org/officeDocument/2006/math">
                    <m:r>
                      <a:rPr lang="mr-IN" i="1" smtClean="0">
                        <a:latin typeface="Cambria Math" charset="0"/>
                        <a:ea typeface="Cambria Math" charset="0"/>
                        <a:cs typeface="Cambria Math" charset="0"/>
                      </a:rPr>
                      <m:t>ℒ</m:t>
                    </m:r>
                  </m:oMath>
                </a14:m>
                <a:r>
                  <a:rPr lang="en-US" dirty="0" smtClean="0"/>
                  <a:t> </a:t>
                </a:r>
                <a:r>
                  <a:rPr lang="mr-IN" dirty="0" smtClean="0"/>
                  <a:t>= </a:t>
                </a:r>
                <a:r>
                  <a:rPr lang="mr-IN" dirty="0"/>
                  <a:t>(</a:t>
                </a:r>
                <a:r>
                  <a:rPr lang="mr-IN" dirty="0" smtClean="0"/>
                  <a:t>E</a:t>
                </a:r>
                <a:r>
                  <a:rPr lang="mr-IN" baseline="-25000" dirty="0" smtClean="0"/>
                  <a:t>CM</a:t>
                </a:r>
                <a:r>
                  <a:rPr lang="mr-IN" dirty="0" smtClean="0"/>
                  <a:t>/10TeV)</a:t>
                </a:r>
                <a:r>
                  <a:rPr lang="mr-IN" baseline="30000" dirty="0" smtClean="0"/>
                  <a:t>2</a:t>
                </a:r>
                <a:r>
                  <a:rPr lang="mr-IN" dirty="0" smtClean="0"/>
                  <a:t> </a:t>
                </a:r>
                <a:r>
                  <a:rPr lang="mr-IN" dirty="0"/>
                  <a:t>× 10 ab</a:t>
                </a:r>
                <a:r>
                  <a:rPr lang="mr-IN" baseline="30000" dirty="0"/>
                  <a:t>−</a:t>
                </a:r>
                <a:r>
                  <a:rPr lang="mr-IN" baseline="30000" dirty="0" smtClean="0"/>
                  <a:t>1</a:t>
                </a:r>
                <a:endParaRPr lang="en-US" baseline="30000" dirty="0" smtClean="0"/>
              </a:p>
              <a:p>
                <a:endParaRPr lang="en-US" baseline="30000" dirty="0"/>
              </a:p>
              <a:p>
                <a:endParaRPr lang="en-US" baseline="30000" dirty="0" smtClean="0"/>
              </a:p>
              <a:p>
                <a:r>
                  <a:rPr lang="en-US" dirty="0" smtClean="0"/>
                  <a:t>@  3 </a:t>
                </a:r>
                <a:r>
                  <a:rPr lang="en-US" dirty="0" err="1" smtClean="0"/>
                  <a:t>TeV</a:t>
                </a:r>
                <a:r>
                  <a:rPr lang="en-US" dirty="0" smtClean="0"/>
                  <a:t>    ~    </a:t>
                </a:r>
                <a:r>
                  <a:rPr lang="mr-IN" dirty="0" smtClean="0"/>
                  <a:t>1</a:t>
                </a:r>
                <a:r>
                  <a:rPr lang="en-US" dirty="0" smtClean="0"/>
                  <a:t>  </a:t>
                </a:r>
                <a:r>
                  <a:rPr lang="mr-IN" dirty="0" smtClean="0"/>
                  <a:t>ab</a:t>
                </a:r>
                <a:r>
                  <a:rPr lang="mr-IN" baseline="30000" dirty="0"/>
                  <a:t>−</a:t>
                </a:r>
                <a:r>
                  <a:rPr lang="mr-IN" baseline="30000" dirty="0" smtClean="0"/>
                  <a:t>1</a:t>
                </a:r>
                <a:r>
                  <a:rPr lang="en-US" baseline="30000" dirty="0" smtClean="0"/>
                  <a:t>    </a:t>
                </a:r>
                <a:r>
                  <a:rPr lang="en-US" dirty="0" smtClean="0"/>
                  <a:t>5 years</a:t>
                </a:r>
              </a:p>
              <a:p>
                <a:endParaRPr lang="en-US" baseline="30000" dirty="0"/>
              </a:p>
              <a:p>
                <a:r>
                  <a:rPr lang="en-US" dirty="0" smtClean="0"/>
                  <a:t>@ 10 </a:t>
                </a:r>
                <a:r>
                  <a:rPr lang="en-US" dirty="0" err="1"/>
                  <a:t>TeV</a:t>
                </a:r>
                <a:r>
                  <a:rPr lang="en-US" dirty="0"/>
                  <a:t> </a:t>
                </a:r>
                <a:r>
                  <a:rPr lang="en-US" dirty="0" smtClean="0"/>
                  <a:t>  ~  10  </a:t>
                </a:r>
                <a:r>
                  <a:rPr lang="mr-IN" dirty="0" smtClean="0"/>
                  <a:t>ab</a:t>
                </a:r>
                <a:r>
                  <a:rPr lang="mr-IN" baseline="30000" dirty="0"/>
                  <a:t>−1</a:t>
                </a:r>
                <a:r>
                  <a:rPr lang="en-US" dirty="0" smtClean="0"/>
                  <a:t>   </a:t>
                </a:r>
                <a:r>
                  <a:rPr lang="en-US" dirty="0"/>
                  <a:t>5 </a:t>
                </a:r>
                <a:r>
                  <a:rPr lang="en-US" dirty="0" smtClean="0"/>
                  <a:t>years</a:t>
                </a:r>
              </a:p>
              <a:p>
                <a:endParaRPr lang="en-US" baseline="30000" dirty="0"/>
              </a:p>
              <a:p>
                <a:r>
                  <a:rPr lang="en-US" dirty="0" smtClean="0"/>
                  <a:t>@ 14 </a:t>
                </a:r>
                <a:r>
                  <a:rPr lang="en-US" dirty="0" err="1"/>
                  <a:t>TeV</a:t>
                </a:r>
                <a:r>
                  <a:rPr lang="en-US" dirty="0"/>
                  <a:t> </a:t>
                </a:r>
                <a:r>
                  <a:rPr lang="en-US" dirty="0" smtClean="0"/>
                  <a:t>  ~  20</a:t>
                </a:r>
                <a:r>
                  <a:rPr lang="mr-IN" dirty="0" smtClean="0"/>
                  <a:t> </a:t>
                </a:r>
                <a:r>
                  <a:rPr lang="mr-IN" dirty="0"/>
                  <a:t>ab</a:t>
                </a:r>
                <a:r>
                  <a:rPr lang="mr-IN" baseline="30000" dirty="0"/>
                  <a:t>−1</a:t>
                </a:r>
                <a:r>
                  <a:rPr lang="en-US" dirty="0" smtClean="0"/>
                  <a:t>   </a:t>
                </a:r>
                <a:r>
                  <a:rPr lang="en-US" dirty="0"/>
                  <a:t>5 years</a:t>
                </a:r>
                <a:r>
                  <a:rPr lang="en-US" dirty="0" smtClean="0"/>
                  <a:t>   </a:t>
                </a:r>
                <a:r>
                  <a:rPr lang="mr-IN" baseline="30000" dirty="0" smtClean="0"/>
                  <a:t> </a:t>
                </a:r>
                <a:endParaRPr lang="mr-IN" baseline="30000" dirty="0"/>
              </a:p>
            </p:txBody>
          </p:sp>
        </mc:Choice>
        <mc:Fallback>
          <p:sp>
            <p:nvSpPr>
              <p:cNvPr id="7" name="TextBox 6"/>
              <p:cNvSpPr txBox="1">
                <a:spLocks noRot="1" noChangeAspect="1" noMove="1" noResize="1" noEditPoints="1" noAdjustHandles="1" noChangeArrowheads="1" noChangeShapeType="1" noTextEdit="1"/>
              </p:cNvSpPr>
              <p:nvPr/>
            </p:nvSpPr>
            <p:spPr>
              <a:xfrm>
                <a:off x="477744" y="1052736"/>
                <a:ext cx="3075525" cy="2492990"/>
              </a:xfrm>
              <a:prstGeom prst="rect">
                <a:avLst/>
              </a:prstGeom>
              <a:blipFill rotWithShape="0">
                <a:blip r:embed="rId3"/>
                <a:stretch>
                  <a:fillRect l="-1179" r="-6680" b="-2663"/>
                </a:stretch>
              </a:blipFill>
            </p:spPr>
            <p:txBody>
              <a:bodyPr/>
              <a:lstStyle/>
              <a:p>
                <a:r>
                  <a:rPr lang="en-US">
                    <a:noFill/>
                  </a:rPr>
                  <a:t> </a:t>
                </a:r>
              </a:p>
            </p:txBody>
          </p:sp>
        </mc:Fallback>
      </mc:AlternateContent>
    </p:spTree>
    <p:extLst>
      <p:ext uri="{BB962C8B-B14F-4D97-AF65-F5344CB8AC3E}">
        <p14:creationId xmlns:p14="http://schemas.microsoft.com/office/powerpoint/2010/main" val="7751466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075240" cy="490066"/>
          </a:xfrm>
        </p:spPr>
        <p:txBody>
          <a:bodyPr/>
          <a:lstStyle/>
          <a:p>
            <a:r>
              <a:rPr lang="en-US" b="0" i="1" dirty="0" smtClean="0"/>
              <a:t>Beam Induced </a:t>
            </a:r>
            <a:r>
              <a:rPr lang="en-US" b="0" i="1" dirty="0" err="1" smtClean="0"/>
              <a:t>Backgroud</a:t>
            </a:r>
            <a:endParaRPr lang="en-US" b="0" i="1" dirty="0"/>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6</a:t>
            </a:fld>
            <a:endParaRPr lang="en-US" altLang="en-US"/>
          </a:p>
        </p:txBody>
      </p:sp>
      <p:sp>
        <p:nvSpPr>
          <p:cNvPr id="5" name="Rectangle 4">
            <a:extLst>
              <a:ext uri="{FF2B5EF4-FFF2-40B4-BE49-F238E27FC236}">
                <a16:creationId xmlns="" xmlns:a16="http://schemas.microsoft.com/office/drawing/2014/main" id="{C3129AFA-BE92-9E4A-8CC6-92B6DFF63420}"/>
              </a:ext>
            </a:extLst>
          </p:cNvPr>
          <p:cNvSpPr/>
          <p:nvPr/>
        </p:nvSpPr>
        <p:spPr>
          <a:xfrm>
            <a:off x="251520" y="534690"/>
            <a:ext cx="8856984" cy="646331"/>
          </a:xfrm>
          <a:prstGeom prst="rect">
            <a:avLst/>
          </a:prstGeom>
        </p:spPr>
        <p:txBody>
          <a:bodyPr wrap="square">
            <a:spAutoFit/>
          </a:bodyPr>
          <a:lstStyle/>
          <a:p>
            <a:pPr algn="ctr"/>
            <a:r>
              <a:rPr lang="en-US" b="1" dirty="0">
                <a:solidFill>
                  <a:srgbClr val="800000"/>
                </a:solidFill>
                <a:latin typeface="+mn-lt"/>
              </a:rPr>
              <a:t>For each collider energy the machine elements, the MDI and interaction region </a:t>
            </a:r>
            <a:endParaRPr lang="en-US" b="1" dirty="0" smtClean="0">
              <a:solidFill>
                <a:srgbClr val="800000"/>
              </a:solidFill>
              <a:latin typeface="+mn-lt"/>
            </a:endParaRPr>
          </a:p>
          <a:p>
            <a:pPr algn="ctr"/>
            <a:r>
              <a:rPr lang="en-US" b="1" dirty="0" smtClean="0">
                <a:solidFill>
                  <a:srgbClr val="800000"/>
                </a:solidFill>
                <a:latin typeface="+mn-lt"/>
              </a:rPr>
              <a:t>have </a:t>
            </a:r>
            <a:r>
              <a:rPr lang="en-US" b="1" dirty="0">
                <a:solidFill>
                  <a:srgbClr val="800000"/>
                </a:solidFill>
                <a:latin typeface="+mn-lt"/>
              </a:rPr>
              <a:t>to be properly designed and </a:t>
            </a:r>
            <a:r>
              <a:rPr lang="en-US" b="1" dirty="0" smtClean="0">
                <a:solidFill>
                  <a:srgbClr val="800000"/>
                </a:solidFill>
                <a:latin typeface="+mn-lt"/>
              </a:rPr>
              <a:t>optimized</a:t>
            </a:r>
            <a:endParaRPr lang="en-US" b="1" dirty="0">
              <a:solidFill>
                <a:srgbClr val="800000"/>
              </a:solidFill>
              <a:latin typeface="+mn-lt"/>
            </a:endParaRPr>
          </a:p>
        </p:txBody>
      </p:sp>
      <p:pic>
        <p:nvPicPr>
          <p:cNvPr id="6" name="Picture 5">
            <a:extLst>
              <a:ext uri="{FF2B5EF4-FFF2-40B4-BE49-F238E27FC236}">
                <a16:creationId xmlns="" xmlns:a16="http://schemas.microsoft.com/office/drawing/2014/main" id="{994027A3-BA78-CD48-813C-7FBD95B5F6BF}"/>
              </a:ext>
            </a:extLst>
          </p:cNvPr>
          <p:cNvPicPr>
            <a:picLocks noChangeAspect="1"/>
          </p:cNvPicPr>
          <p:nvPr/>
        </p:nvPicPr>
        <p:blipFill>
          <a:blip r:embed="rId2"/>
          <a:stretch>
            <a:fillRect/>
          </a:stretch>
        </p:blipFill>
        <p:spPr>
          <a:xfrm>
            <a:off x="3715191" y="1340768"/>
            <a:ext cx="5426505" cy="3103647"/>
          </a:xfrm>
          <a:prstGeom prst="rect">
            <a:avLst/>
          </a:prstGeom>
        </p:spPr>
      </p:pic>
      <p:sp>
        <p:nvSpPr>
          <p:cNvPr id="7" name="Rectangle 6"/>
          <p:cNvSpPr/>
          <p:nvPr/>
        </p:nvSpPr>
        <p:spPr>
          <a:xfrm>
            <a:off x="6732240" y="1600589"/>
            <a:ext cx="2244588" cy="338554"/>
          </a:xfrm>
          <a:prstGeom prst="rect">
            <a:avLst/>
          </a:prstGeom>
        </p:spPr>
        <p:txBody>
          <a:bodyPr wrap="square">
            <a:spAutoFit/>
          </a:bodyPr>
          <a:lstStyle/>
          <a:p>
            <a:r>
              <a:rPr lang="en-US" sz="1600" b="1" dirty="0">
                <a:latin typeface="+mn-lt"/>
              </a:rPr>
              <a:t>JINST 13, P09004 (2018)</a:t>
            </a:r>
          </a:p>
        </p:txBody>
      </p:sp>
      <p:pic>
        <p:nvPicPr>
          <p:cNvPr id="8" name="Picture 7">
            <a:extLst>
              <a:ext uri="{FF2B5EF4-FFF2-40B4-BE49-F238E27FC236}">
                <a16:creationId xmlns:a16="http://schemas.microsoft.com/office/drawing/2014/main" xmlns="" id="{32800487-05AE-EE44-B92F-F375E0CC69D6}"/>
              </a:ext>
            </a:extLst>
          </p:cNvPr>
          <p:cNvPicPr>
            <a:picLocks noChangeAspect="1"/>
          </p:cNvPicPr>
          <p:nvPr/>
        </p:nvPicPr>
        <p:blipFill>
          <a:blip r:embed="rId3"/>
          <a:stretch>
            <a:fillRect/>
          </a:stretch>
        </p:blipFill>
        <p:spPr>
          <a:xfrm>
            <a:off x="757537" y="2780928"/>
            <a:ext cx="2674946" cy="1759199"/>
          </a:xfrm>
          <a:prstGeom prst="rect">
            <a:avLst/>
          </a:prstGeom>
          <a:solidFill>
            <a:srgbClr val="FFC000"/>
          </a:solidFill>
        </p:spPr>
      </p:pic>
      <p:sp>
        <p:nvSpPr>
          <p:cNvPr id="9" name="Rectangle 8">
            <a:extLst>
              <a:ext uri="{FF2B5EF4-FFF2-40B4-BE49-F238E27FC236}">
                <a16:creationId xmlns="" xmlns:a16="http://schemas.microsoft.com/office/drawing/2014/main" id="{2082EF48-45E3-FC4F-B4EF-21B89FE3B9CB}"/>
              </a:ext>
            </a:extLst>
          </p:cNvPr>
          <p:cNvSpPr/>
          <p:nvPr/>
        </p:nvSpPr>
        <p:spPr>
          <a:xfrm>
            <a:off x="179512" y="1431311"/>
            <a:ext cx="3742882" cy="1015663"/>
          </a:xfrm>
          <a:prstGeom prst="rect">
            <a:avLst/>
          </a:prstGeom>
        </p:spPr>
        <p:txBody>
          <a:bodyPr wrap="square">
            <a:spAutoFit/>
          </a:bodyPr>
          <a:lstStyle/>
          <a:p>
            <a:pPr algn="ctr"/>
            <a:r>
              <a:rPr lang="en-US" sz="1500" dirty="0">
                <a:solidFill>
                  <a:schemeClr val="accent4"/>
                </a:solidFill>
              </a:rPr>
              <a:t>In particular, the two tungsten nozzles, cladded with a 5-cm layer of borated polyethylene, play a crucial role in background mitigation inside the detector. </a:t>
            </a:r>
          </a:p>
        </p:txBody>
      </p:sp>
      <p:cxnSp>
        <p:nvCxnSpPr>
          <p:cNvPr id="10" name="Curved Connector 9">
            <a:extLst>
              <a:ext uri="{FF2B5EF4-FFF2-40B4-BE49-F238E27FC236}">
                <a16:creationId xmlns:a16="http://schemas.microsoft.com/office/drawing/2014/main" xmlns="" id="{E8857522-6A22-C740-BFE7-1C136DBD79C1}"/>
              </a:ext>
            </a:extLst>
          </p:cNvPr>
          <p:cNvCxnSpPr>
            <a:cxnSpLocks/>
          </p:cNvCxnSpPr>
          <p:nvPr/>
        </p:nvCxnSpPr>
        <p:spPr>
          <a:xfrm rot="10800000" flipV="1">
            <a:off x="3432484" y="2909559"/>
            <a:ext cx="565414" cy="536135"/>
          </a:xfrm>
          <a:prstGeom prst="curvedConnector3">
            <a:avLst>
              <a:gd name="adj1" fmla="val 50000"/>
            </a:avLst>
          </a:prstGeom>
          <a:ln w="38100">
            <a:solidFill>
              <a:srgbClr val="FFE35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 xmlns:a16="http://schemas.microsoft.com/office/drawing/2014/main" id="{97587294-F843-CC4A-A711-27BB13BD1842}"/>
              </a:ext>
            </a:extLst>
          </p:cNvPr>
          <p:cNvSpPr txBox="1"/>
          <p:nvPr/>
        </p:nvSpPr>
        <p:spPr>
          <a:xfrm>
            <a:off x="297337" y="4604162"/>
            <a:ext cx="8856983" cy="2062103"/>
          </a:xfrm>
          <a:prstGeom prst="rect">
            <a:avLst/>
          </a:prstGeom>
          <a:noFill/>
        </p:spPr>
        <p:txBody>
          <a:bodyPr wrap="square" rtlCol="0">
            <a:spAutoFit/>
          </a:bodyPr>
          <a:lstStyle/>
          <a:p>
            <a:r>
              <a:rPr lang="en-US" sz="2000" b="1" dirty="0">
                <a:latin typeface="+mn-lt"/>
              </a:rPr>
              <a:t>MAP developed </a:t>
            </a:r>
            <a:r>
              <a:rPr lang="en-US" sz="2000" b="1" dirty="0" smtClean="0">
                <a:latin typeface="+mn-lt"/>
              </a:rPr>
              <a:t>realistic </a:t>
            </a:r>
            <a:r>
              <a:rPr lang="en-US" sz="2000" b="1" dirty="0">
                <a:latin typeface="+mn-lt"/>
              </a:rPr>
              <a:t>simulation of beam-induced backgrounds in the detector</a:t>
            </a:r>
            <a:r>
              <a:rPr lang="en-US" sz="2000" dirty="0">
                <a:latin typeface="+mn-lt"/>
              </a:rPr>
              <a:t>:</a:t>
            </a:r>
          </a:p>
          <a:p>
            <a:pPr marL="214313" indent="-214313">
              <a:buFont typeface="Arial" panose="020B0604020202020204" pitchFamily="34" charset="0"/>
              <a:buChar char="•"/>
            </a:pPr>
            <a:r>
              <a:rPr lang="en-US" dirty="0" smtClean="0">
                <a:latin typeface="+mn-lt"/>
              </a:rPr>
              <a:t>model </a:t>
            </a:r>
            <a:r>
              <a:rPr lang="en-US" dirty="0">
                <a:latin typeface="+mn-lt"/>
              </a:rPr>
              <a:t>of the tunnel ±200 m from the interaction point, with realistic geometry, materials distribution, machine lattice elements and magnetic fields, the experimental hall and the machine-detector interface (MDI</a:t>
            </a:r>
            <a:r>
              <a:rPr lang="en-US" dirty="0" smtClean="0">
                <a:latin typeface="+mn-lt"/>
              </a:rPr>
              <a:t>) </a:t>
            </a:r>
            <a:endParaRPr lang="en-US" dirty="0">
              <a:latin typeface="+mn-lt"/>
            </a:endParaRPr>
          </a:p>
          <a:p>
            <a:pPr marL="214313" indent="-214313">
              <a:buFont typeface="Arial" panose="020B0604020202020204" pitchFamily="34" charset="0"/>
              <a:buChar char="•"/>
            </a:pPr>
            <a:r>
              <a:rPr lang="en-US" dirty="0">
                <a:latin typeface="+mn-lt"/>
              </a:rPr>
              <a:t>secondary and tertiary particles from muon decay are simulated with MARS15 then transported to the detector </a:t>
            </a:r>
            <a:r>
              <a:rPr lang="en-US" dirty="0" smtClean="0">
                <a:latin typeface="+mn-lt"/>
              </a:rPr>
              <a:t>borders</a:t>
            </a:r>
          </a:p>
          <a:p>
            <a:pPr marL="2500313" lvl="5" indent="-214313">
              <a:buFont typeface="Arial" panose="020B0604020202020204" pitchFamily="34" charset="0"/>
              <a:buChar char="•"/>
            </a:pPr>
            <a:r>
              <a:rPr lang="en-US" dirty="0" smtClean="0">
                <a:latin typeface="+mn-lt"/>
              </a:rPr>
              <a:t>FLUKA  ????</a:t>
            </a:r>
            <a:endParaRPr lang="en-US" dirty="0">
              <a:latin typeface="+mn-lt"/>
            </a:endParaRPr>
          </a:p>
        </p:txBody>
      </p:sp>
    </p:spTree>
    <p:extLst>
      <p:ext uri="{BB962C8B-B14F-4D97-AF65-F5344CB8AC3E}">
        <p14:creationId xmlns:p14="http://schemas.microsoft.com/office/powerpoint/2010/main" val="545556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98" y="23256"/>
            <a:ext cx="9083906" cy="741448"/>
          </a:xfrm>
        </p:spPr>
        <p:txBody>
          <a:bodyPr/>
          <a:lstStyle/>
          <a:p>
            <a:r>
              <a:rPr lang="en-US" b="0" i="1" dirty="0" smtClean="0"/>
              <a:t>Beam Induced background @ 1.5 </a:t>
            </a:r>
            <a:r>
              <a:rPr lang="en-US" b="0" i="1" dirty="0" err="1" smtClean="0"/>
              <a:t>TeV</a:t>
            </a:r>
            <a:endParaRPr lang="en-US" b="0" i="1" dirty="0"/>
          </a:p>
        </p:txBody>
      </p:sp>
      <p:sp>
        <p:nvSpPr>
          <p:cNvPr id="5" name="Rectangle 4"/>
          <p:cNvSpPr/>
          <p:nvPr/>
        </p:nvSpPr>
        <p:spPr>
          <a:xfrm>
            <a:off x="323528" y="1086639"/>
            <a:ext cx="8784976" cy="1323439"/>
          </a:xfrm>
          <a:prstGeom prst="rect">
            <a:avLst/>
          </a:prstGeom>
        </p:spPr>
        <p:txBody>
          <a:bodyPr wrap="square">
            <a:spAutoFit/>
          </a:bodyPr>
          <a:lstStyle/>
          <a:p>
            <a:r>
              <a:rPr lang="en-US" dirty="0">
                <a:solidFill>
                  <a:srgbClr val="002060"/>
                </a:solidFill>
                <a:latin typeface="+mn-lt"/>
              </a:rPr>
              <a:t>B</a:t>
            </a:r>
            <a:r>
              <a:rPr lang="en-US" dirty="0" smtClean="0">
                <a:solidFill>
                  <a:srgbClr val="002060"/>
                </a:solidFill>
                <a:latin typeface="+mn-lt"/>
              </a:rPr>
              <a:t>eam </a:t>
            </a:r>
            <a:r>
              <a:rPr lang="en-US" dirty="0">
                <a:solidFill>
                  <a:srgbClr val="002060"/>
                </a:solidFill>
                <a:latin typeface="+mn-lt"/>
              </a:rPr>
              <a:t>muons decay products </a:t>
            </a:r>
            <a:r>
              <a:rPr lang="en-US" dirty="0" smtClean="0">
                <a:solidFill>
                  <a:srgbClr val="002060"/>
                </a:solidFill>
                <a:latin typeface="+mn-lt"/>
              </a:rPr>
              <a:t>interact with machine </a:t>
            </a:r>
            <a:r>
              <a:rPr lang="en-US" dirty="0">
                <a:solidFill>
                  <a:srgbClr val="002060"/>
                </a:solidFill>
                <a:latin typeface="+mn-lt"/>
              </a:rPr>
              <a:t>elements </a:t>
            </a:r>
            <a:r>
              <a:rPr lang="en-US" dirty="0" smtClean="0">
                <a:solidFill>
                  <a:srgbClr val="002060"/>
                </a:solidFill>
                <a:latin typeface="+mn-lt"/>
              </a:rPr>
              <a:t>and cause </a:t>
            </a:r>
            <a:r>
              <a:rPr lang="en-US" dirty="0">
                <a:solidFill>
                  <a:srgbClr val="002060"/>
                </a:solidFill>
                <a:latin typeface="+mn-lt"/>
              </a:rPr>
              <a:t>a continuous flux of secondary and tertiary particles (mainly </a:t>
            </a:r>
            <a:r>
              <a:rPr lang="en-US" dirty="0" err="1">
                <a:solidFill>
                  <a:srgbClr val="002060"/>
                </a:solidFill>
                <a:latin typeface="+mn-lt"/>
              </a:rPr>
              <a:t>γ</a:t>
            </a:r>
            <a:r>
              <a:rPr lang="en-US" dirty="0">
                <a:solidFill>
                  <a:srgbClr val="002060"/>
                </a:solidFill>
                <a:latin typeface="+mn-lt"/>
              </a:rPr>
              <a:t>, n, e</a:t>
            </a:r>
            <a:r>
              <a:rPr lang="en-US" baseline="30000" dirty="0">
                <a:solidFill>
                  <a:srgbClr val="002060"/>
                </a:solidFill>
                <a:latin typeface="+mn-lt"/>
              </a:rPr>
              <a:t>±</a:t>
            </a:r>
            <a:r>
              <a:rPr lang="en-US" dirty="0">
                <a:solidFill>
                  <a:srgbClr val="002060"/>
                </a:solidFill>
                <a:latin typeface="+mn-lt"/>
              </a:rPr>
              <a:t>, h</a:t>
            </a:r>
            <a:r>
              <a:rPr lang="en-US" baseline="30000" dirty="0">
                <a:solidFill>
                  <a:srgbClr val="002060"/>
                </a:solidFill>
                <a:latin typeface="+mn-lt"/>
              </a:rPr>
              <a:t>±</a:t>
            </a:r>
            <a:r>
              <a:rPr lang="en-US" dirty="0">
                <a:solidFill>
                  <a:srgbClr val="002060"/>
                </a:solidFill>
                <a:latin typeface="+mn-lt"/>
              </a:rPr>
              <a:t>) that eventually reach the </a:t>
            </a:r>
            <a:r>
              <a:rPr lang="en-US" dirty="0" smtClean="0">
                <a:solidFill>
                  <a:srgbClr val="002060"/>
                </a:solidFill>
                <a:latin typeface="+mn-lt"/>
              </a:rPr>
              <a:t>detector</a:t>
            </a:r>
          </a:p>
          <a:p>
            <a:endParaRPr lang="en-US" sz="800" dirty="0">
              <a:solidFill>
                <a:srgbClr val="002060"/>
              </a:solidFill>
              <a:latin typeface="+mn-lt"/>
            </a:endParaRPr>
          </a:p>
          <a:p>
            <a:r>
              <a:rPr lang="en-US" dirty="0">
                <a:solidFill>
                  <a:srgbClr val="002060"/>
                </a:solidFill>
                <a:latin typeface="+mn-lt"/>
              </a:rPr>
              <a:t>The amount and characteristics of the beam-induced background (BIB) depend on the collider energy and the machine optics and lattice </a:t>
            </a:r>
            <a:r>
              <a:rPr lang="en-US" dirty="0" smtClean="0">
                <a:solidFill>
                  <a:srgbClr val="002060"/>
                </a:solidFill>
                <a:latin typeface="+mn-lt"/>
              </a:rPr>
              <a:t>elements</a:t>
            </a:r>
            <a:r>
              <a:rPr lang="en-US" dirty="0" smtClean="0">
                <a:latin typeface="+mn-lt"/>
              </a:rPr>
              <a:t> </a:t>
            </a:r>
            <a:endParaRPr lang="en-US" dirty="0">
              <a:latin typeface="+mn-lt"/>
            </a:endParaRPr>
          </a:p>
        </p:txBody>
      </p:sp>
      <p:sp>
        <p:nvSpPr>
          <p:cNvPr id="8" name="Rectangle 7"/>
          <p:cNvSpPr/>
          <p:nvPr/>
        </p:nvSpPr>
        <p:spPr>
          <a:xfrm>
            <a:off x="6179421" y="705563"/>
            <a:ext cx="2730427" cy="369332"/>
          </a:xfrm>
          <a:prstGeom prst="rect">
            <a:avLst/>
          </a:prstGeom>
        </p:spPr>
        <p:txBody>
          <a:bodyPr wrap="none">
            <a:spAutoFit/>
          </a:bodyPr>
          <a:lstStyle/>
          <a:p>
            <a:r>
              <a:rPr lang="is-IS" b="1" i="1" dirty="0">
                <a:solidFill>
                  <a:srgbClr val="002060"/>
                </a:solidFill>
                <a:latin typeface="+mn-lt"/>
              </a:rPr>
              <a:t>JINST</a:t>
            </a:r>
            <a:r>
              <a:rPr lang="is-IS" b="1" dirty="0">
                <a:solidFill>
                  <a:srgbClr val="002060"/>
                </a:solidFill>
                <a:latin typeface="+mn-lt"/>
              </a:rPr>
              <a:t> 15 (2020) 05, P05001</a:t>
            </a:r>
          </a:p>
        </p:txBody>
      </p:sp>
      <p:sp>
        <p:nvSpPr>
          <p:cNvPr id="11" name="AutoShape 11" descr="data:image/jpeg;base64,/9j/4AAQSkZJRgABAQAAAQABAAD/2wCEAAkGBw8NEBAQEBAKCBAKDQoNDgkKCA8ICQgKFREYFxYRExMYHCggGBoxGxMTITIjJSk3Oi8vFys1ODM4NzQ5MS0BCgoKDg0OFxAQFi0dHR4rKystListNysrLS0rKy0tLTcrMSstNS0tLS0rKy0tLS4tNysrLS0tKy0tLSstLSstN//AABEIAZABkAMBIgACEQEDEQH/xAAcAAEAAgIDAQAAAAAAAAAAAAAABQcEBgECAwj/xABBEAACAQMBBQYCBgcIAgMAAAAAAQIDBBEhBRIxQVEGE2FxgZEHIhQyUqGx8CNCYnLB0eEzU4KSorLC8UNjZJOj/8QAGgEBAAIDAQAAAAAAAAAAAAAAAAEEAgMGBf/EACYRAQACAgEEAgICAwAAAAAAAAABAgMREgQFITEiQRNRMmEUcbH/2gAMAwEAAhEDEQA/ALx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wcmDabToV5TjTqQqSoTnTqU08TpVIvDTT8eZmZCItE+pdgcZGQlyDjIyByAAAAAAAAAAAAAAAAAAAAAAAAAAAAAAAAAAAAAAAAAAAAAAAAAAAAAAAAAAKV7bQnbbRrypynQlJwqxqU5unL5oRzqnprkj7vtltKnTxG6rR1Sy405Sx+84my/Fi23bmjV/vaEocOcJN5/8A0XsaFc09+LXhp5le0zEuZz3tizzETqNvaHbTaae99Muc6fWmpx/ytYNk2H8VbunKMbqFK9g2k6lOKt7iPjp8r9kV7OLTw+WTgnlKzXPePMS+kNi9pbW9X6KpHfws0Kn6OvF+T4+hNZPnC3qPEZJuLxFqUW4yUlzTNjsfiBf2SjvOG0aawnC5z3sV4VFr75Mq5PqW/B3KJnjkjyuwZK4s/i5ZyS723vKD5933dzTXrlP7jMl8VNmrgryemcK2SafTWXE2bh6EdRjn7b2Mlfy+KFtKO9ToXU850q93R1XLSTJ7sv2mjtGnKah9HlSnuyo953rimsqWcLTiRyhjTqcV7caz5bGcZMV1G+f8Edc58fXJksMzIMWNRrhrx0emdOpix2xHhKE48c7rUllECVB40LiNRJp6PPHR6M7yqJcWljm3jQkdsggNp9r9n2ue8uaMms/o6MncVM9HGOTWbr4r20W1Tt7mv+1OULeL8tWzHlEN9Omy39VWJk5K9s/ilQnrO3uKS/8AXUhWa884Nj2Z2wsbnCjWhSm8foq6dCeXyWdG/IRespv0makbmk6T5ydYzT5p/gzsZK4AAAAAAAAAAAAAAAAAAAAAAAAAAAAAAAAAAAAA0L4sW29b0avF0q7h5RnF5f8ApRVpdfb+272wr4401Cqn0UJqTfsmUoV8keXOd0prLv8AbDv6OVvLiuPiiOJuqsxkuOj9yG3X/DPLJENOC266lnbPrfqv0/kZdWG8mnzT9yIt380fNepMmMteaONomEJOLTafFNr1OMGbtGj+sufHwl1MEyhZpblG4ZuzquG49eHn0N2+H20O4vYRbxG7UqMtdN7jF+6S9SvoSw0+jX3GwWtd05wqLV0pwqJZxlxef4Eb1LDc48tbwvqo8Rb6Rk+HgY2zau9HD4wznm9165MpNSWeKkk/OLRFU33FVp8OD8YvXJZ26es7hLfjr7kNfw3Zv9r5l45Jr7/5GFtOjvRUlq4Zzpq4sJhzsuWYY+zJ8+TX9WV78W9nuMqNzFzSq5pVI77cFJLMWl14+xu+zayjJp8J415KSMH4hWXf2NTTLoShWWnCK0k/8spGNv4rXR245qqP/p449wdqkd1tflrPE6lf26XWvD1t6m6/B8fAzf6cyNM6hLMU/P3WhhePtZw234b78N+0NSFaNpUlKpSrqSpKfzOhUSbwn9lpPQtVHzzs66dvWpVlr3FSnU4/WUZap9NMn0DbXEasI1ItTjUjGUZLg4tcSxgtuNS53vGCMeWLVjUS9wcHJueQAAAAAAAAAAAAAAAAAAAAAAAAAAAAAAAAAADD2rb99Rq03wrUqtP0lHH8T58a+73PoyWv3lB9oLbubq4gluqFeqorpBybS9mjVleL3anitmAeFainGSXPL/xf9HsDS8atphCQeH5NE2tdeuPvIi6huza6vK8mZ9jU3o4+zp6MmVnPG6xMPepBSTT4PPo+pHys2lJv9Xh4rqSJ1qLMX4pr7iIaMeSa+ENSjmSXVom8cvy9CMsUt/L03U3qSNOopLK1xpwa1JltzzO40vbYVXvLW2n9u3t5P95wWf4nhtSGJp8pLHnJf0MPsFc97YUdcul3tJ9ViWif+FonK9FVI4fo+al1RYjzDqMFuWOs/wBMLZ93+pJ/uyfLwZJfnrlEDXoum8P35NdV4khs653luvjFaP7SXImG2YLjZ6lrF7j47r1jnwPJ1HGLpVo78JxlBt6pxa4EmdakFJYaTTz448RMETpR3azYErOq19enPedGtxVSn9l/tLK9zXS7ds7MhWjOjU1jxjL9alLGk0+T1Kq2vst21aVOosSWsakW4wrQ+0vErWrx/wBOl6Pqoz14z/JDmdb/AFV6/iY1xT3XpwfjnHgdY1ZJYWi+/BhPmF+k8LeWf/Tlpg2nsH22+g4trjelb7zVOthylaPPBrnE1G1k3HXXVmPcRxJ+j49SKTNZR1eGubHEW9Ppa2uYVYqdOcKsZpNThJSTXoeqa8/vPni0vatH+yq1bfPHua06OfNxLI+FlxXrK5nVq17lJ0IR76tOtuySk3jL0+sizTLynWngdX2ycFJvy3CwQcI5NrygAAAAAAAAAAAAAAAAAAAAAAAAAAAAAAAHBTXxJtu7v6j/AL+nRqLp9Xc/4FylZfFy2xUtqqX14Vqcn0Saa/3MwyR4ef3KnLDM/pXwAK7mWBtKHCXmn5o6bOniWPtJ+5l30Mwfg0zBsV868M/gT9LlJ3jSo/qAQqIWosNrVYbT18TK2dU1ceq080cbQo4e8uEuPgzwoS3ZJ+K9jJf8Xotb4W7RSda2bw6mK9NN8ZJbskvHSJYhQtheTt6sKsHuzoyjJdHjk/vXqXdsnaELujCtDhVinu5zKnLnF+Rtx2+npdtzxanCfcPe4oKosP0fOLIZZpy6ODXrh/gTxgbToab65LEtOMepnL1YZtOakk1wePTwOxDWd06bw9YvlnVPqiXjJNJp5T4PqIJYe0qDklNauOjS4tdTTu2OyvpVu3FZq22alNpfNhcYrqtPwN+/PmRe0LTdzKPB8V0b5+WpFq7bMOWaXi0fSiX+kj4xfDqYzRN7esfot5VppbsKj7ynyShJ5wvLVehH3NPKzzj96KvqdOvpP5ccXhzbP5V5y/E8rxap/nQ86NXdfg+K/iZFwsxzxxh+hjrVm3fKmv09IPReS/AuD4X23d2KlzuKtWpwxonu/wDAp2g8xX5w0X/2atO4tLenjDhQpby/b3cv78mzBHyl5fecmsNa/tKgIFpzQAAAAAAAAAAAAAAAAAAAAAAAAAAAAAAADg0v4pW+/Zxmv/BXpybxwjJOP/JG6kF2ztu+sbmPSjKp5uHzpf6URbzDR1NeWK0f0o0AFVyLrVjmLXVS98aGBs6PzN9EyR/qY1jTxvPrJr0DdS2qSyQDyrz3cPlnD8g1RG509JRTTT1TIq5oum/B5w/All+fE8bulvRfWOqENuK/GdS9KUsxT6pe+Dcvh5t36PW+j1JYpXTW628KjcY0fhk0bZ88xxzi8ejMtPHhwenFNcyYnU7Z48k4cvKF/hrOj1XNdUa92J259Nt0pPerW+7Crl61ElpNro8M2IsxO426nFkjJWLQg7qg6cmuT+q+Tj08z22fc7rUX9WT0/Zk+hJ1aamsNZWvLVPqQLWH5PGeeU+JDbvbYTzrrMZL9mXo8HePBeS9dDrW+rL92X4GUsVYfEKw3oUa8VrRmqc9NXTk9HnplP8AzGkVKmJJcno/UuG9tFcUqlGWP00JQT+zNrR+6RTt9TcXro4txaxhqSfB+zKuSPk6bteXlhmv3DGqQ3Xj28j3tp5Ti/HHjHoetWCmvHin/Aw4Nxeej4GHuHo64zv6Z+yKPeVoUXp3lWnDjylLH8j6OprCXgl6Hza5ShKNWD3ZU3GSfinoy/uzu16d9b060GnvxW9DPzUqi0cX6m7D9vF7zS3xn6hLg4ycm94QAAAAAAAAAAAAAAAAAAAAAAAAAAAAAAADg8bqkqkJReqnGUWuqaPY4YY2jcafOtak4SlF6OnKUWs8JJ4a+46Ex2utu5vrmH/unNclieJ/8iHZVn25DLXjeYAgCGsPK6jmEvLPseomtH5P2DKs6mHhY1N6H7uV6HuYezeEvQzAyyRq0sCEu6qNPhL2SM/8+Zh7RpZSl00fl1PC3vJR0fzLo+K8iW2afkryhtXZfa7sbmFXXcl8laK/XovTh1Wj9C6oyTSa+ZNZTTymmuKPnujWjPhrwzF8Ui5+xF669jRbeZUoyoyecvMHhZ8d3dNmKfp6XbMsxM45Txr0nlvxZsP58jXpww2vstr2Ztl7cJiwq78F1gt1+hkSWcrrlehC2dfu5Z5PSS8HzJpfn2B6QE47raem62vFNf8ARV/bm27m5nppc7taMuEd5/W/1J+5bO06e7PPKaz/AIl/Q0z4g7O722VVLMrSW9w40ZPEvwi/8JryV3C/2/POPJ/U+FfWtTOj9PIXNLOq9fFGPB4aJB8/zoVbeJdTT510x7WplYfHl4xJDZO1riwqb1GpOkpNNxy5UpNcpRIma3JPGmH93QyotTj5+6ZPryjjXJXhaF0dke19K/Xdz3bavFa0s/JWxzh/I2rJ84WlxOlJSi3TnRalGcXuvK5pl29jO0K2hQzLEatHEasVonLlJeDLGLJy8S53uPQfh+dP4/8AGyA4RybnkgAAAAAAAAAAAAAAAAAAAAAAAAAAAAAAAKg+KNtuXqkv/NQpSb5Oabjj2UTT2WT8W7b5bar9mVak/HeSa/2yK2K141Zy3X0457AAwYqYdayzGXk/wO2AExOpYGzZYcl1S90Z5H3S7uakueHjxzqjPjJNJrg9V5CW3NG9Wj7JLKw+f4EXdW+4/B8H0JU61aakmnzQiUY8k1lE0JtSTWnBefgW78KrnMLilyjOjVj5yTi/9qKmtKeZpfZbfsWL8L627dzhyq289Osoyj/DJnX29Dp766iulokdtG2b+eP+JL8SRH5814lh0DXf6Evs2rvQw+MMLxwYu0LXd+ZaJvVdG+h5WNbcms8JfK/5mLL2z9pU96GeLhh+a5kNUpqcXGS3ozjKMlxUotapo2OSymnzTT58eZA16ThJp+OPFdSZKz9qY2zsudrXqUXmW496M8f2lF8JClPeinz4PzRaHaDYCvaM5wX6e2UXTktJVI6twz6e5VdP5Jyi9PDDW7Lph8CpkrqXV9v6iMlP7+3ndr5vNJ+zOLaeHjlLHoz0vI8H008kYqf58iI8ws3+N9s+pDOq0cdV4roT3YfbP0S6pzb3adZqjWi3iKhJ6N+Tx+WQUZZSfVJnSp8r3uUsKS5Zzx+5GNZ1LPPijJSaz6l9JxecHJr/AGJ2p9Ls6U23OdNd1UfGTqRWMvzWH6mwIvRO4cTkpNLTWfpyACWAAAAAAAAAAAAAAAAAAAAAAAAAAAAAA1H4m2/eWMpf3FSjU4Zby9z8Jsp6UktXp5vBfXae276zuYY3nK3r7q6zUW4/fg+bataU3lv01wvI05I87eJ3HByyRLPnewXWXksI9KNxGfB48G8NeRDg16UpwV0m61VQWr8lnVs8LS4c28+OPBEY3nm/cy9mv5n5P8RphOGK1l32n+r6nnZXDTUXqm/Zvod9pVNUumr8PAw6csNeaH0zpXePUps4qT3U30T9XgJ5w1zx95h7SqYSj11ZCtSu7aY1rUxNPq8G8dgau7tCj0qKvF//AFt/ikafbWmVGWWno93GhsXZet3d5bS/+RRi/BSlu/8AJkxPlZi8RmrMLuABadQ6VYb0Wn+sn6PBAtY04Y+5o2D+pCXkd2pJftZ49f8AtESmElYV9+OHxjo+rijteW6qR6SjwfTwImjVcJZWjWE+jXQm6VRTSkuD+59AemBsl4c1w0i8eKeMFU/EfZf0e9lUglGndPeW7wjWS+dP8fUtiywu9qcIuUsdEvyyB7S7IV7ZXDllygpVqevzKrBOWV56owvXcLnR55xZYn9qoWJLqpL2Rg1I7ra6fgZlv9Ver8lkxK7zJ+3sirX3p1eTzWJZdu8xXqvY7yWVjqdKC+Vfni8nojCfbfWPENw+FO2u4rztaj3Y3OsMvCVaPL1X+1FvZPm6WYuM4NwnScZRmnhpp5yi7+xXaGO0baMm0qtJRhWp51jUXPHR6lvFfcacz3XpJrb8kepbIDjJybnjAAAAAAAAAAAAAAAAAAAAAAAAAAAAADpNZT55TXmj5h2pa9xXrUeP0evWpZ67s3H+B9QFJ9uext9O/uKtC2q3FKvUjUjUpyg05SjFy0zlfM5GF42pdZjm0RMNAQNltuwe1ajwrSpD9qrUhRjFdfmZtuw/hJLSV5WSWj+jWurfg5yWnovU18ZlRr097T6VjRpSqSUYRnVlLSMKcXUlN9ElxNt2L2C2nU+d2/0eLjp9IqRozb6OPFexc2x9gWtjHFvRpW+iTmo71Wov2pvV+rJMzjHH2tV6CJj5So69+G205NyjTt5rTEY3UVJr1Imv2F2rT+taVXx/s6lKv7brZ9EHGCeEM/8ABx61CgrDsztBpRdpdxaylv0HBNebPS87A7VnLMbVtbq1+l28cf6y+cDBH44a69txxbluXzzc7OrWu7TrU6ltJJLdqRcVLC4p815HShVcJRmuNOUZr95P+iL62tsmjeU3TrQVRPOJcJ05dYvkyoO0/Zavs+TbUq9Ft7tzFaLwkv1TC1JjzDzup6K2G3OvmFwUpqUVJaqUYyT5OLXH7zsQvYy87+xoS4unDuZZeXmHy6+iXuTsYN8v4YN0eYe/jtypEupiXGzp1J5W7FOKzKWrz0x5JEnCkl4noS2Kd+Ju2NobKrwjSdCNvXgnSr/RlOpvRxvxlvNrOWnw4SMfsL8Q7mvcU7WtShcO7mqaq0IunOnJr6zjzSw88CyO3XZyO1bOpQwlUj+lt6jeO7uIrTXknlr1I7sX2KobKpxah311OC727mt+Sk1rCGPqx/l7RpHnaXu1uxjSgsuSWUnnRc2z37j9HGHXCl0a4tLwMmNDVtJ5ljMnjOFyPRUH5eXIaZxOnz5tCmqM6kOHc1KsEm8/VljH3EZTjvNLrr4suyp8O7OpUnUqyua3fVJ1HT71U6eZSy1os416k3svs1ZWf9hb0aL+3uupVx+9LLNFcMveyd2x6jUTOlL2Owbuvjure4qJ4xPunTptfvS0JWHYTaTWe4jHjpK4pNpe5dCj5I7E/gqr271mmfjWIULtHs1e2qzVt60IrjUglXpxXVuOcHh2f2vU2fXjXpfMnhVKSfy14PkX+458f4mqdo+w1veZnTxZVnvPvKcfkqP9qPPzInDMeat2Pu1cscM9fEp3Y+1aN5SjVpS34ySyuEqc+cZLk9SQyUvSV/sGvvOLUG0pYbnaXMc/a5P7yyuznae2v4rckqVVfWtajUa0X1S5rxNlb78T7ef1XRzj+dJ5Un7T4ANiiAAAAAAAAAAAAAAAAAAAAAAAAAAAcYOQAAAAAAAAAAAHB1lBSWGlJPimspo7gGmPa2dKimqdOlQi25ONKlGlFyfPC56HuAEa05AASAAAAAAAAAAAAAPOpSjNNSUZp5TUoqSaMGjsO0hJThbWdOcXvRqQs6cKkJZ4ppaEiAmLTEa25A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P/Z"/>
          <p:cNvSpPr>
            <a:spLocks noChangeAspect="1" noChangeArrowheads="1"/>
          </p:cNvSpPr>
          <p:nvPr/>
        </p:nvSpPr>
        <p:spPr bwMode="auto">
          <a:xfrm>
            <a:off x="0" y="0"/>
            <a:ext cx="1295400" cy="1295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p:nvPr/>
        </p:nvSpPr>
        <p:spPr>
          <a:xfrm>
            <a:off x="5061487" y="2490634"/>
            <a:ext cx="3888606" cy="1200329"/>
          </a:xfrm>
          <a:prstGeom prst="rect">
            <a:avLst/>
          </a:prstGeom>
        </p:spPr>
        <p:txBody>
          <a:bodyPr wrap="square">
            <a:spAutoFit/>
          </a:bodyPr>
          <a:lstStyle/>
          <a:p>
            <a:r>
              <a:rPr lang="en-US" dirty="0" smtClean="0">
                <a:latin typeface="+mn-lt"/>
              </a:rPr>
              <a:t>muon beams of </a:t>
            </a:r>
            <a:r>
              <a:rPr lang="en-US" b="1" dirty="0" smtClean="0">
                <a:latin typeface="+mn-lt"/>
              </a:rPr>
              <a:t>0.75 </a:t>
            </a:r>
            <a:r>
              <a:rPr lang="en-US" b="1" dirty="0" err="1">
                <a:latin typeface="+mn-lt"/>
              </a:rPr>
              <a:t>TeV</a:t>
            </a:r>
            <a:r>
              <a:rPr lang="en-US" b="1" dirty="0">
                <a:latin typeface="+mn-lt"/>
              </a:rPr>
              <a:t> </a:t>
            </a:r>
            <a:r>
              <a:rPr lang="en-US" dirty="0" smtClean="0">
                <a:latin typeface="+mn-lt"/>
              </a:rPr>
              <a:t>with </a:t>
            </a:r>
            <a:r>
              <a:rPr lang="en-US" b="1" dirty="0" smtClean="0">
                <a:latin typeface="+mn-lt"/>
              </a:rPr>
              <a:t>2</a:t>
            </a:r>
            <a:r>
              <a:rPr lang="en-US" dirty="0">
                <a:latin typeface="+mn-lt"/>
              </a:rPr>
              <a:t>⨉</a:t>
            </a:r>
            <a:r>
              <a:rPr lang="en-US" b="1" dirty="0" smtClean="0">
                <a:latin typeface="+mn-lt"/>
              </a:rPr>
              <a:t>10</a:t>
            </a:r>
            <a:r>
              <a:rPr lang="en-US" b="1" baseline="30000" dirty="0" smtClean="0">
                <a:latin typeface="+mn-lt"/>
              </a:rPr>
              <a:t>12</a:t>
            </a:r>
            <a:r>
              <a:rPr lang="en-US" b="1" dirty="0" smtClean="0">
                <a:latin typeface="+mn-lt"/>
              </a:rPr>
              <a:t>muons/bunch </a:t>
            </a:r>
          </a:p>
          <a:p>
            <a:r>
              <a:rPr lang="en-US" dirty="0" smtClean="0">
                <a:latin typeface="+mn-lt"/>
                <a:sym typeface="Wingdings"/>
              </a:rPr>
              <a:t>  </a:t>
            </a:r>
            <a:r>
              <a:rPr lang="en-US" b="1" dirty="0" smtClean="0">
                <a:solidFill>
                  <a:srgbClr val="800000"/>
                </a:solidFill>
                <a:latin typeface="+mn-lt"/>
              </a:rPr>
              <a:t>4</a:t>
            </a:r>
            <a:r>
              <a:rPr lang="en-US" dirty="0">
                <a:solidFill>
                  <a:srgbClr val="800000"/>
                </a:solidFill>
                <a:latin typeface="+mn-lt"/>
              </a:rPr>
              <a:t>⨉</a:t>
            </a:r>
            <a:r>
              <a:rPr lang="en-US" b="1" dirty="0" smtClean="0">
                <a:solidFill>
                  <a:srgbClr val="800000"/>
                </a:solidFill>
                <a:latin typeface="+mn-lt"/>
              </a:rPr>
              <a:t>10</a:t>
            </a:r>
            <a:r>
              <a:rPr lang="en-US" b="1" baseline="30000" dirty="0" smtClean="0">
                <a:solidFill>
                  <a:srgbClr val="800000"/>
                </a:solidFill>
                <a:latin typeface="+mn-lt"/>
              </a:rPr>
              <a:t>5</a:t>
            </a:r>
            <a:r>
              <a:rPr lang="en-US" b="1" dirty="0" smtClean="0">
                <a:solidFill>
                  <a:srgbClr val="800000"/>
                </a:solidFill>
                <a:latin typeface="+mn-lt"/>
              </a:rPr>
              <a:t>  muon decays/m </a:t>
            </a:r>
            <a:r>
              <a:rPr lang="en-US" dirty="0">
                <a:latin typeface="+mn-lt"/>
              </a:rPr>
              <a:t>in single bunch crossing </a:t>
            </a:r>
            <a:endParaRPr lang="en-US" dirty="0">
              <a:effectLst/>
              <a:latin typeface="+mn-lt"/>
            </a:endParaRPr>
          </a:p>
        </p:txBody>
      </p:sp>
      <p:pic>
        <p:nvPicPr>
          <p:cNvPr id="2066" name="Picture 18" descr="age4image948097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80816" y="3682765"/>
            <a:ext cx="3934704" cy="257432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31968" y="5847857"/>
            <a:ext cx="5324048" cy="646331"/>
          </a:xfrm>
          <a:prstGeom prst="rect">
            <a:avLst/>
          </a:prstGeom>
        </p:spPr>
        <p:txBody>
          <a:bodyPr wrap="square">
            <a:spAutoFit/>
          </a:bodyPr>
          <a:lstStyle/>
          <a:p>
            <a:r>
              <a:rPr lang="en-US" dirty="0">
                <a:latin typeface="+mn-lt"/>
              </a:rPr>
              <a:t>Secondary and tertiary particles have low </a:t>
            </a:r>
            <a:r>
              <a:rPr lang="en-US" dirty="0" smtClean="0">
                <a:latin typeface="+mn-lt"/>
              </a:rPr>
              <a:t>momentum </a:t>
            </a:r>
            <a:r>
              <a:rPr lang="en-US" dirty="0">
                <a:latin typeface="+mn-lt"/>
              </a:rPr>
              <a:t>and different arrival time in the </a:t>
            </a:r>
            <a:r>
              <a:rPr lang="en-US" smtClean="0">
                <a:latin typeface="+mn-lt"/>
              </a:rPr>
              <a:t>Interaction Point </a:t>
            </a:r>
            <a:endParaRPr lang="en-US" dirty="0">
              <a:latin typeface="+mn-lt"/>
            </a:endParaRPr>
          </a:p>
        </p:txBody>
      </p:sp>
      <p:pic>
        <p:nvPicPr>
          <p:cNvPr id="2067" name="Picture 19" descr="age5image1016120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504" y="2564904"/>
            <a:ext cx="4603319" cy="3165299"/>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3">
            <a:extLst>
              <a:ext uri="{FF2B5EF4-FFF2-40B4-BE49-F238E27FC236}">
                <a16:creationId xmlns:a16="http://schemas.microsoft.com/office/drawing/2014/main" xmlns="" id="{E621714C-BEA8-044F-BFC7-94E72C52FF09}"/>
              </a:ext>
            </a:extLst>
          </p:cNvPr>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eaLnBrk="1" fontAlgn="base" hangingPunct="1">
              <a:spcBef>
                <a:spcPct val="0"/>
              </a:spcBef>
              <a:spcAft>
                <a:spcPct val="0"/>
              </a:spcAft>
              <a:defRPr sz="1200" b="1" kern="1200">
                <a:solidFill>
                  <a:srgbClr val="000090"/>
                </a:solidFill>
                <a:latin typeface="Calibri" charset="0"/>
                <a:ea typeface="ＭＳ Ｐゴシック" charset="-128"/>
                <a:cs typeface="+mn-cs"/>
              </a:defRPr>
            </a:lvl1pPr>
            <a:lvl2pPr marL="4572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defTabSz="457200"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fld id="{FA5C210D-248C-9647-94AA-3B7D84CFC3BB}" type="slidenum">
              <a:rPr lang="en-US" smtClean="0"/>
              <a:pPr/>
              <a:t>7</a:t>
            </a:fld>
            <a:endParaRPr lang="en-US" dirty="0"/>
          </a:p>
        </p:txBody>
      </p:sp>
      <p:sp>
        <p:nvSpPr>
          <p:cNvPr id="3" name="Slide Number Placeholder 2"/>
          <p:cNvSpPr>
            <a:spLocks noGrp="1"/>
          </p:cNvSpPr>
          <p:nvPr>
            <p:ph type="sldNum" sz="quarter" idx="12"/>
          </p:nvPr>
        </p:nvSpPr>
        <p:spPr/>
        <p:txBody>
          <a:bodyPr/>
          <a:lstStyle/>
          <a:p>
            <a:pPr>
              <a:defRPr/>
            </a:pPr>
            <a:fld id="{F2FA608B-74DC-7242-AC4F-1B5BE05CAA41}" type="slidenum">
              <a:rPr lang="en-US" altLang="en-US" smtClean="0"/>
              <a:pPr>
                <a:defRPr/>
              </a:pPr>
              <a:t>7</a:t>
            </a:fld>
            <a:endParaRPr lang="en-US" altLang="en-US"/>
          </a:p>
        </p:txBody>
      </p:sp>
    </p:spTree>
    <p:extLst>
      <p:ext uri="{BB962C8B-B14F-4D97-AF65-F5344CB8AC3E}">
        <p14:creationId xmlns:p14="http://schemas.microsoft.com/office/powerpoint/2010/main" val="370430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8</a:t>
            </a:fld>
            <a:endParaRPr lang="en-US" altLang="en-US"/>
          </a:p>
        </p:txBody>
      </p:sp>
      <p:pic>
        <p:nvPicPr>
          <p:cNvPr id="5" name="Picture 4">
            <a:extLst>
              <a:ext uri="{FF2B5EF4-FFF2-40B4-BE49-F238E27FC236}">
                <a16:creationId xmlns:a16="http://schemas.microsoft.com/office/drawing/2014/main" xmlns="" id="{B89FDB17-C8D3-264E-A056-1CB47F9439E8}"/>
              </a:ext>
            </a:extLst>
          </p:cNvPr>
          <p:cNvPicPr>
            <a:picLocks noChangeAspect="1"/>
          </p:cNvPicPr>
          <p:nvPr/>
        </p:nvPicPr>
        <p:blipFill>
          <a:blip r:embed="rId2"/>
          <a:stretch>
            <a:fillRect/>
          </a:stretch>
        </p:blipFill>
        <p:spPr>
          <a:xfrm>
            <a:off x="206803" y="1124744"/>
            <a:ext cx="5301301" cy="1945796"/>
          </a:xfrm>
          <a:prstGeom prst="rect">
            <a:avLst/>
          </a:prstGeom>
          <a:solidFill>
            <a:schemeClr val="bg1"/>
          </a:solidFill>
          <a:effectLst>
            <a:outerShdw blurRad="63500" sx="102000" sy="102000" algn="ctr" rotWithShape="0">
              <a:prstClr val="black">
                <a:alpha val="40000"/>
              </a:prstClr>
            </a:outerShdw>
          </a:effectLst>
        </p:spPr>
      </p:pic>
      <mc:AlternateContent xmlns:mc="http://schemas.openxmlformats.org/markup-compatibility/2006" xmlns:a14="http://schemas.microsoft.com/office/drawing/2010/main">
        <mc:Choice Requires="a14">
          <p:sp>
            <p:nvSpPr>
              <p:cNvPr id="6" name="Title 5">
                <a:extLst>
                  <a:ext uri="{FF2B5EF4-FFF2-40B4-BE49-F238E27FC236}">
                    <a16:creationId xmlns:a16="http://schemas.microsoft.com/office/drawing/2014/main" xmlns="" id="{3CEA52AD-63AA-B041-804B-A9DAF5B9670E}"/>
                  </a:ext>
                </a:extLst>
              </p:cNvPr>
              <p:cNvSpPr txBox="1">
                <a:spLocks noGrp="1"/>
              </p:cNvSpPr>
              <p:nvPr>
                <p:ph type="title"/>
              </p:nvPr>
            </p:nvSpPr>
            <p:spPr>
              <a:xfrm>
                <a:off x="206803" y="301558"/>
                <a:ext cx="8794075" cy="652358"/>
              </a:xfrm>
              <a:prstGeom prst="rect">
                <a:avLst/>
              </a:prstGeom>
              <a:noFill/>
            </p:spPr>
            <p:txBody>
              <a:bodyPr wrap="none" rtlCol="0">
                <a:spAutoFit/>
              </a:bodyPr>
              <a:lstStyle/>
              <a:p>
                <a:r>
                  <a:rPr lang="en-US" sz="3600" b="0" i="1" dirty="0" smtClean="0">
                    <a:solidFill>
                      <a:srgbClr val="800000"/>
                    </a:solidFill>
                    <a:latin typeface="Times New Roman" panose="02020603050405020304" pitchFamily="18" charset="0"/>
                    <a:cs typeface="Times New Roman" panose="02020603050405020304" pitchFamily="18" charset="0"/>
                  </a:rPr>
                  <a:t>BIB characteristics at </a:t>
                </a:r>
                <a14:m>
                  <m:oMath xmlns:m="http://schemas.openxmlformats.org/officeDocument/2006/math">
                    <m:rad>
                      <m:radPr>
                        <m:degHide m:val="on"/>
                        <m:ctrlPr>
                          <a:rPr lang="en-US" sz="3600" b="0" i="1">
                            <a:solidFill>
                              <a:srgbClr val="800000"/>
                            </a:solidFill>
                            <a:latin typeface="Cambria Math" charset="0"/>
                            <a:cs typeface="Times New Roman" panose="02020603050405020304" pitchFamily="18" charset="0"/>
                          </a:rPr>
                        </m:ctrlPr>
                      </m:radPr>
                      <m:deg/>
                      <m:e>
                        <m:r>
                          <a:rPr lang="en-US" sz="3600" b="0" i="1">
                            <a:solidFill>
                              <a:srgbClr val="800000"/>
                            </a:solidFill>
                            <a:latin typeface="Cambria Math" panose="02040503050406030204" pitchFamily="18" charset="0"/>
                            <a:cs typeface="Times New Roman" panose="02020603050405020304" pitchFamily="18" charset="0"/>
                          </a:rPr>
                          <m:t>𝑠</m:t>
                        </m:r>
                      </m:e>
                    </m:rad>
                    <m:r>
                      <a:rPr lang="en-US" sz="3600" b="0" i="1">
                        <a:solidFill>
                          <a:srgbClr val="800000"/>
                        </a:solidFill>
                        <a:latin typeface="Cambria Math" panose="02040503050406030204" pitchFamily="18" charset="0"/>
                        <a:cs typeface="Times New Roman" panose="02020603050405020304" pitchFamily="18" charset="0"/>
                      </a:rPr>
                      <m:t>=1.5 </m:t>
                    </m:r>
                  </m:oMath>
                </a14:m>
                <a:r>
                  <a:rPr lang="en-US" sz="3600" b="0" i="1" dirty="0">
                    <a:solidFill>
                      <a:srgbClr val="800000"/>
                    </a:solidFill>
                    <a:latin typeface="Times New Roman" panose="02020603050405020304" pitchFamily="18" charset="0"/>
                    <a:cs typeface="Times New Roman" panose="02020603050405020304" pitchFamily="18" charset="0"/>
                  </a:rPr>
                  <a:t>TeV, 125 GeV </a:t>
                </a:r>
              </a:p>
            </p:txBody>
          </p:sp>
        </mc:Choice>
        <mc:Fallback xmlns="">
          <p:sp>
            <p:nvSpPr>
              <p:cNvPr id="6" name="Title 5">
                <a:extLst>
                  <a:ext uri="{FF2B5EF4-FFF2-40B4-BE49-F238E27FC236}">
                    <a16:creationId xmlns:a16="http://schemas.microsoft.com/office/drawing/2014/main" xmlns:a14="http://schemas.microsoft.com/office/drawing/2010/main" xmlns="" id="{3CEA52AD-63AA-B041-804B-A9DAF5B9670E}"/>
                  </a:ext>
                </a:extLst>
              </p:cNvPr>
              <p:cNvSpPr txBox="1">
                <a:spLocks noGrp="1" noRot="1" noChangeAspect="1" noMove="1" noResize="1" noEditPoints="1" noAdjustHandles="1" noChangeArrowheads="1" noChangeShapeType="1" noTextEdit="1"/>
              </p:cNvSpPr>
              <p:nvPr>
                <p:ph type="title"/>
              </p:nvPr>
            </p:nvSpPr>
            <p:spPr>
              <a:xfrm>
                <a:off x="206803" y="301558"/>
                <a:ext cx="8794075" cy="652358"/>
              </a:xfrm>
              <a:prstGeom prst="rect">
                <a:avLst/>
              </a:prstGeom>
              <a:blipFill rotWithShape="0">
                <a:blip r:embed="rId3"/>
                <a:stretch>
                  <a:fillRect l="-1663" t="-13084" r="-1594" b="-35514"/>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xmlns="" id="{478AA889-5F85-8945-84C3-41E9C9DF5B0F}"/>
              </a:ext>
            </a:extLst>
          </p:cNvPr>
          <p:cNvSpPr txBox="1"/>
          <p:nvPr/>
        </p:nvSpPr>
        <p:spPr>
          <a:xfrm>
            <a:off x="7116226" y="1124744"/>
            <a:ext cx="1903085"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US" b="1" dirty="0">
                <a:latin typeface="Calibri" charset="0"/>
                <a:ea typeface="Calibri" charset="0"/>
                <a:cs typeface="Calibri" charset="0"/>
              </a:rPr>
              <a:t>arXiv:1905.03725 </a:t>
            </a:r>
          </a:p>
        </p:txBody>
      </p:sp>
      <p:sp>
        <p:nvSpPr>
          <p:cNvPr id="9" name="TextBox 8">
            <a:extLst>
              <a:ext uri="{FF2B5EF4-FFF2-40B4-BE49-F238E27FC236}">
                <a16:creationId xmlns:a16="http://schemas.microsoft.com/office/drawing/2014/main" xmlns="" id="{F366F49C-7A01-F84A-8825-892E878E0CE4}"/>
              </a:ext>
            </a:extLst>
          </p:cNvPr>
          <p:cNvSpPr txBox="1"/>
          <p:nvPr/>
        </p:nvSpPr>
        <p:spPr>
          <a:xfrm>
            <a:off x="6084168" y="1772816"/>
            <a:ext cx="2754632" cy="1477328"/>
          </a:xfrm>
          <a:prstGeom prst="rect">
            <a:avLst/>
          </a:prstGeom>
          <a:solidFill>
            <a:srgbClr val="DCF1FB"/>
          </a:solidFill>
          <a:effectLst>
            <a:outerShdw blurRad="63500" sx="102000" sy="102000" algn="ctr" rotWithShape="0">
              <a:prstClr val="black">
                <a:alpha val="40000"/>
              </a:prstClr>
            </a:outerShdw>
          </a:effectLst>
        </p:spPr>
        <p:txBody>
          <a:bodyPr wrap="square" rtlCol="0">
            <a:spAutoFit/>
          </a:bodyPr>
          <a:lstStyle/>
          <a:p>
            <a:pPr algn="ctr">
              <a:buClr>
                <a:srgbClr val="0432FF"/>
              </a:buClr>
            </a:pPr>
            <a:r>
              <a:rPr lang="en-US" sz="1500" dirty="0">
                <a:solidFill>
                  <a:srgbClr val="C00000"/>
                </a:solidFill>
                <a:latin typeface="Times New Roman" panose="02020603050405020304" pitchFamily="18" charset="0"/>
                <a:cs typeface="Times New Roman" panose="02020603050405020304" pitchFamily="18" charset="0"/>
              </a:rPr>
              <a:t>BIB characteristics strongly effect detectors design, ➞ BIB has to be studied in details</a:t>
            </a:r>
          </a:p>
          <a:p>
            <a:pPr algn="ctr">
              <a:buClr>
                <a:srgbClr val="0432FF"/>
              </a:buClr>
            </a:pPr>
            <a:r>
              <a:rPr lang="en-US" sz="1500" dirty="0">
                <a:solidFill>
                  <a:srgbClr val="C00000"/>
                </a:solidFill>
                <a:latin typeface="Times New Roman" panose="02020603050405020304" pitchFamily="18" charset="0"/>
                <a:cs typeface="Times New Roman" panose="02020603050405020304" pitchFamily="18" charset="0"/>
              </a:rPr>
              <a:t>BIB behavior at  higher than 1.5 TeV center of mass energies is still unknown.</a:t>
            </a:r>
          </a:p>
        </p:txBody>
      </p:sp>
      <p:sp>
        <p:nvSpPr>
          <p:cNvPr id="10" name="TextBox 9">
            <a:extLst>
              <a:ext uri="{FF2B5EF4-FFF2-40B4-BE49-F238E27FC236}">
                <a16:creationId xmlns:a16="http://schemas.microsoft.com/office/drawing/2014/main" xmlns="" id="{91F744FF-3E0B-2A49-9BDA-55334F4D9F47}"/>
              </a:ext>
            </a:extLst>
          </p:cNvPr>
          <p:cNvSpPr txBox="1"/>
          <p:nvPr/>
        </p:nvSpPr>
        <p:spPr>
          <a:xfrm>
            <a:off x="412740" y="6065554"/>
            <a:ext cx="4224473" cy="553998"/>
          </a:xfrm>
          <a:prstGeom prst="rect">
            <a:avLst/>
          </a:prstGeom>
          <a:noFill/>
        </p:spPr>
        <p:txBody>
          <a:bodyPr wrap="square" rtlCol="0">
            <a:spAutoFit/>
          </a:bodyPr>
          <a:lstStyle/>
          <a:p>
            <a:r>
              <a:rPr lang="en-US" sz="1500" dirty="0">
                <a:latin typeface="Times New Roman" panose="02020603050405020304" pitchFamily="18" charset="0"/>
                <a:cs typeface="Times New Roman" panose="02020603050405020304" pitchFamily="18" charset="0"/>
              </a:rPr>
              <a:t>Secondary and tertiary particles have low momentum</a:t>
            </a:r>
          </a:p>
        </p:txBody>
      </p:sp>
      <p:pic>
        <p:nvPicPr>
          <p:cNvPr id="11" name="Picture 10">
            <a:extLst>
              <a:ext uri="{FF2B5EF4-FFF2-40B4-BE49-F238E27FC236}">
                <a16:creationId xmlns:a16="http://schemas.microsoft.com/office/drawing/2014/main" xmlns="" id="{3203A89D-0C19-C84F-B143-59D47992243F}"/>
              </a:ext>
            </a:extLst>
          </p:cNvPr>
          <p:cNvPicPr>
            <a:picLocks noChangeAspect="1"/>
          </p:cNvPicPr>
          <p:nvPr/>
        </p:nvPicPr>
        <p:blipFill>
          <a:blip r:embed="rId4"/>
          <a:stretch>
            <a:fillRect/>
          </a:stretch>
        </p:blipFill>
        <p:spPr>
          <a:xfrm>
            <a:off x="2561096" y="3219096"/>
            <a:ext cx="2270828" cy="2699585"/>
          </a:xfrm>
          <a:prstGeom prst="rect">
            <a:avLst/>
          </a:prstGeom>
          <a:effectLst>
            <a:outerShdw blurRad="50800" dist="38100" dir="5400000" algn="t" rotWithShape="0">
              <a:prstClr val="black">
                <a:alpha val="40000"/>
              </a:prstClr>
            </a:outerShdw>
          </a:effectLst>
        </p:spPr>
      </p:pic>
      <p:pic>
        <p:nvPicPr>
          <p:cNvPr id="12" name="Picture 11">
            <a:extLst>
              <a:ext uri="{FF2B5EF4-FFF2-40B4-BE49-F238E27FC236}">
                <a16:creationId xmlns:a16="http://schemas.microsoft.com/office/drawing/2014/main" xmlns="" id="{CADA67C8-53B1-A645-840F-54777DF33C55}"/>
              </a:ext>
            </a:extLst>
          </p:cNvPr>
          <p:cNvPicPr>
            <a:picLocks noChangeAspect="1"/>
          </p:cNvPicPr>
          <p:nvPr/>
        </p:nvPicPr>
        <p:blipFill>
          <a:blip r:embed="rId5"/>
          <a:stretch>
            <a:fillRect/>
          </a:stretch>
        </p:blipFill>
        <p:spPr>
          <a:xfrm>
            <a:off x="207947" y="3194528"/>
            <a:ext cx="2222071" cy="2738466"/>
          </a:xfrm>
          <a:prstGeom prst="rect">
            <a:avLst/>
          </a:prstGeom>
          <a:effectLst>
            <a:outerShdw blurRad="50800" dist="38100" dir="5400000" algn="t" rotWithShape="0">
              <a:prstClr val="black">
                <a:alpha val="40000"/>
              </a:prstClr>
            </a:outerShdw>
          </a:effectLst>
        </p:spPr>
      </p:pic>
      <p:pic>
        <p:nvPicPr>
          <p:cNvPr id="13" name="Picture 12">
            <a:extLst>
              <a:ext uri="{FF2B5EF4-FFF2-40B4-BE49-F238E27FC236}">
                <a16:creationId xmlns:a16="http://schemas.microsoft.com/office/drawing/2014/main" xmlns="" id="{5D1C16AF-BA37-E34E-A0F2-503B85986E45}"/>
              </a:ext>
            </a:extLst>
          </p:cNvPr>
          <p:cNvPicPr>
            <a:picLocks noChangeAspect="1"/>
          </p:cNvPicPr>
          <p:nvPr/>
        </p:nvPicPr>
        <p:blipFill>
          <a:blip r:embed="rId6"/>
          <a:stretch>
            <a:fillRect/>
          </a:stretch>
        </p:blipFill>
        <p:spPr>
          <a:xfrm>
            <a:off x="4941900" y="3391670"/>
            <a:ext cx="3440139" cy="2319023"/>
          </a:xfrm>
          <a:prstGeom prst="rect">
            <a:avLst/>
          </a:prstGeom>
          <a:effectLst>
            <a:outerShdw blurRad="50800" dist="38100" dir="5400000" algn="t" rotWithShape="0">
              <a:prstClr val="black">
                <a:alpha val="40000"/>
              </a:prstClr>
            </a:outerShdw>
          </a:effectLst>
        </p:spPr>
      </p:pic>
      <mc:AlternateContent xmlns:mc="http://schemas.openxmlformats.org/markup-compatibility/2006">
        <mc:Choice xmlns:a14="http://schemas.microsoft.com/office/drawing/2010/main" Requires="a14">
          <p:sp>
            <p:nvSpPr>
              <p:cNvPr id="14" name="Rectangle 13">
                <a:extLst>
                  <a:ext uri="{FF2B5EF4-FFF2-40B4-BE49-F238E27FC236}">
                    <a16:creationId xmlns:a16="http://schemas.microsoft.com/office/drawing/2014/main" xmlns="" id="{A0DAE7D0-EDFD-5448-9F88-89254A037F8D}"/>
                  </a:ext>
                </a:extLst>
              </p:cNvPr>
              <p:cNvSpPr/>
              <p:nvPr/>
            </p:nvSpPr>
            <p:spPr>
              <a:xfrm>
                <a:off x="4952451" y="5724385"/>
                <a:ext cx="3544553" cy="556499"/>
              </a:xfrm>
              <a:prstGeom prst="rect">
                <a:avLst/>
              </a:prstGeom>
            </p:spPr>
            <p:txBody>
              <a:bodyPr wrap="square">
                <a:spAutoFit/>
              </a:bodyPr>
              <a:lstStyle/>
              <a:p>
                <a:pPr>
                  <a:buClr>
                    <a:srgbClr val="FF0000"/>
                  </a:buClr>
                </a:pPr>
                <a:r>
                  <a:rPr lang="en-US" sz="1500" dirty="0">
                    <a:latin typeface="Times New Roman" panose="02020603050405020304" pitchFamily="18" charset="0"/>
                    <a:cs typeface="Times New Roman" panose="02020603050405020304" pitchFamily="18" charset="0"/>
                  </a:rPr>
                  <a:t>Time information important to mitigate BIB effects at </a:t>
                </a:r>
                <a14:m>
                  <m:oMath xmlns:m="http://schemas.openxmlformats.org/officeDocument/2006/math">
                    <m:rad>
                      <m:radPr>
                        <m:degHide m:val="on"/>
                        <m:ctrlPr>
                          <a:rPr lang="en-US" sz="1500" i="1">
                            <a:latin typeface="Cambria Math" charset="0"/>
                            <a:ea typeface="Cambria Math" panose="02040503050406030204" pitchFamily="18" charset="0"/>
                          </a:rPr>
                        </m:ctrlPr>
                      </m:radPr>
                      <m:deg/>
                      <m:e>
                        <m:r>
                          <a:rPr lang="en-US" sz="1500" i="1">
                            <a:latin typeface="Cambria Math" panose="02040503050406030204" pitchFamily="18" charset="0"/>
                            <a:ea typeface="Cambria Math" panose="02040503050406030204" pitchFamily="18" charset="0"/>
                          </a:rPr>
                          <m:t>𝑠</m:t>
                        </m:r>
                      </m:e>
                    </m:rad>
                  </m:oMath>
                </a14:m>
                <a:r>
                  <a:rPr lang="en-US" sz="1500" dirty="0">
                    <a:latin typeface="Times New Roman" panose="02020603050405020304" pitchFamily="18" charset="0"/>
                    <a:cs typeface="Times New Roman" panose="02020603050405020304" pitchFamily="18" charset="0"/>
                  </a:rPr>
                  <a:t>=1.5 TeV.</a:t>
                </a:r>
              </a:p>
            </p:txBody>
          </p:sp>
        </mc:Choice>
        <mc:Fallback>
          <p:sp>
            <p:nvSpPr>
              <p:cNvPr id="14" name="Rectangle 13">
                <a:extLst>
                  <a:ext uri="{FF2B5EF4-FFF2-40B4-BE49-F238E27FC236}">
                    <a16:creationId xmlns:a16="http://schemas.microsoft.com/office/drawing/2014/main" xmlns:a14="http://schemas.microsoft.com/office/drawing/2010/main" xmlns="" id="{A0DAE7D0-EDFD-5448-9F88-89254A037F8D}"/>
                  </a:ext>
                </a:extLst>
              </p:cNvPr>
              <p:cNvSpPr>
                <a:spLocks noRot="1" noChangeAspect="1" noMove="1" noResize="1" noEditPoints="1" noAdjustHandles="1" noChangeArrowheads="1" noChangeShapeType="1" noTextEdit="1"/>
              </p:cNvSpPr>
              <p:nvPr/>
            </p:nvSpPr>
            <p:spPr>
              <a:xfrm>
                <a:off x="4952451" y="5724385"/>
                <a:ext cx="3544553" cy="556499"/>
              </a:xfrm>
              <a:prstGeom prst="rect">
                <a:avLst/>
              </a:prstGeom>
              <a:blipFill rotWithShape="0">
                <a:blip r:embed="rId7"/>
                <a:stretch>
                  <a:fillRect l="-687" t="-2198" r="-1718" b="-19780"/>
                </a:stretch>
              </a:blipFill>
            </p:spPr>
            <p:txBody>
              <a:bodyPr/>
              <a:lstStyle/>
              <a:p>
                <a:r>
                  <a:rPr lang="en-US">
                    <a:noFill/>
                  </a:rPr>
                  <a:t> </a:t>
                </a:r>
              </a:p>
            </p:txBody>
          </p:sp>
        </mc:Fallback>
      </mc:AlternateContent>
    </p:spTree>
    <p:extLst>
      <p:ext uri="{BB962C8B-B14F-4D97-AF65-F5344CB8AC3E}">
        <p14:creationId xmlns:p14="http://schemas.microsoft.com/office/powerpoint/2010/main" val="1647663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528"/>
            <a:ext cx="8892480" cy="697224"/>
          </a:xfrm>
        </p:spPr>
        <p:txBody>
          <a:bodyPr/>
          <a:lstStyle/>
          <a:p>
            <a:r>
              <a:rPr lang="en-US" b="0" i="1" dirty="0" smtClean="0">
                <a:latin typeface="+mn-lt"/>
              </a:rPr>
              <a:t>Muon and neutron </a:t>
            </a:r>
            <a:r>
              <a:rPr lang="en-US" b="0" i="1" dirty="0" err="1" smtClean="0">
                <a:latin typeface="+mn-lt"/>
              </a:rPr>
              <a:t>fluences</a:t>
            </a:r>
            <a:r>
              <a:rPr lang="en-US" b="0" i="1" dirty="0" smtClean="0">
                <a:latin typeface="+mn-lt"/>
              </a:rPr>
              <a:t> @ 1.5 </a:t>
            </a:r>
            <a:r>
              <a:rPr lang="en-US" b="0" i="1" dirty="0" err="1" smtClean="0">
                <a:latin typeface="+mn-lt"/>
              </a:rPr>
              <a:t>TeV</a:t>
            </a:r>
            <a:endParaRPr lang="en-US" b="0" i="1" dirty="0">
              <a:latin typeface="+mn-lt"/>
            </a:endParaRPr>
          </a:p>
        </p:txBody>
      </p:sp>
      <p:sp>
        <p:nvSpPr>
          <p:cNvPr id="4" name="Slide Number Placeholder 3"/>
          <p:cNvSpPr>
            <a:spLocks noGrp="1"/>
          </p:cNvSpPr>
          <p:nvPr>
            <p:ph type="sldNum" sz="quarter" idx="12"/>
          </p:nvPr>
        </p:nvSpPr>
        <p:spPr/>
        <p:txBody>
          <a:bodyPr/>
          <a:lstStyle/>
          <a:p>
            <a:pPr>
              <a:defRPr/>
            </a:pPr>
            <a:fld id="{F2FA608B-74DC-7242-AC4F-1B5BE05CAA41}" type="slidenum">
              <a:rPr lang="en-US" altLang="en-US" smtClean="0"/>
              <a:pPr>
                <a:defRPr/>
              </a:pPr>
              <a:t>9</a:t>
            </a:fld>
            <a:endParaRPr lang="en-US" alt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692696"/>
            <a:ext cx="8506221" cy="4877208"/>
          </a:xfrm>
          <a:prstGeom prst="rect">
            <a:avLst/>
          </a:prstGeom>
        </p:spPr>
      </p:pic>
      <p:sp>
        <p:nvSpPr>
          <p:cNvPr id="7" name="Content Placeholder 8">
            <a:extLst>
              <a:ext uri="{FF2B5EF4-FFF2-40B4-BE49-F238E27FC236}">
                <a16:creationId xmlns:a16="http://schemas.microsoft.com/office/drawing/2014/main" xmlns="" id="{7A153417-AEE2-0E4A-A617-6860AE469299}"/>
              </a:ext>
            </a:extLst>
          </p:cNvPr>
          <p:cNvSpPr txBox="1">
            <a:spLocks/>
          </p:cNvSpPr>
          <p:nvPr/>
        </p:nvSpPr>
        <p:spPr>
          <a:xfrm>
            <a:off x="4359912" y="5459071"/>
            <a:ext cx="4888034" cy="1008112"/>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spcBef>
                <a:spcPts val="450"/>
              </a:spcBef>
              <a:buClr>
                <a:schemeClr val="tx1"/>
              </a:buClr>
              <a:buFont typeface="Arial" charset="0"/>
              <a:buChar char="•"/>
            </a:pPr>
            <a:r>
              <a:rPr lang="en-US">
                <a:cs typeface="Times New Roman" panose="02020603050405020304" pitchFamily="18" charset="0"/>
              </a:rPr>
              <a:t>E</a:t>
            </a:r>
            <a:r>
              <a:rPr lang="en-US" smtClean="0">
                <a:cs typeface="Times New Roman" panose="02020603050405020304" pitchFamily="18" charset="0"/>
              </a:rPr>
              <a:t>nvironment </a:t>
            </a:r>
            <a:r>
              <a:rPr lang="en-US" dirty="0" smtClean="0">
                <a:cs typeface="Times New Roman" panose="02020603050405020304" pitchFamily="18" charset="0"/>
              </a:rPr>
              <a:t>somewhat </a:t>
            </a:r>
            <a:r>
              <a:rPr lang="en-US" dirty="0">
                <a:cs typeface="Times New Roman" panose="02020603050405020304" pitchFamily="18" charset="0"/>
              </a:rPr>
              <a:t>different than </a:t>
            </a:r>
            <a:r>
              <a:rPr lang="en-US" dirty="0" smtClean="0">
                <a:cs typeface="Times New Roman" panose="02020603050405020304" pitchFamily="18" charset="0"/>
              </a:rPr>
              <a:t>LHC</a:t>
            </a:r>
            <a:endParaRPr lang="en-US" dirty="0">
              <a:cs typeface="Times New Roman" panose="02020603050405020304" pitchFamily="18" charset="0"/>
            </a:endParaRPr>
          </a:p>
          <a:p>
            <a:pPr>
              <a:spcBef>
                <a:spcPts val="450"/>
              </a:spcBef>
              <a:buClr>
                <a:schemeClr val="tx1"/>
              </a:buClr>
              <a:buFont typeface="Arial" charset="0"/>
              <a:buChar char="•"/>
            </a:pPr>
            <a:r>
              <a:rPr lang="en-US" dirty="0">
                <a:cs typeface="Times New Roman" panose="02020603050405020304" pitchFamily="18" charset="0"/>
              </a:rPr>
              <a:t>Dominated by neutrons and </a:t>
            </a:r>
            <a:r>
              <a:rPr lang="en-US" dirty="0" smtClean="0">
                <a:cs typeface="Times New Roman" panose="02020603050405020304" pitchFamily="18" charset="0"/>
              </a:rPr>
              <a:t>photons</a:t>
            </a:r>
            <a:endParaRPr lang="en-US" dirty="0">
              <a:cs typeface="Times New Roman" panose="02020603050405020304" pitchFamily="18" charset="0"/>
            </a:endParaRPr>
          </a:p>
          <a:p>
            <a:pPr>
              <a:spcBef>
                <a:spcPts val="450"/>
              </a:spcBef>
              <a:buClr>
                <a:schemeClr val="tx1"/>
              </a:buClr>
              <a:buFont typeface="Arial" charset="0"/>
              <a:buChar char="•"/>
            </a:pPr>
            <a:r>
              <a:rPr lang="en-US" dirty="0">
                <a:cs typeface="Times New Roman" panose="02020603050405020304" pitchFamily="18" charset="0"/>
              </a:rPr>
              <a:t>Weak radial </a:t>
            </a:r>
            <a:r>
              <a:rPr lang="en-US" dirty="0" smtClean="0">
                <a:cs typeface="Times New Roman" panose="02020603050405020304" pitchFamily="18" charset="0"/>
              </a:rPr>
              <a:t>dependence</a:t>
            </a:r>
            <a:endParaRPr lang="en-US" dirty="0">
              <a:cs typeface="Times New Roman" panose="02020603050405020304" pitchFamily="18" charset="0"/>
            </a:endParaRPr>
          </a:p>
        </p:txBody>
      </p:sp>
      <p:sp>
        <p:nvSpPr>
          <p:cNvPr id="8" name="Google Shape;251;p31"/>
          <p:cNvSpPr txBox="1"/>
          <p:nvPr/>
        </p:nvSpPr>
        <p:spPr>
          <a:xfrm>
            <a:off x="179512" y="4913470"/>
            <a:ext cx="4761000" cy="1944530"/>
          </a:xfrm>
          <a:prstGeom prst="rect">
            <a:avLst/>
          </a:prstGeom>
          <a:noFill/>
          <a:ln>
            <a:noFill/>
          </a:ln>
        </p:spPr>
        <p:txBody>
          <a:bodyPr spcFirstLastPara="1" wrap="square" lIns="0" tIns="0" rIns="0" bIns="0" anchor="t" anchorCtr="0">
            <a:noAutofit/>
          </a:bodyPr>
          <a:lstStyle/>
          <a:p>
            <a:pPr marL="429840" marR="0" lvl="0" indent="-320040" algn="l" rtl="0">
              <a:spcBef>
                <a:spcPts val="0"/>
              </a:spcBef>
              <a:spcAft>
                <a:spcPts val="0"/>
              </a:spcAft>
              <a:buClr>
                <a:srgbClr val="000000"/>
              </a:buClr>
              <a:buSzPts val="900"/>
              <a:buFont typeface="Noto Sans Symbols"/>
              <a:buChar char="●"/>
            </a:pPr>
            <a:r>
              <a:rPr lang="en-US" b="0" strike="noStrike" dirty="0">
                <a:latin typeface="+mn-lt"/>
                <a:ea typeface="Arial"/>
                <a:cs typeface="Arial"/>
                <a:sym typeface="Arial"/>
              </a:rPr>
              <a:t>Expected </a:t>
            </a:r>
            <a:r>
              <a:rPr lang="en-US" b="0" strike="noStrike" dirty="0" err="1">
                <a:latin typeface="+mn-lt"/>
                <a:ea typeface="Arial"/>
                <a:cs typeface="Arial"/>
                <a:sym typeface="Arial"/>
              </a:rPr>
              <a:t>fluence</a:t>
            </a:r>
            <a:r>
              <a:rPr lang="en-US" b="0" strike="noStrike" dirty="0">
                <a:latin typeface="+mn-lt"/>
                <a:ea typeface="Arial"/>
                <a:cs typeface="Arial"/>
                <a:sym typeface="Arial"/>
              </a:rPr>
              <a:t> &lt; HL-LHC</a:t>
            </a:r>
            <a:endParaRPr b="0" strike="noStrike" dirty="0">
              <a:latin typeface="+mn-lt"/>
              <a:ea typeface="Arial"/>
              <a:cs typeface="Arial"/>
              <a:sym typeface="Arial"/>
            </a:endParaRPr>
          </a:p>
          <a:p>
            <a:pPr marL="429840" marR="0" lvl="0" indent="-320040" algn="l" rtl="0">
              <a:spcBef>
                <a:spcPts val="0"/>
              </a:spcBef>
              <a:spcAft>
                <a:spcPts val="0"/>
              </a:spcAft>
              <a:buClr>
                <a:srgbClr val="000000"/>
              </a:buClr>
              <a:buSzPts val="900"/>
              <a:buFont typeface="Noto Sans Symbols"/>
              <a:buChar char="●"/>
            </a:pPr>
            <a:r>
              <a:rPr lang="en-US" b="0" strike="noStrike" dirty="0">
                <a:latin typeface="+mn-lt"/>
                <a:ea typeface="Arial"/>
                <a:cs typeface="Arial"/>
                <a:sym typeface="Arial"/>
              </a:rPr>
              <a:t>HL-LHC &lt; Expected dose &lt; FCC-</a:t>
            </a:r>
            <a:r>
              <a:rPr lang="en-US" b="0" strike="noStrike" dirty="0" err="1">
                <a:latin typeface="+mn-lt"/>
                <a:ea typeface="Arial"/>
                <a:cs typeface="Arial"/>
                <a:sym typeface="Arial"/>
              </a:rPr>
              <a:t>hh</a:t>
            </a:r>
            <a:endParaRPr b="0" strike="noStrike" dirty="0">
              <a:latin typeface="+mn-lt"/>
              <a:ea typeface="Arial"/>
              <a:cs typeface="Arial"/>
              <a:sym typeface="Arial"/>
            </a:endParaRPr>
          </a:p>
          <a:p>
            <a:pPr marL="429840" marR="0" lvl="0" indent="-320040" algn="l" rtl="0">
              <a:spcBef>
                <a:spcPts val="0"/>
              </a:spcBef>
              <a:spcAft>
                <a:spcPts val="0"/>
              </a:spcAft>
              <a:buClr>
                <a:srgbClr val="000000"/>
              </a:buClr>
              <a:buSzPts val="900"/>
              <a:buFont typeface="Noto Sans Symbols"/>
              <a:buChar char="●"/>
            </a:pPr>
            <a:r>
              <a:rPr lang="en-US" b="0" strike="noStrike" dirty="0" smtClean="0">
                <a:latin typeface="+mn-lt"/>
                <a:ea typeface="Arial"/>
                <a:cs typeface="Arial"/>
                <a:sym typeface="Arial"/>
              </a:rPr>
              <a:t>Still expecting </a:t>
            </a:r>
            <a:r>
              <a:rPr lang="en-US" b="0" strike="noStrike" dirty="0">
                <a:latin typeface="+mn-lt"/>
                <a:ea typeface="Arial"/>
                <a:cs typeface="Arial"/>
                <a:sym typeface="Arial"/>
              </a:rPr>
              <a:t>radiation hardness</a:t>
            </a:r>
            <a:r>
              <a:rPr lang="en-US" dirty="0">
                <a:latin typeface="+mn-lt"/>
              </a:rPr>
              <a:t/>
            </a:r>
            <a:br>
              <a:rPr lang="en-US" dirty="0">
                <a:latin typeface="+mn-lt"/>
              </a:rPr>
            </a:br>
            <a:r>
              <a:rPr lang="en-US" b="0" strike="noStrike" dirty="0">
                <a:latin typeface="+mn-lt"/>
                <a:ea typeface="Arial"/>
                <a:cs typeface="Arial"/>
                <a:sym typeface="Arial"/>
              </a:rPr>
              <a:t>to play a significant role, but unlikely</a:t>
            </a:r>
            <a:r>
              <a:rPr lang="en-US" dirty="0">
                <a:latin typeface="+mn-lt"/>
              </a:rPr>
              <a:t/>
            </a:r>
            <a:br>
              <a:rPr lang="en-US" dirty="0">
                <a:latin typeface="+mn-lt"/>
              </a:rPr>
            </a:br>
            <a:r>
              <a:rPr lang="en-US" b="0" strike="noStrike" dirty="0">
                <a:latin typeface="+mn-lt"/>
                <a:ea typeface="Arial"/>
                <a:cs typeface="Arial"/>
                <a:sym typeface="Arial"/>
              </a:rPr>
              <a:t>to be a major problem</a:t>
            </a:r>
            <a:endParaRPr b="0" strike="noStrike" dirty="0">
              <a:latin typeface="+mn-lt"/>
              <a:ea typeface="Arial"/>
              <a:cs typeface="Arial"/>
              <a:sym typeface="Arial"/>
            </a:endParaRPr>
          </a:p>
          <a:p>
            <a:pPr marL="429840" marR="0" lvl="0" indent="-320040" algn="l" rtl="0">
              <a:spcBef>
                <a:spcPts val="0"/>
              </a:spcBef>
              <a:spcAft>
                <a:spcPts val="0"/>
              </a:spcAft>
              <a:buClr>
                <a:srgbClr val="000000"/>
              </a:buClr>
              <a:buSzPts val="900"/>
              <a:buFont typeface="Noto Sans Symbols"/>
              <a:buChar char="●"/>
            </a:pPr>
            <a:r>
              <a:rPr lang="en-US" b="0" strike="noStrike" dirty="0">
                <a:latin typeface="+mn-lt"/>
                <a:ea typeface="Arial"/>
                <a:cs typeface="Arial"/>
                <a:sym typeface="Arial"/>
              </a:rPr>
              <a:t>Leaves more flexibility in adapting</a:t>
            </a:r>
            <a:r>
              <a:rPr lang="en-US" dirty="0">
                <a:latin typeface="+mn-lt"/>
              </a:rPr>
              <a:t/>
            </a:r>
            <a:br>
              <a:rPr lang="en-US" dirty="0">
                <a:latin typeface="+mn-lt"/>
              </a:rPr>
            </a:br>
            <a:r>
              <a:rPr lang="en-US" b="0" strike="noStrike" dirty="0">
                <a:latin typeface="+mn-lt"/>
                <a:ea typeface="Arial"/>
                <a:cs typeface="Arial"/>
                <a:sym typeface="Arial"/>
              </a:rPr>
              <a:t>detector design to such requirements</a:t>
            </a:r>
            <a:endParaRPr b="0" strike="noStrike" dirty="0">
              <a:latin typeface="+mn-lt"/>
              <a:ea typeface="Arial"/>
              <a:cs typeface="Arial"/>
              <a:sym typeface="Arial"/>
            </a:endParaRPr>
          </a:p>
        </p:txBody>
      </p:sp>
    </p:spTree>
    <p:extLst>
      <p:ext uri="{BB962C8B-B14F-4D97-AF65-F5344CB8AC3E}">
        <p14:creationId xmlns:p14="http://schemas.microsoft.com/office/powerpoint/2010/main" val="627496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42967</TotalTime>
  <Words>2513</Words>
  <Application>Microsoft Macintosh PowerPoint</Application>
  <PresentationFormat>On-screen Show (4:3)</PresentationFormat>
  <Paragraphs>301</Paragraphs>
  <Slides>36</Slides>
  <Notes>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36</vt:i4>
      </vt:variant>
    </vt:vector>
  </HeadingPairs>
  <TitlesOfParts>
    <vt:vector size="49" baseType="lpstr">
      <vt:lpstr>.AppleSystemUIFont</vt:lpstr>
      <vt:lpstr>Cabin Bold</vt:lpstr>
      <vt:lpstr>Cabin Regular</vt:lpstr>
      <vt:lpstr>Calibri</vt:lpstr>
      <vt:lpstr>Cambria Math</vt:lpstr>
      <vt:lpstr>Didot</vt:lpstr>
      <vt:lpstr>Mangal</vt:lpstr>
      <vt:lpstr>ＭＳ Ｐゴシック</vt:lpstr>
      <vt:lpstr>Noto Sans Symbols</vt:lpstr>
      <vt:lpstr>Times New Roman</vt:lpstr>
      <vt:lpstr>Wingdings</vt:lpstr>
      <vt:lpstr>Arial</vt:lpstr>
      <vt:lpstr>Office Theme</vt:lpstr>
      <vt:lpstr>Detector R&amp;D Roadmap: the context </vt:lpstr>
      <vt:lpstr>PowerPoint Presentation</vt:lpstr>
      <vt:lpstr>PowerPoint Presentation</vt:lpstr>
      <vt:lpstr>Detector R&amp;D for Muon Colliders </vt:lpstr>
      <vt:lpstr>Sketch of the facility – working points</vt:lpstr>
      <vt:lpstr>Beam Induced Backgroud</vt:lpstr>
      <vt:lpstr>Beam Induced background @ 1.5 TeV</vt:lpstr>
      <vt:lpstr>BIB characteristics at √s=1.5 TeV, 125 GeV </vt:lpstr>
      <vt:lpstr>Muon and neutron fluences @ 1.5 TeV</vt:lpstr>
      <vt:lpstr>Key considerations</vt:lpstr>
      <vt:lpstr>Requirements for the detector</vt:lpstr>
      <vt:lpstr> </vt:lpstr>
      <vt:lpstr>Experiment design to be improved</vt:lpstr>
      <vt:lpstr>Key considerations</vt:lpstr>
      <vt:lpstr>TF8 Integration </vt:lpstr>
      <vt:lpstr>Tracking performances</vt:lpstr>
      <vt:lpstr>Tracking @ 1.5 TeV – present design</vt:lpstr>
      <vt:lpstr>Tracker: position </vt:lpstr>
      <vt:lpstr>Tracking requirements</vt:lpstr>
      <vt:lpstr>Tracker: timing</vt:lpstr>
      <vt:lpstr>TF3 Solid State Detectors </vt:lpstr>
      <vt:lpstr>4D-tracking with RSD  Resistive AC-Coupled Silicon Detectors (RSD)</vt:lpstr>
      <vt:lpstr>Calorimeter @ 1.5 TeV</vt:lpstr>
      <vt:lpstr>Calorimeter performance</vt:lpstr>
      <vt:lpstr>Calorimeter optimization</vt:lpstr>
      <vt:lpstr>TF6 Calorimetry </vt:lpstr>
      <vt:lpstr>TF4 Photon Detectors and Particle Identification Detectors  </vt:lpstr>
      <vt:lpstr>Muon reconstruction @ 1</vt:lpstr>
      <vt:lpstr>TF1 Gaseous Detectors </vt:lpstr>
      <vt:lpstr>Read-out considerations</vt:lpstr>
      <vt:lpstr>Trigger/read-out considerations</vt:lpstr>
      <vt:lpstr>TF7 Electronics - On-detector Processing </vt:lpstr>
      <vt:lpstr>Final remarks</vt:lpstr>
      <vt:lpstr>extras</vt:lpstr>
      <vt:lpstr>HL-LHC</vt:lpstr>
      <vt:lpstr>FCC_hh</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INFN-CSN1 status &amp; plans   Subnuclear Physics with accelerators CVI meeting @ Torino - October 10, 2016</dc:title>
  <dc:creator>Microsoft Office User</dc:creator>
  <cp:lastModifiedBy>Microsoft Office User</cp:lastModifiedBy>
  <cp:revision>693</cp:revision>
  <cp:lastPrinted>2019-12-17T15:30:32Z</cp:lastPrinted>
  <dcterms:created xsi:type="dcterms:W3CDTF">2016-10-10T04:14:03Z</dcterms:created>
  <dcterms:modified xsi:type="dcterms:W3CDTF">2021-02-02T15:39:00Z</dcterms:modified>
</cp:coreProperties>
</file>