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Default Extension="tiff" ContentType="image/tif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14"/>
  </p:notesMasterIdLst>
  <p:handoutMasterIdLst>
    <p:handoutMasterId r:id="rId15"/>
  </p:handoutMasterIdLst>
  <p:sldIdLst>
    <p:sldId id="388" r:id="rId2"/>
    <p:sldId id="391" r:id="rId3"/>
    <p:sldId id="392" r:id="rId4"/>
    <p:sldId id="394" r:id="rId5"/>
    <p:sldId id="393" r:id="rId6"/>
    <p:sldId id="395" r:id="rId7"/>
    <p:sldId id="389" r:id="rId8"/>
    <p:sldId id="390" r:id="rId9"/>
    <p:sldId id="396" r:id="rId10"/>
    <p:sldId id="397" r:id="rId11"/>
    <p:sldId id="398" r:id="rId12"/>
    <p:sldId id="399" r:id="rId13"/>
  </p:sldIdLst>
  <p:sldSz cx="9144000" cy="6858000" type="screen4x3"/>
  <p:notesSz cx="6810375" cy="99488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55">
          <p15:clr>
            <a:srgbClr val="A4A3A4"/>
          </p15:clr>
        </p15:guide>
        <p15:guide id="2" pos="40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64AD03"/>
    <a:srgbClr val="6E0A49"/>
    <a:srgbClr val="88F505"/>
    <a:srgbClr val="E9EDF4"/>
    <a:srgbClr val="0055A0"/>
    <a:srgbClr val="163082"/>
    <a:srgbClr val="FFB2EB"/>
    <a:srgbClr val="3F062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1" autoAdjust="0"/>
    <p:restoredTop sz="99813" autoAdjust="0"/>
  </p:normalViewPr>
  <p:slideViewPr>
    <p:cSldViewPr snapToGrid="0" snapToObjects="1">
      <p:cViewPr>
        <p:scale>
          <a:sx n="100" d="100"/>
          <a:sy n="100" d="100"/>
        </p:scale>
        <p:origin x="-1842" y="-270"/>
      </p:cViewPr>
      <p:guideLst>
        <p:guide orient="horz" pos="1355"/>
        <p:guide pos="40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-3882" y="-84"/>
      </p:cViewPr>
      <p:guideLst>
        <p:guide orient="horz" pos="3134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163" cy="4974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637" y="0"/>
            <a:ext cx="2951163" cy="4974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2/22/2021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9694"/>
            <a:ext cx="2951163" cy="4974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637" y="9449694"/>
            <a:ext cx="2951163" cy="4974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163" cy="4974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7" y="0"/>
            <a:ext cx="2951163" cy="4974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2/22/2021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5710"/>
            <a:ext cx="5448300" cy="447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9694"/>
            <a:ext cx="2951163" cy="4974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7" y="9449694"/>
            <a:ext cx="2951163" cy="4974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77611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77611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77611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7761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7761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7761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7761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7761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7761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7761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7761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7761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133292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1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32AC14B-F335-4F78-B71A-E2292A012AB4}" type="datetime1">
              <a:rPr lang="en-US" smtClean="0"/>
              <a:pPr/>
              <a:t>2/22/2021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571875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572500" y="6356351"/>
            <a:ext cx="466724" cy="365125"/>
          </a:xfrm>
          <a:prstGeom prst="rect">
            <a:avLst/>
          </a:prstGeom>
        </p:spPr>
        <p:txBody>
          <a:bodyPr/>
          <a:lstStyle/>
          <a:p>
            <a:fld id="{5260D9BC-5433-D14A-AAC8-42CA3500115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 descr="LIUother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1775" y="288867"/>
            <a:ext cx="582289" cy="701733"/>
          </a:xfrm>
          <a:prstGeom prst="rect">
            <a:avLst/>
          </a:prstGeom>
        </p:spPr>
      </p:pic>
      <p:pic>
        <p:nvPicPr>
          <p:cNvPr id="9" name="Picture 8" descr="CERN.ti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87110" y="250767"/>
            <a:ext cx="779124" cy="762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76" r:id="rId2"/>
  </p:sldLayoutIdLst>
  <p:hf sldNum="0" hdr="0" ftr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753054"/>
            <a:ext cx="7820025" cy="1123496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Combined function magnet modeling </a:t>
            </a:r>
            <a:b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1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80976" y="114300"/>
            <a:ext cx="8791574" cy="1171575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into </a:t>
            </a:r>
            <a:r>
              <a:rPr lang="en-US" sz="4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SixTrack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3a of 3</a:t>
            </a:r>
            <a:b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Eq. 34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1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9676" y="1352550"/>
            <a:ext cx="6677024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! M. </a:t>
            </a:r>
            <a:r>
              <a:rPr lang="en-US" sz="1200" b="1" dirty="0" err="1" smtClean="0"/>
              <a:t>Titze</a:t>
            </a:r>
            <a:r>
              <a:rPr lang="en-US" sz="1200" b="1" dirty="0" smtClean="0"/>
              <a:t>, PRSTAB 19, 054002 (2016), EQ. 34</a:t>
            </a:r>
          </a:p>
          <a:p>
            <a:r>
              <a:rPr lang="en-US" sz="1200" b="1" dirty="0" smtClean="0"/>
              <a:t>!FOX  CRKVE=XL ;</a:t>
            </a:r>
          </a:p>
          <a:p>
            <a:r>
              <a:rPr lang="en-US" sz="1200" b="1" dirty="0" smtClean="0"/>
              <a:t>!FOX  CIKVE=ZL ;</a:t>
            </a:r>
          </a:p>
          <a:p>
            <a:r>
              <a:rPr lang="en-US" sz="1200" b="1" dirty="0" smtClean="0"/>
              <a:t>!FOX  TEMPI(2) = Y(1)*(ONE+DPDA) ;</a:t>
            </a:r>
          </a:p>
          <a:p>
            <a:r>
              <a:rPr lang="en-US" sz="1200" b="1" dirty="0" smtClean="0"/>
              <a:t>!FOX  TEMPI(4) = Y(2)*(ONE+DPDA) ;</a:t>
            </a:r>
          </a:p>
          <a:p>
            <a:r>
              <a:rPr lang="en-US" sz="1200" b="1" dirty="0" smtClean="0"/>
              <a:t>!FOX  PZ=SQRT((ONE+DPDA)*(ONE+DPDA)*C1E6-(TEMPI(2)*TEMPI(2)+TEMPI(4)*TEMPI(4)))*C1M3 ;</a:t>
            </a:r>
          </a:p>
          <a:p>
            <a:r>
              <a:rPr lang="en-US" sz="1200" b="1" dirty="0" smtClean="0"/>
              <a:t>!FOX  CRKVE=CRKVE-HALF*DKI(IX,3)*TEMPI(2)/PZ ;</a:t>
            </a:r>
          </a:p>
          <a:p>
            <a:r>
              <a:rPr lang="en-US" sz="1200" b="1" dirty="0" smtClean="0"/>
              <a:t>!FOX  CIKVE=CIKVE-HALF*DKI(IX,3)*TEMPI(4)/PZ ;</a:t>
            </a:r>
          </a:p>
          <a:p>
            <a:r>
              <a:rPr lang="en-US" sz="1200" b="1" dirty="0" smtClean="0"/>
              <a:t>if(idp.eq.1.and.iabs(</a:t>
            </a:r>
            <a:r>
              <a:rPr lang="en-US" sz="1200" b="1" dirty="0" err="1" smtClean="0"/>
              <a:t>ition</a:t>
            </a:r>
            <a:r>
              <a:rPr lang="en-US" sz="1200" b="1" dirty="0" smtClean="0"/>
              <a:t>).eq.1) then</a:t>
            </a:r>
          </a:p>
          <a:p>
            <a:r>
              <a:rPr lang="en-US" sz="1200" b="1" dirty="0" smtClean="0"/>
              <a:t>!FOX  SIGMDA=SIGMDA-HALF*DKI(IX,3)*(ONE-RV/PZ*(ONE+DPDA))*C1E3 ;</a:t>
            </a:r>
          </a:p>
          <a:p>
            <a:r>
              <a:rPr lang="en-US" sz="1200" b="1" dirty="0" smtClean="0"/>
              <a:t>  </a:t>
            </a:r>
            <a:r>
              <a:rPr lang="en-US" sz="1200" b="1" dirty="0" err="1" smtClean="0"/>
              <a:t>endif</a:t>
            </a:r>
            <a:endParaRPr lang="en-US" sz="1200" b="1" dirty="0" smtClean="0"/>
          </a:p>
          <a:p>
            <a:r>
              <a:rPr lang="en-US" sz="1200" b="1" dirty="0" smtClean="0"/>
              <a:t>!FOX  XL=CRKVE ;</a:t>
            </a:r>
          </a:p>
          <a:p>
            <a:r>
              <a:rPr lang="en-US" sz="1200" b="1" dirty="0" smtClean="0"/>
              <a:t>!FOX  ZL=CIKVE ;</a:t>
            </a:r>
          </a:p>
          <a:p>
            <a:r>
              <a:rPr lang="en-US" sz="1200" b="1" dirty="0" smtClean="0"/>
              <a:t>!FOX  UX=TEMPI(2)+BBIV(2,I)*XL+BBIV(2,I)*DKI(IX,1)/DKI(IX,3)*(HALF*ZL*ZL-XL*XL)*C1M3+DKI(IX,1)*C1E3-</a:t>
            </a:r>
          </a:p>
          <a:p>
            <a:r>
              <a:rPr lang="en-US" sz="1200" b="1" dirty="0" smtClean="0"/>
              <a:t>!FOX  DKI(IX,1)*DKI(IX,1)/DKI(IX,3)*XL ;</a:t>
            </a:r>
          </a:p>
          <a:p>
            <a:r>
              <a:rPr lang="en-US" sz="1200" b="1" dirty="0" smtClean="0"/>
              <a:t>!FOX  UY=TEMPI(4)-BBIV(2,I)*ZL-BBIV(2,I)*DKI(IX,1)/DKI(IX,3)*(C1M6*DKI(IX,1)/DKI(IX,3)*ZL*ZL*ZL/SIX-XL*ZL*C1M3) ;</a:t>
            </a:r>
          </a:p>
          <a:p>
            <a:r>
              <a:rPr lang="en-US" sz="1200" b="1" dirty="0" smtClean="0"/>
              <a:t>!FOX  XI= -UX*DKI(IX,1)/(ONE+DKI(IX,1)*DKI(IX,1)) ;</a:t>
            </a:r>
          </a:p>
          <a:p>
            <a:r>
              <a:rPr lang="en-US" sz="1200" b="1" dirty="0" smtClean="0"/>
              <a:t>!FOX  ZETA=(UX*UX+UY*UY-C1E6*(ONE+DPDA)*(ONE+DPDA))/(ONE+DKI(IX,1)*DKI(IX,1)) ;</a:t>
            </a:r>
          </a:p>
          <a:p>
            <a:r>
              <a:rPr lang="en-US" sz="1200" b="1" dirty="0" smtClean="0"/>
              <a:t>!FOX  HH=-XI+SQRT(XI*XI-ZETA) ;</a:t>
            </a:r>
          </a:p>
          <a:p>
            <a:r>
              <a:rPr lang="en-US" sz="1200" b="1" dirty="0" smtClean="0"/>
              <a:t>!FOX  CRKVE=CRKVE+(DKI(IX,3)*C1E3-DKI(IX,1)*XL)*(UX/HH-DKI(IX,1)) ;</a:t>
            </a:r>
          </a:p>
          <a:p>
            <a:r>
              <a:rPr lang="en-US" sz="1200" b="1" dirty="0" smtClean="0"/>
              <a:t>!FOX  CIKVE=CIKVE+(DKI(IX,3)*C1E3-DKI(IX,1)*XL)*UY/HH ;</a:t>
            </a:r>
          </a:p>
          <a:p>
            <a:r>
              <a:rPr lang="en-US" sz="1200" b="1" dirty="0" smtClean="0"/>
              <a:t>!FOX  YV1J=UX-TEMPI(2)-DKI(IX,1)*HH ;</a:t>
            </a:r>
          </a:p>
          <a:p>
            <a:r>
              <a:rPr lang="en-US" sz="1200" b="1" dirty="0" smtClean="0"/>
              <a:t>!FOX  YV2J=UY-TEMPI(4) ;</a:t>
            </a:r>
          </a:p>
          <a:p>
            <a:r>
              <a:rPr lang="en-US" sz="1200" b="1" dirty="0" smtClean="0"/>
              <a:t>     if(idp.eq.1.and.iabs(</a:t>
            </a:r>
            <a:r>
              <a:rPr lang="en-US" sz="1200" b="1" dirty="0" err="1" smtClean="0"/>
              <a:t>ition</a:t>
            </a:r>
            <a:r>
              <a:rPr lang="en-US" sz="1200" b="1" dirty="0" smtClean="0"/>
              <a:t>).eq.1) then</a:t>
            </a:r>
          </a:p>
          <a:p>
            <a:r>
              <a:rPr lang="en-US" sz="1200" b="1" dirty="0" smtClean="0"/>
              <a:t>!FOX  SIGMDA=SIGMDA+DKI(IX,3)*C1E3-DKI(IX,3)*(C1E3-DKI(IX,1)/DKI(IX,3)*XL)*(ONE+(EJ1-E0)/E0)/HH*C1E3 ;</a:t>
            </a:r>
          </a:p>
          <a:p>
            <a:r>
              <a:rPr lang="en-US" sz="1200" b="1" dirty="0" smtClean="0"/>
              <a:t>     </a:t>
            </a:r>
            <a:r>
              <a:rPr lang="en-US" sz="1200" b="1" dirty="0" err="1" smtClean="0"/>
              <a:t>endif</a:t>
            </a:r>
            <a:endParaRPr lang="en-US" sz="1200" b="1" dirty="0" smtClean="0"/>
          </a:p>
          <a:p>
            <a:endParaRPr lang="en-US" sz="1400" b="1" dirty="0"/>
          </a:p>
        </p:txBody>
      </p:sp>
    </p:spTree>
    <p:extLst>
      <p:ext uri="{BB962C8B-B14F-4D97-AF65-F5344CB8AC3E}">
        <p14:creationId xmlns=""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80976" y="114300"/>
            <a:ext cx="8791574" cy="1171575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into </a:t>
            </a:r>
            <a:r>
              <a:rPr lang="en-US" sz="4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SixTrack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3b of 3</a:t>
            </a:r>
            <a:b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Eq. 34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1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3451" y="2667000"/>
            <a:ext cx="72294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!FOX  TEMPI(2) = Y(1)*(ONE+DPDA)+YV1J ;</a:t>
            </a:r>
          </a:p>
          <a:p>
            <a:r>
              <a:rPr lang="en-US" sz="1200" b="1" dirty="0" smtClean="0"/>
              <a:t>!FOX  TEMPI(4) = Y(2)*(ONE+DPDA)+YV2J ;</a:t>
            </a:r>
          </a:p>
          <a:p>
            <a:r>
              <a:rPr lang="en-US" sz="1200" b="1" dirty="0" smtClean="0"/>
              <a:t>!FOX  PZ=SQRT((ONE+DPDA)*(ONE+DPDA)*C1E6-(TEMPI(2)*TEMPI(2)+TEMPI(4)*TEMPI(4)))*C1M3 ;</a:t>
            </a:r>
          </a:p>
          <a:p>
            <a:r>
              <a:rPr lang="en-US" sz="1200" b="1" dirty="0" smtClean="0"/>
              <a:t>!FOX  CRKVE=CRKVE-HALF*DKI(IX,3)*TEMPI(2)/PZ ;</a:t>
            </a:r>
          </a:p>
          <a:p>
            <a:r>
              <a:rPr lang="en-US" sz="1200" b="1" dirty="0" smtClean="0"/>
              <a:t>!FOX  CIKVE=CIKVE-HALF*DKI(IX,3)*TEMPI(4)/PZ ;</a:t>
            </a:r>
          </a:p>
          <a:p>
            <a:r>
              <a:rPr lang="en-US" sz="1200" b="1" dirty="0" smtClean="0"/>
              <a:t>if(idp.eq.1.and.iabs(</a:t>
            </a:r>
            <a:r>
              <a:rPr lang="en-US" sz="1200" b="1" dirty="0" err="1" smtClean="0"/>
              <a:t>ition</a:t>
            </a:r>
            <a:r>
              <a:rPr lang="en-US" sz="1200" b="1" dirty="0" smtClean="0"/>
              <a:t>).eq.1) then</a:t>
            </a:r>
          </a:p>
          <a:p>
            <a:r>
              <a:rPr lang="en-US" sz="1200" b="1" dirty="0" smtClean="0"/>
              <a:t>!FOX  SIGMDA=SIGMDA-HALF*DKI(IX,3)*(ONE-RV/PZ*(ONE+DPDA))*C1E3 ;</a:t>
            </a:r>
          </a:p>
          <a:p>
            <a:r>
              <a:rPr lang="en-US" sz="1200" b="1" dirty="0" err="1" smtClean="0"/>
              <a:t>endif</a:t>
            </a:r>
            <a:endParaRPr lang="en-US" sz="1200" b="1" dirty="0" smtClean="0"/>
          </a:p>
          <a:p>
            <a:r>
              <a:rPr lang="en-US" sz="1200" b="1" dirty="0" smtClean="0"/>
              <a:t>!FOX  XL=CRKVE ;</a:t>
            </a:r>
          </a:p>
          <a:p>
            <a:r>
              <a:rPr lang="en-US" sz="1200" b="1" dirty="0" smtClean="0"/>
              <a:t>!FOX  ZL=CIKVE ;</a:t>
            </a:r>
          </a:p>
        </p:txBody>
      </p:sp>
    </p:spTree>
    <p:extLst>
      <p:ext uri="{BB962C8B-B14F-4D97-AF65-F5344CB8AC3E}">
        <p14:creationId xmlns=""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914400" y="114301"/>
            <a:ext cx="7305675" cy="876300"/>
          </a:xfrm>
        </p:spPr>
        <p:txBody>
          <a:bodyPr>
            <a:normAutofit fontScale="90000"/>
          </a:bodyPr>
          <a:lstStyle/>
          <a:p>
            <a:r>
              <a:rPr lang="en-US" sz="4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Todo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List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1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4426" y="1419225"/>
            <a:ext cx="78104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I have also done the purely vertical dipole “</a:t>
            </a:r>
            <a:r>
              <a:rPr lang="en-US" b="1" dirty="0" err="1" smtClean="0"/>
              <a:t>Kx</a:t>
            </a:r>
            <a:r>
              <a:rPr lang="en-US" b="1" dirty="0" smtClean="0"/>
              <a:t>=0 &amp; </a:t>
            </a:r>
            <a:r>
              <a:rPr lang="en-US" b="1" dirty="0" err="1" smtClean="0"/>
              <a:t>Ky</a:t>
            </a:r>
            <a:r>
              <a:rPr lang="en-US" b="1" dirty="0" smtClean="0"/>
              <a:t> != 0” should be benchmarked at some point</a:t>
            </a:r>
          </a:p>
          <a:p>
            <a:pPr>
              <a:buFont typeface="Arial" pitchFamily="34" charset="0"/>
              <a:buChar char="•"/>
            </a:pP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One could also add the CFM including a </a:t>
            </a:r>
            <a:r>
              <a:rPr lang="en-US" b="1" dirty="0" err="1" smtClean="0"/>
              <a:t>sextupole</a:t>
            </a:r>
            <a:r>
              <a:rPr lang="en-US" b="1" dirty="0" smtClean="0"/>
              <a:t> component</a:t>
            </a:r>
          </a:p>
          <a:p>
            <a:pPr>
              <a:buFont typeface="Arial" pitchFamily="34" charset="0"/>
              <a:buChar char="•"/>
            </a:pP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Creating DA Maps from co, RE &amp; TE, i.e. 0</a:t>
            </a:r>
            <a:r>
              <a:rPr lang="en-US" b="1" baseline="30000" dirty="0" smtClean="0"/>
              <a:t>th</a:t>
            </a:r>
            <a:r>
              <a:rPr lang="en-US" b="1" dirty="0" smtClean="0"/>
              <a:t>, 1</a:t>
            </a:r>
            <a:r>
              <a:rPr lang="en-US" b="1" baseline="30000" dirty="0" smtClean="0"/>
              <a:t>st</a:t>
            </a:r>
            <a:r>
              <a:rPr lang="en-US" b="1" dirty="0" smtClean="0"/>
              <a:t> and 2</a:t>
            </a:r>
            <a:r>
              <a:rPr lang="en-US" b="1" baseline="30000" dirty="0" smtClean="0"/>
              <a:t>nd</a:t>
            </a:r>
            <a:r>
              <a:rPr lang="en-US" b="1" dirty="0" smtClean="0"/>
              <a:t> terms as a benchmarking tool</a:t>
            </a:r>
          </a:p>
          <a:p>
            <a:pPr>
              <a:buFont typeface="Arial" pitchFamily="34" charset="0"/>
              <a:buChar char="•"/>
            </a:pP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More implementations are sorely needed!!!</a:t>
            </a:r>
          </a:p>
          <a:p>
            <a:pPr>
              <a:buFont typeface="Arial" pitchFamily="34" charset="0"/>
              <a:buChar char="•"/>
            </a:pPr>
            <a:endParaRPr lang="en-US" b="1" dirty="0" smtClean="0"/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 Tracking in </a:t>
            </a:r>
            <a:r>
              <a:rPr lang="en-US" b="1" dirty="0" err="1" smtClean="0"/>
              <a:t>SixTrack</a:t>
            </a:r>
            <a:endParaRPr lang="en-US" b="1" dirty="0" smtClean="0"/>
          </a:p>
          <a:p>
            <a:pPr lvl="1">
              <a:buFont typeface="Arial" pitchFamily="34" charset="0"/>
              <a:buChar char="•"/>
            </a:pPr>
            <a:endParaRPr lang="en-US" b="1" dirty="0" smtClean="0"/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 MAD-X needs to be moved to Eq. 34 both in </a:t>
            </a:r>
            <a:r>
              <a:rPr lang="en-US" b="1" dirty="0" err="1" smtClean="0"/>
              <a:t>Twiss</a:t>
            </a:r>
            <a:r>
              <a:rPr lang="en-US" b="1" dirty="0" smtClean="0"/>
              <a:t> and Tracking!!! Presently, it is not generally </a:t>
            </a:r>
            <a:r>
              <a:rPr lang="en-US" b="1" dirty="0" err="1" smtClean="0"/>
              <a:t>symplectic</a:t>
            </a:r>
            <a:r>
              <a:rPr lang="en-US" b="1" dirty="0" smtClean="0"/>
              <a:t>!</a:t>
            </a:r>
          </a:p>
          <a:p>
            <a:pPr lvl="1">
              <a:buFont typeface="Arial" pitchFamily="34" charset="0"/>
              <a:buChar char="•"/>
            </a:pPr>
            <a:endParaRPr lang="en-US" b="1" dirty="0" smtClean="0"/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 Unfortunately, also true for PTC, where thin CFM are simply ignored!</a:t>
            </a:r>
          </a:p>
        </p:txBody>
      </p:sp>
    </p:spTree>
    <p:extLst>
      <p:ext uri="{BB962C8B-B14F-4D97-AF65-F5344CB8AC3E}">
        <p14:creationId xmlns=""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6632" y="114300"/>
            <a:ext cx="8796394" cy="1123496"/>
          </a:xfrm>
        </p:spPr>
        <p:txBody>
          <a:bodyPr>
            <a:normAutofit fontScale="90000"/>
          </a:bodyPr>
          <a:lstStyle/>
          <a:p>
            <a:r>
              <a:rPr lang="en-US" sz="4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Malte’s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Publication 1 of 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PRSTAB </a:t>
            </a:r>
            <a:r>
              <a:rPr lang="de-DE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19, 054002 (</a:t>
            </a:r>
            <a:r>
              <a:rPr lang="de-DE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2016) Potential </a:t>
            </a:r>
            <a:r>
              <a:rPr lang="de-DE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100" dirty="0">
              <a:solidFill>
                <a:srgbClr val="0070C0"/>
              </a:solidFill>
            </a:endParaRPr>
          </a:p>
        </p:txBody>
      </p:sp>
      <p:pic>
        <p:nvPicPr>
          <p:cNvPr id="3" name="Picture 2" descr="Potential_G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31" y="2385665"/>
            <a:ext cx="8796394" cy="43866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6633" y="1514475"/>
            <a:ext cx="867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</a:t>
            </a:r>
            <a:r>
              <a:rPr lang="en-US" b="1" dirty="0" smtClean="0"/>
              <a:t>ncluded </a:t>
            </a:r>
            <a:r>
              <a:rPr lang="en-US" b="1" dirty="0" smtClean="0"/>
              <a:t>fields up to </a:t>
            </a:r>
            <a:r>
              <a:rPr lang="en-US" b="1" dirty="0" err="1" smtClean="0"/>
              <a:t>sextupoles</a:t>
            </a:r>
            <a:r>
              <a:rPr lang="en-US" b="1" dirty="0" smtClean="0"/>
              <a:t> </a:t>
            </a:r>
            <a:r>
              <a:rPr lang="en-US" b="1" dirty="0" smtClean="0"/>
              <a:t>“h” and used </a:t>
            </a:r>
            <a:r>
              <a:rPr lang="en-US" b="1" dirty="0" smtClean="0"/>
              <a:t>an expansion of up to total order </a:t>
            </a:r>
            <a:r>
              <a:rPr lang="en-US" b="1" dirty="0" smtClean="0"/>
              <a:t>4. In the implementation we have treated </a:t>
            </a:r>
            <a:r>
              <a:rPr lang="en-US" b="1" dirty="0" err="1" smtClean="0"/>
              <a:t>K</a:t>
            </a:r>
            <a:r>
              <a:rPr lang="en-US" b="1" baseline="-25000" dirty="0" err="1" smtClean="0"/>
              <a:t>x</a:t>
            </a:r>
            <a:r>
              <a:rPr lang="en-US" b="1" dirty="0" smtClean="0"/>
              <a:t> and </a:t>
            </a:r>
            <a:r>
              <a:rPr lang="en-US" b="1" dirty="0" err="1" smtClean="0"/>
              <a:t>K</a:t>
            </a:r>
            <a:r>
              <a:rPr lang="en-US" b="1" baseline="-25000" dirty="0" err="1" smtClean="0"/>
              <a:t>y</a:t>
            </a:r>
            <a:r>
              <a:rPr lang="en-US" b="1" dirty="0" smtClean="0"/>
              <a:t> separated and ignored </a:t>
            </a:r>
            <a:r>
              <a:rPr lang="en-US" b="1" dirty="0" err="1" smtClean="0"/>
              <a:t>sextupoles</a:t>
            </a:r>
            <a:r>
              <a:rPr lang="en-US" b="1" dirty="0" smtClean="0"/>
              <a:t>/ </a:t>
            </a:r>
          </a:p>
        </p:txBody>
      </p:sp>
    </p:spTree>
    <p:extLst>
      <p:ext uri="{BB962C8B-B14F-4D97-AF65-F5344CB8AC3E}">
        <p14:creationId xmlns=""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976" y="114300"/>
            <a:ext cx="8791574" cy="1123496"/>
          </a:xfrm>
        </p:spPr>
        <p:txBody>
          <a:bodyPr>
            <a:normAutofit fontScale="90000"/>
          </a:bodyPr>
          <a:lstStyle/>
          <a:p>
            <a:r>
              <a:rPr lang="en-US" sz="4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Malte’s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Publication 2 of 4</a:t>
            </a:r>
            <a:b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PRSTAB 19, 054002 (2016)</a:t>
            </a:r>
            <a:br>
              <a:rPr lang="de-DE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Symplectic Map EQ. 38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100" dirty="0">
              <a:solidFill>
                <a:srgbClr val="0070C0"/>
              </a:solidFill>
            </a:endParaRPr>
          </a:p>
        </p:txBody>
      </p:sp>
      <p:pic>
        <p:nvPicPr>
          <p:cNvPr id="7" name="Picture 6" descr="Eq-38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3475" y="1943344"/>
            <a:ext cx="6076949" cy="2670420"/>
          </a:xfrm>
          <a:prstGeom prst="rect">
            <a:avLst/>
          </a:prstGeom>
        </p:spPr>
      </p:pic>
      <p:pic>
        <p:nvPicPr>
          <p:cNvPr id="8" name="Picture 7" descr="Eq-38b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4900" y="4829175"/>
            <a:ext cx="6877050" cy="11183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976" y="114300"/>
            <a:ext cx="8791574" cy="1123496"/>
          </a:xfrm>
        </p:spPr>
        <p:txBody>
          <a:bodyPr>
            <a:normAutofit fontScale="90000"/>
          </a:bodyPr>
          <a:lstStyle/>
          <a:p>
            <a:r>
              <a:rPr lang="en-US" sz="4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Malte’s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Publication 3 of 4</a:t>
            </a:r>
            <a:b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PRSTAB 19, 054002 (2016)</a:t>
            </a:r>
            <a:br>
              <a:rPr lang="de-DE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Drift-Kick Map EQ. 39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100" dirty="0">
              <a:solidFill>
                <a:srgbClr val="0070C0"/>
              </a:solidFill>
            </a:endParaRPr>
          </a:p>
        </p:txBody>
      </p:sp>
      <p:pic>
        <p:nvPicPr>
          <p:cNvPr id="5" name="Picture 4" descr="Eq-39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899" y="1828490"/>
            <a:ext cx="7696201" cy="49516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976" y="114300"/>
            <a:ext cx="8791574" cy="1123496"/>
          </a:xfrm>
        </p:spPr>
        <p:txBody>
          <a:bodyPr>
            <a:normAutofit fontScale="90000"/>
          </a:bodyPr>
          <a:lstStyle/>
          <a:p>
            <a:r>
              <a:rPr lang="en-US" sz="4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Malte’s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Publication 4 of 4</a:t>
            </a:r>
            <a:b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PRSTAB 19, 054002 (2016)</a:t>
            </a:r>
            <a:br>
              <a:rPr lang="de-DE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Slice Map EQ. 34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100" dirty="0">
              <a:solidFill>
                <a:srgbClr val="0070C0"/>
              </a:solidFill>
            </a:endParaRPr>
          </a:p>
        </p:txBody>
      </p:sp>
      <p:pic>
        <p:nvPicPr>
          <p:cNvPr id="4" name="Picture 3" descr="Eq-3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5" y="1942887"/>
            <a:ext cx="8553450" cy="46455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976" y="114300"/>
            <a:ext cx="8791574" cy="676275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Interlude: RE/TE versus DA Maps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1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133475"/>
            <a:ext cx="855345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Despite decade-long developments (early ‘80s) and since ~2001 even at CERN, with the explicit effort to construct PTC (Forest et al.) DA Maps and </a:t>
            </a:r>
            <a:r>
              <a:rPr lang="en-US" b="1" dirty="0" err="1" smtClean="0"/>
              <a:t>NormalForm</a:t>
            </a:r>
            <a:r>
              <a:rPr lang="en-US" b="1" dirty="0" smtClean="0"/>
              <a:t> techniques have not truly entered our culture.</a:t>
            </a:r>
          </a:p>
          <a:p>
            <a:pPr>
              <a:buFont typeface="Arial" pitchFamily="34" charset="0"/>
              <a:buChar char="•"/>
            </a:pP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In desperate need to properly implement </a:t>
            </a:r>
            <a:r>
              <a:rPr lang="en-US" b="1" dirty="0" err="1" smtClean="0"/>
              <a:t>Malte’s</a:t>
            </a:r>
            <a:r>
              <a:rPr lang="en-US" b="1" dirty="0" smtClean="0"/>
              <a:t> formalism into </a:t>
            </a:r>
            <a:r>
              <a:rPr lang="en-US" b="1" dirty="0" err="1" smtClean="0"/>
              <a:t>SixTrack</a:t>
            </a:r>
            <a:r>
              <a:rPr lang="en-US" b="1" dirty="0" smtClean="0"/>
              <a:t>, I have made a first attempt to turn RE &amp; TE, i.e. first and second terms, into the equivalent DA Map. Mind you the substantial advantage to get at the MAD-X RE &amp; TE terms automatically, by just properly defining the equations of motion!</a:t>
            </a:r>
          </a:p>
          <a:p>
            <a:pPr>
              <a:buFont typeface="Arial" pitchFamily="34" charset="0"/>
              <a:buChar char="•"/>
            </a:pP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This allows to either compare each term in my case at the location of a single CFM or to compare directly either one-turn DA </a:t>
            </a:r>
            <a:r>
              <a:rPr lang="en-US" b="1" dirty="0" err="1" smtClean="0"/>
              <a:t>Mapd</a:t>
            </a:r>
            <a:r>
              <a:rPr lang="en-US" b="1" dirty="0" smtClean="0"/>
              <a:t> by getting at the chromaticity using </a:t>
            </a:r>
            <a:r>
              <a:rPr lang="en-US" b="1" dirty="0" err="1" smtClean="0"/>
              <a:t>NormalForm</a:t>
            </a:r>
            <a:r>
              <a:rPr lang="en-US" b="1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This was very useful because MAD-X and </a:t>
            </a:r>
            <a:r>
              <a:rPr lang="en-US" b="1" dirty="0" err="1" smtClean="0"/>
              <a:t>SixTrack</a:t>
            </a:r>
            <a:r>
              <a:rPr lang="en-US" b="1" dirty="0" smtClean="0"/>
              <a:t> differ in their conventions and since there are: signs, factors and choices of canonical coordinates that this is far from trivial to get it right! I could get it clarified in the present state.</a:t>
            </a:r>
          </a:p>
          <a:p>
            <a:pPr>
              <a:buFont typeface="Arial" pitchFamily="34" charset="0"/>
              <a:buChar char="•"/>
            </a:pP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I strongly suggest that we create a small MAD-X module that produces DA Maps as a benchmarking tool. Mine has only been a first start.</a:t>
            </a:r>
          </a:p>
        </p:txBody>
      </p:sp>
    </p:spTree>
    <p:extLst>
      <p:ext uri="{BB962C8B-B14F-4D97-AF65-F5344CB8AC3E}">
        <p14:creationId xmlns=""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4425"/>
            <a:ext cx="9144000" cy="496200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80976" y="114300"/>
            <a:ext cx="8791574" cy="733425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 Results for the PS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1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80976" y="114300"/>
            <a:ext cx="8791574" cy="1171575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into </a:t>
            </a:r>
            <a:r>
              <a:rPr lang="en-US" sz="4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SixTrack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 of 3</a:t>
            </a:r>
            <a:b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Eq. 38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1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1" y="2447925"/>
            <a:ext cx="89630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! M. </a:t>
            </a:r>
            <a:r>
              <a:rPr lang="en-US" sz="1400" b="1" dirty="0" err="1" smtClean="0"/>
              <a:t>Titze</a:t>
            </a:r>
            <a:r>
              <a:rPr lang="en-US" sz="1400" b="1" dirty="0" smtClean="0"/>
              <a:t>, PRSTAB 19, 054002 (2016), EQ. 38</a:t>
            </a:r>
          </a:p>
          <a:p>
            <a:r>
              <a:rPr lang="en-US" sz="1400" b="1" dirty="0" smtClean="0"/>
              <a:t>!FOX  CRKVE=XL ;</a:t>
            </a:r>
          </a:p>
          <a:p>
            <a:r>
              <a:rPr lang="en-US" sz="1400" b="1" dirty="0" smtClean="0"/>
              <a:t>!FOX  CIKVE=ZL ;</a:t>
            </a:r>
          </a:p>
          <a:p>
            <a:r>
              <a:rPr lang="en-US" sz="1400" b="1" dirty="0" smtClean="0"/>
              <a:t>!FOX  YV1J=BBIV(2,I)*DKI(IX,1)/DKI(IX,3)*(HALF*ZL*ZL-XL*XL)*C1M3- </a:t>
            </a:r>
          </a:p>
          <a:p>
            <a:r>
              <a:rPr lang="en-US" sz="1400" b="1" dirty="0" smtClean="0"/>
              <a:t>!FOX  DKI(IX,1)*DPDA*C1E3DKI(IX,1)*DKI(IX,1)/DKI(IX,3)*XL ;</a:t>
            </a:r>
          </a:p>
          <a:p>
            <a:r>
              <a:rPr lang="en-US" sz="1400" b="1" dirty="0" smtClean="0"/>
              <a:t>!FOX  YV2J=-BBIV(2,I)*DKI(IX,1)/DKI(IX,3)*(C1M6*DKI(IX,1)/DKI(IX,3)*ZL*ZL*ZL/SIX-XL*ZL*C1M3) ;</a:t>
            </a:r>
          </a:p>
          <a:p>
            <a:r>
              <a:rPr lang="en-US" sz="1400" b="1" dirty="0" smtClean="0"/>
              <a:t>! M. </a:t>
            </a:r>
            <a:r>
              <a:rPr lang="en-US" sz="1400" b="1" dirty="0" err="1" smtClean="0"/>
              <a:t>Titze</a:t>
            </a:r>
            <a:r>
              <a:rPr lang="en-US" sz="1400" b="1" dirty="0" smtClean="0"/>
              <a:t>, PRSTAB 19, 054002 (2016), EQ. 38</a:t>
            </a:r>
          </a:p>
          <a:p>
            <a:r>
              <a:rPr lang="en-US" sz="1400" b="1" dirty="0" smtClean="0"/>
              <a:t>!FOX SIGMDA=SIGMDA+DKI(IX,1)*XL*(ONE+(EJ1-E0)/E0)/(ONE+DPDA) ;</a:t>
            </a:r>
          </a:p>
          <a:p>
            <a:endParaRPr lang="en-US" sz="1400" b="1" dirty="0"/>
          </a:p>
        </p:txBody>
      </p:sp>
    </p:spTree>
    <p:extLst>
      <p:ext uri="{BB962C8B-B14F-4D97-AF65-F5344CB8AC3E}">
        <p14:creationId xmlns=""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80976" y="114300"/>
            <a:ext cx="8791574" cy="1171575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into </a:t>
            </a:r>
            <a:r>
              <a:rPr lang="en-US" sz="4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SixTrack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 of 3</a:t>
            </a:r>
            <a:b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Eq. 39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1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1" y="1819275"/>
            <a:ext cx="896302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! M. </a:t>
            </a:r>
            <a:r>
              <a:rPr lang="en-US" sz="1400" b="1" dirty="0" err="1" smtClean="0"/>
              <a:t>Titze</a:t>
            </a:r>
            <a:r>
              <a:rPr lang="en-US" sz="1400" b="1" dirty="0" smtClean="0"/>
              <a:t>, PRSTAB 19, 054002 (2016), EQ. 39</a:t>
            </a:r>
          </a:p>
          <a:p>
            <a:r>
              <a:rPr lang="en-US" sz="1400" b="1" dirty="0" smtClean="0"/>
              <a:t>!FOX  CRKVE=XL ;</a:t>
            </a:r>
          </a:p>
          <a:p>
            <a:r>
              <a:rPr lang="en-US" sz="1400" b="1" dirty="0" smtClean="0"/>
              <a:t>!FOX  CIKVE=ZL ;</a:t>
            </a:r>
          </a:p>
          <a:p>
            <a:r>
              <a:rPr lang="en-US" sz="1400" b="1" dirty="0" smtClean="0"/>
              <a:t>!FOX  TEMPI(2) = Y(1)*(ONE+DPDA) ;</a:t>
            </a:r>
          </a:p>
          <a:p>
            <a:r>
              <a:rPr lang="en-US" sz="1400" b="1" dirty="0" smtClean="0"/>
              <a:t>!FOX  TEMPI(4) = Y(2)*(ONE+DPDA) ;</a:t>
            </a:r>
          </a:p>
          <a:p>
            <a:r>
              <a:rPr lang="en-US" sz="1400" b="1" dirty="0" smtClean="0"/>
              <a:t>!FOX  H0=SQRT((ONE+DPDA)*(ONE+DPDA)-TEMPI(2)*TEMPI(2)*C1M6-TEMPI(4)*TEMPI(4)*C1M6) ;</a:t>
            </a:r>
          </a:p>
          <a:p>
            <a:r>
              <a:rPr lang="en-US" sz="1400" b="1" dirty="0" smtClean="0"/>
              <a:t>!FOX  CRKVE=CRKVE-DKI(IX,1)*XL*TEMPI(2)*C1M3/H0 ;</a:t>
            </a:r>
          </a:p>
          <a:p>
            <a:r>
              <a:rPr lang="en-US" sz="1400" b="1" dirty="0" smtClean="0"/>
              <a:t>!FOX  CIKVE=CIKVE-DKI(IX,1)*XL*TEMPI(4)*C1M3/H0 ;</a:t>
            </a:r>
          </a:p>
          <a:p>
            <a:r>
              <a:rPr lang="en-US" sz="1400" b="1" dirty="0" smtClean="0"/>
              <a:t>!FOX  YV1J=BBIV(2,I)*DKI(IX,1)/DKI(IX,3)*(HALF*ZL*ZL-XL*XL)*C1M3+DKI(IX,1)*(ONE-H0)*C1E3-</a:t>
            </a:r>
          </a:p>
          <a:p>
            <a:r>
              <a:rPr lang="en-US" sz="1400" b="1" dirty="0" smtClean="0"/>
              <a:t>!FOX  DKI(IX,1)*DKI(IX,1)/DKI(IX,3)*XL ;</a:t>
            </a:r>
          </a:p>
          <a:p>
            <a:r>
              <a:rPr lang="en-US" sz="1400" b="1" dirty="0" smtClean="0"/>
              <a:t>!FOX  YV2J=-BBIV(2,I)*DKI(IX,1)/DKI(IX,3)*(C1M6*DKI(IX,1)/DKI(IX,3)*ZL*ZL*ZL/SIX-XL*ZL*C1M3) ;</a:t>
            </a:r>
          </a:p>
          <a:p>
            <a:r>
              <a:rPr lang="en-US" sz="1400" b="1" dirty="0" smtClean="0"/>
              <a:t>!FOX  XL=CRKVE ;</a:t>
            </a:r>
          </a:p>
          <a:p>
            <a:r>
              <a:rPr lang="en-US" sz="1400" b="1" dirty="0" smtClean="0"/>
              <a:t>!FOX  ZL=CIKVE ;</a:t>
            </a:r>
          </a:p>
          <a:p>
            <a:r>
              <a:rPr lang="en-US" sz="1400" b="1" dirty="0" smtClean="0"/>
              <a:t>! M. </a:t>
            </a:r>
            <a:r>
              <a:rPr lang="en-US" sz="1400" b="1" dirty="0" err="1" smtClean="0"/>
              <a:t>Titze</a:t>
            </a:r>
            <a:r>
              <a:rPr lang="en-US" sz="1400" b="1" dirty="0" smtClean="0"/>
              <a:t>, PRSTAB 19, 054002 (2016), EQ. 39</a:t>
            </a:r>
          </a:p>
          <a:p>
            <a:r>
              <a:rPr lang="en-US" sz="1400" b="1" dirty="0" smtClean="0"/>
              <a:t>!FOX  SIGMDA=SIGMDA+DKI(IX,1)*XL*(ONE+(EJ1-E0)/E0)/H0 ;</a:t>
            </a:r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/>
          </a:p>
        </p:txBody>
      </p:sp>
    </p:spTree>
    <p:extLst>
      <p:ext uri="{BB962C8B-B14F-4D97-AF65-F5344CB8AC3E}">
        <p14:creationId xmlns=""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B_2015_10_07_Spacecharge_halfDa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EB_2015_10_07_Spacecharge_halfDay.potx</Template>
  <TotalTime>20889</TotalTime>
  <Words>1015</Words>
  <Application>Microsoft Office PowerPoint</Application>
  <PresentationFormat>On-screen Show (4:3)</PresentationFormat>
  <Paragraphs>108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EB_2015_10_07_Spacecharge_halfDay</vt:lpstr>
      <vt:lpstr>Combined function magnet modeling    </vt:lpstr>
      <vt:lpstr>Malte’s Publication 1 of 4 PRSTAB 19, 054002 (2016) Potential G  </vt:lpstr>
      <vt:lpstr>Malte’s Publication 2 of 4  PRSTAB 19, 054002 (2016) Symplectic Map EQ. 38   </vt:lpstr>
      <vt:lpstr>Malte’s Publication 3 of 4  PRSTAB 19, 054002 (2016) Drift-Kick Map EQ. 39   </vt:lpstr>
      <vt:lpstr>Malte’s Publication 4 of 4  PRSTAB 19, 054002 (2016) Slice Map EQ. 34   </vt:lpstr>
      <vt:lpstr>Interlude: RE/TE versus DA Maps   </vt:lpstr>
      <vt:lpstr>Simulation Results for the PS   </vt:lpstr>
      <vt:lpstr>Implementation into SixTrack 1 of 3 Eq. 38   </vt:lpstr>
      <vt:lpstr>Implementation into SixTrack 2 of 3 Eq. 39   </vt:lpstr>
      <vt:lpstr>Implementation into SixTrack 3a of 3 Eq. 34   </vt:lpstr>
      <vt:lpstr>Implementation into SixTrack 3b of 3 Eq. 34   </vt:lpstr>
      <vt:lpstr>Todo List  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frs</cp:lastModifiedBy>
  <cp:revision>828</cp:revision>
  <dcterms:created xsi:type="dcterms:W3CDTF">2011-05-16T09:28:26Z</dcterms:created>
  <dcterms:modified xsi:type="dcterms:W3CDTF">2021-02-22T15:07:53Z</dcterms:modified>
</cp:coreProperties>
</file>