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0432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3"/>
    <p:restoredTop sz="96835"/>
  </p:normalViewPr>
  <p:slideViewPr>
    <p:cSldViewPr snapToGrid="0" snapToObjects="1">
      <p:cViewPr varScale="1">
        <p:scale>
          <a:sx n="90" d="100"/>
          <a:sy n="90" d="100"/>
        </p:scale>
        <p:origin x="216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2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7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73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11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0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5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7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400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4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57DFB-0A4B-6B46-9C73-065803BA0A80}" type="datetimeFigureOut">
              <a:rPr lang="en-US" smtClean="0"/>
              <a:t>2/17/21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21BF1-2D09-A347-8D77-C31F326633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9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5808" y="832749"/>
            <a:ext cx="2844207" cy="2460480"/>
            <a:chOff x="889960" y="-35313"/>
            <a:chExt cx="3222329" cy="2863911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1117733" y="2643188"/>
              <a:ext cx="2614613" cy="28575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143000" y="438034"/>
              <a:ext cx="22302" cy="2233730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165302" y="1130454"/>
              <a:ext cx="885825" cy="1557338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89960" y="-35313"/>
              <a:ext cx="364202" cy="523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y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22551" y="82911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x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48087" y="230537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z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62928" y="780756"/>
            <a:ext cx="2868025" cy="2508378"/>
            <a:chOff x="943126" y="-91064"/>
            <a:chExt cx="3249313" cy="2919662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1117733" y="2643188"/>
              <a:ext cx="2614613" cy="28575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1143000" y="438034"/>
              <a:ext cx="22302" cy="2233730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165302" y="1130454"/>
              <a:ext cx="885825" cy="1557338"/>
            </a:xfrm>
            <a:prstGeom prst="straightConnector1">
              <a:avLst/>
            </a:prstGeom>
            <a:ln w="508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943126" y="-9106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y</a:t>
              </a:r>
              <a:r>
                <a:rPr lang="en-US" sz="2800" dirty="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’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22551" y="82911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x</a:t>
              </a:r>
              <a:r>
                <a:rPr lang="en-US" sz="2800" dirty="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’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48087" y="2305378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z</a:t>
              </a:r>
              <a:r>
                <a:rPr lang="en-US" sz="2800" dirty="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’</a:t>
              </a:r>
              <a:endParaRPr lang="en-US" sz="28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2" name="Notched Right Arrow 21"/>
          <p:cNvSpPr/>
          <p:nvPr/>
        </p:nvSpPr>
        <p:spPr>
          <a:xfrm>
            <a:off x="6105583" y="2584910"/>
            <a:ext cx="655769" cy="20559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679499" y="2255264"/>
            <a:ext cx="305902" cy="4495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8F00"/>
                </a:solidFill>
              </a:rPr>
              <a:t>v</a:t>
            </a:r>
            <a:endParaRPr lang="en-US" sz="2800" dirty="0">
              <a:solidFill>
                <a:srgbClr val="008F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3723" y="593889"/>
            <a:ext cx="1569532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432FF"/>
                </a:solidFill>
              </a:rPr>
              <a:t>Fixed Frame</a:t>
            </a:r>
            <a:endParaRPr lang="en-US" sz="2200" dirty="0">
              <a:solidFill>
                <a:srgbClr val="0432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29255" y="622057"/>
            <a:ext cx="1832168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432FF"/>
                </a:solidFill>
              </a:rPr>
              <a:t>Moving Frame</a:t>
            </a:r>
            <a:endParaRPr lang="en-US" sz="2200" dirty="0">
              <a:solidFill>
                <a:srgbClr val="0432FF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683" y="936082"/>
            <a:ext cx="1717248" cy="129529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39173" y="70669"/>
            <a:ext cx="7835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2600"/>
                </a:solidFill>
              </a:rPr>
              <a:t>Special theory </a:t>
            </a:r>
            <a:r>
              <a:rPr lang="en-US" sz="2800" b="1" smtClean="0">
                <a:solidFill>
                  <a:srgbClr val="FF2600"/>
                </a:solidFill>
              </a:rPr>
              <a:t>of Relativity: </a:t>
            </a:r>
            <a:r>
              <a:rPr lang="en-US" sz="2800" b="1">
                <a:solidFill>
                  <a:srgbClr val="FF2600"/>
                </a:solidFill>
              </a:rPr>
              <a:t>Lorentz </a:t>
            </a:r>
            <a:r>
              <a:rPr lang="en-US" sz="2800" b="1" smtClean="0">
                <a:solidFill>
                  <a:srgbClr val="FF2600"/>
                </a:solidFill>
              </a:rPr>
              <a:t>Transformation</a:t>
            </a:r>
            <a:endParaRPr lang="en-US" sz="2800" b="1">
              <a:solidFill>
                <a:srgbClr val="FF26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3341" y="3353892"/>
            <a:ext cx="461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Transformation with velocity, v, along the z-axis.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154978" y="4134083"/>
            <a:ext cx="1903965" cy="1857375"/>
            <a:chOff x="1154978" y="4134083"/>
            <a:chExt cx="1903965" cy="1857375"/>
          </a:xfrm>
        </p:grpSpPr>
        <p:sp>
          <p:nvSpPr>
            <p:cNvPr id="35" name="Oval 34"/>
            <p:cNvSpPr/>
            <p:nvPr/>
          </p:nvSpPr>
          <p:spPr>
            <a:xfrm>
              <a:off x="1154978" y="4134083"/>
              <a:ext cx="1903965" cy="18573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611180" y="4767091"/>
              <a:ext cx="110375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err="1" smtClean="0">
                  <a:solidFill>
                    <a:schemeClr val="bg1"/>
                  </a:solidFill>
                </a:rPr>
                <a:t>Pb</a:t>
              </a:r>
              <a:r>
                <a:rPr lang="en-US" sz="2500" b="1" dirty="0" smtClean="0">
                  <a:solidFill>
                    <a:schemeClr val="bg1"/>
                  </a:solidFill>
                </a:rPr>
                <a:t> ion</a:t>
              </a:r>
            </a:p>
            <a:p>
              <a:pPr algn="ctr"/>
              <a:r>
                <a:rPr lang="en-US" sz="2500" b="1" dirty="0">
                  <a:solidFill>
                    <a:schemeClr val="bg1"/>
                  </a:solidFill>
                </a:rPr>
                <a:t>a</a:t>
              </a:r>
              <a:r>
                <a:rPr lang="en-US" sz="2500" b="1" dirty="0" smtClean="0">
                  <a:solidFill>
                    <a:schemeClr val="bg1"/>
                  </a:solidFill>
                </a:rPr>
                <a:t>t rest</a:t>
              </a:r>
              <a:endParaRPr lang="en-US" sz="25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Oval 38"/>
          <p:cNvSpPr/>
          <p:nvPr/>
        </p:nvSpPr>
        <p:spPr>
          <a:xfrm>
            <a:off x="5288625" y="4172568"/>
            <a:ext cx="370666" cy="17095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184873" y="4444951"/>
            <a:ext cx="1103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0432FF"/>
                </a:solidFill>
              </a:rPr>
              <a:t>Pb</a:t>
            </a:r>
            <a:r>
              <a:rPr lang="en-US" sz="1600" b="1" dirty="0" smtClean="0">
                <a:solidFill>
                  <a:srgbClr val="0432FF"/>
                </a:solidFill>
              </a:rPr>
              <a:t> ion</a:t>
            </a:r>
          </a:p>
          <a:p>
            <a:pPr algn="ctr"/>
            <a:r>
              <a:rPr lang="en-US" sz="1600" b="1" dirty="0" smtClean="0">
                <a:solidFill>
                  <a:srgbClr val="0432FF"/>
                </a:solidFill>
              </a:rPr>
              <a:t>Moving with velocity,  v</a:t>
            </a:r>
            <a:endParaRPr lang="en-US" sz="1600" b="1" dirty="0">
              <a:solidFill>
                <a:srgbClr val="0432FF"/>
              </a:solidFill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8752" y="253680"/>
            <a:ext cx="2590800" cy="2451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1054228" y="6052395"/>
            <a:ext cx="21515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Radius of </a:t>
            </a:r>
            <a:r>
              <a:rPr lang="en-US" sz="2000" dirty="0" err="1" smtClean="0"/>
              <a:t>Pb</a:t>
            </a:r>
            <a:r>
              <a:rPr lang="en-US" sz="2000" dirty="0" smtClean="0"/>
              <a:t> ion:  L</a:t>
            </a:r>
          </a:p>
          <a:p>
            <a:pPr algn="ctr"/>
            <a:r>
              <a:rPr lang="en-US" sz="2000" dirty="0" smtClean="0"/>
              <a:t>(~ 7fm)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95384" y="3853186"/>
            <a:ext cx="1070806" cy="1183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500" dirty="0" smtClean="0"/>
              <a:t>L’ = </a:t>
            </a:r>
            <a:r>
              <a:rPr lang="en-US" sz="2500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sz="2500" dirty="0" smtClean="0"/>
              <a:t> L</a:t>
            </a:r>
          </a:p>
          <a:p>
            <a:pPr>
              <a:lnSpc>
                <a:spcPct val="150000"/>
              </a:lnSpc>
            </a:pPr>
            <a:r>
              <a:rPr lang="en-US" sz="2500" dirty="0" smtClean="0">
                <a:solidFill>
                  <a:srgbClr val="FF2600"/>
                </a:solidFill>
              </a:rPr>
              <a:t>L = L’/</a:t>
            </a:r>
            <a:r>
              <a:rPr lang="en-US" sz="2500" dirty="0" smtClean="0">
                <a:solidFill>
                  <a:srgbClr val="FF2600"/>
                </a:solidFill>
                <a:latin typeface="Symbol" charset="2"/>
                <a:ea typeface="Symbol" charset="2"/>
                <a:cs typeface="Symbol" charset="2"/>
              </a:rPr>
              <a:t>g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378097" y="3345689"/>
            <a:ext cx="38045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In moving frame an object has always the same length (it is </a:t>
            </a:r>
            <a:r>
              <a:rPr lang="en-US" sz="2000" smtClean="0"/>
              <a:t>invariant !)</a:t>
            </a:r>
            <a:endParaRPr lang="en-US" sz="2000" dirty="0"/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2600"/>
                </a:solidFill>
              </a:rPr>
              <a:t>From fixed frame moving objects appear contracted by a factor </a:t>
            </a:r>
            <a:r>
              <a:rPr lang="en-US" sz="2000" dirty="0" smtClean="0">
                <a:solidFill>
                  <a:srgbClr val="FF2600"/>
                </a:solidFill>
                <a:latin typeface="Symbol" charset="2"/>
                <a:ea typeface="Symbol" charset="2"/>
                <a:cs typeface="Symbol" charset="2"/>
              </a:rPr>
              <a:t>g </a:t>
            </a:r>
            <a:r>
              <a:rPr lang="en-US" sz="2000" dirty="0" smtClean="0">
                <a:solidFill>
                  <a:srgbClr val="FF2600"/>
                </a:solidFill>
              </a:rPr>
              <a:t>(Lorentz contraction)</a:t>
            </a:r>
            <a:endParaRPr lang="en-US" sz="2000" dirty="0">
              <a:solidFill>
                <a:srgbClr val="FF26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157215" y="5413841"/>
            <a:ext cx="2246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v = 0.999999991 c</a:t>
            </a:r>
          </a:p>
          <a:p>
            <a:r>
              <a:rPr lang="en-US" dirty="0" smtClean="0">
                <a:solidFill>
                  <a:srgbClr val="FF2600"/>
                </a:solidFill>
                <a:latin typeface="Symbol" charset="2"/>
                <a:ea typeface="Symbol" charset="2"/>
                <a:cs typeface="Symbol" charset="2"/>
              </a:rPr>
              <a:t>g =  7453.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184873" y="6060172"/>
            <a:ext cx="77998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Length (radius) along z-axis appear contracted by 7453 times.</a:t>
            </a:r>
          </a:p>
          <a:p>
            <a:r>
              <a:rPr lang="en-US" sz="2000" dirty="0" smtClean="0"/>
              <a:t>Only the longitudinal direction gets contracted – not the transverse ones.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691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124</Words>
  <Application>Microsoft Macintosh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Tapan Nayak</dc:creator>
  <cp:lastModifiedBy>Tapan Nayak</cp:lastModifiedBy>
  <cp:revision>20</cp:revision>
  <dcterms:created xsi:type="dcterms:W3CDTF">2021-02-17T15:25:19Z</dcterms:created>
  <dcterms:modified xsi:type="dcterms:W3CDTF">2021-02-18T09:06:57Z</dcterms:modified>
</cp:coreProperties>
</file>