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58" r:id="rId2"/>
  </p:sldMasterIdLst>
  <p:notesMasterIdLst>
    <p:notesMasterId r:id="rId29"/>
  </p:notesMasterIdLst>
  <p:sldIdLst>
    <p:sldId id="607" r:id="rId3"/>
    <p:sldId id="624" r:id="rId4"/>
    <p:sldId id="644" r:id="rId5"/>
    <p:sldId id="641" r:id="rId6"/>
    <p:sldId id="643" r:id="rId7"/>
    <p:sldId id="642" r:id="rId8"/>
    <p:sldId id="660" r:id="rId9"/>
    <p:sldId id="663" r:id="rId10"/>
    <p:sldId id="645" r:id="rId11"/>
    <p:sldId id="648" r:id="rId12"/>
    <p:sldId id="649" r:id="rId13"/>
    <p:sldId id="650" r:id="rId14"/>
    <p:sldId id="654" r:id="rId15"/>
    <p:sldId id="652" r:id="rId16"/>
    <p:sldId id="653" r:id="rId17"/>
    <p:sldId id="657" r:id="rId18"/>
    <p:sldId id="646" r:id="rId19"/>
    <p:sldId id="658" r:id="rId20"/>
    <p:sldId id="664" r:id="rId21"/>
    <p:sldId id="655" r:id="rId22"/>
    <p:sldId id="656" r:id="rId23"/>
    <p:sldId id="665" r:id="rId24"/>
    <p:sldId id="659" r:id="rId25"/>
    <p:sldId id="661" r:id="rId26"/>
    <p:sldId id="666" r:id="rId27"/>
    <p:sldId id="667" r:id="rId28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1FF"/>
    <a:srgbClr val="4BD8EB"/>
    <a:srgbClr val="B7EFF7"/>
    <a:srgbClr val="FFFF99"/>
    <a:srgbClr val="FF99FF"/>
    <a:srgbClr val="109420"/>
    <a:srgbClr val="FFFF00"/>
    <a:srgbClr val="18C1D8"/>
    <a:srgbClr val="FF5757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5" autoAdjust="0"/>
    <p:restoredTop sz="94660"/>
  </p:normalViewPr>
  <p:slideViewPr>
    <p:cSldViewPr>
      <p:cViewPr varScale="1">
        <p:scale>
          <a:sx n="61" d="100"/>
          <a:sy n="61" d="100"/>
        </p:scale>
        <p:origin x="564" y="56"/>
      </p:cViewPr>
      <p:guideLst>
        <p:guide orient="horz" pos="1248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CD857B2-84C3-4B3F-B31F-167343C04847}" type="datetimeFigureOut">
              <a:rPr lang="en-GB" smtClean="0"/>
              <a:t>02/02/2021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1200" y="2514600"/>
            <a:ext cx="10668000" cy="9144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219200" y="3429000"/>
            <a:ext cx="9448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659628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31772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7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2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17950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081734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497342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9707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640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83089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23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34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23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61975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10455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319088"/>
            <a:ext cx="2743200" cy="600551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319088"/>
            <a:ext cx="8026400" cy="600551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070854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70502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09600" y="3962400"/>
            <a:ext cx="10972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86827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60506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361938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09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197600" y="1447800"/>
            <a:ext cx="5384800" cy="4876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74142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4478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09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7600" y="3962400"/>
            <a:ext cx="5384800" cy="2362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882573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19088"/>
            <a:ext cx="10972800" cy="563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447800"/>
            <a:ext cx="10972800" cy="4876800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363314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2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9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M. Koratzinos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0" y="0"/>
          <a:ext cx="12192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Image" r:id="rId21" imgW="7377778" imgH="1219048" progId="Photoshop.Image.6">
                  <p:embed/>
                </p:oleObj>
              </mc:Choice>
              <mc:Fallback>
                <p:oleObj name="Image" r:id="rId21" imgW="7377778" imgH="1219048" progId="Photoshop.Image.6">
                  <p:embed/>
                  <p:pic>
                    <p:nvPicPr>
                      <p:cNvPr id="102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192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47800"/>
            <a:ext cx="10972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319088"/>
            <a:ext cx="10972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pic>
        <p:nvPicPr>
          <p:cNvPr id="1029" name="Picture 24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767" y="6489700"/>
            <a:ext cx="43688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3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981201"/>
            <a:ext cx="7772400" cy="2057399"/>
          </a:xfrm>
        </p:spPr>
        <p:txBody>
          <a:bodyPr>
            <a:norm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arc quadrupoles and </a:t>
            </a:r>
            <a:r>
              <a:rPr lang="en-GB" dirty="0" err="1" smtClean="0"/>
              <a:t>sextupoles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M. Koratzinos</a:t>
            </a:r>
          </a:p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</a:t>
            </a:r>
            <a:r>
              <a:rPr lang="en-GB" dirty="0"/>
              <a:t>Optics Design Meeting</a:t>
            </a:r>
            <a:endParaRPr lang="en-GB" dirty="0" smtClean="0"/>
          </a:p>
          <a:p>
            <a:r>
              <a:rPr lang="en-GB" dirty="0" smtClean="0"/>
              <a:t>5/2/2021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10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Nested arc quads-</a:t>
            </a:r>
            <a:r>
              <a:rPr lang="en-GB" dirty="0" err="1" smtClean="0"/>
              <a:t>sextupoles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307" y="1600200"/>
            <a:ext cx="784533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35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Nested arc quads-</a:t>
            </a:r>
            <a:r>
              <a:rPr lang="en-GB" dirty="0" err="1" smtClean="0"/>
              <a:t>sextupoles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057" y="1600200"/>
            <a:ext cx="7848947" cy="4525963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79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Nested arc quads-</a:t>
            </a:r>
            <a:r>
              <a:rPr lang="en-GB" dirty="0" err="1" smtClean="0"/>
              <a:t>sextupoles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067" y="1611086"/>
            <a:ext cx="7839905" cy="451507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we move the </a:t>
            </a:r>
            <a:r>
              <a:rPr lang="en-GB" dirty="0" err="1" smtClean="0"/>
              <a:t>sextupole</a:t>
            </a:r>
            <a:r>
              <a:rPr lang="en-GB" dirty="0" smtClean="0"/>
              <a:t> inside the quad (inner diameter from 124mm to 84mm), the strength goes up by 100%</a:t>
            </a:r>
          </a:p>
          <a:p>
            <a:r>
              <a:rPr lang="en-GB" dirty="0" smtClean="0"/>
              <a:t>If we move the quad outside the </a:t>
            </a:r>
            <a:r>
              <a:rPr lang="en-GB" dirty="0" err="1" smtClean="0"/>
              <a:t>sextupole</a:t>
            </a:r>
            <a:r>
              <a:rPr lang="en-GB" dirty="0" smtClean="0"/>
              <a:t> (inner diameter 124mm from 84mm) the strength reduces by 33%</a:t>
            </a:r>
          </a:p>
          <a:p>
            <a:r>
              <a:rPr lang="en-GB" dirty="0" smtClean="0"/>
              <a:t>It makes sense to have the </a:t>
            </a:r>
            <a:r>
              <a:rPr lang="en-GB" dirty="0" err="1" smtClean="0"/>
              <a:t>sextupole</a:t>
            </a:r>
            <a:r>
              <a:rPr lang="en-GB" dirty="0" smtClean="0"/>
              <a:t> closest to the beam and the quad outside.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way nested?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055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00800" y="667402"/>
            <a:ext cx="56388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Inner conductor diameter: 96mm</a:t>
            </a:r>
          </a:p>
          <a:p>
            <a:r>
              <a:rPr lang="en-GB" sz="2400" dirty="0" smtClean="0"/>
              <a:t>Distance between apertures: 300mm</a:t>
            </a:r>
          </a:p>
          <a:p>
            <a:r>
              <a:rPr lang="en-GB" sz="2400" dirty="0" smtClean="0"/>
              <a:t>Field gradient: 10T/m</a:t>
            </a:r>
          </a:p>
          <a:p>
            <a:r>
              <a:rPr lang="en-GB" sz="2400" dirty="0" smtClean="0"/>
              <a:t>Conductor </a:t>
            </a:r>
            <a:r>
              <a:rPr lang="en-GB" sz="2400" dirty="0" err="1" smtClean="0"/>
              <a:t>xsection</a:t>
            </a:r>
            <a:r>
              <a:rPr lang="en-GB" sz="2400" dirty="0" smtClean="0"/>
              <a:t> 2x5mm</a:t>
            </a:r>
          </a:p>
          <a:p>
            <a:r>
              <a:rPr lang="en-GB" sz="2400" dirty="0" smtClean="0"/>
              <a:t>Pitch: 5mm</a:t>
            </a:r>
          </a:p>
          <a:p>
            <a:r>
              <a:rPr lang="en-GB" sz="2400" dirty="0" smtClean="0"/>
              <a:t>Conductor length:240+280=520m </a:t>
            </a:r>
          </a:p>
          <a:p>
            <a:r>
              <a:rPr lang="en-GB" sz="2400" dirty="0" smtClean="0"/>
              <a:t>Current: 2400A (240A/mm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) </a:t>
            </a:r>
            <a:r>
              <a:rPr lang="en-GB" sz="2400" b="1" dirty="0" smtClean="0"/>
              <a:t>no yoke</a:t>
            </a:r>
            <a:endParaRPr lang="en-GB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90600"/>
          </a:xfrm>
        </p:spPr>
        <p:txBody>
          <a:bodyPr/>
          <a:lstStyle/>
          <a:p>
            <a:r>
              <a:rPr lang="en-GB" dirty="0" smtClean="0"/>
              <a:t>Arc quads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104367"/>
            <a:ext cx="5358615" cy="34147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888490"/>
            <a:ext cx="3770705" cy="14985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74489" y="2747561"/>
            <a:ext cx="19812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B2 field @10mm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00200" y="2561052"/>
            <a:ext cx="2286000" cy="0"/>
          </a:xfrm>
          <a:prstGeom prst="straightConnector1">
            <a:avLst/>
          </a:prstGeom>
          <a:ln w="571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95144" y="2561052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300mm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2108" y="4047216"/>
            <a:ext cx="2849892" cy="20511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3876817"/>
            <a:ext cx="2648597" cy="284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90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620000" y="711398"/>
                <a:ext cx="4572000" cy="3339902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sz="2400" dirty="0" smtClean="0"/>
                  <a:t>Inner conductor diameter: 76mm</a:t>
                </a:r>
              </a:p>
              <a:p>
                <a:r>
                  <a:rPr lang="en-GB" sz="2400" dirty="0" smtClean="0"/>
                  <a:t>Field gradient 800T/m2 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̈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400" dirty="0" smtClean="0"/>
                  <a:t>)</a:t>
                </a:r>
              </a:p>
              <a:p>
                <a:r>
                  <a:rPr lang="en-GB" sz="2400" dirty="0" smtClean="0"/>
                  <a:t>Conductor </a:t>
                </a:r>
                <a:r>
                  <a:rPr lang="en-GB" sz="2400" dirty="0" err="1" smtClean="0"/>
                  <a:t>xsection</a:t>
                </a:r>
                <a:r>
                  <a:rPr lang="en-GB" sz="2400" dirty="0" smtClean="0"/>
                  <a:t>: 2X5mm</a:t>
                </a:r>
              </a:p>
              <a:p>
                <a:r>
                  <a:rPr lang="en-GB" sz="2400" dirty="0" smtClean="0"/>
                  <a:t>Pitch: 5mm</a:t>
                </a:r>
              </a:p>
              <a:p>
                <a:r>
                  <a:rPr lang="en-GB" sz="2400" dirty="0" smtClean="0"/>
                  <a:t>Conductor length: 113+142=255m</a:t>
                </a:r>
              </a:p>
              <a:p>
                <a:r>
                  <a:rPr lang="en-GB" sz="2400" dirty="0" smtClean="0"/>
                  <a:t>Current: 1800A (180A/mm</a:t>
                </a:r>
                <a:r>
                  <a:rPr lang="en-GB" sz="2400" baseline="30000" dirty="0" smtClean="0"/>
                  <a:t>2</a:t>
                </a:r>
                <a:r>
                  <a:rPr lang="en-GB" sz="2400" dirty="0" smtClean="0"/>
                  <a:t> )</a:t>
                </a:r>
                <a:endParaRPr lang="en-GB" sz="24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00" y="711398"/>
                <a:ext cx="4572000" cy="3339902"/>
              </a:xfrm>
              <a:blipFill>
                <a:blip r:embed="rId2"/>
                <a:stretch>
                  <a:fillRect l="-1467" t="-12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9227"/>
            <a:ext cx="10972800" cy="961373"/>
          </a:xfrm>
        </p:spPr>
        <p:txBody>
          <a:bodyPr/>
          <a:lstStyle/>
          <a:p>
            <a:r>
              <a:rPr lang="en-GB" dirty="0" smtClean="0"/>
              <a:t>Arc </a:t>
            </a:r>
            <a:r>
              <a:rPr lang="en-GB" dirty="0" err="1" smtClean="0"/>
              <a:t>sextupoles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9" y="3295650"/>
            <a:ext cx="4769497" cy="3562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09600"/>
            <a:ext cx="2662237" cy="23647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289" y="935778"/>
            <a:ext cx="3774878" cy="38902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9802" y="3925170"/>
            <a:ext cx="3932198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97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0" y="1144752"/>
            <a:ext cx="5735222" cy="57132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06496" y="-34447"/>
            <a:ext cx="10972800" cy="1143000"/>
          </a:xfrm>
        </p:spPr>
        <p:txBody>
          <a:bodyPr/>
          <a:lstStyle/>
          <a:p>
            <a:r>
              <a:rPr lang="en-GB" dirty="0" smtClean="0"/>
              <a:t>Field map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69526"/>
            <a:ext cx="4678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with both magnets at full current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05600" y="4313114"/>
            <a:ext cx="487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Recap no iron: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 smtClean="0"/>
              <a:t>Quad: I= 2400A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000" dirty="0" smtClean="0"/>
              <a:t>Sext: I=1800A</a:t>
            </a:r>
            <a:endParaRPr lang="en-GB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5321" y="537053"/>
            <a:ext cx="3664083" cy="342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58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52" y="1197389"/>
            <a:ext cx="7160446" cy="554287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6701"/>
            <a:ext cx="10972800" cy="1143000"/>
          </a:xfrm>
        </p:spPr>
        <p:txBody>
          <a:bodyPr/>
          <a:lstStyle/>
          <a:p>
            <a:r>
              <a:rPr lang="en-GB" dirty="0" smtClean="0"/>
              <a:t>From no-yoke to yoke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391400" y="1197389"/>
            <a:ext cx="46993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program I am using for my analysis cannot handle iron yokes. So the analysis is done with no iron yoke. </a:t>
            </a:r>
          </a:p>
          <a:p>
            <a:r>
              <a:rPr lang="en-GB" sz="2400" dirty="0" smtClean="0"/>
              <a:t>To get an idea what an iron yoke gives, consider the plot on the left, done for a similar magnet (LHC </a:t>
            </a:r>
            <a:r>
              <a:rPr lang="en-GB" sz="2400" dirty="0" err="1" smtClean="0"/>
              <a:t>HiLumi</a:t>
            </a:r>
            <a:r>
              <a:rPr lang="en-GB" sz="2400" dirty="0" smtClean="0"/>
              <a:t> MCBRD)</a:t>
            </a:r>
          </a:p>
          <a:p>
            <a:r>
              <a:rPr lang="en-GB" sz="2400" dirty="0" smtClean="0"/>
              <a:t>To reach a field of 3T one needs about 400A (with iron yoke) or 650A (no yoke)</a:t>
            </a:r>
          </a:p>
          <a:p>
            <a:r>
              <a:rPr lang="en-GB" sz="2400" dirty="0" smtClean="0"/>
              <a:t>So at these field levels, the presence of iron yoke improves performance by 60%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87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5090" y="1115287"/>
            <a:ext cx="10972800" cy="530383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This is an extrapolation, but the maximum currents with the presence of an iron yoke will become:</a:t>
            </a:r>
          </a:p>
          <a:p>
            <a:r>
              <a:rPr lang="en-GB" b="1" dirty="0" err="1" smtClean="0"/>
              <a:t>I_max_quad</a:t>
            </a:r>
            <a:r>
              <a:rPr lang="en-GB" b="1" dirty="0" smtClean="0"/>
              <a:t>: 1500A with iron</a:t>
            </a:r>
          </a:p>
          <a:p>
            <a:r>
              <a:rPr lang="en-GB" b="1" dirty="0" err="1" smtClean="0"/>
              <a:t>I_max_sext</a:t>
            </a:r>
            <a:r>
              <a:rPr lang="en-GB" b="1" dirty="0" smtClean="0"/>
              <a:t>: 1150A with iron</a:t>
            </a:r>
          </a:p>
          <a:p>
            <a:r>
              <a:rPr lang="en-GB" dirty="0" smtClean="0"/>
              <a:t>If this is spread over 25 HTS tapes of 75um thickness and 5mm width:</a:t>
            </a:r>
          </a:p>
          <a:p>
            <a:r>
              <a:rPr lang="en-GB" b="1" dirty="0" err="1" smtClean="0"/>
              <a:t>I_max_quad</a:t>
            </a:r>
            <a:r>
              <a:rPr lang="en-GB" b="1" dirty="0" smtClean="0"/>
              <a:t> per tape: 60 A</a:t>
            </a:r>
          </a:p>
          <a:p>
            <a:r>
              <a:rPr lang="en-GB" b="1" dirty="0" err="1" smtClean="0"/>
              <a:t>I_max_sext</a:t>
            </a:r>
            <a:r>
              <a:rPr lang="en-GB" b="1" dirty="0" smtClean="0"/>
              <a:t> per tape: 46 A</a:t>
            </a:r>
          </a:p>
          <a:p>
            <a:r>
              <a:rPr lang="en-GB" dirty="0" smtClean="0"/>
              <a:t>This is feasible with todays technology operating at 77K.</a:t>
            </a:r>
          </a:p>
          <a:p>
            <a:r>
              <a:rPr lang="en-GB" dirty="0" smtClean="0"/>
              <a:t>As tape performance increases, we will reduce the number of tapes in the groove, hence reducing cost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5090" y="72638"/>
            <a:ext cx="10972800" cy="1143000"/>
          </a:xfrm>
        </p:spPr>
        <p:txBody>
          <a:bodyPr/>
          <a:lstStyle/>
          <a:p>
            <a:r>
              <a:rPr lang="en-GB" dirty="0" smtClean="0"/>
              <a:t>Performance with iron yoke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44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would the formers be manufactured?</a:t>
            </a:r>
          </a:p>
          <a:p>
            <a:r>
              <a:rPr lang="en-GB" dirty="0" smtClean="0"/>
              <a:t>For the FF quad prototype, the former is CNC machined.</a:t>
            </a:r>
          </a:p>
          <a:p>
            <a:r>
              <a:rPr lang="en-GB" dirty="0" smtClean="0"/>
              <a:t>For the arc components, accuracy requirements are not so high and the formers can be  cast in aluminium or </a:t>
            </a:r>
            <a:r>
              <a:rPr lang="en-GB" dirty="0" err="1" smtClean="0"/>
              <a:t>molded</a:t>
            </a:r>
            <a:r>
              <a:rPr lang="en-GB" dirty="0" smtClean="0"/>
              <a:t> out of radiation resistant plastic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Formers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314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Review of situation of CDR</a:t>
            </a:r>
          </a:p>
          <a:p>
            <a:r>
              <a:rPr lang="en-GB" dirty="0" smtClean="0"/>
              <a:t>Can we do something more sexy and cheaper?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ontents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4343400"/>
            <a:ext cx="4724400" cy="830997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Many thanks to Katsunobu Oide and Glyn Kirby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2097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Running at 77 K (liquid nitrogen temperatures) has important cost benefits.</a:t>
            </a:r>
          </a:p>
          <a:p>
            <a:r>
              <a:rPr lang="en-GB" dirty="0" smtClean="0"/>
              <a:t>Is HTS conductor performance adequate at 77K for our application?</a:t>
            </a:r>
          </a:p>
          <a:p>
            <a:r>
              <a:rPr lang="en-GB" dirty="0" smtClean="0"/>
              <a:t>Very active field with applications outside HEP driving improvements and reducing costs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Choice of operating temperature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26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914401"/>
            <a:ext cx="10972800" cy="1524000"/>
          </a:xfrm>
        </p:spPr>
        <p:txBody>
          <a:bodyPr/>
          <a:lstStyle/>
          <a:p>
            <a:r>
              <a:rPr lang="en-GB" dirty="0" smtClean="0"/>
              <a:t>Technology driver:</a:t>
            </a:r>
          </a:p>
          <a:p>
            <a:r>
              <a:rPr lang="en-GB" dirty="0" smtClean="0"/>
              <a:t>Performance today: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8351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HTS performance at 77K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331747" y="9556751"/>
            <a:ext cx="1739114" cy="201224"/>
          </a:xfrm>
        </p:spPr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  <p:pic>
        <p:nvPicPr>
          <p:cNvPr id="2050" name="Picture 2" descr="close up photo of wind turnb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952500"/>
            <a:ext cx="31496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36676" y="3581400"/>
            <a:ext cx="5002924" cy="267765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@1T critical current is 40-110 A/ 5mm tape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Typical tape width: 75um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For a groove size of 2 mm, we can fit 25 tapes, so projecting from this plot we can have 1000-2800A… getting close to our requirements 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32" y="2133600"/>
            <a:ext cx="6510382" cy="46148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28800" y="6525756"/>
            <a:ext cx="5715000" cy="2616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Nature</a:t>
            </a:r>
            <a:r>
              <a:rPr lang="en-GB" sz="1100" dirty="0" smtClean="0"/>
              <a:t>, Scientific </a:t>
            </a:r>
            <a:r>
              <a:rPr lang="en-GB" sz="1100" dirty="0"/>
              <a:t>Reports | (2021) 11:2084 | https://doi.org/10.1038/s41598-021-81559-z</a:t>
            </a:r>
          </a:p>
        </p:txBody>
      </p:sp>
    </p:spTree>
    <p:extLst>
      <p:ext uri="{BB962C8B-B14F-4D97-AF65-F5344CB8AC3E}">
        <p14:creationId xmlns:p14="http://schemas.microsoft.com/office/powerpoint/2010/main" val="386223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14599"/>
            <a:ext cx="10972800" cy="4206875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HTS cost decreases every year.</a:t>
            </a:r>
          </a:p>
          <a:p>
            <a:r>
              <a:rPr lang="en-GB" dirty="0" smtClean="0"/>
              <a:t>Each one of our quads needs 520*2.4=1250 </a:t>
            </a:r>
            <a:r>
              <a:rPr lang="en-GB" dirty="0" err="1" smtClean="0"/>
              <a:t>kiloAmpere</a:t>
            </a:r>
            <a:r>
              <a:rPr lang="en-GB" dirty="0" smtClean="0"/>
              <a:t>-meter</a:t>
            </a:r>
          </a:p>
          <a:p>
            <a:r>
              <a:rPr lang="en-GB" dirty="0" smtClean="0"/>
              <a:t>If future cost is ~20 dollars per </a:t>
            </a:r>
            <a:r>
              <a:rPr lang="en-GB" dirty="0" err="1" smtClean="0"/>
              <a:t>kAm</a:t>
            </a:r>
            <a:r>
              <a:rPr lang="en-GB" dirty="0" smtClean="0"/>
              <a:t>, then the cost of conductor is 25k per quad (times 6000 units = 150MCHF)</a:t>
            </a:r>
          </a:p>
          <a:p>
            <a:r>
              <a:rPr lang="en-GB" dirty="0" smtClean="0"/>
              <a:t>Ditto, each </a:t>
            </a:r>
            <a:r>
              <a:rPr lang="en-GB" dirty="0" err="1" smtClean="0"/>
              <a:t>sextupole</a:t>
            </a:r>
            <a:r>
              <a:rPr lang="en-GB" dirty="0" smtClean="0"/>
              <a:t> needs 255*1.8 </a:t>
            </a:r>
            <a:r>
              <a:rPr lang="en-GB" dirty="0" err="1" smtClean="0"/>
              <a:t>kAm</a:t>
            </a:r>
            <a:r>
              <a:rPr lang="en-GB" dirty="0" smtClean="0"/>
              <a:t>= 460kAm</a:t>
            </a:r>
          </a:p>
          <a:p>
            <a:r>
              <a:rPr lang="en-GB" dirty="0" smtClean="0"/>
              <a:t>At  future cost of ~20 dollars per </a:t>
            </a:r>
            <a:r>
              <a:rPr lang="en-GB" dirty="0" err="1" smtClean="0"/>
              <a:t>kAm</a:t>
            </a:r>
            <a:r>
              <a:rPr lang="en-GB" dirty="0" smtClean="0"/>
              <a:t>, the cost of the conductor for each </a:t>
            </a:r>
            <a:r>
              <a:rPr lang="en-GB" dirty="0" err="1" smtClean="0"/>
              <a:t>sextupole</a:t>
            </a:r>
            <a:r>
              <a:rPr lang="en-GB" dirty="0" smtClean="0"/>
              <a:t> is 10k per </a:t>
            </a:r>
            <a:r>
              <a:rPr lang="en-GB" dirty="0" err="1" smtClean="0"/>
              <a:t>sextupole</a:t>
            </a:r>
            <a:r>
              <a:rPr lang="en-GB" dirty="0" smtClean="0"/>
              <a:t> (times 6000 units = 60MCHF)</a:t>
            </a:r>
          </a:p>
          <a:p>
            <a:r>
              <a:rPr lang="en-GB" dirty="0" smtClean="0"/>
              <a:t>This is not a cost estimate!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3759" y="0"/>
            <a:ext cx="10972800" cy="978998"/>
          </a:xfrm>
        </p:spPr>
        <p:txBody>
          <a:bodyPr/>
          <a:lstStyle/>
          <a:p>
            <a:r>
              <a:rPr lang="en-GB" dirty="0" smtClean="0"/>
              <a:t>HTS cost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33086"/>
            <a:ext cx="11582400" cy="10952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16686" y="2210842"/>
            <a:ext cx="3505200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Nature</a:t>
            </a:r>
            <a:r>
              <a:rPr lang="en-GB" sz="1400" dirty="0" smtClean="0"/>
              <a:t>, Scientific </a:t>
            </a:r>
            <a:r>
              <a:rPr lang="en-GB" sz="1400" dirty="0"/>
              <a:t>Reports | (2021) 11:2084 | https://doi.org/10.1038/s41598-021-81559-z</a:t>
            </a:r>
          </a:p>
        </p:txBody>
      </p:sp>
    </p:spTree>
    <p:extLst>
      <p:ext uri="{BB962C8B-B14F-4D97-AF65-F5344CB8AC3E}">
        <p14:creationId xmlns:p14="http://schemas.microsoft.com/office/powerpoint/2010/main" val="123726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33088"/>
            <a:ext cx="11824138" cy="233855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Quad maximum operating current for the </a:t>
            </a:r>
            <a:r>
              <a:rPr lang="en-GB" b="1" dirty="0" smtClean="0"/>
              <a:t>CDR design</a:t>
            </a:r>
            <a:r>
              <a:rPr lang="en-GB" dirty="0" smtClean="0"/>
              <a:t>: 474A</a:t>
            </a:r>
          </a:p>
          <a:p>
            <a:r>
              <a:rPr lang="en-GB" dirty="0" smtClean="0"/>
              <a:t>The distribution losses of such current are also important, as is the cost of the distribution lines.</a:t>
            </a:r>
          </a:p>
          <a:p>
            <a:r>
              <a:rPr lang="en-GB" dirty="0" smtClean="0"/>
              <a:t> The situation with the </a:t>
            </a:r>
            <a:r>
              <a:rPr lang="en-GB" dirty="0" err="1" smtClean="0"/>
              <a:t>sextupoles</a:t>
            </a:r>
            <a:r>
              <a:rPr lang="en-GB" dirty="0" smtClean="0"/>
              <a:t> is: CDR design: 6270 A*turns, 200A per turn</a:t>
            </a:r>
          </a:p>
          <a:p>
            <a:r>
              <a:rPr lang="en-GB" dirty="0" smtClean="0"/>
              <a:t>This design has a maximum current per tape of &lt;~100A</a:t>
            </a:r>
          </a:p>
          <a:p>
            <a:r>
              <a:rPr lang="en-GB" dirty="0" smtClean="0"/>
              <a:t>This may lead to further reductions in outlay costs and operating costs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893935"/>
          </a:xfrm>
        </p:spPr>
        <p:txBody>
          <a:bodyPr/>
          <a:lstStyle/>
          <a:p>
            <a:r>
              <a:rPr lang="en-GB" dirty="0" smtClean="0"/>
              <a:t>Choice of power supply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49434"/>
          <a:stretch/>
        </p:blipFill>
        <p:spPr>
          <a:xfrm>
            <a:off x="6316505" y="3510793"/>
            <a:ext cx="5888633" cy="33498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3400543"/>
            <a:ext cx="5181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ym typeface="Wingdings" panose="05000000000000000000" pitchFamily="2" charset="2"/>
              </a:rPr>
              <a:t> in this approach we could reduce the current requirement of the power supplies by a factor 2 to 4</a:t>
            </a:r>
          </a:p>
          <a:p>
            <a:r>
              <a:rPr lang="en-GB" sz="2400" dirty="0">
                <a:sym typeface="Wingdings" panose="05000000000000000000" pitchFamily="2" charset="2"/>
              </a:rPr>
              <a:t> power converter cost is a steep function of output current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7501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05593"/>
            <a:ext cx="10972800" cy="4525963"/>
          </a:xfrm>
        </p:spPr>
        <p:txBody>
          <a:bodyPr/>
          <a:lstStyle/>
          <a:p>
            <a:r>
              <a:rPr lang="en-GB" dirty="0" smtClean="0"/>
              <a:t>Replacing the normal-conducting arc quads and </a:t>
            </a:r>
            <a:r>
              <a:rPr lang="en-GB" dirty="0" err="1" smtClean="0"/>
              <a:t>sextupoles</a:t>
            </a:r>
            <a:r>
              <a:rPr lang="en-GB" dirty="0" smtClean="0"/>
              <a:t> of FCC-</a:t>
            </a:r>
            <a:r>
              <a:rPr lang="en-GB" dirty="0" err="1" smtClean="0"/>
              <a:t>ee</a:t>
            </a:r>
            <a:r>
              <a:rPr lang="en-GB" dirty="0" smtClean="0"/>
              <a:t> with HTS ones is a very exciting prospect with the following advantages:</a:t>
            </a:r>
          </a:p>
          <a:p>
            <a:r>
              <a:rPr lang="en-GB" dirty="0" smtClean="0"/>
              <a:t>Sizable reduction in energy consumption and operating costs</a:t>
            </a:r>
          </a:p>
          <a:p>
            <a:r>
              <a:rPr lang="en-GB" dirty="0" smtClean="0"/>
              <a:t>Improvement of the packing factor </a:t>
            </a:r>
          </a:p>
          <a:p>
            <a:r>
              <a:rPr lang="en-GB" dirty="0" smtClean="0"/>
              <a:t>Reduced initial cost for the two systems</a:t>
            </a:r>
          </a:p>
          <a:p>
            <a:r>
              <a:rPr lang="en-GB" dirty="0" smtClean="0"/>
              <a:t>Lower spec power supplies with associated reduction in cost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Conclusions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5257800"/>
            <a:ext cx="10439400" cy="1015663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This will make the FCC-</a:t>
            </a:r>
            <a:r>
              <a:rPr lang="en-GB" sz="2000" dirty="0" err="1" smtClean="0"/>
              <a:t>ee</a:t>
            </a:r>
            <a:r>
              <a:rPr lang="en-GB" sz="2000" dirty="0" smtClean="0"/>
              <a:t> a sexy</a:t>
            </a:r>
            <a:r>
              <a:rPr lang="en-GB" sz="2000" smtClean="0"/>
              <a:t>, 21-century </a:t>
            </a:r>
            <a:r>
              <a:rPr lang="en-GB" sz="2000" dirty="0" smtClean="0"/>
              <a:t>accelerator that will deploy modern technologies like HTS conductors operating at liquid nitrogen temperatures. This point by itself is sufficient, to my opinion, to initiate a study.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3845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slides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60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377" y="685800"/>
            <a:ext cx="5050837" cy="373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565" r="1524"/>
          <a:stretch/>
        </p:blipFill>
        <p:spPr>
          <a:xfrm>
            <a:off x="6984123" y="4343400"/>
            <a:ext cx="5181601" cy="251460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3115" r="3433"/>
          <a:stretch/>
        </p:blipFill>
        <p:spPr>
          <a:xfrm>
            <a:off x="0" y="843455"/>
            <a:ext cx="6858000" cy="5105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8393"/>
            <a:ext cx="10972800" cy="819807"/>
          </a:xfrm>
        </p:spPr>
        <p:txBody>
          <a:bodyPr/>
          <a:lstStyle/>
          <a:p>
            <a:r>
              <a:rPr lang="en-GB" dirty="0" smtClean="0"/>
              <a:t>Arc dipoles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00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0" y="2133600"/>
            <a:ext cx="3048000" cy="28956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GB" sz="2400" dirty="0" smtClean="0"/>
              <a:t>Three families of dipoles</a:t>
            </a:r>
          </a:p>
          <a:p>
            <a:r>
              <a:rPr lang="en-GB" sz="2400" dirty="0" smtClean="0"/>
              <a:t>If we can embed the </a:t>
            </a:r>
            <a:r>
              <a:rPr lang="en-GB" sz="2400" dirty="0" err="1" smtClean="0"/>
              <a:t>sextupoles</a:t>
            </a:r>
            <a:r>
              <a:rPr lang="en-GB" sz="2400" dirty="0" smtClean="0"/>
              <a:t> in the quads, only a single dipole size will be needed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45713"/>
            <a:ext cx="10972800" cy="1143000"/>
          </a:xfrm>
        </p:spPr>
        <p:txBody>
          <a:bodyPr/>
          <a:lstStyle/>
          <a:p>
            <a:r>
              <a:rPr lang="en-GB" dirty="0" smtClean="0"/>
              <a:t>The optics cell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215"/>
          <a:stretch/>
        </p:blipFill>
        <p:spPr>
          <a:xfrm>
            <a:off x="152400" y="1600200"/>
            <a:ext cx="882015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0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63001" y="1606245"/>
            <a:ext cx="3276600" cy="2590799"/>
          </a:xfrm>
          <a:solidFill>
            <a:srgbClr val="FFC1FF"/>
          </a:solidFill>
        </p:spPr>
        <p:txBody>
          <a:bodyPr>
            <a:noAutofit/>
          </a:bodyPr>
          <a:lstStyle/>
          <a:p>
            <a:r>
              <a:rPr lang="en-GB" sz="2400" dirty="0" smtClean="0"/>
              <a:t>3.1 m long (cannot be shorter due to SR)</a:t>
            </a:r>
          </a:p>
          <a:p>
            <a:r>
              <a:rPr lang="en-GB" sz="2400" dirty="0" smtClean="0"/>
              <a:t>2900 double aperture units</a:t>
            </a:r>
          </a:p>
          <a:p>
            <a:r>
              <a:rPr lang="en-GB" sz="2400" dirty="0" smtClean="0"/>
              <a:t>Power consumption </a:t>
            </a:r>
            <a:r>
              <a:rPr lang="en-GB" sz="2400" dirty="0" smtClean="0"/>
              <a:t>23MW</a:t>
            </a:r>
            <a:r>
              <a:rPr lang="en-GB" sz="2400" dirty="0" smtClean="0"/>
              <a:t>!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792162"/>
          </a:xfrm>
        </p:spPr>
        <p:txBody>
          <a:bodyPr/>
          <a:lstStyle/>
          <a:p>
            <a:r>
              <a:rPr lang="en-GB" dirty="0" smtClean="0"/>
              <a:t>Arc quads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792162"/>
            <a:ext cx="8458200" cy="604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3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915" r="3426"/>
          <a:stretch/>
        </p:blipFill>
        <p:spPr>
          <a:xfrm>
            <a:off x="6721957" y="1600200"/>
            <a:ext cx="5352637" cy="381000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930" r="6230"/>
          <a:stretch/>
        </p:blipFill>
        <p:spPr>
          <a:xfrm>
            <a:off x="152399" y="968731"/>
            <a:ext cx="6629401" cy="583652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Economic design with shared 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37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1600" y="1624013"/>
            <a:ext cx="3048000" cy="2719387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dirty="0" smtClean="0"/>
              <a:t>(832+2336)*2= 6336 units </a:t>
            </a:r>
            <a:endParaRPr lang="en-GB" dirty="0" smtClean="0"/>
          </a:p>
          <a:p>
            <a:r>
              <a:rPr lang="en-GB" dirty="0" smtClean="0"/>
              <a:t>Power consumption 20MW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 </a:t>
            </a:r>
            <a:r>
              <a:rPr lang="en-GB" dirty="0" err="1" smtClean="0"/>
              <a:t>sextupoles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589" r="5095"/>
          <a:stretch/>
        </p:blipFill>
        <p:spPr>
          <a:xfrm>
            <a:off x="76200" y="1295400"/>
            <a:ext cx="8839200" cy="542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49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708" t="3683" r="4204" b="3003"/>
          <a:stretch/>
        </p:blipFill>
        <p:spPr>
          <a:xfrm>
            <a:off x="609600" y="1066800"/>
            <a:ext cx="8382000" cy="5791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658"/>
            <a:ext cx="10972800" cy="1143000"/>
          </a:xfrm>
        </p:spPr>
        <p:txBody>
          <a:bodyPr/>
          <a:lstStyle/>
          <a:p>
            <a:r>
              <a:rPr lang="en-GB" dirty="0" smtClean="0"/>
              <a:t>Arc </a:t>
            </a:r>
            <a:r>
              <a:rPr lang="en-GB" dirty="0" err="1" smtClean="0"/>
              <a:t>sextupoles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220200" y="1600200"/>
            <a:ext cx="2819400" cy="2554545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 prototype shown in the CDR. In the text it is mentioned that the maximum current will be 200A, and that we need 6270Ampere turns.</a:t>
            </a:r>
          </a:p>
          <a:p>
            <a:r>
              <a:rPr lang="en-GB" sz="2000" dirty="0" smtClean="0"/>
              <a:t>From this I deduce that we need  ~30 turns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296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442243"/>
            <a:ext cx="10580929" cy="527923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9447"/>
            <a:ext cx="10972800" cy="1143000"/>
          </a:xfrm>
        </p:spPr>
        <p:txBody>
          <a:bodyPr/>
          <a:lstStyle/>
          <a:p>
            <a:r>
              <a:rPr lang="en-GB" dirty="0" smtClean="0"/>
              <a:t>Power consumption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 rot="10800000">
            <a:off x="9220200" y="4191000"/>
            <a:ext cx="1524000" cy="303417"/>
          </a:xfrm>
          <a:prstGeom prst="rightArrow">
            <a:avLst/>
          </a:prstGeom>
          <a:solidFill>
            <a:srgbClr val="4BD8E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9220200" y="4494417"/>
            <a:ext cx="1524000" cy="279797"/>
          </a:xfrm>
          <a:prstGeom prst="rightArrow">
            <a:avLst/>
          </a:prstGeom>
          <a:solidFill>
            <a:srgbClr val="4BD8E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744200" y="4191000"/>
            <a:ext cx="1230072" cy="646331"/>
          </a:xfrm>
          <a:prstGeom prst="rect">
            <a:avLst/>
          </a:prstGeom>
          <a:solidFill>
            <a:srgbClr val="4BD8EB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Discussed here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134600" y="5102635"/>
            <a:ext cx="1839672" cy="1477328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Magnet power consumption is ~40% of the power dissipated in the tunnel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8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43001"/>
            <a:ext cx="10972800" cy="521335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What if: we make </a:t>
            </a:r>
            <a:r>
              <a:rPr lang="en-GB" dirty="0" smtClean="0"/>
              <a:t>quads and </a:t>
            </a:r>
            <a:r>
              <a:rPr lang="en-GB" dirty="0" err="1" smtClean="0"/>
              <a:t>sextupoles</a:t>
            </a:r>
            <a:r>
              <a:rPr lang="en-GB" dirty="0" smtClean="0"/>
              <a:t> superconducting</a:t>
            </a:r>
          </a:p>
          <a:p>
            <a:r>
              <a:rPr lang="en-GB" dirty="0" smtClean="0"/>
              <a:t>Make them CCTs</a:t>
            </a:r>
          </a:p>
          <a:p>
            <a:r>
              <a:rPr lang="en-GB" dirty="0" smtClean="0"/>
              <a:t>We can embed </a:t>
            </a:r>
            <a:r>
              <a:rPr lang="en-GB" dirty="0" err="1" smtClean="0"/>
              <a:t>sextupoles</a:t>
            </a:r>
            <a:r>
              <a:rPr lang="en-GB" dirty="0" smtClean="0"/>
              <a:t> and quads in the same volume</a:t>
            </a:r>
          </a:p>
          <a:p>
            <a:r>
              <a:rPr lang="en-GB" dirty="0" smtClean="0"/>
              <a:t>If we use HTS, we can operate at liquid nitrogen temperatures</a:t>
            </a:r>
          </a:p>
          <a:p>
            <a:r>
              <a:rPr lang="en-GB" dirty="0" smtClean="0"/>
              <a:t>Advantages:</a:t>
            </a:r>
          </a:p>
          <a:p>
            <a:pPr lvl="1"/>
            <a:r>
              <a:rPr lang="en-GB" dirty="0" smtClean="0"/>
              <a:t>Power consumption reduced drastically</a:t>
            </a:r>
          </a:p>
          <a:p>
            <a:pPr lvl="1"/>
            <a:r>
              <a:rPr lang="en-GB" dirty="0" smtClean="0"/>
              <a:t>Better filling factor</a:t>
            </a:r>
          </a:p>
          <a:p>
            <a:pPr lvl="1"/>
            <a:r>
              <a:rPr lang="en-GB" dirty="0" smtClean="0"/>
              <a:t>Cheaper to make (*) yoke </a:t>
            </a:r>
            <a:r>
              <a:rPr lang="en-GB" dirty="0" smtClean="0"/>
              <a:t>shared between quad and </a:t>
            </a:r>
            <a:r>
              <a:rPr lang="en-GB" dirty="0" err="1" smtClean="0"/>
              <a:t>sextupole</a:t>
            </a:r>
            <a:r>
              <a:rPr lang="en-GB" dirty="0" smtClean="0"/>
              <a:t>, </a:t>
            </a:r>
            <a:r>
              <a:rPr lang="en-GB" dirty="0" smtClean="0"/>
              <a:t>much lighter</a:t>
            </a:r>
          </a:p>
          <a:p>
            <a:r>
              <a:rPr lang="en-GB" dirty="0" smtClean="0"/>
              <a:t>(*) </a:t>
            </a:r>
            <a:r>
              <a:rPr lang="en-GB" dirty="0" smtClean="0"/>
              <a:t>needs </a:t>
            </a:r>
            <a:r>
              <a:rPr lang="en-GB" dirty="0" smtClean="0"/>
              <a:t>to be demonstrated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A crazy idea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8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CEG">
  <a:themeElements>
    <a:clrScheme name="lCEG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lCE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lCEG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103667</TotalTime>
  <Words>1106</Words>
  <Application>Microsoft Office PowerPoint</Application>
  <PresentationFormat>Widescreen</PresentationFormat>
  <Paragraphs>145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Cambria Math</vt:lpstr>
      <vt:lpstr>Verdana</vt:lpstr>
      <vt:lpstr>Wingdings</vt:lpstr>
      <vt:lpstr>Office Theme</vt:lpstr>
      <vt:lpstr>lCEG</vt:lpstr>
      <vt:lpstr>Image</vt:lpstr>
      <vt:lpstr>FCC-ee arc quadrupoles and sextupoles</vt:lpstr>
      <vt:lpstr>Contents</vt:lpstr>
      <vt:lpstr>The optics cell</vt:lpstr>
      <vt:lpstr>Arc quads</vt:lpstr>
      <vt:lpstr>Economic design with shared poles</vt:lpstr>
      <vt:lpstr>Arc sextupoles</vt:lpstr>
      <vt:lpstr>Arc sextupoles</vt:lpstr>
      <vt:lpstr>Power consumption</vt:lpstr>
      <vt:lpstr>A crazy idea</vt:lpstr>
      <vt:lpstr>Nested arc quads-sextupoles</vt:lpstr>
      <vt:lpstr>Nested arc quads-sextupoles</vt:lpstr>
      <vt:lpstr>Nested arc quads-sextupoles</vt:lpstr>
      <vt:lpstr>Which way nested?</vt:lpstr>
      <vt:lpstr>Arc quads</vt:lpstr>
      <vt:lpstr>Arc sextupoles</vt:lpstr>
      <vt:lpstr>Field map</vt:lpstr>
      <vt:lpstr>From no-yoke to yoke</vt:lpstr>
      <vt:lpstr>Performance with iron yoke </vt:lpstr>
      <vt:lpstr>Formers </vt:lpstr>
      <vt:lpstr>Choice of operating temperature</vt:lpstr>
      <vt:lpstr>HTS performance at 77K</vt:lpstr>
      <vt:lpstr>HTS cost</vt:lpstr>
      <vt:lpstr>Choice of power supply</vt:lpstr>
      <vt:lpstr>Conclusions </vt:lpstr>
      <vt:lpstr>Extra slides</vt:lpstr>
      <vt:lpstr>Arc dipoles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592</cp:revision>
  <cp:lastPrinted>2020-11-10T10:10:53Z</cp:lastPrinted>
  <dcterms:created xsi:type="dcterms:W3CDTF">2006-08-16T00:00:00Z</dcterms:created>
  <dcterms:modified xsi:type="dcterms:W3CDTF">2021-02-05T09:22:58Z</dcterms:modified>
</cp:coreProperties>
</file>