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1" r:id="rId3"/>
    <p:sldId id="260" r:id="rId4"/>
    <p:sldId id="259" r:id="rId5"/>
    <p:sldId id="262" r:id="rId6"/>
    <p:sldId id="263" r:id="rId7"/>
    <p:sldId id="266" r:id="rId8"/>
    <p:sldId id="257" r:id="rId9"/>
    <p:sldId id="267" r:id="rId10"/>
    <p:sldId id="268" r:id="rId11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20" autoAdjust="0"/>
    <p:restoredTop sz="94660"/>
  </p:normalViewPr>
  <p:slideViewPr>
    <p:cSldViewPr snapToGrid="0">
      <p:cViewPr varScale="1">
        <p:scale>
          <a:sx n="77" d="100"/>
          <a:sy n="77" d="100"/>
        </p:scale>
        <p:origin x="86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1219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0B9987-5878-486E-BDAD-85A023D58AA7}" type="datetime1"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12190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1/29/2021</a:t>
            </a:fld>
            <a:endParaRPr kumimoji="0" lang="fr-CH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1219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Alain Blondel Physics at the FCCs  </a:t>
            </a:r>
            <a:endParaRPr kumimoji="0" lang="fr-CH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1219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28A6E5-1451-4611-9B85-9117163DB886}" type="slidenum">
              <a:rPr kumimoji="0" lang="fr-CH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90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CH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30829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1219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B89C571-78A8-4F2C-B8B6-6FAB61903C24}" type="datetime1"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12190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1/29/2021</a:t>
            </a:fld>
            <a:endParaRPr kumimoji="0" lang="fr-CH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1219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Alain Blondel EPOL at FCC-ee</a:t>
            </a:r>
            <a:endParaRPr kumimoji="0" lang="fr-CH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1219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28A6E5-1451-4611-9B85-9117163DB886}" type="slidenum">
              <a:rPr kumimoji="0" lang="fr-CH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90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CH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809572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1219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57889A1-A151-44A6-91C2-AB9A6021B8CE}" type="datetime1">
              <a:rPr kumimoji="0" lang="fr-CH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12190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29.01.2021</a:t>
            </a:fld>
            <a:endParaRPr kumimoji="0" lang="en-GB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1219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E4CBECB-E6B9-4CF2-ABF0-89C6B79D862F}" type="slidenum"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90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325283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vert="horz" lIns="91434" tIns="45717" rIns="91434" bIns="45717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34" tIns="45717" rIns="91434" bIns="4571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1219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0E223C-FEA1-407E-B2D1-B899734B9A62}" type="datetime1"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12190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1/29/2021</a:t>
            </a:fld>
            <a:endParaRPr kumimoji="0" lang="fr-CH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95733" y="6381328"/>
            <a:ext cx="4618699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1219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Alain Blondel Physics at the FCCs  </a:t>
            </a:r>
            <a:endParaRPr kumimoji="0" lang="fr-CH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2"/>
            <a:ext cx="28448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1219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28A6E5-1451-4611-9B85-9117163DB886}" type="slidenum">
              <a:rPr kumimoji="0" lang="fr-CH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90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CH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715" y="33184"/>
            <a:ext cx="1807464" cy="566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2340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iming>
    <p:tnLst>
      <p:par>
        <p:cTn id="1" dur="indefinite" restart="never" nodeType="tmRoot"/>
      </p:par>
    </p:tnLst>
  </p:timing>
  <p:hf hdr="0"/>
  <p:txStyles>
    <p:titleStyle>
      <a:lvl1pPr algn="ctr" defTabSz="1219080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55" indent="-457155" algn="l" defTabSz="1219080" rtl="0" eaLnBrk="1" latinLnBrk="0" hangingPunct="1">
        <a:spcBef>
          <a:spcPct val="20000"/>
        </a:spcBef>
        <a:buFont typeface="Arial" panose="020B0604020202020204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02" indent="-380962" algn="l" defTabSz="1219080" rtl="0" eaLnBrk="1" latinLnBrk="0" hangingPunct="1">
        <a:spcBef>
          <a:spcPct val="20000"/>
        </a:spcBef>
        <a:buFont typeface="Arial" panose="020B0604020202020204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849" indent="-304768" algn="l" defTabSz="121908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387" indent="-304768" algn="l" defTabSz="1219080" rtl="0" eaLnBrk="1" latinLnBrk="0" hangingPunct="1">
        <a:spcBef>
          <a:spcPct val="20000"/>
        </a:spcBef>
        <a:buFont typeface="Arial" panose="020B0604020202020204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2926" indent="-304768" algn="l" defTabSz="1219080" rtl="0" eaLnBrk="1" latinLnBrk="0" hangingPunct="1">
        <a:spcBef>
          <a:spcPct val="20000"/>
        </a:spcBef>
        <a:buFont typeface="Arial" panose="020B0604020202020204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464" indent="-304768" algn="l" defTabSz="121908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005" indent="-304768" algn="l" defTabSz="121908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544" indent="-304768" algn="l" defTabSz="121908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082" indent="-304768" algn="l" defTabSz="121908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21908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39" algn="l" defTabSz="121908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080" algn="l" defTabSz="121908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618" algn="l" defTabSz="121908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158" algn="l" defTabSz="121908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696" algn="l" defTabSz="121908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235" algn="l" defTabSz="121908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773" algn="l" defTabSz="121908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313" algn="l" defTabSz="121908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00.png"/><Relationship Id="rId5" Type="http://schemas.openxmlformats.org/officeDocument/2006/relationships/image" Target="../media/image1600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0.png"/><Relationship Id="rId4" Type="http://schemas.openxmlformats.org/officeDocument/2006/relationships/image" Target="../media/image160.png"/></Relationships>
</file>

<file path=ppt/slides/_rels/slide8.xml.rels><?xml version="1.0" encoding="UTF-8" standalone="yes"?>
<Relationships xmlns="http://schemas.openxmlformats.org/package/2006/relationships"><Relationship Id="rId7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0.png"/><Relationship Id="rId4" Type="http://schemas.openxmlformats.org/officeDocument/2006/relationships/image" Target="../media/image16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1219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B89C571-78A8-4F2C-B8B6-6FAB61903C24}" type="datetime1"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12190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2/5/2021</a:t>
            </a:fld>
            <a:endParaRPr kumimoji="0" lang="fr-CH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1219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Alain Blondel EPOL at FCC-ee</a:t>
            </a:r>
            <a:endParaRPr kumimoji="0" lang="fr-CH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1219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28A6E5-1451-4611-9B85-9117163DB886}" type="slidenum">
              <a:rPr kumimoji="0" lang="fr-CH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90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CH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55225" y="26118"/>
            <a:ext cx="8336962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A first look at beam energy </a:t>
            </a:r>
            <a:r>
              <a:rPr lang="en-US" sz="2400" b="1" dirty="0"/>
              <a:t>m</a:t>
            </a:r>
            <a:r>
              <a:rPr lang="en-US" sz="2400" b="1" dirty="0" smtClean="0"/>
              <a:t>onitoring issues for the </a:t>
            </a:r>
            <a:r>
              <a:rPr lang="en-US" sz="2400" b="1" dirty="0" err="1" smtClean="0"/>
              <a:t>ee</a:t>
            </a:r>
            <a:r>
              <a:rPr lang="en-CH" sz="2400" b="1" dirty="0" smtClean="0">
                <a:sym typeface="Wingdings" panose="05000000000000000000" pitchFamily="2" charset="2"/>
              </a:rPr>
              <a:t></a:t>
            </a:r>
            <a:r>
              <a:rPr lang="en-US" sz="2400" b="1" dirty="0" smtClean="0">
                <a:sym typeface="Wingdings" panose="05000000000000000000" pitchFamily="2" charset="2"/>
              </a:rPr>
              <a:t> H run</a:t>
            </a:r>
            <a:endParaRPr lang="en-US" sz="2400" b="1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4782" y="487783"/>
            <a:ext cx="5400600" cy="3164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98780" y="3539777"/>
            <a:ext cx="11592020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Basic requirements </a:t>
            </a:r>
            <a:r>
              <a:rPr lang="en-US" dirty="0" smtClean="0"/>
              <a:t>(to be spelled out more precisely) </a:t>
            </a:r>
            <a:endParaRPr lang="en-US" dirty="0" smtClean="0"/>
          </a:p>
          <a:p>
            <a:r>
              <a:rPr lang="en-US" dirty="0" smtClean="0"/>
              <a:t>          -- need to know the Higgs mass beforehand with precision better than Higgs width (</a:t>
            </a:r>
            <a:r>
              <a:rPr lang="en-CH" dirty="0"/>
              <a:t>±</a:t>
            </a:r>
            <a:r>
              <a:rPr lang="en-US" dirty="0"/>
              <a:t>2 </a:t>
            </a:r>
            <a:r>
              <a:rPr lang="en-US" dirty="0" smtClean="0"/>
              <a:t>MeV) </a:t>
            </a:r>
            <a:r>
              <a:rPr lang="en-US" b="1" dirty="0" smtClean="0">
                <a:solidFill>
                  <a:srgbClr val="FF0000"/>
                </a:solidFill>
              </a:rPr>
              <a:t>(ZH run of FCC-</a:t>
            </a:r>
            <a:r>
              <a:rPr lang="en-US" b="1" dirty="0" err="1" smtClean="0">
                <a:solidFill>
                  <a:srgbClr val="FF0000"/>
                </a:solidFill>
              </a:rPr>
              <a:t>ee</a:t>
            </a:r>
            <a:r>
              <a:rPr lang="en-US" b="1" dirty="0" smtClean="0">
                <a:solidFill>
                  <a:srgbClr val="FF0000"/>
                </a:solidFill>
              </a:rPr>
              <a:t>)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</a:p>
          <a:p>
            <a:r>
              <a:rPr lang="en-US" dirty="0"/>
              <a:t> </a:t>
            </a:r>
            <a:r>
              <a:rPr lang="en-US" dirty="0" smtClean="0"/>
              <a:t>         -- highest possible luminosity *and* </a:t>
            </a:r>
            <a:r>
              <a:rPr lang="en-US" dirty="0" err="1" smtClean="0"/>
              <a:t>monochromatization</a:t>
            </a:r>
            <a:r>
              <a:rPr lang="en-US" dirty="0" smtClean="0"/>
              <a:t> (not addressed here, but </a:t>
            </a:r>
            <a:r>
              <a:rPr lang="en-US" dirty="0"/>
              <a:t>p</a:t>
            </a:r>
            <a:r>
              <a:rPr lang="en-US" dirty="0" smtClean="0"/>
              <a:t>resumably </a:t>
            </a:r>
            <a:r>
              <a:rPr lang="en-US" b="1" dirty="0" smtClean="0">
                <a:solidFill>
                  <a:srgbClr val="FF0000"/>
                </a:solidFill>
              </a:rPr>
              <a:t>requires Z machine</a:t>
            </a:r>
            <a:r>
              <a:rPr lang="en-US" dirty="0" smtClean="0"/>
              <a:t>) 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  At any moment during the run: </a:t>
            </a:r>
          </a:p>
          <a:p>
            <a:r>
              <a:rPr lang="en-US" dirty="0"/>
              <a:t> </a:t>
            </a:r>
            <a:r>
              <a:rPr lang="en-US" dirty="0" smtClean="0"/>
              <a:t>         </a:t>
            </a:r>
            <a:r>
              <a:rPr lang="en-US" dirty="0" smtClean="0"/>
              <a:t>-1- </a:t>
            </a:r>
            <a:r>
              <a:rPr lang="en-US" dirty="0" smtClean="0"/>
              <a:t>run at  nominal </a:t>
            </a:r>
            <a:r>
              <a:rPr lang="en-US" dirty="0" err="1" smtClean="0"/>
              <a:t>centre</a:t>
            </a:r>
            <a:r>
              <a:rPr lang="en-US" dirty="0" smtClean="0"/>
              <a:t>-of-mass energy </a:t>
            </a:r>
            <a:r>
              <a:rPr lang="en-US" dirty="0" smtClean="0"/>
              <a:t>that *</a:t>
            </a:r>
            <a:r>
              <a:rPr lang="en-US" b="1" dirty="0" smtClean="0">
                <a:solidFill>
                  <a:srgbClr val="FF0000"/>
                </a:solidFill>
              </a:rPr>
              <a:t>is</a:t>
            </a:r>
            <a:r>
              <a:rPr lang="en-US" dirty="0" smtClean="0"/>
              <a:t>* the Higgs mass within </a:t>
            </a:r>
            <a:r>
              <a:rPr lang="en-CH" dirty="0" smtClean="0"/>
              <a:t>±</a:t>
            </a:r>
            <a:r>
              <a:rPr lang="en-US" dirty="0" smtClean="0"/>
              <a:t>2 MeV</a:t>
            </a:r>
          </a:p>
          <a:p>
            <a:r>
              <a:rPr lang="en-US" dirty="0"/>
              <a:t> </a:t>
            </a:r>
            <a:r>
              <a:rPr lang="en-US" dirty="0" smtClean="0"/>
              <a:t>         -2- and s</a:t>
            </a:r>
            <a:r>
              <a:rPr lang="en-US" dirty="0" smtClean="0"/>
              <a:t>table </a:t>
            </a:r>
            <a:r>
              <a:rPr lang="en-US" dirty="0" smtClean="0"/>
              <a:t>well within Higgs width (</a:t>
            </a:r>
            <a:r>
              <a:rPr lang="en-CH" dirty="0" smtClean="0"/>
              <a:t>±</a:t>
            </a:r>
            <a:r>
              <a:rPr lang="en-US" dirty="0"/>
              <a:t>2</a:t>
            </a:r>
            <a:r>
              <a:rPr lang="en-US" dirty="0" smtClean="0"/>
              <a:t> MeV)</a:t>
            </a:r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         </a:t>
            </a:r>
            <a:r>
              <a:rPr lang="en-US" dirty="0" smtClean="0"/>
              <a:t>-3- </a:t>
            </a:r>
            <a:r>
              <a:rPr lang="en-US" dirty="0" smtClean="0"/>
              <a:t>know the nominal center of mass energy  </a:t>
            </a:r>
            <a:r>
              <a:rPr lang="en-US" dirty="0" smtClean="0"/>
              <a:t>to  </a:t>
            </a:r>
            <a:r>
              <a:rPr lang="en-US" dirty="0" smtClean="0"/>
              <a:t>better precision </a:t>
            </a:r>
            <a:r>
              <a:rPr lang="en-US" dirty="0"/>
              <a:t>(</a:t>
            </a:r>
            <a:r>
              <a:rPr lang="en-CH" dirty="0" smtClean="0"/>
              <a:t>±</a:t>
            </a:r>
            <a:r>
              <a:rPr lang="en-US" dirty="0" smtClean="0"/>
              <a:t>1 </a:t>
            </a:r>
            <a:r>
              <a:rPr lang="en-US" dirty="0" smtClean="0"/>
              <a:t>MeV)</a:t>
            </a:r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         </a:t>
            </a:r>
            <a:r>
              <a:rPr lang="en-US" dirty="0" smtClean="0"/>
              <a:t>-4- </a:t>
            </a:r>
            <a:r>
              <a:rPr lang="en-US" dirty="0" smtClean="0"/>
              <a:t>know the </a:t>
            </a:r>
            <a:r>
              <a:rPr lang="en-US" dirty="0" err="1" smtClean="0"/>
              <a:t>centre</a:t>
            </a:r>
            <a:r>
              <a:rPr lang="en-US" dirty="0" smtClean="0"/>
              <a:t>-of-mass energy spread with similar precision </a:t>
            </a:r>
            <a:r>
              <a:rPr lang="en-US" dirty="0"/>
              <a:t>(</a:t>
            </a:r>
            <a:r>
              <a:rPr lang="en-CH" dirty="0"/>
              <a:t>±</a:t>
            </a:r>
            <a:r>
              <a:rPr lang="en-US" dirty="0"/>
              <a:t>1 MeV </a:t>
            </a:r>
            <a:r>
              <a:rPr lang="en-US" dirty="0" smtClean="0"/>
              <a:t>results in 20% cross-section uncertainty)  </a:t>
            </a:r>
            <a:endParaRPr lang="en-US" dirty="0" smtClean="0"/>
          </a:p>
          <a:p>
            <a:endParaRPr lang="en-US" dirty="0"/>
          </a:p>
          <a:p>
            <a:r>
              <a:rPr lang="en-US" dirty="0"/>
              <a:t>reference </a:t>
            </a:r>
            <a:r>
              <a:rPr lang="en-US" b="1" dirty="0" smtClean="0"/>
              <a:t>arXiv:1909.12245 </a:t>
            </a:r>
            <a:r>
              <a:rPr lang="en-US" b="1" dirty="0" smtClean="0"/>
              <a:t> -- </a:t>
            </a:r>
            <a:r>
              <a:rPr lang="en-US" dirty="0" smtClean="0"/>
              <a:t>will be included in EJP issue on  challenges            </a:t>
            </a:r>
            <a:r>
              <a:rPr lang="en-US" b="1" dirty="0" smtClean="0"/>
              <a:t>NB these specifications can be refined</a:t>
            </a:r>
            <a:r>
              <a:rPr lang="en-US" dirty="0" smtClean="0"/>
              <a:t>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691295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1219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B89C571-78A8-4F2C-B8B6-6FAB61903C24}" type="datetime1"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12190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2/5/2021</a:t>
            </a:fld>
            <a:endParaRPr kumimoji="0" lang="fr-CH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1219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Alain Blondel EPOL at FCC-ee</a:t>
            </a:r>
            <a:endParaRPr kumimoji="0" lang="fr-CH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1219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28A6E5-1451-4611-9B85-9117163DB886}" type="slidenum">
              <a:rPr kumimoji="0" lang="fr-CH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90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fr-CH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47660" y="109333"/>
            <a:ext cx="3859390" cy="400110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fr-FR" sz="2000" b="1" dirty="0" smtClean="0"/>
              <a:t>CONCLUSIONS AND IMPLICATIONS</a:t>
            </a:r>
            <a:endParaRPr lang="fr-FR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560443" y="1143000"/>
            <a:ext cx="99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1" name="TextBox 10"/>
          <p:cNvSpPr txBox="1"/>
          <p:nvPr/>
        </p:nvSpPr>
        <p:spPr>
          <a:xfrm>
            <a:off x="457199" y="844829"/>
            <a:ext cx="11366381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fr-FR" dirty="0" smtClean="0"/>
              <a:t>The s-</a:t>
            </a:r>
            <a:r>
              <a:rPr lang="fr-FR" dirty="0" err="1" smtClean="0"/>
              <a:t>channel</a:t>
            </a:r>
            <a:r>
              <a:rPr lang="fr-FR" dirty="0" smtClean="0"/>
              <a:t> production </a:t>
            </a:r>
            <a:r>
              <a:rPr lang="fr-FR" dirty="0" err="1" smtClean="0"/>
              <a:t>ee</a:t>
            </a:r>
            <a:r>
              <a:rPr lang="en-CH" dirty="0" smtClean="0">
                <a:sym typeface="Wingdings" panose="05000000000000000000" pitchFamily="2" charset="2"/>
              </a:rPr>
              <a:t></a:t>
            </a:r>
            <a:r>
              <a:rPr lang="en-US" dirty="0" smtClean="0">
                <a:sym typeface="Wingdings" panose="05000000000000000000" pitchFamily="2" charset="2"/>
              </a:rPr>
              <a:t> H at ECM=</a:t>
            </a:r>
            <a:r>
              <a:rPr lang="en-US" dirty="0" err="1" smtClean="0">
                <a:sym typeface="Wingdings" panose="05000000000000000000" pitchFamily="2" charset="2"/>
              </a:rPr>
              <a:t>m</a:t>
            </a:r>
            <a:r>
              <a:rPr lang="en-US" baseline="-25000" dirty="0" err="1" smtClean="0">
                <a:sym typeface="Wingdings" panose="05000000000000000000" pitchFamily="2" charset="2"/>
              </a:rPr>
              <a:t>H</a:t>
            </a:r>
            <a:r>
              <a:rPr lang="fr-FR" dirty="0" smtClean="0"/>
              <a:t>  </a:t>
            </a:r>
            <a:r>
              <a:rPr lang="fr-FR" dirty="0" err="1" smtClean="0"/>
              <a:t>requires</a:t>
            </a:r>
            <a:r>
              <a:rPr lang="fr-FR" dirty="0" smtClean="0"/>
              <a:t> </a:t>
            </a:r>
            <a:r>
              <a:rPr lang="fr-FR" dirty="0" err="1" smtClean="0"/>
              <a:t>that</a:t>
            </a:r>
            <a:r>
              <a:rPr lang="fr-FR" dirty="0" smtClean="0"/>
              <a:t> </a:t>
            </a:r>
            <a:br>
              <a:rPr lang="fr-FR" dirty="0" smtClean="0"/>
            </a:br>
            <a:r>
              <a:rPr lang="fr-FR" dirty="0" smtClean="0"/>
              <a:t>           -- first a </a:t>
            </a:r>
            <a:r>
              <a:rPr lang="fr-FR" dirty="0" err="1" smtClean="0"/>
              <a:t>measurement</a:t>
            </a:r>
            <a:r>
              <a:rPr lang="fr-FR" dirty="0" smtClean="0"/>
              <a:t> of </a:t>
            </a:r>
            <a:r>
              <a:rPr lang="fr-FR" dirty="0" err="1" smtClean="0"/>
              <a:t>m</a:t>
            </a:r>
            <a:r>
              <a:rPr lang="fr-FR" baseline="-25000" dirty="0" err="1" smtClean="0"/>
              <a:t>H</a:t>
            </a:r>
            <a:r>
              <a:rPr lang="fr-FR" dirty="0" err="1" smtClean="0"/>
              <a:t>at</a:t>
            </a:r>
            <a:r>
              <a:rPr lang="fr-FR" dirty="0" smtClean="0"/>
              <a:t> ECM = 240 </a:t>
            </a:r>
            <a:r>
              <a:rPr lang="fr-FR" dirty="0" err="1" smtClean="0"/>
              <a:t>GeV</a:t>
            </a:r>
            <a:r>
              <a:rPr lang="fr-FR" dirty="0" smtClean="0"/>
              <a:t>  </a:t>
            </a:r>
            <a:br>
              <a:rPr lang="fr-FR" dirty="0" smtClean="0"/>
            </a:br>
            <a:r>
              <a:rPr lang="fr-FR" dirty="0" smtClean="0"/>
              <a:t>           -- </a:t>
            </a:r>
            <a:r>
              <a:rPr lang="fr-FR" dirty="0" err="1" smtClean="0"/>
              <a:t>then</a:t>
            </a:r>
            <a:r>
              <a:rPr lang="fr-FR" dirty="0" smtClean="0"/>
              <a:t> a </a:t>
            </a:r>
            <a:r>
              <a:rPr lang="fr-FR" dirty="0" err="1" smtClean="0"/>
              <a:t>run</a:t>
            </a:r>
            <a:r>
              <a:rPr lang="fr-FR" dirty="0" smtClean="0"/>
              <a:t> at ECM = 125 </a:t>
            </a:r>
            <a:r>
              <a:rPr lang="fr-FR" dirty="0" err="1" smtClean="0"/>
              <a:t>GeV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the high </a:t>
            </a:r>
            <a:r>
              <a:rPr lang="fr-FR" dirty="0" err="1" smtClean="0"/>
              <a:t>luminosity</a:t>
            </a:r>
            <a:r>
              <a:rPr lang="fr-FR" dirty="0" smtClean="0"/>
              <a:t> </a:t>
            </a:r>
            <a:r>
              <a:rPr lang="fr-FR" dirty="0" err="1" smtClean="0"/>
              <a:t>optics</a:t>
            </a:r>
            <a:r>
              <a:rPr lang="fr-FR" dirty="0" smtClean="0"/>
              <a:t> (the Z machine) </a:t>
            </a:r>
          </a:p>
          <a:p>
            <a:r>
              <a:rPr lang="fr-FR" dirty="0" smtClean="0"/>
              <a:t>                 -- </a:t>
            </a:r>
            <a:r>
              <a:rPr lang="fr-FR" dirty="0" err="1" smtClean="0"/>
              <a:t>this</a:t>
            </a:r>
            <a:r>
              <a:rPr lang="fr-FR" dirty="0" smtClean="0"/>
              <a:t> </a:t>
            </a:r>
            <a:r>
              <a:rPr lang="fr-FR" dirty="0" err="1" smtClean="0"/>
              <a:t>would</a:t>
            </a:r>
            <a:r>
              <a:rPr lang="fr-FR" dirty="0" smtClean="0"/>
              <a:t> have implications on the </a:t>
            </a:r>
            <a:r>
              <a:rPr lang="fr-FR" dirty="0" err="1" smtClean="0"/>
              <a:t>run</a:t>
            </a:r>
            <a:r>
              <a:rPr lang="fr-FR" dirty="0" smtClean="0"/>
              <a:t> plan (ZH first, </a:t>
            </a:r>
            <a:r>
              <a:rPr lang="fr-FR" dirty="0" err="1" smtClean="0"/>
              <a:t>then</a:t>
            </a:r>
            <a:r>
              <a:rPr lang="fr-FR" dirty="0" smtClean="0"/>
              <a:t> Z and H) </a:t>
            </a:r>
          </a:p>
          <a:p>
            <a:endParaRPr lang="fr-FR" dirty="0" smtClean="0"/>
          </a:p>
          <a:p>
            <a:r>
              <a:rPr lang="fr-FR" dirty="0" smtClean="0"/>
              <a:t>2. </a:t>
            </a:r>
            <a:r>
              <a:rPr lang="en-US" dirty="0">
                <a:sym typeface="Wingdings" panose="05000000000000000000" pitchFamily="2" charset="2"/>
              </a:rPr>
              <a:t>ECM=</a:t>
            </a:r>
            <a:r>
              <a:rPr lang="en-US" dirty="0" err="1">
                <a:sym typeface="Wingdings" panose="05000000000000000000" pitchFamily="2" charset="2"/>
              </a:rPr>
              <a:t>m</a:t>
            </a:r>
            <a:r>
              <a:rPr lang="en-US" baseline="-25000" dirty="0" err="1">
                <a:sym typeface="Wingdings" panose="05000000000000000000" pitchFamily="2" charset="2"/>
              </a:rPr>
              <a:t>H</a:t>
            </a:r>
            <a:r>
              <a:rPr lang="en-US" baseline="-25000" dirty="0">
                <a:sym typeface="Wingdings" panose="05000000000000000000" pitchFamily="2" charset="2"/>
              </a:rPr>
              <a:t> </a:t>
            </a:r>
            <a:r>
              <a:rPr lang="en-US" baseline="-25000" dirty="0" smtClean="0">
                <a:sym typeface="Wingdings" panose="05000000000000000000" pitchFamily="2" charset="2"/>
              </a:rPr>
              <a:t> </a:t>
            </a:r>
            <a:r>
              <a:rPr lang="fr-FR" dirty="0" smtClean="0"/>
              <a:t> must </a:t>
            </a:r>
            <a:r>
              <a:rPr lang="fr-FR" dirty="0" err="1" smtClean="0"/>
              <a:t>be</a:t>
            </a:r>
            <a:r>
              <a:rPr lang="fr-FR" dirty="0" smtClean="0"/>
              <a:t> exact </a:t>
            </a:r>
            <a:r>
              <a:rPr lang="fr-FR" dirty="0" err="1" smtClean="0"/>
              <a:t>within</a:t>
            </a:r>
            <a:r>
              <a:rPr lang="fr-FR" dirty="0" smtClean="0"/>
              <a:t> </a:t>
            </a:r>
            <a:r>
              <a:rPr lang="en-CH" dirty="0" smtClean="0">
                <a:sym typeface="Symbol" panose="05050102010706020507" pitchFamily="18" charset="2"/>
              </a:rPr>
              <a:t>±</a:t>
            </a:r>
            <a:r>
              <a:rPr lang="en-US" dirty="0" smtClean="0">
                <a:sym typeface="Symbol" panose="05050102010706020507" pitchFamily="18" charset="2"/>
              </a:rPr>
              <a:t> 2 MeV -- </a:t>
            </a:r>
            <a:r>
              <a:rPr lang="fr-FR" dirty="0" smtClean="0"/>
              <a:t>do not have a </a:t>
            </a:r>
            <a:r>
              <a:rPr lang="fr-FR" dirty="0" err="1" smtClean="0"/>
              <a:t>choice</a:t>
            </a:r>
            <a:r>
              <a:rPr lang="fr-FR" dirty="0" smtClean="0"/>
              <a:t> and must use RDP for calibration. </a:t>
            </a:r>
          </a:p>
          <a:p>
            <a:r>
              <a:rPr lang="fr-FR" dirty="0"/>
              <a:t> </a:t>
            </a:r>
            <a:r>
              <a:rPr lang="fr-FR" dirty="0" smtClean="0"/>
              <a:t>                      </a:t>
            </a:r>
            <a:r>
              <a:rPr lang="fr-FR" dirty="0" err="1" smtClean="0"/>
              <a:t>this</a:t>
            </a:r>
            <a:r>
              <a:rPr lang="fr-FR" dirty="0" smtClean="0"/>
              <a:t> </a:t>
            </a:r>
            <a:r>
              <a:rPr lang="fr-FR" dirty="0" err="1" smtClean="0"/>
              <a:t>might</a:t>
            </a:r>
            <a:r>
              <a:rPr lang="fr-FR" dirty="0" smtClean="0"/>
              <a:t> </a:t>
            </a:r>
            <a:r>
              <a:rPr lang="fr-FR" dirty="0" err="1" smtClean="0"/>
              <a:t>require</a:t>
            </a:r>
            <a:r>
              <a:rPr lang="fr-FR" dirty="0" smtClean="0"/>
              <a:t> running the machine </a:t>
            </a:r>
            <a:r>
              <a:rPr lang="fr-FR" dirty="0" err="1" smtClean="0"/>
              <a:t>with</a:t>
            </a:r>
            <a:r>
              <a:rPr lang="fr-FR" dirty="0" smtClean="0"/>
              <a:t> 440 MeV </a:t>
            </a:r>
            <a:r>
              <a:rPr lang="fr-FR" dirty="0" err="1" smtClean="0"/>
              <a:t>difference</a:t>
            </a:r>
            <a:r>
              <a:rPr lang="fr-FR" dirty="0" smtClean="0"/>
              <a:t> </a:t>
            </a:r>
            <a:r>
              <a:rPr lang="fr-FR" dirty="0" err="1" smtClean="0"/>
              <a:t>between</a:t>
            </a:r>
            <a:r>
              <a:rPr lang="fr-FR" dirty="0" smtClean="0"/>
              <a:t> e+ and e- </a:t>
            </a:r>
            <a:r>
              <a:rPr lang="fr-FR" dirty="0" err="1" smtClean="0"/>
              <a:t>energies</a:t>
            </a:r>
            <a:r>
              <a:rPr lang="fr-FR" dirty="0" smtClean="0"/>
              <a:t>. </a:t>
            </a:r>
            <a:br>
              <a:rPr lang="fr-FR" dirty="0" smtClean="0"/>
            </a:br>
            <a:r>
              <a:rPr lang="fr-FR" dirty="0" smtClean="0"/>
              <a:t>                       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this</a:t>
            </a:r>
            <a:r>
              <a:rPr lang="fr-FR" dirty="0" smtClean="0"/>
              <a:t> possible? </a:t>
            </a:r>
          </a:p>
          <a:p>
            <a:endParaRPr lang="fr-FR" dirty="0" smtClean="0"/>
          </a:p>
          <a:p>
            <a:r>
              <a:rPr lang="fr-FR" dirty="0" smtClean="0"/>
              <a:t>3. 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should</a:t>
            </a:r>
            <a:r>
              <a:rPr lang="fr-FR" dirty="0" smtClean="0"/>
              <a:t> </a:t>
            </a:r>
            <a:r>
              <a:rPr lang="fr-FR" dirty="0" err="1" smtClean="0"/>
              <a:t>run</a:t>
            </a:r>
            <a:r>
              <a:rPr lang="fr-FR" dirty="0" smtClean="0"/>
              <a:t> in a </a:t>
            </a:r>
            <a:r>
              <a:rPr lang="fr-FR" dirty="0" err="1" smtClean="0"/>
              <a:t>way</a:t>
            </a:r>
            <a:r>
              <a:rPr lang="fr-FR" dirty="0" smtClean="0"/>
              <a:t> </a:t>
            </a:r>
            <a:r>
              <a:rPr lang="fr-FR" dirty="0" err="1" smtClean="0"/>
              <a:t>similar</a:t>
            </a:r>
            <a:r>
              <a:rPr lang="fr-FR" dirty="0" smtClean="0"/>
              <a:t> to the Z </a:t>
            </a:r>
            <a:r>
              <a:rPr lang="fr-FR" dirty="0" err="1" smtClean="0"/>
              <a:t>run</a:t>
            </a:r>
            <a:r>
              <a:rPr lang="fr-FR" dirty="0"/>
              <a:t> </a:t>
            </a:r>
            <a:r>
              <a:rPr lang="en-CH" dirty="0" smtClean="0"/>
              <a:t>–</a:t>
            </a:r>
            <a:r>
              <a:rPr lang="fr-FR" dirty="0" smtClean="0"/>
              <a:t> </a:t>
            </a:r>
            <a:r>
              <a:rPr lang="fr-FR" dirty="0" err="1" smtClean="0"/>
              <a:t>wigglers</a:t>
            </a:r>
            <a:r>
              <a:rPr lang="fr-FR" dirty="0" smtClean="0"/>
              <a:t> </a:t>
            </a:r>
            <a:r>
              <a:rPr lang="fr-FR" dirty="0" err="1" smtClean="0"/>
              <a:t>needed</a:t>
            </a:r>
            <a:r>
              <a:rPr lang="fr-FR" dirty="0" smtClean="0"/>
              <a:t> for </a:t>
            </a:r>
            <a:r>
              <a:rPr lang="fr-FR" dirty="0" err="1" smtClean="0"/>
              <a:t>shorter</a:t>
            </a:r>
            <a:r>
              <a:rPr lang="fr-FR" dirty="0" smtClean="0"/>
              <a:t> time for pilot </a:t>
            </a:r>
            <a:r>
              <a:rPr lang="fr-FR" dirty="0" err="1" smtClean="0"/>
              <a:t>bunches</a:t>
            </a:r>
            <a:r>
              <a:rPr lang="fr-FR" dirty="0" smtClean="0"/>
              <a:t> </a:t>
            </a:r>
            <a:br>
              <a:rPr lang="fr-FR" dirty="0" smtClean="0"/>
            </a:br>
            <a:r>
              <a:rPr lang="fr-FR" dirty="0" smtClean="0"/>
              <a:t>                       ECM must </a:t>
            </a:r>
            <a:r>
              <a:rPr lang="fr-FR" dirty="0" err="1" smtClean="0"/>
              <a:t>remain</a:t>
            </a:r>
            <a:r>
              <a:rPr lang="fr-FR" dirty="0" smtClean="0"/>
              <a:t> at all times </a:t>
            </a:r>
            <a:r>
              <a:rPr lang="fr-FR" dirty="0" err="1" smtClean="0"/>
              <a:t>equal</a:t>
            </a:r>
            <a:r>
              <a:rPr lang="fr-FR" dirty="0" smtClean="0"/>
              <a:t> to </a:t>
            </a:r>
            <a:r>
              <a:rPr lang="fr-FR" dirty="0" err="1" smtClean="0"/>
              <a:t>m</a:t>
            </a:r>
            <a:r>
              <a:rPr lang="fr-FR" baseline="-25000" dirty="0" err="1" smtClean="0"/>
              <a:t>H</a:t>
            </a:r>
            <a:r>
              <a:rPr lang="fr-FR" dirty="0" smtClean="0"/>
              <a:t> </a:t>
            </a:r>
            <a:r>
              <a:rPr lang="fr-FR" dirty="0" err="1" smtClean="0"/>
              <a:t>within</a:t>
            </a:r>
            <a:r>
              <a:rPr lang="fr-FR" dirty="0" smtClean="0"/>
              <a:t> </a:t>
            </a:r>
            <a:r>
              <a:rPr lang="fr-FR" dirty="0" err="1" smtClean="0"/>
              <a:t>above</a:t>
            </a:r>
            <a:r>
              <a:rPr lang="fr-FR" dirty="0" smtClean="0"/>
              <a:t> </a:t>
            </a:r>
            <a:r>
              <a:rPr lang="fr-FR" dirty="0" err="1" smtClean="0"/>
              <a:t>spec</a:t>
            </a:r>
            <a:r>
              <a:rPr lang="fr-FR" dirty="0" smtClean="0"/>
              <a:t>. This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require</a:t>
            </a:r>
            <a:r>
              <a:rPr lang="fr-FR" dirty="0" smtClean="0"/>
              <a:t> a good model </a:t>
            </a:r>
            <a:br>
              <a:rPr lang="fr-FR" dirty="0" smtClean="0"/>
            </a:br>
            <a:r>
              <a:rPr lang="fr-FR" dirty="0" smtClean="0"/>
              <a:t>                       and constant RF </a:t>
            </a:r>
            <a:r>
              <a:rPr lang="fr-FR" dirty="0" err="1" smtClean="0"/>
              <a:t>frequency</a:t>
            </a:r>
            <a:r>
              <a:rPr lang="fr-FR" dirty="0" smtClean="0"/>
              <a:t> </a:t>
            </a:r>
            <a:r>
              <a:rPr lang="fr-FR" dirty="0" err="1" smtClean="0"/>
              <a:t>adjustments</a:t>
            </a:r>
            <a:r>
              <a:rPr lang="fr-FR" dirty="0" smtClean="0"/>
              <a:t>. The running mode must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adapted</a:t>
            </a:r>
            <a:r>
              <a:rPr lang="fr-FR" dirty="0" smtClean="0"/>
              <a:t> to </a:t>
            </a:r>
            <a:r>
              <a:rPr lang="fr-FR" dirty="0" err="1" smtClean="0"/>
              <a:t>this</a:t>
            </a:r>
            <a:r>
              <a:rPr lang="fr-FR" dirty="0" smtClean="0"/>
              <a:t>. </a:t>
            </a:r>
          </a:p>
          <a:p>
            <a:endParaRPr lang="fr-FR" dirty="0" smtClean="0"/>
          </a:p>
          <a:p>
            <a:r>
              <a:rPr lang="fr-FR" dirty="0" smtClean="0"/>
              <a:t>4. the </a:t>
            </a:r>
            <a:r>
              <a:rPr lang="fr-FR" dirty="0" err="1" smtClean="0"/>
              <a:t>energy</a:t>
            </a:r>
            <a:r>
              <a:rPr lang="fr-FR" dirty="0" smtClean="0"/>
              <a:t> spread </a:t>
            </a:r>
            <a:r>
              <a:rPr lang="fr-FR" dirty="0" err="1" smtClean="0"/>
              <a:t>is</a:t>
            </a:r>
            <a:r>
              <a:rPr lang="fr-FR" dirty="0" smtClean="0"/>
              <a:t> a basic input to the </a:t>
            </a:r>
            <a:r>
              <a:rPr lang="fr-FR" dirty="0" err="1" smtClean="0"/>
              <a:t>physics</a:t>
            </a:r>
            <a:r>
              <a:rPr lang="fr-FR" dirty="0" smtClean="0"/>
              <a:t> </a:t>
            </a:r>
            <a:r>
              <a:rPr lang="fr-FR" dirty="0" err="1" smtClean="0"/>
              <a:t>result</a:t>
            </a:r>
            <a:r>
              <a:rPr lang="fr-FR" dirty="0" smtClean="0"/>
              <a:t> (not a </a:t>
            </a:r>
            <a:r>
              <a:rPr lang="fr-FR" dirty="0" err="1" smtClean="0"/>
              <a:t>small</a:t>
            </a:r>
            <a:r>
              <a:rPr lang="fr-FR" dirty="0" smtClean="0"/>
              <a:t> correction) and must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measured</a:t>
            </a:r>
            <a:r>
              <a:rPr lang="fr-FR" dirty="0" smtClean="0"/>
              <a:t> in </a:t>
            </a:r>
            <a:r>
              <a:rPr lang="fr-FR" dirty="0" err="1" smtClean="0"/>
              <a:t>bins</a:t>
            </a:r>
            <a:r>
              <a:rPr lang="fr-FR" dirty="0" smtClean="0"/>
              <a:t> of </a:t>
            </a:r>
          </a:p>
          <a:p>
            <a:r>
              <a:rPr lang="fr-FR" dirty="0"/>
              <a:t> </a:t>
            </a:r>
            <a:r>
              <a:rPr lang="fr-FR" dirty="0" smtClean="0"/>
              <a:t>                      the </a:t>
            </a:r>
            <a:r>
              <a:rPr lang="fr-FR" dirty="0" err="1" smtClean="0"/>
              <a:t>coordinate</a:t>
            </a:r>
            <a:r>
              <a:rPr lang="fr-FR" dirty="0" smtClean="0"/>
              <a:t> on </a:t>
            </a:r>
            <a:r>
              <a:rPr lang="fr-FR" dirty="0" err="1" smtClean="0"/>
              <a:t>which</a:t>
            </a:r>
            <a:r>
              <a:rPr lang="fr-FR" dirty="0" smtClean="0"/>
              <a:t> the opposite dispersion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expanded</a:t>
            </a:r>
            <a:r>
              <a:rPr lang="fr-FR" dirty="0" smtClean="0"/>
              <a:t> (</a:t>
            </a:r>
            <a:r>
              <a:rPr lang="fr-FR" dirty="0" err="1" smtClean="0"/>
              <a:t>assumed</a:t>
            </a:r>
            <a:r>
              <a:rPr lang="fr-FR" dirty="0" smtClean="0"/>
              <a:t> x) </a:t>
            </a:r>
            <a:r>
              <a:rPr lang="fr-FR" dirty="0" err="1" smtClean="0"/>
              <a:t>using</a:t>
            </a:r>
            <a:r>
              <a:rPr lang="fr-FR" dirty="0" smtClean="0"/>
              <a:t> muon pairs. </a:t>
            </a:r>
          </a:p>
          <a:p>
            <a:r>
              <a:rPr lang="fr-FR" dirty="0"/>
              <a:t> </a:t>
            </a:r>
            <a:r>
              <a:rPr lang="fr-FR" dirty="0" smtClean="0"/>
              <a:t>                       This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done</a:t>
            </a:r>
            <a:r>
              <a:rPr lang="fr-FR" dirty="0" smtClean="0"/>
              <a:t>, and </a:t>
            </a:r>
            <a:r>
              <a:rPr lang="fr-FR" dirty="0" err="1" smtClean="0"/>
              <a:t>constitutes</a:t>
            </a:r>
            <a:r>
              <a:rPr lang="fr-FR" dirty="0" smtClean="0"/>
              <a:t> a </a:t>
            </a:r>
            <a:r>
              <a:rPr lang="fr-FR" dirty="0" err="1" smtClean="0"/>
              <a:t>superb</a:t>
            </a:r>
            <a:r>
              <a:rPr lang="fr-FR" dirty="0" smtClean="0"/>
              <a:t> </a:t>
            </a:r>
            <a:r>
              <a:rPr lang="fr-FR" dirty="0" err="1" smtClean="0"/>
              <a:t>verification</a:t>
            </a:r>
            <a:r>
              <a:rPr lang="fr-FR" dirty="0" smtClean="0"/>
              <a:t> of the </a:t>
            </a:r>
            <a:r>
              <a:rPr lang="fr-FR" dirty="0" err="1" smtClean="0"/>
              <a:t>monochromatization</a:t>
            </a:r>
            <a:r>
              <a:rPr lang="fr-FR" dirty="0" smtClean="0"/>
              <a:t>. </a:t>
            </a:r>
            <a:br>
              <a:rPr lang="fr-FR" dirty="0" smtClean="0"/>
            </a:br>
            <a:r>
              <a:rPr lang="fr-FR" dirty="0" smtClean="0"/>
              <a:t>                         at ECM=125GeV </a:t>
            </a:r>
            <a:r>
              <a:rPr lang="fr-FR" dirty="0" err="1" smtClean="0"/>
              <a:t>this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too</a:t>
            </a:r>
            <a:r>
              <a:rPr lang="fr-FR" dirty="0" smtClean="0"/>
              <a:t> slow to </a:t>
            </a:r>
            <a:r>
              <a:rPr lang="fr-FR" dirty="0" err="1" smtClean="0"/>
              <a:t>allow</a:t>
            </a:r>
            <a:r>
              <a:rPr lang="fr-FR" dirty="0" smtClean="0"/>
              <a:t> machine </a:t>
            </a:r>
            <a:r>
              <a:rPr lang="fr-FR" dirty="0" err="1" smtClean="0"/>
              <a:t>set-up</a:t>
            </a:r>
            <a:r>
              <a:rPr lang="fr-FR" dirty="0" smtClean="0"/>
              <a:t> and </a:t>
            </a:r>
            <a:r>
              <a:rPr lang="fr-FR" dirty="0" err="1" smtClean="0"/>
              <a:t>debugging</a:t>
            </a:r>
            <a:r>
              <a:rPr lang="fr-FR" dirty="0" smtClean="0"/>
              <a:t> but </a:t>
            </a:r>
            <a:r>
              <a:rPr lang="fr-FR" dirty="0" err="1" smtClean="0"/>
              <a:t>useful</a:t>
            </a:r>
            <a:r>
              <a:rPr lang="fr-FR" dirty="0" smtClean="0"/>
              <a:t> for full </a:t>
            </a:r>
            <a:r>
              <a:rPr lang="fr-FR" dirty="0" err="1" smtClean="0"/>
              <a:t>lumi</a:t>
            </a:r>
            <a:r>
              <a:rPr lang="fr-FR" dirty="0" smtClean="0"/>
              <a:t> </a:t>
            </a:r>
            <a:r>
              <a:rPr lang="fr-FR" dirty="0" err="1" smtClean="0"/>
              <a:t>run</a:t>
            </a:r>
            <a:r>
              <a:rPr lang="fr-FR" dirty="0" smtClean="0"/>
              <a:t>. </a:t>
            </a:r>
          </a:p>
          <a:p>
            <a:endParaRPr lang="fr-FR" dirty="0" smtClean="0"/>
          </a:p>
          <a:p>
            <a:r>
              <a:rPr lang="fr-FR" dirty="0" smtClean="0"/>
              <a:t>5. the </a:t>
            </a:r>
            <a:r>
              <a:rPr lang="fr-FR" dirty="0" err="1" smtClean="0"/>
              <a:t>monochromatization</a:t>
            </a:r>
            <a:r>
              <a:rPr lang="fr-FR" dirty="0" smtClean="0"/>
              <a:t> </a:t>
            </a:r>
            <a:r>
              <a:rPr lang="fr-FR" dirty="0" err="1" smtClean="0"/>
              <a:t>scheme</a:t>
            </a:r>
            <a:r>
              <a:rPr lang="fr-FR" dirty="0" smtClean="0"/>
              <a:t> </a:t>
            </a:r>
            <a:r>
              <a:rPr lang="fr-FR" dirty="0" err="1" smtClean="0"/>
              <a:t>should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debugged</a:t>
            </a:r>
            <a:r>
              <a:rPr lang="fr-FR" dirty="0" smtClean="0"/>
              <a:t> at the Z </a:t>
            </a:r>
            <a:r>
              <a:rPr lang="fr-FR" dirty="0" err="1" smtClean="0"/>
              <a:t>energy</a:t>
            </a:r>
            <a:r>
              <a:rPr lang="fr-FR" dirty="0" smtClean="0"/>
              <a:t> </a:t>
            </a:r>
            <a:r>
              <a:rPr lang="fr-FR" dirty="0" err="1" smtClean="0"/>
              <a:t>where</a:t>
            </a:r>
            <a:r>
              <a:rPr lang="fr-FR" dirty="0" smtClean="0"/>
              <a:t> </a:t>
            </a:r>
            <a:r>
              <a:rPr lang="fr-FR" dirty="0" err="1" smtClean="0"/>
              <a:t>there</a:t>
            </a:r>
            <a:r>
              <a:rPr lang="fr-FR" dirty="0" smtClean="0"/>
              <a:t> are 300 times more muon pairs. 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32907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1219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B89C571-78A8-4F2C-B8B6-6FAB61903C24}" type="datetime1"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12190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2/4/2021</a:t>
            </a:fld>
            <a:endParaRPr kumimoji="0" lang="fr-CH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1219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Alain Blondel EPOL at FCC-ee</a:t>
            </a:r>
            <a:endParaRPr kumimoji="0" lang="fr-CH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1219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28A6E5-1451-4611-9B85-9117163DB886}" type="slidenum">
              <a:rPr kumimoji="0" lang="fr-CH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90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CH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39899" y="99107"/>
            <a:ext cx="10952101" cy="66479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           -- the </a:t>
            </a:r>
            <a:r>
              <a:rPr lang="en-US" b="1" dirty="0" err="1">
                <a:solidFill>
                  <a:srgbClr val="0070C0"/>
                </a:solidFill>
              </a:rPr>
              <a:t>centre</a:t>
            </a:r>
            <a:r>
              <a:rPr lang="en-US" b="1" dirty="0">
                <a:solidFill>
                  <a:srgbClr val="0070C0"/>
                </a:solidFill>
              </a:rPr>
              <a:t>-of-mass </a:t>
            </a:r>
            <a:r>
              <a:rPr lang="en-US" b="1" dirty="0" smtClean="0">
                <a:solidFill>
                  <a:srgbClr val="0070C0"/>
                </a:solidFill>
              </a:rPr>
              <a:t>energy </a:t>
            </a:r>
            <a:r>
              <a:rPr lang="en-US" b="1" dirty="0">
                <a:solidFill>
                  <a:srgbClr val="0070C0"/>
                </a:solidFill>
              </a:rPr>
              <a:t>with similar precision (</a:t>
            </a:r>
            <a:r>
              <a:rPr lang="en-CH" b="1" dirty="0" smtClean="0">
                <a:solidFill>
                  <a:srgbClr val="0070C0"/>
                </a:solidFill>
              </a:rPr>
              <a:t>±</a:t>
            </a:r>
            <a:r>
              <a:rPr lang="en-US" b="1" dirty="0">
                <a:solidFill>
                  <a:srgbClr val="0070C0"/>
                </a:solidFill>
              </a:rPr>
              <a:t>2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b="1" dirty="0">
                <a:solidFill>
                  <a:srgbClr val="0070C0"/>
                </a:solidFill>
              </a:rPr>
              <a:t>MeV OK?)  </a:t>
            </a:r>
          </a:p>
          <a:p>
            <a:r>
              <a:rPr lang="en-US" dirty="0" smtClean="0"/>
              <a:t>    </a:t>
            </a:r>
            <a:r>
              <a:rPr lang="en-CH" dirty="0" smtClean="0">
                <a:sym typeface="Wingdings" panose="05000000000000000000" pitchFamily="2" charset="2"/>
              </a:rPr>
              <a:t>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smtClean="0"/>
              <a:t>this requires use of the transverse polarization and resonant depolarization. </a:t>
            </a:r>
          </a:p>
          <a:p>
            <a:endParaRPr lang="en-US" dirty="0" smtClean="0"/>
          </a:p>
          <a:p>
            <a:r>
              <a:rPr lang="en-US" b="1" dirty="0" smtClean="0">
                <a:solidFill>
                  <a:srgbClr val="FF0000"/>
                </a:solidFill>
              </a:rPr>
              <a:t>     Unlike for the Z line shape and  W, we cannot chose the </a:t>
            </a:r>
            <a:r>
              <a:rPr lang="en-US" b="1" dirty="0" err="1" smtClean="0">
                <a:solidFill>
                  <a:srgbClr val="FF0000"/>
                </a:solidFill>
              </a:rPr>
              <a:t>centre</a:t>
            </a:r>
            <a:r>
              <a:rPr lang="en-US" b="1" dirty="0" smtClean="0">
                <a:solidFill>
                  <a:srgbClr val="FF0000"/>
                </a:solidFill>
              </a:rPr>
              <a:t> of mass energy, it has to be the Higgs mass. </a:t>
            </a:r>
          </a:p>
          <a:p>
            <a:r>
              <a:rPr lang="en-US" dirty="0" smtClean="0"/>
              <a:t> </a:t>
            </a:r>
            <a:endParaRPr lang="en-US" dirty="0" smtClean="0"/>
          </a:p>
          <a:p>
            <a:r>
              <a:rPr lang="en-US" dirty="0" smtClean="0"/>
              <a:t>    One condition is that the beam energies should be located around the half integer spin tune </a:t>
            </a:r>
            <a:r>
              <a:rPr lang="en-CH" dirty="0" smtClean="0">
                <a:sym typeface="Symbol" panose="05050102010706020507" pitchFamily="18" charset="2"/>
              </a:rPr>
              <a:t></a:t>
            </a:r>
            <a:r>
              <a:rPr lang="en-US" baseline="-25000" dirty="0" smtClean="0">
                <a:sym typeface="Symbol" panose="05050102010706020507" pitchFamily="18" charset="2"/>
              </a:rPr>
              <a:t>s </a:t>
            </a:r>
            <a:r>
              <a:rPr lang="en-US" dirty="0" smtClean="0">
                <a:sym typeface="Symbol" panose="05050102010706020507" pitchFamily="18" charset="2"/>
              </a:rPr>
              <a:t>=</a:t>
            </a:r>
            <a:r>
              <a:rPr lang="en-US" dirty="0" err="1" smtClean="0">
                <a:sym typeface="Symbol" panose="05050102010706020507" pitchFamily="18" charset="2"/>
              </a:rPr>
              <a:t>E</a:t>
            </a:r>
            <a:r>
              <a:rPr lang="en-US" baseline="-25000" dirty="0" err="1" smtClean="0">
                <a:sym typeface="Symbol" panose="05050102010706020507" pitchFamily="18" charset="2"/>
              </a:rPr>
              <a:t>b</a:t>
            </a:r>
            <a:r>
              <a:rPr lang="en-US" dirty="0" smtClean="0">
                <a:sym typeface="Symbol" panose="05050102010706020507" pitchFamily="18" charset="2"/>
              </a:rPr>
              <a:t> /</a:t>
            </a:r>
            <a:r>
              <a:rPr lang="en-US" dirty="0" smtClean="0">
                <a:sym typeface="Symbol" panose="05050102010706020507" pitchFamily="18" charset="2"/>
              </a:rPr>
              <a:t>0.4406486</a:t>
            </a:r>
            <a:r>
              <a:rPr lang="en-US" dirty="0" smtClean="0"/>
              <a:t>    </a:t>
            </a:r>
            <a:endParaRPr lang="en-US" dirty="0" smtClean="0"/>
          </a:p>
          <a:p>
            <a:r>
              <a:rPr lang="en-US" dirty="0" smtClean="0"/>
              <a:t>     </a:t>
            </a:r>
            <a:r>
              <a:rPr lang="en-US" b="1" dirty="0" smtClean="0"/>
              <a:t>if </a:t>
            </a:r>
            <a:r>
              <a:rPr lang="en-US" b="1" dirty="0" err="1" smtClean="0"/>
              <a:t>m</a:t>
            </a:r>
            <a:r>
              <a:rPr lang="en-US" b="1" baseline="-25000" dirty="0" err="1" smtClean="0"/>
              <a:t>H</a:t>
            </a:r>
            <a:r>
              <a:rPr lang="en-US" b="1" baseline="-25000" dirty="0" smtClean="0"/>
              <a:t> </a:t>
            </a:r>
            <a:r>
              <a:rPr lang="en-US" b="1" dirty="0" smtClean="0"/>
              <a:t>=125.09 GeV, then:  </a:t>
            </a:r>
            <a:r>
              <a:rPr lang="en-CH" b="1" dirty="0" smtClean="0">
                <a:sym typeface="Symbol" panose="05050102010706020507" pitchFamily="18" charset="2"/>
              </a:rPr>
              <a:t></a:t>
            </a:r>
            <a:r>
              <a:rPr lang="en-US" b="1" baseline="-25000" dirty="0">
                <a:sym typeface="Symbol" panose="05050102010706020507" pitchFamily="18" charset="2"/>
              </a:rPr>
              <a:t>s </a:t>
            </a:r>
            <a:r>
              <a:rPr lang="en-US" b="1" dirty="0" smtClean="0">
                <a:sym typeface="Symbol" panose="05050102010706020507" pitchFamily="18" charset="2"/>
              </a:rPr>
              <a:t>=(</a:t>
            </a:r>
            <a:r>
              <a:rPr lang="en-US" b="1" dirty="0" err="1" smtClean="0">
                <a:sym typeface="Symbol" panose="05050102010706020507" pitchFamily="18" charset="2"/>
              </a:rPr>
              <a:t>m</a:t>
            </a:r>
            <a:r>
              <a:rPr lang="en-US" b="1" baseline="-25000" dirty="0" err="1" smtClean="0">
                <a:sym typeface="Symbol" panose="05050102010706020507" pitchFamily="18" charset="2"/>
              </a:rPr>
              <a:t>H</a:t>
            </a:r>
            <a:r>
              <a:rPr lang="en-US" b="1" dirty="0" smtClean="0">
                <a:sym typeface="Symbol" panose="05050102010706020507" pitchFamily="18" charset="2"/>
              </a:rPr>
              <a:t>/2) </a:t>
            </a:r>
            <a:r>
              <a:rPr lang="en-US" b="1" dirty="0">
                <a:sym typeface="Symbol" panose="05050102010706020507" pitchFamily="18" charset="2"/>
              </a:rPr>
              <a:t>/</a:t>
            </a:r>
            <a:r>
              <a:rPr lang="en-US" b="1" dirty="0" smtClean="0">
                <a:sym typeface="Symbol" panose="05050102010706020507" pitchFamily="18" charset="2"/>
              </a:rPr>
              <a:t>0.4406486 = </a:t>
            </a:r>
            <a:r>
              <a:rPr lang="en-CH" b="1" dirty="0" smtClean="0">
                <a:sym typeface="Symbol" panose="05050102010706020507" pitchFamily="18" charset="2"/>
              </a:rPr>
              <a:t>141</a:t>
            </a:r>
            <a:r>
              <a:rPr lang="en-US" b="1" dirty="0" smtClean="0">
                <a:sym typeface="Symbol" panose="05050102010706020507" pitchFamily="18" charset="2"/>
              </a:rPr>
              <a:t>.</a:t>
            </a:r>
            <a:r>
              <a:rPr lang="en-CH" b="1" dirty="0" smtClean="0">
                <a:sym typeface="Symbol" panose="05050102010706020507" pitchFamily="18" charset="2"/>
              </a:rPr>
              <a:t>938</a:t>
            </a:r>
            <a:r>
              <a:rPr lang="en-US" b="1" dirty="0" smtClean="0">
                <a:sym typeface="Symbol" panose="05050102010706020507" pitchFamily="18" charset="2"/>
              </a:rPr>
              <a:t> </a:t>
            </a:r>
            <a:r>
              <a:rPr lang="en-US" u="sng" dirty="0" smtClean="0">
                <a:sym typeface="Symbol" panose="05050102010706020507" pitchFamily="18" charset="2"/>
              </a:rPr>
              <a:t>which is too close to integer. </a:t>
            </a:r>
            <a:endParaRPr lang="en-US" u="sng" dirty="0">
              <a:sym typeface="Symbol" panose="05050102010706020507" pitchFamily="18" charset="2"/>
            </a:endParaRPr>
          </a:p>
          <a:p>
            <a:endParaRPr lang="en-US" u="sng" dirty="0" smtClean="0">
              <a:sym typeface="Symbol" panose="05050102010706020507" pitchFamily="18" charset="2"/>
            </a:endParaRPr>
          </a:p>
          <a:p>
            <a:r>
              <a:rPr lang="en-US" dirty="0" smtClean="0">
                <a:sym typeface="Symbol" panose="05050102010706020507" pitchFamily="18" charset="2"/>
              </a:rPr>
              <a:t>     -- A possibility is to shift the energies of the two beams in opposite way by </a:t>
            </a:r>
            <a:r>
              <a:rPr lang="en-CH" dirty="0" smtClean="0">
                <a:sym typeface="Symbol" panose="05050102010706020507" pitchFamily="18" charset="2"/>
              </a:rPr>
              <a:t></a:t>
            </a:r>
            <a:r>
              <a:rPr lang="en-US" baseline="-25000" dirty="0" smtClean="0">
                <a:sym typeface="Symbol" panose="05050102010706020507" pitchFamily="18" charset="2"/>
              </a:rPr>
              <a:t>s </a:t>
            </a:r>
            <a:r>
              <a:rPr lang="en-US" dirty="0" smtClean="0">
                <a:sym typeface="Symbol" panose="05050102010706020507" pitchFamily="18" charset="2"/>
              </a:rPr>
              <a:t> = + and - 0.5,  </a:t>
            </a:r>
            <a:br>
              <a:rPr lang="en-US" dirty="0" smtClean="0">
                <a:sym typeface="Symbol" panose="05050102010706020507" pitchFamily="18" charset="2"/>
              </a:rPr>
            </a:br>
            <a:r>
              <a:rPr lang="en-US" dirty="0" smtClean="0">
                <a:sym typeface="Symbol" panose="05050102010706020507" pitchFamily="18" charset="2"/>
              </a:rPr>
              <a:t>          to </a:t>
            </a:r>
            <a:r>
              <a:rPr lang="en-CH" dirty="0" smtClean="0">
                <a:sym typeface="Symbol" panose="05050102010706020507" pitchFamily="18" charset="2"/>
              </a:rPr>
              <a:t>141</a:t>
            </a:r>
            <a:r>
              <a:rPr lang="en-US" dirty="0" smtClean="0">
                <a:sym typeface="Symbol" panose="05050102010706020507" pitchFamily="18" charset="2"/>
              </a:rPr>
              <a:t>.4</a:t>
            </a:r>
            <a:r>
              <a:rPr lang="en-CH" dirty="0" smtClean="0">
                <a:sym typeface="Symbol" panose="05050102010706020507" pitchFamily="18" charset="2"/>
              </a:rPr>
              <a:t>38</a:t>
            </a:r>
            <a:r>
              <a:rPr lang="en-US" dirty="0" smtClean="0">
                <a:sym typeface="Symbol" panose="05050102010706020507" pitchFamily="18" charset="2"/>
              </a:rPr>
              <a:t> and </a:t>
            </a:r>
            <a:r>
              <a:rPr lang="en-CH" dirty="0" smtClean="0">
                <a:sym typeface="Symbol" panose="05050102010706020507" pitchFamily="18" charset="2"/>
              </a:rPr>
              <a:t>14</a:t>
            </a:r>
            <a:r>
              <a:rPr lang="en-US" dirty="0" smtClean="0">
                <a:sym typeface="Symbol" panose="05050102010706020507" pitchFamily="18" charset="2"/>
              </a:rPr>
              <a:t>2.4</a:t>
            </a:r>
            <a:r>
              <a:rPr lang="en-CH" dirty="0" smtClean="0">
                <a:sym typeface="Symbol" panose="05050102010706020507" pitchFamily="18" charset="2"/>
              </a:rPr>
              <a:t>38</a:t>
            </a:r>
            <a:r>
              <a:rPr lang="en-US" dirty="0" smtClean="0">
                <a:sym typeface="Symbol" panose="05050102010706020507" pitchFamily="18" charset="2"/>
              </a:rPr>
              <a:t> (</a:t>
            </a:r>
            <a:r>
              <a:rPr lang="en-US" dirty="0" err="1" smtClean="0">
                <a:sym typeface="Symbol" panose="05050102010706020507" pitchFamily="18" charset="2"/>
              </a:rPr>
              <a:t>Oide</a:t>
            </a:r>
            <a:r>
              <a:rPr lang="en-US" dirty="0" smtClean="0">
                <a:sym typeface="Symbol" panose="05050102010706020507" pitchFamily="18" charset="2"/>
              </a:rPr>
              <a:t>) </a:t>
            </a:r>
            <a:r>
              <a:rPr lang="en-US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Can we do that?</a:t>
            </a:r>
            <a:endParaRPr lang="en-US" b="1" dirty="0">
              <a:solidFill>
                <a:srgbClr val="FF0000"/>
              </a:solidFill>
              <a:sym typeface="Symbol" panose="05050102010706020507" pitchFamily="18" charset="2"/>
            </a:endParaRPr>
          </a:p>
          <a:p>
            <a:r>
              <a:rPr lang="en-US" dirty="0" smtClean="0">
                <a:sym typeface="Symbol" panose="05050102010706020507" pitchFamily="18" charset="2"/>
              </a:rPr>
              <a:t>     -- This works as long as we can achieve polarization and depolarization for </a:t>
            </a:r>
            <a:r>
              <a:rPr lang="en-US" dirty="0" err="1" smtClean="0">
                <a:sym typeface="Symbol" panose="05050102010706020507" pitchFamily="18" charset="2"/>
              </a:rPr>
              <a:t>frac</a:t>
            </a:r>
            <a:r>
              <a:rPr lang="en-US" dirty="0" smtClean="0">
                <a:sym typeface="Symbol" panose="05050102010706020507" pitchFamily="18" charset="2"/>
              </a:rPr>
              <a:t>(</a:t>
            </a:r>
            <a:r>
              <a:rPr lang="en-CH" dirty="0" smtClean="0">
                <a:sym typeface="Symbol" panose="05050102010706020507" pitchFamily="18" charset="2"/>
              </a:rPr>
              <a:t></a:t>
            </a:r>
            <a:r>
              <a:rPr lang="en-US" baseline="-25000" dirty="0" smtClean="0">
                <a:sym typeface="Symbol" panose="05050102010706020507" pitchFamily="18" charset="2"/>
              </a:rPr>
              <a:t>s </a:t>
            </a:r>
            <a:r>
              <a:rPr lang="en-US" dirty="0" smtClean="0">
                <a:sym typeface="Symbol" panose="05050102010706020507" pitchFamily="18" charset="2"/>
              </a:rPr>
              <a:t>)</a:t>
            </a:r>
            <a:r>
              <a:rPr lang="en-US" baseline="-25000" dirty="0" smtClean="0">
                <a:sym typeface="Symbol" panose="05050102010706020507" pitchFamily="18" charset="2"/>
              </a:rPr>
              <a:t> </a:t>
            </a:r>
            <a:r>
              <a:rPr lang="en-CH" dirty="0" smtClean="0">
                <a:sym typeface="Symbol" panose="05050102010706020507" pitchFamily="18" charset="2"/>
              </a:rPr>
              <a:t></a:t>
            </a:r>
            <a:r>
              <a:rPr lang="en-US" dirty="0" smtClean="0">
                <a:sym typeface="Symbol" panose="05050102010706020507" pitchFamily="18" charset="2"/>
              </a:rPr>
              <a:t>[0.25 </a:t>
            </a:r>
            <a:r>
              <a:rPr lang="en-US" dirty="0">
                <a:sym typeface="Symbol" panose="05050102010706020507" pitchFamily="18" charset="2"/>
              </a:rPr>
              <a:t>,</a:t>
            </a:r>
            <a:r>
              <a:rPr lang="en-US" dirty="0" smtClean="0">
                <a:sym typeface="Symbol" panose="05050102010706020507" pitchFamily="18" charset="2"/>
              </a:rPr>
              <a:t> 0.75]</a:t>
            </a:r>
            <a:endParaRPr lang="en-US" dirty="0" smtClean="0">
              <a:sym typeface="Symbol" panose="05050102010706020507" pitchFamily="18" charset="2"/>
            </a:endParaRPr>
          </a:p>
          <a:p>
            <a:r>
              <a:rPr lang="en-US" dirty="0">
                <a:sym typeface="Symbol" panose="05050102010706020507" pitchFamily="18" charset="2"/>
              </a:rPr>
              <a:t> </a:t>
            </a:r>
            <a:r>
              <a:rPr lang="en-US" dirty="0" smtClean="0">
                <a:sym typeface="Symbol" panose="05050102010706020507" pitchFamily="18" charset="2"/>
              </a:rPr>
              <a:t>                                                                 </a:t>
            </a:r>
            <a:r>
              <a:rPr lang="en-US" dirty="0" smtClean="0">
                <a:sym typeface="Symbol" panose="05050102010706020507" pitchFamily="18" charset="2"/>
              </a:rPr>
              <a:t>         </a:t>
            </a:r>
            <a:endParaRPr lang="en-US" dirty="0">
              <a:sym typeface="Symbol" panose="05050102010706020507" pitchFamily="18" charset="2"/>
            </a:endParaRPr>
          </a:p>
          <a:p>
            <a:r>
              <a:rPr lang="en-US" dirty="0" smtClean="0">
                <a:sym typeface="Symbol" panose="05050102010706020507" pitchFamily="18" charset="2"/>
              </a:rPr>
              <a:t>       </a:t>
            </a:r>
            <a:r>
              <a:rPr lang="en-US" dirty="0" smtClean="0">
                <a:sym typeface="Symbol" panose="05050102010706020507" pitchFamily="18" charset="2"/>
              </a:rPr>
              <a:t>(</a:t>
            </a:r>
            <a:r>
              <a:rPr lang="en-US" dirty="0" smtClean="0">
                <a:sym typeface="Symbol" panose="05050102010706020507" pitchFamily="18" charset="2"/>
              </a:rPr>
              <a:t>Could there </a:t>
            </a:r>
            <a:r>
              <a:rPr lang="en-US" dirty="0" smtClean="0">
                <a:sym typeface="Symbol" panose="05050102010706020507" pitchFamily="18" charset="2"/>
              </a:rPr>
              <a:t>be </a:t>
            </a:r>
            <a:r>
              <a:rPr lang="en-US" dirty="0" smtClean="0">
                <a:sym typeface="Symbol" panose="05050102010706020507" pitchFamily="18" charset="2"/>
              </a:rPr>
              <a:t>an elegant way to combine this with </a:t>
            </a:r>
            <a:r>
              <a:rPr lang="en-US" dirty="0" smtClean="0">
                <a:sym typeface="Symbol" panose="05050102010706020507" pitchFamily="18" charset="2"/>
              </a:rPr>
              <a:t>OSHD</a:t>
            </a:r>
            <a:r>
              <a:rPr lang="en-US" baseline="30000" dirty="0" smtClean="0">
                <a:sym typeface="Symbol" panose="05050102010706020507" pitchFamily="18" charset="2"/>
              </a:rPr>
              <a:t>*</a:t>
            </a:r>
            <a:r>
              <a:rPr lang="en-US" dirty="0" smtClean="0">
                <a:sym typeface="Symbol" panose="05050102010706020507" pitchFamily="18" charset="2"/>
              </a:rPr>
              <a:t> ? )  </a:t>
            </a:r>
            <a:endParaRPr lang="en-US" dirty="0" smtClean="0">
              <a:sym typeface="Symbol" panose="05050102010706020507" pitchFamily="18" charset="2"/>
            </a:endParaRPr>
          </a:p>
          <a:p>
            <a:endParaRPr lang="en-US" dirty="0">
              <a:sym typeface="Symbol" panose="05050102010706020507" pitchFamily="18" charset="2"/>
            </a:endParaRPr>
          </a:p>
          <a:p>
            <a:r>
              <a:rPr lang="en-US" dirty="0" smtClean="0">
                <a:sym typeface="Symbol" panose="05050102010706020507" pitchFamily="18" charset="2"/>
              </a:rPr>
              <a:t>   </a:t>
            </a:r>
            <a:r>
              <a:rPr lang="en-CH" dirty="0" smtClean="0">
                <a:sym typeface="Wingdings" panose="05000000000000000000" pitchFamily="2" charset="2"/>
              </a:rPr>
              <a:t></a:t>
            </a:r>
            <a:r>
              <a:rPr lang="en-US" dirty="0" smtClean="0">
                <a:sym typeface="Wingdings" panose="05000000000000000000" pitchFamily="2" charset="2"/>
              </a:rPr>
              <a:t> then we should use the same method as for the Z run which should be somewhat easier since the </a:t>
            </a:r>
          </a:p>
          <a:p>
            <a:r>
              <a:rPr lang="en-US" b="1" dirty="0" smtClean="0">
                <a:sym typeface="Wingdings" panose="05000000000000000000" pitchFamily="2" charset="2"/>
              </a:rPr>
              <a:t>         polarization time is ~5 times shorter </a:t>
            </a:r>
            <a:r>
              <a:rPr lang="en-US" b="1" dirty="0" smtClean="0">
                <a:sym typeface="Wingdings" panose="05000000000000000000" pitchFamily="2" charset="2"/>
              </a:rPr>
              <a:t>    </a:t>
            </a:r>
            <a:r>
              <a:rPr lang="en-CH" b="1" dirty="0" smtClean="0">
                <a:sym typeface="Symbol" panose="05050102010706020507" pitchFamily="18" charset="2"/>
              </a:rPr>
              <a:t></a:t>
            </a:r>
            <a:r>
              <a:rPr lang="en-US" b="1" baseline="-25000" dirty="0" smtClean="0">
                <a:sym typeface="Symbol" panose="05050102010706020507" pitchFamily="18" charset="2"/>
              </a:rPr>
              <a:t>P</a:t>
            </a:r>
            <a:r>
              <a:rPr lang="en-US" b="1" dirty="0" smtClean="0">
                <a:sym typeface="Symbol" panose="05050102010706020507" pitchFamily="18" charset="2"/>
              </a:rPr>
              <a:t> (125)/</a:t>
            </a:r>
            <a:r>
              <a:rPr lang="en-CH" b="1" dirty="0" smtClean="0">
                <a:sym typeface="Symbol" panose="05050102010706020507" pitchFamily="18" charset="2"/>
              </a:rPr>
              <a:t></a:t>
            </a:r>
            <a:r>
              <a:rPr lang="en-US" b="1" baseline="-25000" dirty="0" smtClean="0">
                <a:sym typeface="Symbol" panose="05050102010706020507" pitchFamily="18" charset="2"/>
              </a:rPr>
              <a:t>P</a:t>
            </a:r>
            <a:r>
              <a:rPr lang="en-US" b="1" dirty="0" smtClean="0">
                <a:sym typeface="Symbol" panose="05050102010706020507" pitchFamily="18" charset="2"/>
              </a:rPr>
              <a:t>(91) </a:t>
            </a:r>
            <a:r>
              <a:rPr lang="en-US" b="1" dirty="0" smtClean="0">
                <a:sym typeface="Wingdings" panose="05000000000000000000" pitchFamily="2" charset="2"/>
              </a:rPr>
              <a:t> =  250h * (91/125)</a:t>
            </a:r>
            <a:r>
              <a:rPr lang="en-US" b="1" baseline="30000" dirty="0" smtClean="0">
                <a:sym typeface="Wingdings" panose="05000000000000000000" pitchFamily="2" charset="2"/>
              </a:rPr>
              <a:t>5</a:t>
            </a:r>
            <a:r>
              <a:rPr lang="en-CH" b="1" dirty="0" smtClean="0">
                <a:sym typeface="Symbol" panose="05050102010706020507" pitchFamily="18" charset="2"/>
              </a:rPr>
              <a:t></a:t>
            </a:r>
            <a:r>
              <a:rPr lang="en-US" b="1" dirty="0" smtClean="0">
                <a:sym typeface="Symbol" panose="05050102010706020507" pitchFamily="18" charset="2"/>
              </a:rPr>
              <a:t> 50h </a:t>
            </a:r>
            <a:r>
              <a:rPr lang="en-CH" b="1" dirty="0" smtClean="0">
                <a:sym typeface="Wingdings" panose="05000000000000000000" pitchFamily="2" charset="2"/>
              </a:rPr>
              <a:t></a:t>
            </a:r>
            <a:r>
              <a:rPr lang="en-US" b="1" dirty="0" smtClean="0">
                <a:sym typeface="Wingdings" panose="05000000000000000000" pitchFamily="2" charset="2"/>
              </a:rPr>
              <a:t> 3 h for 5%</a:t>
            </a:r>
            <a:endParaRPr lang="en-US" b="1" dirty="0" smtClean="0">
              <a:sym typeface="Symbol" panose="05050102010706020507" pitchFamily="18" charset="2"/>
            </a:endParaRPr>
          </a:p>
          <a:p>
            <a:r>
              <a:rPr lang="en-US" b="1" dirty="0">
                <a:sym typeface="Symbol" panose="05050102010706020507" pitchFamily="18" charset="2"/>
              </a:rPr>
              <a:t> </a:t>
            </a:r>
            <a:r>
              <a:rPr lang="en-US" b="1" dirty="0" smtClean="0">
                <a:sym typeface="Symbol" panose="05050102010706020507" pitchFamily="18" charset="2"/>
              </a:rPr>
              <a:t>        Probably need </a:t>
            </a:r>
            <a:r>
              <a:rPr lang="en-US" b="1" dirty="0" err="1" smtClean="0">
                <a:sym typeface="Symbol" panose="05050102010706020507" pitchFamily="18" charset="2"/>
              </a:rPr>
              <a:t>tu</a:t>
            </a:r>
            <a:r>
              <a:rPr lang="en-US" b="1" dirty="0" smtClean="0">
                <a:sym typeface="Symbol" panose="05050102010706020507" pitchFamily="18" charset="2"/>
              </a:rPr>
              <a:t> use wigglers at relatively weak power at filling time.  </a:t>
            </a:r>
            <a:endParaRPr lang="en-US" b="1" dirty="0" smtClean="0">
              <a:sym typeface="Wingdings" panose="05000000000000000000" pitchFamily="2" charset="2"/>
            </a:endParaRPr>
          </a:p>
          <a:p>
            <a:endParaRPr lang="en-US" b="1" dirty="0" smtClean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Precision</a:t>
            </a:r>
            <a:r>
              <a:rPr lang="en-US" b="1" dirty="0" smtClean="0">
                <a:sym typeface="Wingdings" panose="05000000000000000000" pitchFamily="2" charset="2"/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at time of measurement will be similar (</a:t>
            </a:r>
            <a:r>
              <a:rPr lang="en-CH" dirty="0" smtClean="0">
                <a:sym typeface="Wingdings" panose="05000000000000000000" pitchFamily="2" charset="2"/>
              </a:rPr>
              <a:t>±</a:t>
            </a:r>
            <a:r>
              <a:rPr lang="en-US" dirty="0" smtClean="0">
                <a:sym typeface="Wingdings" panose="05000000000000000000" pitchFamily="2" charset="2"/>
              </a:rPr>
              <a:t>100 </a:t>
            </a:r>
            <a:r>
              <a:rPr lang="en-US" dirty="0" err="1" smtClean="0">
                <a:sym typeface="Wingdings" panose="05000000000000000000" pitchFamily="2" charset="2"/>
              </a:rPr>
              <a:t>keV</a:t>
            </a:r>
            <a:r>
              <a:rPr lang="en-US" dirty="0" smtClean="0">
                <a:sym typeface="Wingdings" panose="05000000000000000000" pitchFamily="2" charset="2"/>
              </a:rPr>
              <a:t>) as for the Z run and should be sufficient </a:t>
            </a:r>
          </a:p>
          <a:p>
            <a:endParaRPr lang="en-US" dirty="0" smtClean="0">
              <a:sym typeface="Symbol" panose="05050102010706020507" pitchFamily="18" charset="2"/>
            </a:endParaRPr>
          </a:p>
          <a:p>
            <a:r>
              <a:rPr lang="en-US" dirty="0" smtClean="0">
                <a:sym typeface="Symbol" panose="05050102010706020507" pitchFamily="18" charset="2"/>
              </a:rPr>
              <a:t>*) Opposite Sign Horizontal Dispersion</a:t>
            </a:r>
            <a:endParaRPr lang="en-US" dirty="0" smtClean="0">
              <a:sym typeface="Symbol" panose="05050102010706020507" pitchFamily="18" charset="2"/>
            </a:endParaRPr>
          </a:p>
          <a:p>
            <a:r>
              <a:rPr lang="en-US" dirty="0" smtClean="0">
                <a:sym typeface="Symbol" panose="05050102010706020507" pitchFamily="18" charset="2"/>
              </a:rPr>
              <a:t/>
            </a:r>
            <a:br>
              <a:rPr lang="en-US" dirty="0" smtClean="0">
                <a:sym typeface="Symbol" panose="05050102010706020507" pitchFamily="18" charset="2"/>
              </a:rPr>
            </a:br>
            <a:endParaRPr lang="en-US" baseline="-25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78720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9C571-78A8-4F2C-B8B6-6FAB61903C2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1/29/2021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EPOL at FCC-ee</a:t>
            </a:r>
            <a:endParaRPr lang="fr-C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35527" y="-111393"/>
            <a:ext cx="8843190" cy="6667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3733" b="1" dirty="0" err="1">
                <a:solidFill>
                  <a:srgbClr val="C00000"/>
                </a:solidFill>
              </a:rPr>
              <a:t>Physics</a:t>
            </a:r>
            <a:r>
              <a:rPr lang="fr-CH" sz="3733" b="1" dirty="0">
                <a:solidFill>
                  <a:srgbClr val="C00000"/>
                </a:solidFill>
              </a:rPr>
              <a:t>:  scan points  and output </a:t>
            </a:r>
            <a:r>
              <a:rPr lang="fr-CH" sz="3733" b="1" dirty="0" err="1">
                <a:solidFill>
                  <a:srgbClr val="C00000"/>
                </a:solidFill>
              </a:rPr>
              <a:t>quantities</a:t>
            </a:r>
            <a:r>
              <a:rPr lang="fr-CH" sz="3733" b="1" dirty="0">
                <a:solidFill>
                  <a:srgbClr val="C00000"/>
                </a:solidFill>
              </a:rPr>
              <a:t> 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60" y="3191403"/>
            <a:ext cx="3333861" cy="2517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27" y="668693"/>
            <a:ext cx="3162300" cy="2082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254" y="668694"/>
            <a:ext cx="3180353" cy="237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6214" y="3489007"/>
            <a:ext cx="4303737" cy="2624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55341" y="2708921"/>
            <a:ext cx="3340979" cy="4616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2400" dirty="0"/>
              <a:t>Z line </a:t>
            </a:r>
            <a:r>
              <a:rPr lang="fr-CH" sz="2400" dirty="0" err="1"/>
              <a:t>shape</a:t>
            </a:r>
            <a:r>
              <a:rPr lang="fr-CH" sz="2400" dirty="0"/>
              <a:t> </a:t>
            </a:r>
            <a:r>
              <a:rPr lang="fr-CH" sz="2400" dirty="0">
                <a:sym typeface="Wingdings" panose="05000000000000000000" pitchFamily="2" charset="2"/>
              </a:rPr>
              <a:t> </a:t>
            </a:r>
            <a:r>
              <a:rPr lang="fr-CH" sz="2400" dirty="0" err="1"/>
              <a:t>m</a:t>
            </a:r>
            <a:r>
              <a:rPr lang="fr-CH" sz="2400" baseline="-25000" dirty="0" err="1"/>
              <a:t>Z</a:t>
            </a:r>
            <a:r>
              <a:rPr lang="fr-CH" sz="2400" dirty="0"/>
              <a:t> and </a:t>
            </a:r>
            <a:r>
              <a:rPr lang="fr-CH" sz="2400" dirty="0">
                <a:sym typeface="Symbol"/>
              </a:rPr>
              <a:t></a:t>
            </a:r>
            <a:r>
              <a:rPr lang="fr-CH" sz="2400" baseline="-25000" dirty="0">
                <a:sym typeface="Symbol"/>
              </a:rPr>
              <a:t>Z</a:t>
            </a:r>
            <a:endParaRPr lang="en-GB" sz="2400" baseline="-25000" dirty="0"/>
          </a:p>
        </p:txBody>
      </p:sp>
      <p:sp>
        <p:nvSpPr>
          <p:cNvPr id="12" name="TextBox 11"/>
          <p:cNvSpPr txBox="1"/>
          <p:nvPr/>
        </p:nvSpPr>
        <p:spPr>
          <a:xfrm>
            <a:off x="275354" y="5589241"/>
            <a:ext cx="3461525" cy="83099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2400" dirty="0"/>
              <a:t>at the </a:t>
            </a:r>
            <a:r>
              <a:rPr lang="fr-CH" sz="2400" dirty="0" err="1"/>
              <a:t>same</a:t>
            </a:r>
            <a:r>
              <a:rPr lang="fr-CH" sz="2400" dirty="0"/>
              <a:t> time A</a:t>
            </a:r>
            <a:r>
              <a:rPr lang="fr-CH" sz="2400" baseline="-25000" dirty="0"/>
              <a:t>FB</a:t>
            </a:r>
            <a:r>
              <a:rPr lang="fr-CH" sz="2400" baseline="30000" dirty="0">
                <a:sym typeface="Symbol"/>
              </a:rPr>
              <a:t></a:t>
            </a:r>
            <a:r>
              <a:rPr lang="fr-CH" sz="2400" dirty="0">
                <a:sym typeface="Symbol"/>
              </a:rPr>
              <a:t>(s)</a:t>
            </a:r>
          </a:p>
          <a:p>
            <a:r>
              <a:rPr lang="fr-CH" sz="2400" dirty="0">
                <a:sym typeface="Wingdings" panose="05000000000000000000" pitchFamily="2" charset="2"/>
              </a:rPr>
              <a:t> sin</a:t>
            </a:r>
            <a:r>
              <a:rPr lang="fr-CH" sz="2400" baseline="30000" dirty="0">
                <a:sym typeface="Wingdings" panose="05000000000000000000" pitchFamily="2" charset="2"/>
              </a:rPr>
              <a:t>2</a:t>
            </a:r>
            <a:r>
              <a:rPr lang="fr-CH" sz="2400" dirty="0">
                <a:sym typeface="Symbol"/>
              </a:rPr>
              <a:t></a:t>
            </a:r>
            <a:r>
              <a:rPr lang="fr-CH" sz="2400" baseline="-25000" dirty="0">
                <a:sym typeface="Symbol"/>
              </a:rPr>
              <a:t>W</a:t>
            </a:r>
            <a:r>
              <a:rPr lang="fr-CH" sz="2400" baseline="30000" dirty="0">
                <a:sym typeface="Symbol"/>
              </a:rPr>
              <a:t>eff</a:t>
            </a:r>
            <a:r>
              <a:rPr lang="fr-CH" sz="2400" dirty="0">
                <a:sym typeface="Symbol"/>
              </a:rPr>
              <a:t>, </a:t>
            </a:r>
            <a:r>
              <a:rPr lang="fr-CH" sz="2400" baseline="-25000" dirty="0">
                <a:sym typeface="Symbol"/>
              </a:rPr>
              <a:t>QED </a:t>
            </a:r>
            <a:r>
              <a:rPr lang="fr-CH" sz="2400" dirty="0">
                <a:sym typeface="Symbol"/>
              </a:rPr>
              <a:t>(</a:t>
            </a:r>
            <a:r>
              <a:rPr lang="fr-CH" sz="2400" dirty="0" err="1">
                <a:sym typeface="Symbol"/>
              </a:rPr>
              <a:t>m</a:t>
            </a:r>
            <a:r>
              <a:rPr lang="fr-CH" sz="2400" baseline="-25000" dirty="0" err="1">
                <a:sym typeface="Symbol"/>
              </a:rPr>
              <a:t>Z</a:t>
            </a:r>
            <a:r>
              <a:rPr lang="fr-CH" sz="2400" dirty="0">
                <a:sym typeface="Symbol"/>
              </a:rPr>
              <a:t>) </a:t>
            </a:r>
            <a:endParaRPr lang="en-GB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8253051" y="3008954"/>
            <a:ext cx="3776162" cy="4616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2400" dirty="0"/>
              <a:t>WW </a:t>
            </a:r>
            <a:r>
              <a:rPr lang="fr-CH" sz="2400" dirty="0" err="1"/>
              <a:t>threshold</a:t>
            </a:r>
            <a:r>
              <a:rPr lang="fr-CH" sz="2400" dirty="0">
                <a:sym typeface="Wingdings" panose="05000000000000000000" pitchFamily="2" charset="2"/>
              </a:rPr>
              <a:t> </a:t>
            </a:r>
            <a:r>
              <a:rPr lang="fr-CH" sz="2400" dirty="0"/>
              <a:t>m</a:t>
            </a:r>
            <a:r>
              <a:rPr lang="fr-CH" sz="2400" baseline="-25000" dirty="0"/>
              <a:t>W</a:t>
            </a:r>
            <a:r>
              <a:rPr lang="fr-CH" sz="2400" dirty="0"/>
              <a:t> and </a:t>
            </a:r>
            <a:r>
              <a:rPr lang="fr-CH" sz="2400" dirty="0">
                <a:sym typeface="Symbol"/>
              </a:rPr>
              <a:t></a:t>
            </a:r>
            <a:r>
              <a:rPr lang="fr-CH" sz="2400" baseline="-25000" dirty="0">
                <a:sym typeface="Symbol"/>
              </a:rPr>
              <a:t>W</a:t>
            </a:r>
            <a:endParaRPr lang="en-GB" sz="2400" baseline="-25000" dirty="0"/>
          </a:p>
        </p:txBody>
      </p:sp>
      <p:sp>
        <p:nvSpPr>
          <p:cNvPr id="14" name="TextBox 13"/>
          <p:cNvSpPr txBox="1"/>
          <p:nvPr/>
        </p:nvSpPr>
        <p:spPr>
          <a:xfrm>
            <a:off x="8424827" y="6069294"/>
            <a:ext cx="3996479" cy="74879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2133" dirty="0" err="1"/>
              <a:t>Higgs</a:t>
            </a:r>
            <a:r>
              <a:rPr lang="fr-CH" sz="2133" dirty="0"/>
              <a:t> s-</a:t>
            </a:r>
            <a:r>
              <a:rPr lang="fr-CH" sz="2133" dirty="0" err="1"/>
              <a:t>channel</a:t>
            </a:r>
            <a:r>
              <a:rPr lang="fr-CH" sz="2133" dirty="0"/>
              <a:t> production</a:t>
            </a:r>
          </a:p>
          <a:p>
            <a:r>
              <a:rPr lang="fr-CH" sz="2133" dirty="0" err="1"/>
              <a:t>need</a:t>
            </a:r>
            <a:r>
              <a:rPr lang="fr-CH" sz="2133" dirty="0"/>
              <a:t> to know </a:t>
            </a:r>
            <a:r>
              <a:rPr lang="fr-CH" sz="2133" dirty="0" err="1"/>
              <a:t>E</a:t>
            </a:r>
            <a:r>
              <a:rPr lang="fr-CH" sz="2133" baseline="-25000" dirty="0" err="1"/>
              <a:t>cm</a:t>
            </a:r>
            <a:r>
              <a:rPr lang="fr-CH" sz="2133" dirty="0"/>
              <a:t> </a:t>
            </a:r>
            <a:r>
              <a:rPr lang="fr-CH" sz="2133" dirty="0">
                <a:sym typeface="Symbol"/>
              </a:rPr>
              <a:t></a:t>
            </a:r>
            <a:r>
              <a:rPr lang="fr-CH" sz="2133" baseline="-25000" dirty="0">
                <a:sym typeface="Symbol"/>
              </a:rPr>
              <a:t>ECM</a:t>
            </a:r>
            <a:r>
              <a:rPr lang="fr-CH" sz="2133" dirty="0"/>
              <a:t> </a:t>
            </a:r>
            <a:r>
              <a:rPr lang="fr-CH" sz="2133" dirty="0" smtClean="0"/>
              <a:t> </a:t>
            </a:r>
            <a:r>
              <a:rPr lang="en-CH" sz="2133" dirty="0" smtClean="0">
                <a:sym typeface="Wingdings" panose="05000000000000000000" pitchFamily="2" charset="2"/>
              </a:rPr>
              <a:t></a:t>
            </a:r>
            <a:r>
              <a:rPr lang="en-US" sz="2133" dirty="0" smtClean="0">
                <a:sym typeface="Wingdings" panose="05000000000000000000" pitchFamily="2" charset="2"/>
              </a:rPr>
              <a:t> y</a:t>
            </a:r>
            <a:r>
              <a:rPr lang="en-US" sz="2133" baseline="-25000" dirty="0" smtClean="0">
                <a:sym typeface="Wingdings" panose="05000000000000000000" pitchFamily="2" charset="2"/>
              </a:rPr>
              <a:t>e</a:t>
            </a:r>
            <a:r>
              <a:rPr lang="en-US" sz="2133" dirty="0" smtClean="0">
                <a:sym typeface="Wingdings" panose="05000000000000000000" pitchFamily="2" charset="2"/>
              </a:rPr>
              <a:t>=m</a:t>
            </a:r>
            <a:r>
              <a:rPr lang="en-US" sz="2133" baseline="-25000" dirty="0" smtClean="0">
                <a:sym typeface="Wingdings" panose="05000000000000000000" pitchFamily="2" charset="2"/>
              </a:rPr>
              <a:t>e</a:t>
            </a:r>
            <a:r>
              <a:rPr lang="en-US" sz="2133" dirty="0" smtClean="0">
                <a:sym typeface="Wingdings" panose="05000000000000000000" pitchFamily="2" charset="2"/>
              </a:rPr>
              <a:t>?</a:t>
            </a:r>
            <a:r>
              <a:rPr lang="fr-CH" sz="2133" dirty="0" smtClean="0"/>
              <a:t> </a:t>
            </a:r>
            <a:endParaRPr lang="en-GB" sz="2133" dirty="0"/>
          </a:p>
        </p:txBody>
      </p:sp>
      <p:sp>
        <p:nvSpPr>
          <p:cNvPr id="15" name="TextBox 14"/>
          <p:cNvSpPr txBox="1"/>
          <p:nvPr/>
        </p:nvSpPr>
        <p:spPr>
          <a:xfrm>
            <a:off x="3695734" y="548680"/>
            <a:ext cx="4557317" cy="583877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fr-FR" sz="1867" dirty="0">
                <a:solidFill>
                  <a:srgbClr val="000000"/>
                </a:solidFill>
                <a:latin typeface="Arial" charset="0"/>
              </a:rPr>
              <a:t>Use half integer spin tune energies</a:t>
            </a:r>
            <a:br>
              <a:rPr lang="en-US" altLang="fr-FR" sz="1867" dirty="0">
                <a:solidFill>
                  <a:srgbClr val="000000"/>
                </a:solidFill>
                <a:latin typeface="Arial" charset="0"/>
              </a:rPr>
            </a:br>
            <a:r>
              <a:rPr lang="en-US" altLang="fr-FR" sz="1867" dirty="0">
                <a:solidFill>
                  <a:srgbClr val="000000"/>
                </a:solidFill>
                <a:latin typeface="Arial" charset="0"/>
              </a:rPr>
              <a:t>for Z line shape, lucky:        </a:t>
            </a:r>
          </a:p>
          <a:p>
            <a:r>
              <a:rPr lang="en-US" altLang="fr-FR" sz="1867" dirty="0">
                <a:solidFill>
                  <a:srgbClr val="000000"/>
                </a:solidFill>
                <a:latin typeface="Arial" charset="0"/>
                <a:sym typeface="Symbol"/>
              </a:rPr>
              <a:t>= 99.5, 103.5, 106.5/107.5 </a:t>
            </a:r>
            <a:r>
              <a:rPr lang="en-US" altLang="fr-FR" sz="1867" dirty="0">
                <a:solidFill>
                  <a:srgbClr val="000000"/>
                </a:solidFill>
                <a:latin typeface="Arial" charset="0"/>
              </a:rPr>
              <a:t/>
            </a:r>
            <a:br>
              <a:rPr lang="en-US" altLang="fr-FR" sz="1867" dirty="0">
                <a:solidFill>
                  <a:srgbClr val="000000"/>
                </a:solidFill>
                <a:latin typeface="Arial" charset="0"/>
              </a:rPr>
            </a:br>
            <a:r>
              <a:rPr lang="en-US" altLang="fr-FR" sz="1867" dirty="0">
                <a:solidFill>
                  <a:srgbClr val="000000"/>
                </a:solidFill>
                <a:latin typeface="Arial" charset="0"/>
              </a:rPr>
              <a:t>and </a:t>
            </a:r>
          </a:p>
          <a:p>
            <a:r>
              <a:rPr lang="en-US" altLang="fr-FR" sz="1867" dirty="0">
                <a:solidFill>
                  <a:srgbClr val="000000"/>
                </a:solidFill>
                <a:latin typeface="Arial" charset="0"/>
              </a:rPr>
              <a:t>W </a:t>
            </a:r>
            <a:r>
              <a:rPr lang="en-US" altLang="fr-FR" sz="1867" dirty="0" err="1">
                <a:solidFill>
                  <a:srgbClr val="000000"/>
                </a:solidFill>
                <a:latin typeface="Arial" charset="0"/>
              </a:rPr>
              <a:t>W</a:t>
            </a:r>
            <a:r>
              <a:rPr lang="en-US" altLang="fr-FR" sz="1867" dirty="0">
                <a:solidFill>
                  <a:srgbClr val="000000"/>
                </a:solidFill>
                <a:latin typeface="Arial" charset="0"/>
              </a:rPr>
              <a:t> threshold </a:t>
            </a:r>
            <a:r>
              <a:rPr lang="en-US" altLang="fr-FR" sz="1867" dirty="0">
                <a:solidFill>
                  <a:srgbClr val="000000"/>
                </a:solidFill>
                <a:latin typeface="Arial" charset="0"/>
                <a:sym typeface="Symbol"/>
              </a:rPr>
              <a:t>= 178.5, 184.5 </a:t>
            </a:r>
          </a:p>
          <a:p>
            <a:endParaRPr lang="en-US" altLang="fr-FR" sz="1867" dirty="0">
              <a:solidFill>
                <a:srgbClr val="000000"/>
              </a:solidFill>
              <a:latin typeface="Arial" charset="0"/>
              <a:sym typeface="Symbol"/>
            </a:endParaRPr>
          </a:p>
          <a:p>
            <a:r>
              <a:rPr lang="en-US" altLang="fr-FR" sz="1867" dirty="0">
                <a:solidFill>
                  <a:srgbClr val="000000"/>
                </a:solidFill>
                <a:latin typeface="Arial" charset="0"/>
                <a:sym typeface="Symbol"/>
              </a:rPr>
              <a:t>for the Higgs, bad luck!</a:t>
            </a:r>
            <a:br>
              <a:rPr lang="en-US" altLang="fr-FR" sz="1867" dirty="0">
                <a:solidFill>
                  <a:srgbClr val="000000"/>
                </a:solidFill>
                <a:latin typeface="Arial" charset="0"/>
                <a:sym typeface="Symbol"/>
              </a:rPr>
            </a:br>
            <a:r>
              <a:rPr lang="en-US" altLang="fr-FR" sz="1867" dirty="0">
                <a:solidFill>
                  <a:srgbClr val="000000"/>
                </a:solidFill>
                <a:latin typeface="Arial" charset="0"/>
                <a:sym typeface="Symbol"/>
              </a:rPr>
              <a:t> = </a:t>
            </a:r>
            <a:r>
              <a:rPr lang="en-US" altLang="fr-FR" sz="1867" dirty="0" err="1">
                <a:solidFill>
                  <a:srgbClr val="000000"/>
                </a:solidFill>
                <a:latin typeface="Arial" charset="0"/>
                <a:sym typeface="Symbol"/>
              </a:rPr>
              <a:t>m</a:t>
            </a:r>
            <a:r>
              <a:rPr lang="en-US" altLang="fr-FR" sz="1867" baseline="-25000" dirty="0" err="1">
                <a:solidFill>
                  <a:srgbClr val="000000"/>
                </a:solidFill>
                <a:latin typeface="Arial" charset="0"/>
                <a:sym typeface="Symbol"/>
              </a:rPr>
              <a:t>H</a:t>
            </a:r>
            <a:r>
              <a:rPr lang="en-US" altLang="fr-FR" sz="1867" dirty="0">
                <a:solidFill>
                  <a:srgbClr val="000000"/>
                </a:solidFill>
                <a:latin typeface="Arial" charset="0"/>
                <a:sym typeface="Symbol"/>
              </a:rPr>
              <a:t>/2/.4406486 (1) = </a:t>
            </a:r>
            <a:r>
              <a:rPr lang="en-US" altLang="fr-FR" sz="1867" dirty="0" smtClean="0">
                <a:solidFill>
                  <a:srgbClr val="000000"/>
                </a:solidFill>
                <a:latin typeface="Arial" charset="0"/>
                <a:sym typeface="Symbol"/>
              </a:rPr>
              <a:t>141.94</a:t>
            </a:r>
            <a:endParaRPr lang="en-US" altLang="fr-FR" sz="1867" dirty="0">
              <a:solidFill>
                <a:srgbClr val="000000"/>
              </a:solidFill>
              <a:latin typeface="Arial" charset="0"/>
              <a:sym typeface="Symbol"/>
            </a:endParaRPr>
          </a:p>
          <a:p>
            <a:r>
              <a:rPr lang="en-US" altLang="fr-FR" sz="1867" dirty="0">
                <a:solidFill>
                  <a:srgbClr val="000000"/>
                </a:solidFill>
                <a:latin typeface="Arial" charset="0"/>
                <a:sym typeface="Symbol"/>
              </a:rPr>
              <a:t>--too close to integer for </a:t>
            </a:r>
            <a:r>
              <a:rPr lang="en-US" altLang="fr-FR" sz="1867" dirty="0" err="1">
                <a:solidFill>
                  <a:srgbClr val="000000"/>
                </a:solidFill>
                <a:latin typeface="Arial" charset="0"/>
                <a:sym typeface="Symbol"/>
              </a:rPr>
              <a:t>polarizazion</a:t>
            </a:r>
            <a:r>
              <a:rPr lang="en-US" altLang="fr-FR" sz="1867" dirty="0">
                <a:solidFill>
                  <a:srgbClr val="000000"/>
                </a:solidFill>
                <a:latin typeface="Arial" charset="0"/>
                <a:sym typeface="Symbol"/>
              </a:rPr>
              <a:t>– </a:t>
            </a:r>
          </a:p>
          <a:p>
            <a:pPr marL="380990" indent="-380990">
              <a:buFont typeface="Wingdings" pitchFamily="2" charset="2"/>
              <a:buChar char="à"/>
            </a:pPr>
            <a:r>
              <a:rPr lang="en-US" altLang="fr-FR" sz="1867" dirty="0" smtClean="0">
                <a:solidFill>
                  <a:srgbClr val="000000"/>
                </a:solidFill>
                <a:latin typeface="Arial" charset="0"/>
                <a:sym typeface="Symbol"/>
              </a:rPr>
              <a:t>141.44 </a:t>
            </a:r>
            <a:r>
              <a:rPr lang="en-US" altLang="fr-FR" sz="1867" dirty="0">
                <a:solidFill>
                  <a:srgbClr val="000000"/>
                </a:solidFill>
                <a:latin typeface="Arial" charset="0"/>
                <a:sym typeface="Symbol"/>
              </a:rPr>
              <a:t>for e+ and </a:t>
            </a:r>
            <a:r>
              <a:rPr lang="en-US" altLang="fr-FR" sz="1867" dirty="0" smtClean="0">
                <a:solidFill>
                  <a:srgbClr val="000000"/>
                </a:solidFill>
                <a:latin typeface="Arial" charset="0"/>
                <a:sym typeface="Symbol"/>
              </a:rPr>
              <a:t>142.44 </a:t>
            </a:r>
            <a:r>
              <a:rPr lang="en-US" altLang="fr-FR" sz="1867" dirty="0">
                <a:solidFill>
                  <a:srgbClr val="000000"/>
                </a:solidFill>
                <a:latin typeface="Arial" charset="0"/>
                <a:sym typeface="Symbol"/>
              </a:rPr>
              <a:t>for e- </a:t>
            </a:r>
          </a:p>
          <a:p>
            <a:r>
              <a:rPr lang="en-US" altLang="fr-FR" sz="1867" dirty="0">
                <a:solidFill>
                  <a:srgbClr val="000000"/>
                </a:solidFill>
                <a:latin typeface="Arial" charset="0"/>
              </a:rPr>
              <a:t/>
            </a:r>
            <a:br>
              <a:rPr lang="en-US" altLang="fr-FR" sz="1867" dirty="0">
                <a:solidFill>
                  <a:srgbClr val="000000"/>
                </a:solidFill>
                <a:latin typeface="Arial" charset="0"/>
              </a:rPr>
            </a:br>
            <a:r>
              <a:rPr lang="en-US" altLang="fr-FR" sz="1867" dirty="0" smtClean="0">
                <a:solidFill>
                  <a:srgbClr val="000000"/>
                </a:solidFill>
                <a:latin typeface="Arial" charset="0"/>
              </a:rPr>
              <a:t>at Z: 200 </a:t>
            </a:r>
            <a:r>
              <a:rPr lang="en-US" altLang="fr-FR" sz="1867" dirty="0">
                <a:solidFill>
                  <a:srgbClr val="000000"/>
                </a:solidFill>
                <a:latin typeface="Arial" charset="0"/>
              </a:rPr>
              <a:t>‘pilot’ bunches will be stored at the beginning of fills with polarization wigglers ON, for about </a:t>
            </a:r>
            <a:r>
              <a:rPr lang="en-US" altLang="fr-FR" sz="1867" dirty="0" smtClean="0">
                <a:solidFill>
                  <a:srgbClr val="000000"/>
                </a:solidFill>
                <a:latin typeface="Arial" charset="0"/>
              </a:rPr>
              <a:t>1 </a:t>
            </a:r>
            <a:r>
              <a:rPr lang="en-US" altLang="fr-FR" sz="1867" dirty="0">
                <a:solidFill>
                  <a:srgbClr val="000000"/>
                </a:solidFill>
                <a:latin typeface="Arial" charset="0"/>
              </a:rPr>
              <a:t>hour to develop about 5-10% transverse polarization.</a:t>
            </a:r>
          </a:p>
          <a:p>
            <a:r>
              <a:rPr lang="en-US" altLang="fr-FR" sz="1867" dirty="0">
                <a:solidFill>
                  <a:srgbClr val="000000"/>
                </a:solidFill>
                <a:latin typeface="Arial" charset="0"/>
              </a:rPr>
              <a:t/>
            </a:r>
            <a:br>
              <a:rPr lang="en-US" altLang="fr-FR" sz="1867" dirty="0">
                <a:solidFill>
                  <a:srgbClr val="000000"/>
                </a:solidFill>
                <a:latin typeface="Arial" charset="0"/>
              </a:rPr>
            </a:br>
            <a:r>
              <a:rPr lang="en-US" altLang="fr-FR" sz="1867" dirty="0">
                <a:solidFill>
                  <a:srgbClr val="000000"/>
                </a:solidFill>
                <a:latin typeface="Arial" charset="0"/>
              </a:rPr>
              <a:t>After a first energy calibration, the full luminosity run will comprise regular calibrations (1/10 min) on pilot bunches.    </a:t>
            </a:r>
            <a:endParaRPr lang="en-US" altLang="fr-FR" sz="1867" b="1" dirty="0">
              <a:solidFill>
                <a:srgbClr val="000000"/>
              </a:solidFill>
              <a:latin typeface="Arial" charset="0"/>
              <a:sym typeface="Wingdings" panose="05000000000000000000" pitchFamily="2" charset="2"/>
            </a:endParaRPr>
          </a:p>
          <a:p>
            <a:endParaRPr lang="en-GB" sz="1867" dirty="0"/>
          </a:p>
        </p:txBody>
      </p:sp>
    </p:spTree>
    <p:extLst>
      <p:ext uri="{BB962C8B-B14F-4D97-AF65-F5344CB8AC3E}">
        <p14:creationId xmlns:p14="http://schemas.microsoft.com/office/powerpoint/2010/main" val="863854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1219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B89C571-78A8-4F2C-B8B6-6FAB61903C24}" type="datetime1"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12190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1/29/2021</a:t>
            </a:fld>
            <a:endParaRPr kumimoji="0" lang="fr-CH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1219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Alain Blondel EPOL at FCC-ee</a:t>
            </a:r>
            <a:endParaRPr kumimoji="0" lang="fr-CH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1219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28A6E5-1451-4611-9B85-9117163DB886}" type="slidenum">
              <a:rPr kumimoji="0" lang="fr-CH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90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fr-CH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461" y="685211"/>
            <a:ext cx="11558742" cy="64940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STABILITY At </a:t>
            </a:r>
            <a:r>
              <a:rPr lang="en-US" b="1" dirty="0"/>
              <a:t>any moment during the run: </a:t>
            </a:r>
            <a:endParaRPr lang="en-US" dirty="0" smtClean="0"/>
          </a:p>
          <a:p>
            <a:r>
              <a:rPr lang="en-US" b="1" dirty="0">
                <a:solidFill>
                  <a:srgbClr val="0070C0"/>
                </a:solidFill>
              </a:rPr>
              <a:t> -- run at  nominal </a:t>
            </a:r>
            <a:r>
              <a:rPr lang="en-US" b="1" dirty="0" err="1">
                <a:solidFill>
                  <a:srgbClr val="0070C0"/>
                </a:solidFill>
              </a:rPr>
              <a:t>centre</a:t>
            </a:r>
            <a:r>
              <a:rPr lang="en-US" b="1" dirty="0">
                <a:solidFill>
                  <a:srgbClr val="0070C0"/>
                </a:solidFill>
              </a:rPr>
              <a:t>-of-mass energy that is stable </a:t>
            </a:r>
            <a:r>
              <a:rPr lang="en-US" b="1" dirty="0" smtClean="0">
                <a:solidFill>
                  <a:srgbClr val="0070C0"/>
                </a:solidFill>
              </a:rPr>
              <a:t>(</a:t>
            </a:r>
            <a:r>
              <a:rPr lang="en-CH" b="1" dirty="0" smtClean="0">
                <a:solidFill>
                  <a:srgbClr val="0070C0"/>
                </a:solidFill>
              </a:rPr>
              <a:t>±</a:t>
            </a:r>
            <a:r>
              <a:rPr lang="en-US" b="1" dirty="0">
                <a:solidFill>
                  <a:srgbClr val="0070C0"/>
                </a:solidFill>
              </a:rPr>
              <a:t>2</a:t>
            </a:r>
            <a:r>
              <a:rPr lang="en-US" b="1" dirty="0" smtClean="0">
                <a:solidFill>
                  <a:srgbClr val="0070C0"/>
                </a:solidFill>
              </a:rPr>
              <a:t> MeV)               </a:t>
            </a:r>
            <a:endParaRPr lang="en-US" b="1" dirty="0">
              <a:solidFill>
                <a:srgbClr val="0070C0"/>
              </a:solidFill>
            </a:endParaRP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This requirement is more stringent than that for the Z line shape scan where the requirement is </a:t>
            </a:r>
            <a:endParaRPr lang="en-US" dirty="0" smtClean="0"/>
          </a:p>
          <a:p>
            <a:r>
              <a:rPr lang="en-US" dirty="0" smtClean="0"/>
              <a:t>“well within </a:t>
            </a:r>
            <a:r>
              <a:rPr lang="en-US" dirty="0" smtClean="0"/>
              <a:t>the  center-of-mass energy spread (so that it does not worsen it) of O(80 MeV</a:t>
            </a:r>
            <a:r>
              <a:rPr lang="en-US" dirty="0" smtClean="0"/>
              <a:t>)”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/>
              <a:t>T</a:t>
            </a:r>
            <a:r>
              <a:rPr lang="en-US" dirty="0" smtClean="0"/>
              <a:t>he full swing at the Higgs will be </a:t>
            </a:r>
            <a:r>
              <a:rPr lang="en-CH" dirty="0" smtClean="0"/>
              <a:t>±</a:t>
            </a:r>
            <a:r>
              <a:rPr lang="en-US" dirty="0" smtClean="0"/>
              <a:t>125 MeV... for each beam, i.e. </a:t>
            </a:r>
            <a:r>
              <a:rPr lang="en-CH" dirty="0" smtClean="0"/>
              <a:t>±</a:t>
            </a:r>
            <a:r>
              <a:rPr lang="en-US" dirty="0" smtClean="0"/>
              <a:t>250 MeV for E</a:t>
            </a:r>
            <a:r>
              <a:rPr lang="en-US" baseline="-25000" dirty="0" smtClean="0"/>
              <a:t>CM </a:t>
            </a:r>
            <a:r>
              <a:rPr lang="en-US" dirty="0" smtClean="0"/>
              <a:t>(over 6hrs)</a:t>
            </a:r>
            <a:endParaRPr lang="en-US" baseline="-25000" dirty="0" smtClean="0"/>
          </a:p>
          <a:p>
            <a:r>
              <a:rPr lang="en-US" b="1" dirty="0" smtClean="0"/>
              <a:t>This corresponds to a maximum variation of </a:t>
            </a:r>
            <a:r>
              <a:rPr lang="en-US" b="1" dirty="0" smtClean="0"/>
              <a:t>+-125 </a:t>
            </a:r>
            <a:r>
              <a:rPr lang="en-US" b="1" dirty="0" smtClean="0"/>
              <a:t>MeV </a:t>
            </a:r>
            <a:r>
              <a:rPr lang="en-US" b="1" dirty="0" smtClean="0"/>
              <a:t>over 2</a:t>
            </a:r>
            <a:r>
              <a:rPr lang="en-US" b="1" dirty="0" smtClean="0"/>
              <a:t> hours, </a:t>
            </a:r>
            <a:r>
              <a:rPr lang="en-US" b="1" dirty="0" smtClean="0"/>
              <a:t>or </a:t>
            </a:r>
            <a:r>
              <a:rPr lang="en-US" b="1" u="sng" dirty="0" smtClean="0"/>
              <a:t>~2 </a:t>
            </a:r>
            <a:r>
              <a:rPr lang="en-US" b="1" u="sng" dirty="0" smtClean="0"/>
              <a:t>MeV per minute</a:t>
            </a:r>
            <a:r>
              <a:rPr lang="en-US" b="1" dirty="0" smtClean="0"/>
              <a:t>. </a:t>
            </a:r>
            <a:r>
              <a:rPr lang="en-US" b="1" i="1" dirty="0" smtClean="0"/>
              <a:t> </a:t>
            </a:r>
          </a:p>
          <a:p>
            <a:endParaRPr lang="en-US" i="1" dirty="0"/>
          </a:p>
          <a:p>
            <a:r>
              <a:rPr lang="en-US" dirty="0" smtClean="0"/>
              <a:t>This will require a good model of the FCC-</a:t>
            </a:r>
            <a:r>
              <a:rPr lang="en-US" dirty="0" err="1" smtClean="0"/>
              <a:t>ee</a:t>
            </a:r>
            <a:r>
              <a:rPr lang="en-US" dirty="0" smtClean="0"/>
              <a:t> machine and its energy variations 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b="1" dirty="0" smtClean="0"/>
              <a:t>-- benchmarked at the Z pole with great precision</a:t>
            </a:r>
            <a:r>
              <a:rPr lang="en-US" dirty="0" smtClean="0"/>
              <a:t> </a:t>
            </a:r>
          </a:p>
          <a:p>
            <a:r>
              <a:rPr lang="en-US" dirty="0" smtClean="0"/>
              <a:t>and a correction mechanism using the RF frequency, based on e.g. beam position monitors, that is valid at that precision. </a:t>
            </a:r>
          </a:p>
          <a:p>
            <a:r>
              <a:rPr lang="en-US" dirty="0" smtClean="0"/>
              <a:t>Must also use the ‘spectrometer’ function of the </a:t>
            </a:r>
            <a:r>
              <a:rPr lang="en-US" dirty="0" err="1" smtClean="0"/>
              <a:t>polarimeter</a:t>
            </a:r>
            <a:r>
              <a:rPr lang="en-US" dirty="0" smtClean="0"/>
              <a:t> in an operational way.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If we are able to achieve an average ECM measurement of </a:t>
            </a:r>
            <a:r>
              <a:rPr lang="en-CH" dirty="0" smtClean="0"/>
              <a:t>±</a:t>
            </a:r>
            <a:r>
              <a:rPr lang="en-US" dirty="0" smtClean="0"/>
              <a:t>100 </a:t>
            </a:r>
            <a:r>
              <a:rPr lang="en-US" dirty="0" err="1" smtClean="0"/>
              <a:t>keV</a:t>
            </a:r>
            <a:r>
              <a:rPr lang="en-US" dirty="0" smtClean="0"/>
              <a:t> at the Z, we can achieve 1 MeV at H.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The beam energy measurements by RDP </a:t>
            </a:r>
            <a:r>
              <a:rPr lang="en-US" dirty="0" smtClean="0"/>
              <a:t>needs to be adapted to this constant resetting of RF frequency.  </a:t>
            </a:r>
            <a:endParaRPr lang="en-US" dirty="0" smtClean="0"/>
          </a:p>
          <a:p>
            <a:r>
              <a:rPr lang="en-CH" sz="20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</a:t>
            </a:r>
            <a:r>
              <a:rPr lang="en-US" sz="20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it is essential that the </a:t>
            </a:r>
            <a:r>
              <a:rPr lang="en-US" sz="2000" b="1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ee</a:t>
            </a:r>
            <a:r>
              <a:rPr lang="en-CH" sz="20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</a:t>
            </a:r>
            <a:r>
              <a:rPr lang="en-US" sz="20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H measurement is performed after the Z line shape run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  </a:t>
            </a:r>
          </a:p>
          <a:p>
            <a:endParaRPr lang="en-US" dirty="0"/>
          </a:p>
          <a:p>
            <a:r>
              <a:rPr lang="en-US" dirty="0" smtClean="0"/>
              <a:t>               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915" y="1460389"/>
            <a:ext cx="8256001" cy="860067"/>
          </a:xfrm>
          <a:prstGeom prst="rect">
            <a:avLst/>
          </a:prstGeom>
        </p:spPr>
      </p:pic>
      <p:pic>
        <p:nvPicPr>
          <p:cNvPr id="1026" name="Picture 2" descr="Image result for tide tabl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1426" y="69574"/>
            <a:ext cx="4138681" cy="1397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0482470" y="0"/>
            <a:ext cx="170953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full swing in 6h</a:t>
            </a:r>
            <a:endParaRPr lang="fr-FR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31542" y="1419729"/>
            <a:ext cx="3272493" cy="3195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48931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91543" y="0"/>
            <a:ext cx="4456605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Measuring the </a:t>
            </a:r>
            <a:r>
              <a:rPr lang="en-US" b="1" dirty="0" err="1" smtClean="0"/>
              <a:t>centre</a:t>
            </a:r>
            <a:r>
              <a:rPr lang="en-US" b="1" dirty="0" smtClean="0"/>
              <a:t>-of-mass energy spread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76485" y="860738"/>
            <a:ext cx="11715515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 discussed in </a:t>
            </a:r>
            <a:r>
              <a:rPr lang="en-US" dirty="0" smtClean="0"/>
              <a:t>arXiv:1909.12245 the </a:t>
            </a:r>
            <a:r>
              <a:rPr lang="en-US" dirty="0" err="1" smtClean="0"/>
              <a:t>centre</a:t>
            </a:r>
            <a:r>
              <a:rPr lang="en-US" dirty="0" smtClean="0"/>
              <a:t>-of-mass energy spread </a:t>
            </a:r>
            <a:r>
              <a:rPr lang="en-CH" dirty="0" smtClean="0">
                <a:sym typeface="Symbol" panose="05050102010706020507" pitchFamily="18" charset="2"/>
              </a:rPr>
              <a:t></a:t>
            </a:r>
            <a:r>
              <a:rPr lang="en-US" baseline="-25000" dirty="0" smtClean="0">
                <a:sym typeface="Symbol" panose="05050102010706020507" pitchFamily="18" charset="2"/>
              </a:rPr>
              <a:t>ECM</a:t>
            </a:r>
            <a:r>
              <a:rPr lang="en-US" dirty="0" smtClean="0">
                <a:sym typeface="Symbol" panose="05050102010706020507" pitchFamily="18" charset="2"/>
              </a:rPr>
              <a:t> </a:t>
            </a:r>
            <a:r>
              <a:rPr lang="en-US" dirty="0" smtClean="0"/>
              <a:t>cannot be measured from the bunch length when </a:t>
            </a:r>
          </a:p>
          <a:p>
            <a:r>
              <a:rPr lang="en-US" dirty="0" smtClean="0"/>
              <a:t>using crab-waist </a:t>
            </a:r>
            <a:r>
              <a:rPr lang="en-US" dirty="0" smtClean="0"/>
              <a:t>crossing.   </a:t>
            </a:r>
          </a:p>
          <a:p>
            <a:endParaRPr lang="en-US" dirty="0" smtClean="0"/>
          </a:p>
          <a:p>
            <a:r>
              <a:rPr lang="en-US" dirty="0" smtClean="0"/>
              <a:t>A method was therefore devised to measure </a:t>
            </a:r>
            <a:r>
              <a:rPr lang="en-CH" dirty="0" smtClean="0">
                <a:sym typeface="Symbol" panose="05050102010706020507" pitchFamily="18" charset="2"/>
              </a:rPr>
              <a:t></a:t>
            </a:r>
            <a:r>
              <a:rPr lang="en-US" baseline="-25000" dirty="0">
                <a:sym typeface="Symbol" panose="05050102010706020507" pitchFamily="18" charset="2"/>
              </a:rPr>
              <a:t>ECM</a:t>
            </a:r>
            <a:r>
              <a:rPr lang="en-US" dirty="0">
                <a:sym typeface="Symbol" panose="05050102010706020507" pitchFamily="18" charset="2"/>
              </a:rPr>
              <a:t> </a:t>
            </a:r>
            <a:r>
              <a:rPr lang="en-US" dirty="0" smtClean="0">
                <a:sym typeface="Symbol" panose="05050102010706020507" pitchFamily="18" charset="2"/>
              </a:rPr>
              <a:t>from the resulting spread in the measured boost of </a:t>
            </a:r>
            <a:r>
              <a:rPr lang="en-CH" dirty="0" smtClean="0">
                <a:sym typeface="Symbol" panose="05050102010706020507" pitchFamily="18" charset="2"/>
              </a:rPr>
              <a:t></a:t>
            </a:r>
            <a:r>
              <a:rPr lang="en-US" dirty="0" smtClean="0">
                <a:sym typeface="Symbol" panose="05050102010706020507" pitchFamily="18" charset="2"/>
              </a:rPr>
              <a:t>+</a:t>
            </a:r>
            <a:r>
              <a:rPr lang="en-CH" dirty="0" smtClean="0">
                <a:sym typeface="Symbol" panose="05050102010706020507" pitchFamily="18" charset="2"/>
              </a:rPr>
              <a:t></a:t>
            </a:r>
            <a:r>
              <a:rPr lang="en-US" dirty="0" smtClean="0">
                <a:sym typeface="Symbol" panose="05050102010706020507" pitchFamily="18" charset="2"/>
              </a:rPr>
              <a:t>- pairs. </a:t>
            </a:r>
          </a:p>
          <a:p>
            <a:endParaRPr lang="en-US" dirty="0" smtClean="0">
              <a:sym typeface="Symbol" panose="05050102010706020507" pitchFamily="18" charset="2"/>
            </a:endParaRPr>
          </a:p>
          <a:p>
            <a:r>
              <a:rPr lang="en-US" dirty="0" smtClean="0">
                <a:sym typeface="Symbol" panose="05050102010706020507" pitchFamily="18" charset="2"/>
              </a:rPr>
              <a:t>This method assumed that the widening of the boost distribution was entirely due to </a:t>
            </a:r>
          </a:p>
          <a:p>
            <a:r>
              <a:rPr lang="en-US" dirty="0" smtClean="0">
                <a:sym typeface="Symbol" panose="05050102010706020507" pitchFamily="18" charset="2"/>
              </a:rPr>
              <a:t>-- </a:t>
            </a:r>
            <a:r>
              <a:rPr lang="en-US" dirty="0" smtClean="0">
                <a:sym typeface="Symbol" panose="05050102010706020507" pitchFamily="18" charset="2"/>
              </a:rPr>
              <a:t>uncorrelated energy spread of beams</a:t>
            </a:r>
            <a:br>
              <a:rPr lang="en-US" dirty="0" smtClean="0">
                <a:sym typeface="Symbol" panose="05050102010706020507" pitchFamily="18" charset="2"/>
              </a:rPr>
            </a:br>
            <a:r>
              <a:rPr lang="en-US" dirty="0" smtClean="0">
                <a:sym typeface="Symbol" panose="05050102010706020507" pitchFamily="18" charset="2"/>
              </a:rPr>
              <a:t>-- ISR </a:t>
            </a:r>
            <a:br>
              <a:rPr lang="en-US" dirty="0" smtClean="0">
                <a:sym typeface="Symbol" panose="05050102010706020507" pitchFamily="18" charset="2"/>
              </a:rPr>
            </a:br>
            <a:r>
              <a:rPr lang="en-US" dirty="0" smtClean="0">
                <a:sym typeface="Symbol" panose="05050102010706020507" pitchFamily="18" charset="2"/>
              </a:rPr>
              <a:t>-- angular resolution in the detector. </a:t>
            </a:r>
            <a:endParaRPr lang="en-US" dirty="0">
              <a:sym typeface="Symbol" panose="05050102010706020507" pitchFamily="18" charset="2"/>
            </a:endParaRPr>
          </a:p>
        </p:txBody>
      </p:sp>
      <p:sp>
        <p:nvSpPr>
          <p:cNvPr id="6" name="Right Arrow 5"/>
          <p:cNvSpPr/>
          <p:nvPr/>
        </p:nvSpPr>
        <p:spPr>
          <a:xfrm>
            <a:off x="5357189" y="3747052"/>
            <a:ext cx="884583" cy="15902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Right Arrow 28"/>
          <p:cNvSpPr/>
          <p:nvPr/>
        </p:nvSpPr>
        <p:spPr>
          <a:xfrm>
            <a:off x="5277678" y="4721083"/>
            <a:ext cx="1027043" cy="18221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Right Arrow 29"/>
          <p:cNvSpPr/>
          <p:nvPr/>
        </p:nvSpPr>
        <p:spPr>
          <a:xfrm flipH="1">
            <a:off x="7070033" y="4734335"/>
            <a:ext cx="884583" cy="15902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Right Arrow 30"/>
          <p:cNvSpPr/>
          <p:nvPr/>
        </p:nvSpPr>
        <p:spPr>
          <a:xfrm flipH="1">
            <a:off x="7020339" y="3740430"/>
            <a:ext cx="1027043" cy="18221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3" name="Straight Connector 32"/>
          <p:cNvCxnSpPr/>
          <p:nvPr/>
        </p:nvCxnSpPr>
        <p:spPr>
          <a:xfrm>
            <a:off x="4989442" y="3816626"/>
            <a:ext cx="3657600" cy="198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4903300" y="4803909"/>
            <a:ext cx="3657600" cy="198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V="1">
            <a:off x="6649278" y="4154555"/>
            <a:ext cx="238539" cy="6460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6652592" y="4813854"/>
            <a:ext cx="238539" cy="6460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2" name="Group 41"/>
          <p:cNvGrpSpPr/>
          <p:nvPr/>
        </p:nvGrpSpPr>
        <p:grpSpPr>
          <a:xfrm flipH="1">
            <a:off x="6384238" y="3183832"/>
            <a:ext cx="241853" cy="1305342"/>
            <a:chOff x="6553203" y="4177747"/>
            <a:chExt cx="241853" cy="1305342"/>
          </a:xfrm>
        </p:grpSpPr>
        <p:cxnSp>
          <p:nvCxnSpPr>
            <p:cNvPr id="40" name="Straight Arrow Connector 39"/>
            <p:cNvCxnSpPr/>
            <p:nvPr/>
          </p:nvCxnSpPr>
          <p:spPr>
            <a:xfrm flipV="1">
              <a:off x="6553203" y="4177747"/>
              <a:ext cx="238539" cy="64604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/>
            <p:nvPr/>
          </p:nvCxnSpPr>
          <p:spPr>
            <a:xfrm>
              <a:off x="6556517" y="4837046"/>
              <a:ext cx="238539" cy="64604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656103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9C571-78A8-4F2C-B8B6-6FAB61903C2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1/29/2021</a:t>
            </a:fld>
            <a:endParaRPr lang="fr-C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Alain </a:t>
            </a:r>
            <a:r>
              <a:rPr lang="en-GB" dirty="0" err="1" smtClean="0">
                <a:solidFill>
                  <a:prstClr val="black">
                    <a:tint val="75000"/>
                  </a:prstClr>
                </a:solidFill>
              </a:rPr>
              <a:t>Blondel</a:t>
            </a:r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 EPOL at FCC-</a:t>
            </a:r>
            <a:r>
              <a:rPr lang="en-GB" dirty="0" err="1" smtClean="0">
                <a:solidFill>
                  <a:prstClr val="black">
                    <a:tint val="75000"/>
                  </a:prstClr>
                </a:solidFill>
              </a:rPr>
              <a:t>ee</a:t>
            </a:r>
            <a:endParaRPr lang="fr-C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1956" y="645829"/>
            <a:ext cx="3214691" cy="3840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835527" y="68628"/>
            <a:ext cx="7467942" cy="46166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2400" dirty="0"/>
              <a:t>A thousand recipes to use up </a:t>
            </a:r>
            <a:r>
              <a:rPr lang="en-GB" sz="2400" dirty="0" err="1"/>
              <a:t>dimuon</a:t>
            </a:r>
            <a:r>
              <a:rPr lang="en-GB" sz="2400" dirty="0"/>
              <a:t> events at the FCC-</a:t>
            </a:r>
            <a:r>
              <a:rPr lang="en-GB" sz="2400" dirty="0" err="1"/>
              <a:t>ee</a:t>
            </a:r>
            <a:endParaRPr lang="en-GB" sz="2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342" y="601114"/>
            <a:ext cx="2746872" cy="1706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45602" y="2240266"/>
            <a:ext cx="3281860" cy="296555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1867" dirty="0"/>
              <a:t>E,P conservation –&gt; </a:t>
            </a:r>
          </a:p>
          <a:p>
            <a:r>
              <a:rPr lang="fr-CH" sz="1867" dirty="0" err="1"/>
              <a:t>allow</a:t>
            </a:r>
            <a:r>
              <a:rPr lang="fr-CH" sz="1867" dirty="0"/>
              <a:t> E</a:t>
            </a:r>
            <a:r>
              <a:rPr lang="fr-CH" sz="1867" baseline="-25000" dirty="0"/>
              <a:t>CM </a:t>
            </a:r>
            <a:r>
              <a:rPr lang="fr-CH" sz="1867" dirty="0"/>
              <a:t> and P</a:t>
            </a:r>
            <a:r>
              <a:rPr lang="fr-CH" sz="1867" baseline="-25000" dirty="0"/>
              <a:t>CM</a:t>
            </a:r>
            <a:r>
              <a:rPr lang="fr-CH" sz="1867" dirty="0"/>
              <a:t> </a:t>
            </a:r>
            <a:r>
              <a:rPr lang="fr-CH" sz="1867" dirty="0" smtClean="0"/>
              <a:t>(</a:t>
            </a:r>
            <a:r>
              <a:rPr lang="fr-CH" sz="1867" dirty="0" err="1" smtClean="0"/>
              <a:t>boost</a:t>
            </a:r>
            <a:r>
              <a:rPr lang="fr-CH" sz="1867" dirty="0"/>
              <a:t>)</a:t>
            </a:r>
            <a:endParaRPr lang="fr-CH" sz="1867" dirty="0"/>
          </a:p>
          <a:p>
            <a:r>
              <a:rPr lang="fr-CH" sz="1867" dirty="0"/>
              <a:t>on </a:t>
            </a:r>
            <a:r>
              <a:rPr lang="fr-CH" sz="1867" dirty="0" err="1"/>
              <a:t>event</a:t>
            </a:r>
            <a:r>
              <a:rPr lang="fr-CH" sz="1867" dirty="0"/>
              <a:t>-per-</a:t>
            </a:r>
            <a:r>
              <a:rPr lang="fr-CH" sz="1867" dirty="0" err="1"/>
              <a:t>event</a:t>
            </a:r>
            <a:r>
              <a:rPr lang="fr-CH" sz="1867" dirty="0"/>
              <a:t> basis. </a:t>
            </a:r>
          </a:p>
          <a:p>
            <a:endParaRPr lang="fr-CH" sz="1867" dirty="0"/>
          </a:p>
          <a:p>
            <a:r>
              <a:rPr lang="fr-CH" sz="1867" b="1" dirty="0"/>
              <a:t>10</a:t>
            </a:r>
            <a:r>
              <a:rPr lang="fr-CH" sz="1867" b="1" baseline="30000" dirty="0"/>
              <a:t>6</a:t>
            </a:r>
            <a:r>
              <a:rPr lang="fr-CH" sz="1867" b="1" dirty="0"/>
              <a:t> </a:t>
            </a:r>
            <a:r>
              <a:rPr lang="fr-CH" sz="1867" b="1" dirty="0" err="1"/>
              <a:t>evts</a:t>
            </a:r>
            <a:r>
              <a:rPr lang="fr-CH" sz="1867" b="1" dirty="0"/>
              <a:t>/5 min/</a:t>
            </a:r>
            <a:r>
              <a:rPr lang="fr-CH" sz="1867" b="1" dirty="0" err="1"/>
              <a:t>expt</a:t>
            </a:r>
            <a:r>
              <a:rPr lang="fr-CH" sz="1867" b="1" dirty="0"/>
              <a:t> @Z</a:t>
            </a:r>
          </a:p>
          <a:p>
            <a:r>
              <a:rPr lang="fr-CH" sz="1867" b="1" dirty="0" smtClean="0">
                <a:solidFill>
                  <a:srgbClr val="FF0000"/>
                </a:solidFill>
              </a:rPr>
              <a:t>~10</a:t>
            </a:r>
            <a:r>
              <a:rPr lang="fr-CH" sz="1867" b="1" baseline="30000" dirty="0" smtClean="0">
                <a:solidFill>
                  <a:srgbClr val="FF0000"/>
                </a:solidFill>
              </a:rPr>
              <a:t>4 </a:t>
            </a:r>
            <a:r>
              <a:rPr lang="fr-CH" sz="1867" b="1" dirty="0" err="1" smtClean="0">
                <a:solidFill>
                  <a:srgbClr val="FF0000"/>
                </a:solidFill>
              </a:rPr>
              <a:t>evts</a:t>
            </a:r>
            <a:r>
              <a:rPr lang="fr-CH" sz="1867" b="1" dirty="0" smtClean="0">
                <a:solidFill>
                  <a:srgbClr val="FF0000"/>
                </a:solidFill>
              </a:rPr>
              <a:t>/5 min/</a:t>
            </a:r>
            <a:r>
              <a:rPr lang="fr-CH" sz="1867" b="1" dirty="0" err="1" smtClean="0">
                <a:solidFill>
                  <a:srgbClr val="FF0000"/>
                </a:solidFill>
              </a:rPr>
              <a:t>exp</a:t>
            </a:r>
            <a:r>
              <a:rPr lang="fr-CH" sz="1867" b="1" dirty="0">
                <a:solidFill>
                  <a:srgbClr val="FF0000"/>
                </a:solidFill>
              </a:rPr>
              <a:t> </a:t>
            </a:r>
            <a:r>
              <a:rPr lang="fr-CH" sz="1867" b="1" dirty="0" smtClean="0">
                <a:solidFill>
                  <a:srgbClr val="FF0000"/>
                </a:solidFill>
              </a:rPr>
              <a:t>@H</a:t>
            </a:r>
            <a:endParaRPr lang="fr-CH" sz="1867" b="1" dirty="0">
              <a:solidFill>
                <a:srgbClr val="FF0000"/>
              </a:solidFill>
            </a:endParaRPr>
          </a:p>
          <a:p>
            <a:r>
              <a:rPr lang="fr-CH" sz="1867" dirty="0">
                <a:sym typeface="Wingdings" panose="05000000000000000000" pitchFamily="2" charset="2"/>
              </a:rPr>
              <a:t></a:t>
            </a:r>
            <a:r>
              <a:rPr lang="fr-CH" sz="1867" dirty="0" err="1"/>
              <a:t>Determine</a:t>
            </a:r>
            <a:r>
              <a:rPr lang="fr-CH" sz="1867" dirty="0"/>
              <a:t>  </a:t>
            </a:r>
            <a:r>
              <a:rPr lang="fr-CH" sz="1867" dirty="0">
                <a:sym typeface="Wingdings" panose="05000000000000000000" pitchFamily="2" charset="2"/>
              </a:rPr>
              <a:t>ECM, ECM spread</a:t>
            </a:r>
          </a:p>
          <a:p>
            <a:r>
              <a:rPr lang="fr-CH" sz="1867" dirty="0">
                <a:sym typeface="Wingdings" panose="05000000000000000000" pitchFamily="2" charset="2"/>
              </a:rPr>
              <a:t>and collision angle,</a:t>
            </a:r>
            <a:endParaRPr lang="en-GB" sz="1867" dirty="0">
              <a:sym typeface="Wingdings" panose="05000000000000000000" pitchFamily="2" charset="2"/>
            </a:endParaRPr>
          </a:p>
          <a:p>
            <a:r>
              <a:rPr lang="fr-CH" sz="1867" dirty="0">
                <a:sym typeface="Wingdings" panose="05000000000000000000" pitchFamily="2" charset="2"/>
              </a:rPr>
              <a:t>in addition to </a:t>
            </a:r>
            <a:r>
              <a:rPr lang="fr-CH" sz="1867" dirty="0"/>
              <a:t>A</a:t>
            </a:r>
            <a:r>
              <a:rPr lang="fr-CH" sz="1867" baseline="-25000" dirty="0"/>
              <a:t>FB</a:t>
            </a:r>
            <a:r>
              <a:rPr lang="fr-CH" sz="1867" baseline="30000" dirty="0">
                <a:sym typeface="Symbol"/>
              </a:rPr>
              <a:t></a:t>
            </a:r>
            <a:r>
              <a:rPr lang="fr-CH" sz="1867" dirty="0">
                <a:sym typeface="Symbol"/>
              </a:rPr>
              <a:t>(s) !</a:t>
            </a:r>
          </a:p>
          <a:p>
            <a:r>
              <a:rPr lang="fr-CH" sz="1867" dirty="0">
                <a:sym typeface="Symbol"/>
              </a:rPr>
              <a:t>(</a:t>
            </a:r>
            <a:r>
              <a:rPr lang="fr-CH" sz="1867" dirty="0" err="1">
                <a:sym typeface="Symbol"/>
              </a:rPr>
              <a:t>also</a:t>
            </a:r>
            <a:r>
              <a:rPr lang="fr-CH" sz="1867" dirty="0">
                <a:sym typeface="Symbol"/>
              </a:rPr>
              <a:t>: control of ISR </a:t>
            </a:r>
            <a:r>
              <a:rPr lang="fr-CH" sz="1867" dirty="0" err="1">
                <a:sym typeface="Symbol"/>
              </a:rPr>
              <a:t>spectrum</a:t>
            </a:r>
            <a:r>
              <a:rPr lang="fr-CH" sz="1867" dirty="0">
                <a:sym typeface="Symbol"/>
              </a:rPr>
              <a:t>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636393" y="68628"/>
            <a:ext cx="11216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dirty="0"/>
              <a:t>P. </a:t>
            </a:r>
            <a:r>
              <a:rPr lang="fr-CH" sz="2400" dirty="0" err="1"/>
              <a:t>Janot</a:t>
            </a:r>
            <a:endParaRPr lang="en-GB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8953053" y="4489108"/>
            <a:ext cx="3195105" cy="152894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1867" dirty="0">
                <a:sym typeface="Symbol"/>
              </a:rPr>
              <a:t></a:t>
            </a:r>
            <a:r>
              <a:rPr lang="fr-CH" sz="1867" dirty="0"/>
              <a:t>2.5 MeV ECM </a:t>
            </a:r>
            <a:r>
              <a:rPr lang="fr-CH" sz="1867" dirty="0" err="1"/>
              <a:t>meast</a:t>
            </a:r>
            <a:r>
              <a:rPr lang="fr-CH" sz="1867" dirty="0"/>
              <a:t> </a:t>
            </a:r>
          </a:p>
          <a:p>
            <a:r>
              <a:rPr lang="fr-CH" sz="1867" dirty="0"/>
              <a:t>in 30 seconds of data</a:t>
            </a:r>
          </a:p>
          <a:p>
            <a:r>
              <a:rPr lang="fr-CH" sz="1867" dirty="0"/>
              <a:t>~40keV per </a:t>
            </a:r>
            <a:r>
              <a:rPr lang="fr-CH" sz="1867" dirty="0" err="1"/>
              <a:t>day</a:t>
            </a:r>
            <a:r>
              <a:rPr lang="fr-CH" sz="1867" dirty="0"/>
              <a:t> at </a:t>
            </a:r>
          </a:p>
          <a:p>
            <a:r>
              <a:rPr lang="fr-CH" sz="1867" dirty="0" err="1"/>
              <a:t>each</a:t>
            </a:r>
            <a:r>
              <a:rPr lang="fr-CH" sz="1867" dirty="0"/>
              <a:t> scan point…. </a:t>
            </a:r>
          </a:p>
          <a:p>
            <a:r>
              <a:rPr lang="fr-CH" sz="1867" dirty="0" smtClean="0"/>
              <a:t>challenge </a:t>
            </a:r>
            <a:r>
              <a:rPr lang="fr-CH" sz="1867" dirty="0"/>
              <a:t>for QED </a:t>
            </a:r>
            <a:r>
              <a:rPr lang="fr-CH" sz="1867" dirty="0" err="1"/>
              <a:t>calculations</a:t>
            </a:r>
            <a:r>
              <a:rPr lang="fr-CH" sz="1867" dirty="0"/>
              <a:t>!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8193" y="1015972"/>
            <a:ext cx="4688067" cy="3373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858612" y="4377674"/>
            <a:ext cx="4620367" cy="140525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2133" b="1" dirty="0"/>
              <a:t>The </a:t>
            </a:r>
            <a:r>
              <a:rPr lang="fr-CH" sz="2133" b="1" dirty="0" err="1"/>
              <a:t>measurement</a:t>
            </a:r>
            <a:r>
              <a:rPr lang="fr-CH" sz="2133" b="1" dirty="0"/>
              <a:t> of CM </a:t>
            </a:r>
            <a:r>
              <a:rPr lang="fr-CH" sz="2133" b="1" dirty="0" err="1"/>
              <a:t>boost</a:t>
            </a:r>
            <a:endParaRPr lang="fr-CH" sz="2133" b="1" dirty="0"/>
          </a:p>
          <a:p>
            <a:r>
              <a:rPr lang="fr-CH" sz="2133" b="1" dirty="0"/>
              <a:t>distribution </a:t>
            </a:r>
            <a:r>
              <a:rPr lang="fr-CH" sz="2133" b="1" dirty="0" err="1"/>
              <a:t>allows</a:t>
            </a:r>
            <a:r>
              <a:rPr lang="fr-CH" sz="2133" b="1" dirty="0"/>
              <a:t> control of </a:t>
            </a:r>
          </a:p>
          <a:p>
            <a:r>
              <a:rPr lang="fr-CH" sz="2133" b="1" dirty="0" err="1"/>
              <a:t>beam</a:t>
            </a:r>
            <a:r>
              <a:rPr lang="fr-CH" sz="2133" b="1" dirty="0"/>
              <a:t> </a:t>
            </a:r>
            <a:r>
              <a:rPr lang="fr-CH" sz="2133" b="1" dirty="0" err="1"/>
              <a:t>energy</a:t>
            </a:r>
            <a:r>
              <a:rPr lang="fr-CH" sz="2133" b="1" dirty="0"/>
              <a:t> </a:t>
            </a:r>
            <a:r>
              <a:rPr lang="fr-CH" sz="2133" b="1" dirty="0" smtClean="0"/>
              <a:t>spread </a:t>
            </a:r>
            <a:r>
              <a:rPr lang="fr-CH" sz="2133" b="1" dirty="0"/>
              <a:t>as </a:t>
            </a:r>
            <a:r>
              <a:rPr lang="fr-CH" sz="2133" b="1" dirty="0" err="1"/>
              <a:t>well</a:t>
            </a:r>
            <a:r>
              <a:rPr lang="fr-CH" sz="2133" b="1" dirty="0"/>
              <a:t> as the </a:t>
            </a:r>
          </a:p>
          <a:p>
            <a:r>
              <a:rPr lang="fr-CH" sz="2133" b="1" dirty="0" err="1"/>
              <a:t>difference</a:t>
            </a:r>
            <a:r>
              <a:rPr lang="fr-CH" sz="2133" b="1" dirty="0"/>
              <a:t> </a:t>
            </a:r>
            <a:r>
              <a:rPr lang="fr-CH" sz="2133" b="1" dirty="0" err="1"/>
              <a:t>between</a:t>
            </a:r>
            <a:r>
              <a:rPr lang="fr-CH" sz="2133" b="1" dirty="0"/>
              <a:t> e+ vs. e- </a:t>
            </a:r>
            <a:r>
              <a:rPr lang="fr-CH" sz="2133" b="1" dirty="0" err="1"/>
              <a:t>energies</a:t>
            </a:r>
            <a:r>
              <a:rPr lang="fr-CH" sz="2133" b="1" dirty="0"/>
              <a:t>.  </a:t>
            </a:r>
            <a:endParaRPr lang="en-GB" sz="2133" b="1" dirty="0"/>
          </a:p>
        </p:txBody>
      </p:sp>
      <p:grpSp>
        <p:nvGrpSpPr>
          <p:cNvPr id="13" name="Group 12"/>
          <p:cNvGrpSpPr/>
          <p:nvPr/>
        </p:nvGrpSpPr>
        <p:grpSpPr>
          <a:xfrm>
            <a:off x="314330" y="5152649"/>
            <a:ext cx="3457317" cy="1715069"/>
            <a:chOff x="76200" y="989842"/>
            <a:chExt cx="4609756" cy="2286758"/>
          </a:xfrm>
        </p:grpSpPr>
        <p:grpSp>
          <p:nvGrpSpPr>
            <p:cNvPr id="14" name="Group 13"/>
            <p:cNvGrpSpPr/>
            <p:nvPr/>
          </p:nvGrpSpPr>
          <p:grpSpPr>
            <a:xfrm>
              <a:off x="76200" y="1574664"/>
              <a:ext cx="1937087" cy="1701936"/>
              <a:chOff x="472513" y="1485898"/>
              <a:chExt cx="1937087" cy="1701936"/>
            </a:xfrm>
          </p:grpSpPr>
          <p:sp>
            <p:nvSpPr>
              <p:cNvPr id="23" name="Right Arrow 22"/>
              <p:cNvSpPr/>
              <p:nvPr/>
            </p:nvSpPr>
            <p:spPr>
              <a:xfrm>
                <a:off x="609600" y="1485898"/>
                <a:ext cx="1260000" cy="216000"/>
              </a:xfrm>
              <a:prstGeom prst="right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783"/>
                <a:endParaRPr lang="en-GB" sz="1400">
                  <a:solidFill>
                    <a:prstClr val="white"/>
                  </a:solidFill>
                </a:endParaRPr>
              </a:p>
            </p:txBody>
          </p:sp>
          <p:sp>
            <p:nvSpPr>
              <p:cNvPr id="24" name="Right Arrow 23"/>
              <p:cNvSpPr/>
              <p:nvPr/>
            </p:nvSpPr>
            <p:spPr>
              <a:xfrm>
                <a:off x="609600" y="1782558"/>
                <a:ext cx="1440000" cy="216000"/>
              </a:xfrm>
              <a:prstGeom prst="right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783"/>
                <a:endParaRPr lang="en-GB" sz="1400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Right Arrow 24"/>
              <p:cNvSpPr/>
              <p:nvPr/>
            </p:nvSpPr>
            <p:spPr>
              <a:xfrm>
                <a:off x="609600" y="2087358"/>
                <a:ext cx="1620000" cy="216000"/>
              </a:xfrm>
              <a:prstGeom prst="right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783"/>
                <a:endParaRPr lang="en-GB" sz="1400">
                  <a:solidFill>
                    <a:prstClr val="white"/>
                  </a:solidFill>
                </a:endParaRPr>
              </a:p>
            </p:txBody>
          </p:sp>
          <p:sp>
            <p:nvSpPr>
              <p:cNvPr id="26" name="Right Arrow 25"/>
              <p:cNvSpPr/>
              <p:nvPr/>
            </p:nvSpPr>
            <p:spPr>
              <a:xfrm>
                <a:off x="609600" y="2392158"/>
                <a:ext cx="1800000" cy="216000"/>
              </a:xfrm>
              <a:prstGeom prst="right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783"/>
                <a:endParaRPr lang="en-GB" sz="1400">
                  <a:solidFill>
                    <a:prstClr val="white"/>
                  </a:solidFill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7" name="TextBox 26"/>
                  <p:cNvSpPr txBox="1"/>
                  <p:nvPr/>
                </p:nvSpPr>
                <p:spPr>
                  <a:xfrm>
                    <a:off x="472513" y="2692698"/>
                    <a:ext cx="1894174" cy="495136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defTabSz="685783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GB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en-GB" sz="2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2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</m:sub>
                          </m:sSub>
                        </m:oMath>
                      </m:oMathPara>
                    </a14:m>
                    <a:endParaRPr lang="en-GB" sz="2400" dirty="0">
                      <a:solidFill>
                        <a:srgbClr val="FF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5" name="TextBox 14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72513" y="2692698"/>
                    <a:ext cx="1894174" cy="495136"/>
                  </a:xfrm>
                  <a:prstGeom prst="rect">
                    <a:avLst/>
                  </a:prstGeom>
                  <a:blipFill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15" name="Group 14"/>
            <p:cNvGrpSpPr/>
            <p:nvPr/>
          </p:nvGrpSpPr>
          <p:grpSpPr>
            <a:xfrm>
              <a:off x="2380956" y="989842"/>
              <a:ext cx="1937087" cy="1688873"/>
              <a:chOff x="2558713" y="4254727"/>
              <a:chExt cx="1937087" cy="1688873"/>
            </a:xfrm>
          </p:grpSpPr>
          <p:grpSp>
            <p:nvGrpSpPr>
              <p:cNvPr id="17" name="Group 16"/>
              <p:cNvGrpSpPr/>
              <p:nvPr/>
            </p:nvGrpSpPr>
            <p:grpSpPr>
              <a:xfrm flipH="1" flipV="1">
                <a:off x="2558713" y="4821340"/>
                <a:ext cx="1800000" cy="1122260"/>
                <a:chOff x="609600" y="1485898"/>
                <a:chExt cx="1800000" cy="1122260"/>
              </a:xfrm>
              <a:solidFill>
                <a:schemeClr val="accent1"/>
              </a:solidFill>
            </p:grpSpPr>
            <p:sp>
              <p:nvSpPr>
                <p:cNvPr id="19" name="Right Arrow 18"/>
                <p:cNvSpPr/>
                <p:nvPr/>
              </p:nvSpPr>
              <p:spPr>
                <a:xfrm>
                  <a:off x="609600" y="1485898"/>
                  <a:ext cx="1260000" cy="216000"/>
                </a:xfrm>
                <a:prstGeom prst="rightArrow">
                  <a:avLst/>
                </a:prstGeom>
                <a:grp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783"/>
                  <a:endParaRPr lang="en-GB" sz="14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0" name="Right Arrow 19"/>
                <p:cNvSpPr/>
                <p:nvPr/>
              </p:nvSpPr>
              <p:spPr>
                <a:xfrm>
                  <a:off x="609600" y="1782558"/>
                  <a:ext cx="1440000" cy="216000"/>
                </a:xfrm>
                <a:prstGeom prst="rightArrow">
                  <a:avLst/>
                </a:prstGeom>
                <a:grp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783"/>
                  <a:endParaRPr lang="en-GB" sz="14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1" name="Right Arrow 20"/>
                <p:cNvSpPr/>
                <p:nvPr/>
              </p:nvSpPr>
              <p:spPr>
                <a:xfrm>
                  <a:off x="609600" y="2087358"/>
                  <a:ext cx="1620000" cy="216000"/>
                </a:xfrm>
                <a:prstGeom prst="rightArrow">
                  <a:avLst/>
                </a:prstGeom>
                <a:grp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783"/>
                  <a:endParaRPr lang="en-GB" sz="14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" name="Right Arrow 21"/>
                <p:cNvSpPr/>
                <p:nvPr/>
              </p:nvSpPr>
              <p:spPr>
                <a:xfrm>
                  <a:off x="609600" y="2392158"/>
                  <a:ext cx="1800000" cy="216000"/>
                </a:xfrm>
                <a:prstGeom prst="rightArrow">
                  <a:avLst/>
                </a:prstGeom>
                <a:grp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783"/>
                  <a:endParaRPr lang="en-GB" sz="1400">
                    <a:solidFill>
                      <a:prstClr val="white"/>
                    </a:solidFill>
                  </a:endParaRPr>
                </a:p>
              </p:txBody>
            </p: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8" name="TextBox 17"/>
                  <p:cNvSpPr txBox="1"/>
                  <p:nvPr/>
                </p:nvSpPr>
                <p:spPr>
                  <a:xfrm>
                    <a:off x="2601626" y="4254727"/>
                    <a:ext cx="1894174" cy="492443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defTabSz="685783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GB" sz="2400" i="1">
                                  <a:solidFill>
                                    <a:srgbClr val="4F81BD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solidFill>
                                    <a:srgbClr val="4F81BD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en-GB" sz="2400" i="1">
                                      <a:solidFill>
                                        <a:srgbClr val="4F81BD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i="1">
                                      <a:solidFill>
                                        <a:srgbClr val="4F81BD"/>
                                      </a:solidFill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2400" i="1">
                                      <a:solidFill>
                                        <a:srgbClr val="4F81BD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</m:sup>
                              </m:sSup>
                            </m:sub>
                          </m:sSub>
                        </m:oMath>
                      </m:oMathPara>
                    </a14:m>
                    <a:endParaRPr lang="en-GB" sz="2400" dirty="0">
                      <a:solidFill>
                        <a:srgbClr val="4F81BD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23" name="TextBox 2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601626" y="4254727"/>
                    <a:ext cx="1894174" cy="492443"/>
                  </a:xfrm>
                  <a:prstGeom prst="rect">
                    <a:avLst/>
                  </a:prstGeom>
                  <a:blipFill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16" name="Straight Connector 15"/>
            <p:cNvCxnSpPr/>
            <p:nvPr/>
          </p:nvCxnSpPr>
          <p:spPr>
            <a:xfrm>
              <a:off x="213287" y="2129856"/>
              <a:ext cx="4472669" cy="0"/>
            </a:xfrm>
            <a:prstGeom prst="line">
              <a:avLst/>
            </a:prstGeom>
            <a:ln w="57150">
              <a:solidFill>
                <a:srgbClr val="FDB603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ight Arrow 9"/>
          <p:cNvSpPr/>
          <p:nvPr/>
        </p:nvSpPr>
        <p:spPr>
          <a:xfrm rot="10800000">
            <a:off x="3943337" y="5957874"/>
            <a:ext cx="1271587" cy="28909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00657" y="5786419"/>
            <a:ext cx="2972930" cy="6463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Very useful </a:t>
            </a:r>
            <a:r>
              <a:rPr lang="en-US" dirty="0"/>
              <a:t>a</a:t>
            </a:r>
            <a:r>
              <a:rPr lang="en-US" dirty="0" smtClean="0"/>
              <a:t>lso for control of </a:t>
            </a:r>
          </a:p>
          <a:p>
            <a:r>
              <a:rPr lang="en-US" dirty="0" err="1" smtClean="0"/>
              <a:t>Monochromatization</a:t>
            </a:r>
            <a:r>
              <a:rPr lang="en-US" dirty="0" smtClean="0"/>
              <a:t>! 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190460" y="516835"/>
            <a:ext cx="4700518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dirty="0" err="1" smtClean="0"/>
              <a:t>Here</a:t>
            </a:r>
            <a:r>
              <a:rPr lang="fr-FR" dirty="0" smtClean="0"/>
              <a:t> at the Z </a:t>
            </a:r>
            <a:r>
              <a:rPr lang="fr-FR" dirty="0" err="1" smtClean="0"/>
              <a:t>with</a:t>
            </a:r>
            <a:r>
              <a:rPr lang="fr-FR" dirty="0" smtClean="0"/>
              <a:t> 3000 muon pairs per second.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95781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1219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B89C571-78A8-4F2C-B8B6-6FAB61903C24}" type="datetime1"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12190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2/5/2021</a:t>
            </a:fld>
            <a:endParaRPr kumimoji="0" lang="fr-CH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1219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Alain Blondel EPOL at FCC-ee</a:t>
            </a:r>
            <a:endParaRPr kumimoji="0" lang="fr-CH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1219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28A6E5-1451-4611-9B85-9117163DB886}" type="slidenum">
              <a:rPr kumimoji="0" lang="fr-CH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90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fr-CH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7261" y="655982"/>
            <a:ext cx="10672473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ym typeface="Symbol" panose="05050102010706020507" pitchFamily="18" charset="2"/>
              </a:rPr>
              <a:t>However in the </a:t>
            </a:r>
            <a:r>
              <a:rPr lang="en-US" dirty="0" err="1" smtClean="0">
                <a:sym typeface="Symbol" panose="05050102010706020507" pitchFamily="18" charset="2"/>
              </a:rPr>
              <a:t>monochromatization</a:t>
            </a:r>
            <a:r>
              <a:rPr lang="en-US" dirty="0" smtClean="0">
                <a:sym typeface="Symbol" panose="05050102010706020507" pitchFamily="18" charset="2"/>
              </a:rPr>
              <a:t>, we introduce deliberately correlated spread of beam energy. </a:t>
            </a:r>
            <a:endParaRPr lang="en-US" dirty="0">
              <a:sym typeface="Symbol" panose="05050102010706020507" pitchFamily="18" charset="2"/>
            </a:endParaRPr>
          </a:p>
          <a:p>
            <a:r>
              <a:rPr lang="en-US" dirty="0" smtClean="0">
                <a:sym typeface="Symbol" panose="05050102010706020507" pitchFamily="18" charset="2"/>
              </a:rPr>
              <a:t>In </a:t>
            </a:r>
            <a:r>
              <a:rPr lang="en-US" dirty="0">
                <a:sym typeface="Symbol" panose="05050102010706020507" pitchFamily="18" charset="2"/>
              </a:rPr>
              <a:t>this scheme for </a:t>
            </a:r>
            <a:r>
              <a:rPr lang="en-US" dirty="0" err="1" smtClean="0">
                <a:sym typeface="Symbol" panose="05050102010706020507" pitchFamily="18" charset="2"/>
              </a:rPr>
              <a:t>monochromatization</a:t>
            </a:r>
            <a:r>
              <a:rPr lang="en-US" dirty="0" smtClean="0">
                <a:sym typeface="Symbol" panose="05050102010706020507" pitchFamily="18" charset="2"/>
              </a:rPr>
              <a:t> </a:t>
            </a:r>
            <a:r>
              <a:rPr lang="en-US" dirty="0">
                <a:sym typeface="Symbol" panose="05050102010706020507" pitchFamily="18" charset="2"/>
              </a:rPr>
              <a:t>the average boost varies with horizontal position and </a:t>
            </a:r>
            <a:br>
              <a:rPr lang="en-US" dirty="0">
                <a:sym typeface="Symbol" panose="05050102010706020507" pitchFamily="18" charset="2"/>
              </a:rPr>
            </a:br>
            <a:r>
              <a:rPr lang="en-US" dirty="0">
                <a:sym typeface="Symbol" panose="05050102010706020507" pitchFamily="18" charset="2"/>
              </a:rPr>
              <a:t>integrating it leads </a:t>
            </a:r>
            <a:r>
              <a:rPr lang="en-US" dirty="0" smtClean="0">
                <a:sym typeface="Symbol" panose="05050102010706020507" pitchFamily="18" charset="2"/>
              </a:rPr>
              <a:t>t</a:t>
            </a:r>
          </a:p>
          <a:p>
            <a:r>
              <a:rPr lang="en-US" dirty="0" smtClean="0">
                <a:sym typeface="Symbol" panose="05050102010706020507" pitchFamily="18" charset="2"/>
              </a:rPr>
              <a:t>o </a:t>
            </a:r>
            <a:r>
              <a:rPr lang="en-US" dirty="0">
                <a:sym typeface="Symbol" panose="05050102010706020507" pitchFamily="18" charset="2"/>
              </a:rPr>
              <a:t>a measurement of the  </a:t>
            </a:r>
            <a:r>
              <a:rPr lang="en-US" dirty="0" err="1">
                <a:sym typeface="Symbol" panose="05050102010706020507" pitchFamily="18" charset="2"/>
              </a:rPr>
              <a:t>centre</a:t>
            </a:r>
            <a:r>
              <a:rPr lang="en-US" dirty="0">
                <a:sym typeface="Symbol" panose="05050102010706020507" pitchFamily="18" charset="2"/>
              </a:rPr>
              <a:t>-of-mass energy spread in absence of </a:t>
            </a:r>
            <a:r>
              <a:rPr lang="en-US" dirty="0" err="1">
                <a:sym typeface="Symbol" panose="05050102010706020507" pitchFamily="18" charset="2"/>
              </a:rPr>
              <a:t>monochromatization</a:t>
            </a:r>
            <a:r>
              <a:rPr lang="en-US" dirty="0">
                <a:sym typeface="Symbol" panose="05050102010706020507" pitchFamily="18" charset="2"/>
              </a:rPr>
              <a:t>. Not good. </a:t>
            </a:r>
          </a:p>
          <a:p>
            <a:endParaRPr lang="en-US" dirty="0">
              <a:sym typeface="Symbol" panose="05050102010706020507" pitchFamily="18" charset="2"/>
            </a:endParaRPr>
          </a:p>
          <a:p>
            <a:r>
              <a:rPr lang="en-US" dirty="0">
                <a:sym typeface="Symbol" panose="05050102010706020507" pitchFamily="18" charset="2"/>
              </a:rPr>
              <a:t>We are saved by the fact that the beam is artificially spread around for the </a:t>
            </a:r>
            <a:r>
              <a:rPr lang="en-US" dirty="0" err="1">
                <a:sym typeface="Symbol" panose="05050102010706020507" pitchFamily="18" charset="2"/>
              </a:rPr>
              <a:t>monochromatization</a:t>
            </a:r>
            <a:r>
              <a:rPr lang="en-US" dirty="0">
                <a:sym typeface="Symbol" panose="05050102010706020507" pitchFamily="18" charset="2"/>
              </a:rPr>
              <a:t> (</a:t>
            </a:r>
            <a:r>
              <a:rPr lang="en-CH" dirty="0">
                <a:sym typeface="Symbol" panose="05050102010706020507" pitchFamily="18" charset="2"/>
              </a:rPr>
              <a:t></a:t>
            </a:r>
            <a:r>
              <a:rPr lang="en-US" baseline="-25000" dirty="0">
                <a:sym typeface="Symbol" panose="05050102010706020507" pitchFamily="18" charset="2"/>
              </a:rPr>
              <a:t>x</a:t>
            </a:r>
            <a:r>
              <a:rPr lang="en-US" dirty="0">
                <a:sym typeface="Symbol" panose="05050102010706020507" pitchFamily="18" charset="2"/>
              </a:rPr>
              <a:t> ~ </a:t>
            </a:r>
            <a:r>
              <a:rPr lang="en-CH" dirty="0">
                <a:sym typeface="Symbol" panose="05050102010706020507" pitchFamily="18" charset="2"/>
              </a:rPr>
              <a:t>±</a:t>
            </a:r>
            <a:r>
              <a:rPr lang="en-US" dirty="0">
                <a:sym typeface="Symbol" panose="05050102010706020507" pitchFamily="18" charset="2"/>
              </a:rPr>
              <a:t>100 </a:t>
            </a:r>
            <a:r>
              <a:rPr lang="en-CH" dirty="0">
                <a:sym typeface="Symbol" panose="05050102010706020507" pitchFamily="18" charset="2"/>
              </a:rPr>
              <a:t></a:t>
            </a:r>
            <a:r>
              <a:rPr lang="en-US" dirty="0">
                <a:sym typeface="Symbol" panose="05050102010706020507" pitchFamily="18" charset="2"/>
              </a:rPr>
              <a:t>m) </a:t>
            </a:r>
            <a:endParaRPr lang="en-US" dirty="0" smtClean="0">
              <a:sym typeface="Symbol" panose="05050102010706020507" pitchFamily="18" charset="2"/>
            </a:endParaRPr>
          </a:p>
          <a:p>
            <a:r>
              <a:rPr lang="en-US" dirty="0" smtClean="0">
                <a:sym typeface="Symbol" panose="05050102010706020507" pitchFamily="18" charset="2"/>
              </a:rPr>
              <a:t>and </a:t>
            </a:r>
            <a:r>
              <a:rPr lang="en-US" dirty="0">
                <a:sym typeface="Symbol" panose="05050102010706020507" pitchFamily="18" charset="2"/>
              </a:rPr>
              <a:t>that </a:t>
            </a:r>
            <a:r>
              <a:rPr lang="en-US" b="1" dirty="0" smtClean="0">
                <a:sym typeface="Symbol" panose="05050102010706020507" pitchFamily="18" charset="2"/>
              </a:rPr>
              <a:t> the </a:t>
            </a:r>
            <a:r>
              <a:rPr lang="en-US" b="1" dirty="0">
                <a:sym typeface="Symbol" panose="05050102010706020507" pitchFamily="18" charset="2"/>
              </a:rPr>
              <a:t>detector </a:t>
            </a:r>
            <a:r>
              <a:rPr lang="en-US" b="1" dirty="0" smtClean="0">
                <a:sym typeface="Symbol" panose="05050102010706020507" pitchFamily="18" charset="2"/>
              </a:rPr>
              <a:t>will </a:t>
            </a:r>
            <a:r>
              <a:rPr lang="en-US" b="1" dirty="0">
                <a:sym typeface="Symbol" panose="05050102010706020507" pitchFamily="18" charset="2"/>
              </a:rPr>
              <a:t>be able to measure the </a:t>
            </a:r>
            <a:r>
              <a:rPr lang="en-US" b="1" dirty="0" smtClean="0">
                <a:sym typeface="Symbol" panose="05050102010706020507" pitchFamily="18" charset="2"/>
              </a:rPr>
              <a:t>x-coordinate of each </a:t>
            </a:r>
            <a:r>
              <a:rPr lang="en-US" b="1" dirty="0">
                <a:sym typeface="Symbol" panose="05050102010706020507" pitchFamily="18" charset="2"/>
              </a:rPr>
              <a:t>event with a precision of  </a:t>
            </a:r>
            <a:r>
              <a:rPr lang="en-CH" b="1" dirty="0" smtClean="0">
                <a:sym typeface="Symbol" panose="05050102010706020507" pitchFamily="18" charset="2"/>
              </a:rPr>
              <a:t></a:t>
            </a:r>
            <a:r>
              <a:rPr lang="en-US" b="1" dirty="0" smtClean="0">
                <a:sym typeface="Symbol" panose="05050102010706020507" pitchFamily="18" charset="2"/>
              </a:rPr>
              <a:t> </a:t>
            </a:r>
            <a:r>
              <a:rPr lang="en-CH" b="1" dirty="0" smtClean="0">
                <a:sym typeface="Symbol" panose="05050102010706020507" pitchFamily="18" charset="2"/>
              </a:rPr>
              <a:t>±</a:t>
            </a:r>
            <a:r>
              <a:rPr lang="en-US" b="1" dirty="0">
                <a:sym typeface="Symbol" panose="05050102010706020507" pitchFamily="18" charset="2"/>
              </a:rPr>
              <a:t>3</a:t>
            </a:r>
            <a:r>
              <a:rPr lang="en-CH" b="1" dirty="0">
                <a:sym typeface="Symbol" panose="05050102010706020507" pitchFamily="18" charset="2"/>
              </a:rPr>
              <a:t></a:t>
            </a:r>
            <a:r>
              <a:rPr lang="en-US" b="1" dirty="0" smtClean="0">
                <a:sym typeface="Symbol" panose="05050102010706020507" pitchFamily="18" charset="2"/>
              </a:rPr>
              <a:t>m </a:t>
            </a:r>
            <a:r>
              <a:rPr lang="en-US" dirty="0" smtClean="0">
                <a:sym typeface="Symbol" panose="05050102010706020507" pitchFamily="18" charset="2"/>
              </a:rPr>
              <a:t> </a:t>
            </a:r>
            <a:endParaRPr lang="en-US" dirty="0">
              <a:sym typeface="Symbol" panose="05050102010706020507" pitchFamily="18" charset="2"/>
            </a:endParaRPr>
          </a:p>
        </p:txBody>
      </p:sp>
      <p:sp>
        <p:nvSpPr>
          <p:cNvPr id="6" name="Date Placeholder 1"/>
          <p:cNvSpPr txBox="1">
            <a:spLocks/>
          </p:cNvSpPr>
          <p:nvPr/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defPPr>
              <a:defRPr lang="en-US"/>
            </a:defPPr>
            <a:lvl1pPr marL="0" algn="l" defTabSz="9144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080">
              <a:defRPr/>
            </a:pPr>
            <a:fld id="{2B89C571-78A8-4F2C-B8B6-6FAB61903C24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1219080">
                <a:defRPr/>
              </a:pPr>
              <a:t>1/29/2021</a:t>
            </a:fld>
            <a:endParaRPr lang="fr-CH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Footer Placeholder 2"/>
          <p:cNvSpPr txBox="1">
            <a:spLocks/>
          </p:cNvSpPr>
          <p:nvPr/>
        </p:nvSpPr>
        <p:spPr>
          <a:xfrm>
            <a:off x="3695733" y="6381328"/>
            <a:ext cx="4618699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080">
              <a:defRPr/>
            </a:pPr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Alain Blondel EPOL at FCC-ee</a:t>
            </a:r>
            <a:endParaRPr lang="fr-CH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Slide Number Placeholder 3"/>
          <p:cNvSpPr txBox="1">
            <a:spLocks/>
          </p:cNvSpPr>
          <p:nvPr/>
        </p:nvSpPr>
        <p:spPr>
          <a:xfrm>
            <a:off x="8737600" y="6356352"/>
            <a:ext cx="28448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defPPr>
              <a:defRPr lang="en-US"/>
            </a:defPPr>
            <a:lvl1pPr marL="0" algn="r" defTabSz="9144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080">
              <a:defRPr/>
            </a:pPr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1219080">
                <a:defRPr/>
              </a:pPr>
              <a:t>5</a:t>
            </a:fld>
            <a:endParaRPr lang="fr-CH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855629" y="3468170"/>
            <a:ext cx="3457317" cy="1715069"/>
            <a:chOff x="76200" y="989842"/>
            <a:chExt cx="4609756" cy="2286758"/>
          </a:xfrm>
        </p:grpSpPr>
        <p:grpSp>
          <p:nvGrpSpPr>
            <p:cNvPr id="10" name="Group 9"/>
            <p:cNvGrpSpPr/>
            <p:nvPr/>
          </p:nvGrpSpPr>
          <p:grpSpPr>
            <a:xfrm>
              <a:off x="76200" y="1574664"/>
              <a:ext cx="1937087" cy="1701936"/>
              <a:chOff x="472513" y="1485898"/>
              <a:chExt cx="1937087" cy="1701936"/>
            </a:xfrm>
          </p:grpSpPr>
          <p:sp>
            <p:nvSpPr>
              <p:cNvPr id="19" name="Right Arrow 18"/>
              <p:cNvSpPr/>
              <p:nvPr/>
            </p:nvSpPr>
            <p:spPr>
              <a:xfrm>
                <a:off x="609600" y="1485898"/>
                <a:ext cx="1260000" cy="216000"/>
              </a:xfrm>
              <a:prstGeom prst="right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0" name="Right Arrow 19"/>
              <p:cNvSpPr/>
              <p:nvPr/>
            </p:nvSpPr>
            <p:spPr>
              <a:xfrm>
                <a:off x="609600" y="1782558"/>
                <a:ext cx="1440000" cy="216000"/>
              </a:xfrm>
              <a:prstGeom prst="right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1" name="Right Arrow 20"/>
              <p:cNvSpPr/>
              <p:nvPr/>
            </p:nvSpPr>
            <p:spPr>
              <a:xfrm>
                <a:off x="609600" y="2087358"/>
                <a:ext cx="1620000" cy="216000"/>
              </a:xfrm>
              <a:prstGeom prst="right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2" name="Right Arrow 21"/>
              <p:cNvSpPr/>
              <p:nvPr/>
            </p:nvSpPr>
            <p:spPr>
              <a:xfrm>
                <a:off x="609600" y="2392158"/>
                <a:ext cx="1800000" cy="216000"/>
              </a:xfrm>
              <a:prstGeom prst="right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3" name="TextBox 22"/>
                  <p:cNvSpPr txBox="1"/>
                  <p:nvPr/>
                </p:nvSpPr>
                <p:spPr>
                  <a:xfrm>
                    <a:off x="472513" y="2692698"/>
                    <a:ext cx="1894174" cy="495136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marL="0" marR="0" lvl="0" indent="0" algn="l" defTabSz="685783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0" lang="en-GB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US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𝐸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kumimoji="0" lang="en-GB" sz="24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FF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kumimoji="0" lang="en-US" sz="24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FF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kumimoji="0" lang="en-US" sz="24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FF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+</m:t>
                                  </m:r>
                                </m:sup>
                              </m:sSup>
                            </m:sub>
                          </m:sSub>
                        </m:oMath>
                      </m:oMathPara>
                    </a14:m>
                    <a:endParaRPr kumimoji="0" lang="en-GB" sz="2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</mc:Choice>
            <mc:Fallback xmlns="">
              <p:sp>
                <p:nvSpPr>
                  <p:cNvPr id="15" name="TextBox 14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72513" y="2692698"/>
                    <a:ext cx="1894174" cy="495136"/>
                  </a:xfrm>
                  <a:prstGeom prst="rect">
                    <a:avLst/>
                  </a:prstGeom>
                  <a:blipFill>
                    <a:blip r:embed="rId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11" name="Group 10"/>
            <p:cNvGrpSpPr/>
            <p:nvPr/>
          </p:nvGrpSpPr>
          <p:grpSpPr>
            <a:xfrm>
              <a:off x="2380956" y="989842"/>
              <a:ext cx="1937087" cy="1688873"/>
              <a:chOff x="2558713" y="4254727"/>
              <a:chExt cx="1937087" cy="1688873"/>
            </a:xfrm>
          </p:grpSpPr>
          <p:grpSp>
            <p:nvGrpSpPr>
              <p:cNvPr id="13" name="Group 12"/>
              <p:cNvGrpSpPr/>
              <p:nvPr/>
            </p:nvGrpSpPr>
            <p:grpSpPr>
              <a:xfrm flipH="1" flipV="1">
                <a:off x="2558713" y="4821340"/>
                <a:ext cx="1800000" cy="1122260"/>
                <a:chOff x="609600" y="1485898"/>
                <a:chExt cx="1800000" cy="1122260"/>
              </a:xfrm>
              <a:solidFill>
                <a:schemeClr val="accent1"/>
              </a:solidFill>
            </p:grpSpPr>
            <p:sp>
              <p:nvSpPr>
                <p:cNvPr id="15" name="Right Arrow 14"/>
                <p:cNvSpPr/>
                <p:nvPr/>
              </p:nvSpPr>
              <p:spPr>
                <a:xfrm>
                  <a:off x="609600" y="1485898"/>
                  <a:ext cx="1260000" cy="216000"/>
                </a:xfrm>
                <a:prstGeom prst="rightArrow">
                  <a:avLst/>
                </a:prstGeom>
                <a:grp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68578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4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6" name="Right Arrow 15"/>
                <p:cNvSpPr/>
                <p:nvPr/>
              </p:nvSpPr>
              <p:spPr>
                <a:xfrm>
                  <a:off x="609600" y="1782558"/>
                  <a:ext cx="1440000" cy="216000"/>
                </a:xfrm>
                <a:prstGeom prst="rightArrow">
                  <a:avLst/>
                </a:prstGeom>
                <a:grp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68578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4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7" name="Right Arrow 16"/>
                <p:cNvSpPr/>
                <p:nvPr/>
              </p:nvSpPr>
              <p:spPr>
                <a:xfrm>
                  <a:off x="609600" y="2087358"/>
                  <a:ext cx="1620000" cy="216000"/>
                </a:xfrm>
                <a:prstGeom prst="rightArrow">
                  <a:avLst/>
                </a:prstGeom>
                <a:grp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68578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4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8" name="Right Arrow 17"/>
                <p:cNvSpPr/>
                <p:nvPr/>
              </p:nvSpPr>
              <p:spPr>
                <a:xfrm>
                  <a:off x="609600" y="2392158"/>
                  <a:ext cx="1800000" cy="216000"/>
                </a:xfrm>
                <a:prstGeom prst="rightArrow">
                  <a:avLst/>
                </a:prstGeom>
                <a:grp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68578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4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4" name="TextBox 13"/>
                  <p:cNvSpPr txBox="1"/>
                  <p:nvPr/>
                </p:nvSpPr>
                <p:spPr>
                  <a:xfrm>
                    <a:off x="2601626" y="4254727"/>
                    <a:ext cx="1894174" cy="492443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marL="0" marR="0" lvl="0" indent="0" algn="l" defTabSz="685783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0" lang="en-GB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4F81BD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US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4F81BD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𝐸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kumimoji="0" lang="en-GB" sz="24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4F81BD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kumimoji="0" lang="en-US" sz="24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4F81BD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kumimoji="0" lang="en-US" sz="24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4F81BD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−</m:t>
                                  </m:r>
                                </m:sup>
                              </m:sSup>
                            </m:sub>
                          </m:sSub>
                        </m:oMath>
                      </m:oMathPara>
                    </a14:m>
                    <a:endParaRPr kumimoji="0" lang="en-GB" sz="2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4F81BD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</mc:Choice>
            <mc:Fallback xmlns="">
              <p:sp>
                <p:nvSpPr>
                  <p:cNvPr id="23" name="TextBox 2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601626" y="4254727"/>
                    <a:ext cx="1894174" cy="492443"/>
                  </a:xfrm>
                  <a:prstGeom prst="rect">
                    <a:avLst/>
                  </a:prstGeom>
                  <a:blipFill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12" name="Straight Connector 11"/>
            <p:cNvCxnSpPr/>
            <p:nvPr/>
          </p:nvCxnSpPr>
          <p:spPr>
            <a:xfrm>
              <a:off x="213287" y="2129856"/>
              <a:ext cx="4472669" cy="0"/>
            </a:xfrm>
            <a:prstGeom prst="line">
              <a:avLst/>
            </a:prstGeom>
            <a:ln w="57150">
              <a:solidFill>
                <a:srgbClr val="FDB603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4" name="Straight Arrow Connector 23"/>
          <p:cNvCxnSpPr/>
          <p:nvPr/>
        </p:nvCxnSpPr>
        <p:spPr>
          <a:xfrm flipV="1">
            <a:off x="911367" y="3652836"/>
            <a:ext cx="13648" cy="10146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15331" y="4068787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5465346" y="3905899"/>
            <a:ext cx="0" cy="81709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5486400" y="4108402"/>
            <a:ext cx="14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~200 microns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7076644" y="3191772"/>
            <a:ext cx="505439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u="sng" dirty="0" err="1" smtClean="0">
                <a:solidFill>
                  <a:srgbClr val="FF0000"/>
                </a:solidFill>
              </a:rPr>
              <a:t>Monochromatization</a:t>
            </a:r>
            <a:r>
              <a:rPr lang="en-US" sz="1600" b="1" u="sng" dirty="0" smtClean="0">
                <a:solidFill>
                  <a:srgbClr val="FF0000"/>
                </a:solidFill>
              </a:rPr>
              <a:t> </a:t>
            </a:r>
            <a:r>
              <a:rPr lang="en-US" sz="1600" b="1" dirty="0" smtClean="0">
                <a:sym typeface="Symbol" panose="05050102010706020507" pitchFamily="18" charset="2"/>
              </a:rPr>
              <a:t>     </a:t>
            </a:r>
            <a:r>
              <a:rPr lang="en-US" sz="1600" b="1" dirty="0" err="1" smtClean="0">
                <a:sym typeface="Symbol" panose="05050102010706020507" pitchFamily="18" charset="2"/>
              </a:rPr>
              <a:t>D</a:t>
            </a:r>
            <a:r>
              <a:rPr lang="en-US" sz="1600" b="1" baseline="-25000" dirty="0" err="1" smtClean="0">
                <a:sym typeface="Symbol" panose="05050102010706020507" pitchFamily="18" charset="2"/>
              </a:rPr>
              <a:t>x</a:t>
            </a:r>
            <a:r>
              <a:rPr lang="en-US" sz="1600" b="1" dirty="0" smtClean="0">
                <a:sym typeface="Symbol" panose="05050102010706020507" pitchFamily="18" charset="2"/>
              </a:rPr>
              <a:t>(e+) = - </a:t>
            </a:r>
            <a:r>
              <a:rPr lang="en-US" sz="1600" b="1" dirty="0" err="1" smtClean="0">
                <a:sym typeface="Symbol" panose="05050102010706020507" pitchFamily="18" charset="2"/>
              </a:rPr>
              <a:t>D</a:t>
            </a:r>
            <a:r>
              <a:rPr lang="en-US" sz="1600" b="1" baseline="-25000" dirty="0" err="1" smtClean="0">
                <a:sym typeface="Symbol" panose="05050102010706020507" pitchFamily="18" charset="2"/>
              </a:rPr>
              <a:t>x</a:t>
            </a:r>
            <a:r>
              <a:rPr lang="en-US" sz="1600" b="1" dirty="0" smtClean="0">
                <a:sym typeface="Symbol" panose="05050102010706020507" pitchFamily="18" charset="2"/>
              </a:rPr>
              <a:t>(e-)</a:t>
            </a:r>
            <a:endParaRPr lang="en-US" sz="1600" b="1" u="sng" dirty="0" smtClean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1600" b="1" dirty="0" smtClean="0"/>
              <a:t>&lt;ECM&gt;(x)  ~constant</a:t>
            </a:r>
          </a:p>
          <a:p>
            <a:pPr>
              <a:lnSpc>
                <a:spcPct val="150000"/>
              </a:lnSpc>
            </a:pPr>
            <a:r>
              <a:rPr lang="en-CH" sz="1600" b="1" dirty="0" smtClean="0">
                <a:sym typeface="Symbol" panose="05050102010706020507" pitchFamily="18" charset="2"/>
              </a:rPr>
              <a:t></a:t>
            </a:r>
            <a:r>
              <a:rPr lang="en-US" sz="1600" b="1" baseline="-25000" dirty="0" smtClean="0">
                <a:sym typeface="Symbol" panose="05050102010706020507" pitchFamily="18" charset="2"/>
              </a:rPr>
              <a:t>ECM </a:t>
            </a:r>
            <a:r>
              <a:rPr lang="en-US" sz="1600" b="1" dirty="0" smtClean="0">
                <a:sym typeface="Symbol" panose="05050102010706020507" pitchFamily="18" charset="2"/>
              </a:rPr>
              <a:t>(x)~constant ~ &lt;</a:t>
            </a:r>
            <a:r>
              <a:rPr lang="en-CH" sz="1600" b="1" dirty="0" smtClean="0">
                <a:sym typeface="Symbol" panose="05050102010706020507" pitchFamily="18" charset="2"/>
              </a:rPr>
              <a:t></a:t>
            </a:r>
            <a:r>
              <a:rPr lang="en-US" sz="1600" b="1" baseline="-25000" dirty="0" smtClean="0">
                <a:sym typeface="Symbol" panose="05050102010706020507" pitchFamily="18" charset="2"/>
              </a:rPr>
              <a:t>ECM </a:t>
            </a:r>
            <a:r>
              <a:rPr lang="en-US" sz="1600" b="1" dirty="0" smtClean="0">
                <a:sym typeface="Symbol" panose="05050102010706020507" pitchFamily="18" charset="2"/>
              </a:rPr>
              <a:t>(x)&gt; </a:t>
            </a:r>
          </a:p>
          <a:p>
            <a:pPr>
              <a:lnSpc>
                <a:spcPct val="150000"/>
              </a:lnSpc>
            </a:pPr>
            <a:r>
              <a:rPr lang="en-US" sz="1600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Boost measurement: </a:t>
            </a:r>
          </a:p>
          <a:p>
            <a:pPr>
              <a:lnSpc>
                <a:spcPct val="150000"/>
              </a:lnSpc>
            </a:pPr>
            <a:r>
              <a:rPr lang="en-US" sz="1600" b="1" dirty="0" smtClean="0">
                <a:sym typeface="Symbol" panose="05050102010706020507" pitchFamily="18" charset="2"/>
              </a:rPr>
              <a:t>&lt;(E(e+)-E(e-)&gt;  </a:t>
            </a:r>
            <a:r>
              <a:rPr lang="en-CH" sz="1600" b="1" dirty="0" smtClean="0">
                <a:sym typeface="Symbol" panose="05050102010706020507" pitchFamily="18" charset="2"/>
              </a:rPr>
              <a:t></a:t>
            </a:r>
            <a:r>
              <a:rPr lang="en-US" sz="1600" b="1" dirty="0" smtClean="0">
                <a:sym typeface="Symbol" panose="05050102010706020507" pitchFamily="18" charset="2"/>
              </a:rPr>
              <a:t>  x (</a:t>
            </a:r>
            <a:r>
              <a:rPr lang="en-US" sz="1600" b="1" dirty="0" err="1" smtClean="0">
                <a:sym typeface="Symbol" panose="05050102010706020507" pitchFamily="18" charset="2"/>
              </a:rPr>
              <a:t>D</a:t>
            </a:r>
            <a:r>
              <a:rPr lang="en-US" sz="1600" b="1" baseline="-25000" dirty="0" err="1" smtClean="0">
                <a:sym typeface="Symbol" panose="05050102010706020507" pitchFamily="18" charset="2"/>
              </a:rPr>
              <a:t>x</a:t>
            </a:r>
            <a:r>
              <a:rPr lang="en-US" sz="1600" b="1" dirty="0" smtClean="0">
                <a:sym typeface="Symbol" panose="05050102010706020507" pitchFamily="18" charset="2"/>
              </a:rPr>
              <a:t>(e+)-</a:t>
            </a:r>
            <a:r>
              <a:rPr lang="en-US" sz="1600" b="1" dirty="0" err="1" smtClean="0">
                <a:sym typeface="Symbol" panose="05050102010706020507" pitchFamily="18" charset="2"/>
              </a:rPr>
              <a:t>D</a:t>
            </a:r>
            <a:r>
              <a:rPr lang="en-US" sz="1600" b="1" baseline="-25000" dirty="0" err="1" smtClean="0">
                <a:sym typeface="Symbol" panose="05050102010706020507" pitchFamily="18" charset="2"/>
              </a:rPr>
              <a:t>x</a:t>
            </a:r>
            <a:r>
              <a:rPr lang="en-US" sz="1600" b="1" dirty="0" smtClean="0">
                <a:sym typeface="Symbol" panose="05050102010706020507" pitchFamily="18" charset="2"/>
              </a:rPr>
              <a:t>(e-)) </a:t>
            </a:r>
          </a:p>
          <a:p>
            <a:pPr>
              <a:lnSpc>
                <a:spcPct val="150000"/>
              </a:lnSpc>
            </a:pPr>
            <a:r>
              <a:rPr lang="en-US" sz="1600" b="1" dirty="0" err="1">
                <a:sym typeface="Symbol" panose="05050102010706020507" pitchFamily="18" charset="2"/>
              </a:rPr>
              <a:t>r</a:t>
            </a:r>
            <a:r>
              <a:rPr lang="en-US" sz="1600" b="1" dirty="0" err="1" smtClean="0">
                <a:sym typeface="Symbol" panose="05050102010706020507" pitchFamily="18" charset="2"/>
              </a:rPr>
              <a:t>ms</a:t>
            </a:r>
            <a:r>
              <a:rPr lang="en-US" sz="1600" b="1" dirty="0" smtClean="0">
                <a:sym typeface="Symbol" panose="05050102010706020507" pitchFamily="18" charset="2"/>
              </a:rPr>
              <a:t>((E(e+)-E(e-))(x) ~constant   &lt;&lt;  &lt;</a:t>
            </a:r>
            <a:r>
              <a:rPr lang="en-US" sz="1600" b="1" dirty="0" err="1">
                <a:sym typeface="Symbol" panose="05050102010706020507" pitchFamily="18" charset="2"/>
              </a:rPr>
              <a:t>r</a:t>
            </a:r>
            <a:r>
              <a:rPr lang="en-US" sz="1600" b="1" dirty="0" err="1" smtClean="0">
                <a:sym typeface="Symbol" panose="05050102010706020507" pitchFamily="18" charset="2"/>
              </a:rPr>
              <a:t>ms</a:t>
            </a:r>
            <a:r>
              <a:rPr lang="en-US" sz="1600" b="1" dirty="0" smtClean="0">
                <a:sym typeface="Symbol" panose="05050102010706020507" pitchFamily="18" charset="2"/>
              </a:rPr>
              <a:t>((E(e+)-E(e-))&gt;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41055" y="5717744"/>
            <a:ext cx="10619959" cy="923330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u="sng" dirty="0" smtClean="0"/>
              <a:t>this is very elegant: </a:t>
            </a:r>
            <a:r>
              <a:rPr lang="en-US" dirty="0" smtClean="0"/>
              <a:t>we can measure from the {boost of the muon pairs vs. x} the true energy spread *and* </a:t>
            </a:r>
          </a:p>
          <a:p>
            <a:r>
              <a:rPr lang="en-US" dirty="0" smtClean="0"/>
              <a:t>verify the variation of boost across the beam crossing point </a:t>
            </a:r>
            <a:r>
              <a:rPr lang="en-CH" dirty="0" smtClean="0">
                <a:sym typeface="Wingdings" panose="05000000000000000000" pitchFamily="2" charset="2"/>
              </a:rPr>
              <a:t></a:t>
            </a:r>
            <a:r>
              <a:rPr lang="en-US" dirty="0" smtClean="0"/>
              <a:t> </a:t>
            </a:r>
            <a:r>
              <a:rPr lang="en-US" b="1" dirty="0" smtClean="0"/>
              <a:t>Verify the </a:t>
            </a:r>
            <a:r>
              <a:rPr lang="en-US" b="1" dirty="0" smtClean="0"/>
              <a:t>very principle of </a:t>
            </a:r>
            <a:r>
              <a:rPr lang="en-US" b="1" dirty="0" err="1" smtClean="0"/>
              <a:t>monochromatization</a:t>
            </a:r>
            <a:r>
              <a:rPr lang="en-US" b="1" dirty="0" smtClean="0"/>
              <a:t>.</a:t>
            </a:r>
          </a:p>
          <a:p>
            <a:r>
              <a:rPr lang="en-US" dirty="0" smtClean="0"/>
              <a:t>NB we can </a:t>
            </a:r>
            <a:r>
              <a:rPr lang="en-US" dirty="0" smtClean="0"/>
              <a:t> also </a:t>
            </a:r>
            <a:r>
              <a:rPr lang="en-US" dirty="0" smtClean="0"/>
              <a:t>verify the ECM is constant </a:t>
            </a:r>
            <a:r>
              <a:rPr lang="en-US" dirty="0" err="1" smtClean="0"/>
              <a:t>vx</a:t>
            </a:r>
            <a:r>
              <a:rPr lang="en-US" dirty="0" smtClean="0"/>
              <a:t> x.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85928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0640" y="6356352"/>
            <a:ext cx="2844800" cy="365125"/>
          </a:xfrm>
        </p:spPr>
        <p:txBody>
          <a:bodyPr/>
          <a:lstStyle/>
          <a:p>
            <a:pPr marL="0" marR="0" lvl="0" indent="0" algn="l" defTabSz="1219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B89C571-78A8-4F2C-B8B6-6FAB61903C24}" type="datetime1"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12190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1/29/2021</a:t>
            </a:fld>
            <a:endParaRPr kumimoji="0" lang="fr-CH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6773" y="6381328"/>
            <a:ext cx="4618699" cy="365125"/>
          </a:xfrm>
        </p:spPr>
        <p:txBody>
          <a:bodyPr/>
          <a:lstStyle/>
          <a:p>
            <a:pPr marL="0" marR="0" lvl="0" indent="0" algn="ctr" defTabSz="1219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Alain Blondel EPOL at FCC-ee</a:t>
            </a:r>
            <a:endParaRPr kumimoji="0" lang="fr-CH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1219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28A6E5-1451-4611-9B85-9117163DB886}" type="slidenum">
              <a:rPr kumimoji="0" lang="fr-CH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90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fr-CH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855629" y="742382"/>
            <a:ext cx="3457317" cy="1715069"/>
            <a:chOff x="76200" y="989842"/>
            <a:chExt cx="4609756" cy="2286758"/>
          </a:xfrm>
        </p:grpSpPr>
        <p:grpSp>
          <p:nvGrpSpPr>
            <p:cNvPr id="6" name="Group 5"/>
            <p:cNvGrpSpPr/>
            <p:nvPr/>
          </p:nvGrpSpPr>
          <p:grpSpPr>
            <a:xfrm>
              <a:off x="76200" y="1574664"/>
              <a:ext cx="1937087" cy="1701936"/>
              <a:chOff x="472513" y="1485898"/>
              <a:chExt cx="1937087" cy="1701936"/>
            </a:xfrm>
          </p:grpSpPr>
          <p:sp>
            <p:nvSpPr>
              <p:cNvPr id="15" name="Right Arrow 14"/>
              <p:cNvSpPr/>
              <p:nvPr/>
            </p:nvSpPr>
            <p:spPr>
              <a:xfrm>
                <a:off x="609600" y="1485898"/>
                <a:ext cx="1260000" cy="216000"/>
              </a:xfrm>
              <a:prstGeom prst="right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6" name="Right Arrow 15"/>
              <p:cNvSpPr/>
              <p:nvPr/>
            </p:nvSpPr>
            <p:spPr>
              <a:xfrm>
                <a:off x="609600" y="1782558"/>
                <a:ext cx="1440000" cy="216000"/>
              </a:xfrm>
              <a:prstGeom prst="right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7" name="Right Arrow 16"/>
              <p:cNvSpPr/>
              <p:nvPr/>
            </p:nvSpPr>
            <p:spPr>
              <a:xfrm>
                <a:off x="609600" y="2087358"/>
                <a:ext cx="1620000" cy="216000"/>
              </a:xfrm>
              <a:prstGeom prst="right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8" name="Right Arrow 17"/>
              <p:cNvSpPr/>
              <p:nvPr/>
            </p:nvSpPr>
            <p:spPr>
              <a:xfrm>
                <a:off x="609600" y="2392158"/>
                <a:ext cx="1800000" cy="216000"/>
              </a:xfrm>
              <a:prstGeom prst="right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9" name="TextBox 18"/>
                  <p:cNvSpPr txBox="1"/>
                  <p:nvPr/>
                </p:nvSpPr>
                <p:spPr>
                  <a:xfrm>
                    <a:off x="472513" y="2692698"/>
                    <a:ext cx="1894174" cy="495136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marL="0" marR="0" lvl="0" indent="0" algn="l" defTabSz="685783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0" lang="en-GB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US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𝐸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kumimoji="0" lang="en-GB" sz="24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FF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kumimoji="0" lang="en-US" sz="24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FF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kumimoji="0" lang="en-US" sz="24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FF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+</m:t>
                                  </m:r>
                                </m:sup>
                              </m:sSup>
                            </m:sub>
                          </m:sSub>
                        </m:oMath>
                      </m:oMathPara>
                    </a14:m>
                    <a:endParaRPr kumimoji="0" lang="en-GB" sz="2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</mc:Choice>
            <mc:Fallback xmlns="">
              <p:sp>
                <p:nvSpPr>
                  <p:cNvPr id="15" name="TextBox 14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72513" y="2692698"/>
                    <a:ext cx="1894174" cy="495136"/>
                  </a:xfrm>
                  <a:prstGeom prst="rect">
                    <a:avLst/>
                  </a:prstGeom>
                  <a:blipFill>
                    <a:blip r:embed="rId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7" name="Group 6"/>
            <p:cNvGrpSpPr/>
            <p:nvPr/>
          </p:nvGrpSpPr>
          <p:grpSpPr>
            <a:xfrm>
              <a:off x="2380956" y="989842"/>
              <a:ext cx="1937087" cy="1688873"/>
              <a:chOff x="2558713" y="4254727"/>
              <a:chExt cx="1937087" cy="1688873"/>
            </a:xfrm>
          </p:grpSpPr>
          <p:grpSp>
            <p:nvGrpSpPr>
              <p:cNvPr id="9" name="Group 8"/>
              <p:cNvGrpSpPr/>
              <p:nvPr/>
            </p:nvGrpSpPr>
            <p:grpSpPr>
              <a:xfrm flipH="1" flipV="1">
                <a:off x="2558713" y="4821340"/>
                <a:ext cx="1800000" cy="1122260"/>
                <a:chOff x="609600" y="1485898"/>
                <a:chExt cx="1800000" cy="1122260"/>
              </a:xfrm>
              <a:solidFill>
                <a:schemeClr val="accent1"/>
              </a:solidFill>
            </p:grpSpPr>
            <p:sp>
              <p:nvSpPr>
                <p:cNvPr id="11" name="Right Arrow 10"/>
                <p:cNvSpPr/>
                <p:nvPr/>
              </p:nvSpPr>
              <p:spPr>
                <a:xfrm>
                  <a:off x="609600" y="1485898"/>
                  <a:ext cx="1260000" cy="216000"/>
                </a:xfrm>
                <a:prstGeom prst="rightArrow">
                  <a:avLst/>
                </a:prstGeom>
                <a:grp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68578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4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2" name="Right Arrow 11"/>
                <p:cNvSpPr/>
                <p:nvPr/>
              </p:nvSpPr>
              <p:spPr>
                <a:xfrm>
                  <a:off x="609600" y="1782558"/>
                  <a:ext cx="1440000" cy="216000"/>
                </a:xfrm>
                <a:prstGeom prst="rightArrow">
                  <a:avLst/>
                </a:prstGeom>
                <a:grp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68578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4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3" name="Right Arrow 12"/>
                <p:cNvSpPr/>
                <p:nvPr/>
              </p:nvSpPr>
              <p:spPr>
                <a:xfrm>
                  <a:off x="609600" y="2087358"/>
                  <a:ext cx="1620000" cy="216000"/>
                </a:xfrm>
                <a:prstGeom prst="rightArrow">
                  <a:avLst/>
                </a:prstGeom>
                <a:grp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68578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4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4" name="Right Arrow 13"/>
                <p:cNvSpPr/>
                <p:nvPr/>
              </p:nvSpPr>
              <p:spPr>
                <a:xfrm>
                  <a:off x="609600" y="2392158"/>
                  <a:ext cx="1800000" cy="216000"/>
                </a:xfrm>
                <a:prstGeom prst="rightArrow">
                  <a:avLst/>
                </a:prstGeom>
                <a:grp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68578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4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" name="TextBox 9"/>
                  <p:cNvSpPr txBox="1"/>
                  <p:nvPr/>
                </p:nvSpPr>
                <p:spPr>
                  <a:xfrm>
                    <a:off x="2601626" y="4254727"/>
                    <a:ext cx="1894174" cy="492443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marL="0" marR="0" lvl="0" indent="0" algn="l" defTabSz="685783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0" lang="en-GB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4F81BD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US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4F81BD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𝐸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kumimoji="0" lang="en-GB" sz="24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4F81BD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kumimoji="0" lang="en-US" sz="24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4F81BD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kumimoji="0" lang="en-US" sz="24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4F81BD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−</m:t>
                                  </m:r>
                                </m:sup>
                              </m:sSup>
                            </m:sub>
                          </m:sSub>
                        </m:oMath>
                      </m:oMathPara>
                    </a14:m>
                    <a:endParaRPr kumimoji="0" lang="en-GB" sz="2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4F81BD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</mc:Choice>
            <mc:Fallback xmlns="">
              <p:sp>
                <p:nvSpPr>
                  <p:cNvPr id="23" name="TextBox 2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601626" y="4254727"/>
                    <a:ext cx="1894174" cy="492443"/>
                  </a:xfrm>
                  <a:prstGeom prst="rect">
                    <a:avLst/>
                  </a:prstGeom>
                  <a:blipFill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8" name="Straight Connector 7"/>
            <p:cNvCxnSpPr/>
            <p:nvPr/>
          </p:nvCxnSpPr>
          <p:spPr>
            <a:xfrm>
              <a:off x="213287" y="2129856"/>
              <a:ext cx="4472669" cy="0"/>
            </a:xfrm>
            <a:prstGeom prst="line">
              <a:avLst/>
            </a:prstGeom>
            <a:ln w="57150">
              <a:solidFill>
                <a:srgbClr val="FDB603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/>
          <p:cNvGrpSpPr/>
          <p:nvPr/>
        </p:nvGrpSpPr>
        <p:grpSpPr>
          <a:xfrm>
            <a:off x="2008029" y="3708113"/>
            <a:ext cx="1452815" cy="1276452"/>
            <a:chOff x="472513" y="1485898"/>
            <a:chExt cx="1937087" cy="1701936"/>
          </a:xfrm>
        </p:grpSpPr>
        <p:sp>
          <p:nvSpPr>
            <p:cNvPr id="30" name="Right Arrow 29"/>
            <p:cNvSpPr/>
            <p:nvPr/>
          </p:nvSpPr>
          <p:spPr>
            <a:xfrm>
              <a:off x="609600" y="1485898"/>
              <a:ext cx="1260000" cy="216000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1" name="Right Arrow 30"/>
            <p:cNvSpPr/>
            <p:nvPr/>
          </p:nvSpPr>
          <p:spPr>
            <a:xfrm>
              <a:off x="609600" y="1782558"/>
              <a:ext cx="1440000" cy="216000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2" name="Right Arrow 31"/>
            <p:cNvSpPr/>
            <p:nvPr/>
          </p:nvSpPr>
          <p:spPr>
            <a:xfrm>
              <a:off x="609600" y="2087358"/>
              <a:ext cx="1620000" cy="216000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3" name="Right Arrow 32"/>
            <p:cNvSpPr/>
            <p:nvPr/>
          </p:nvSpPr>
          <p:spPr>
            <a:xfrm>
              <a:off x="609600" y="2392158"/>
              <a:ext cx="1800000" cy="216000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TextBox 33"/>
                <p:cNvSpPr txBox="1"/>
                <p:nvPr/>
              </p:nvSpPr>
              <p:spPr>
                <a:xfrm>
                  <a:off x="472513" y="2692698"/>
                  <a:ext cx="1894174" cy="49513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algn="l" defTabSz="68578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GB" sz="2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sz="2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𝐸</m:t>
                            </m:r>
                          </m:e>
                          <m:sub>
                            <m:sSup>
                              <m:sSupPr>
                                <m:ctrlPr>
                                  <a:rPr kumimoji="0" lang="en-GB" sz="24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FF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</m:ctrlPr>
                              </m:sSupPr>
                              <m:e>
                                <m:r>
                                  <a:rPr kumimoji="0" lang="en-US" sz="24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FF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kumimoji="0" lang="en-US" sz="24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FF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+</m:t>
                                </m:r>
                              </m:sup>
                            </m:sSup>
                          </m:sub>
                        </m:sSub>
                      </m:oMath>
                    </m:oMathPara>
                  </a14:m>
                  <a:endParaRPr kumimoji="0" lang="en-GB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5" name="TextBox 1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2513" y="2692698"/>
                  <a:ext cx="1894174" cy="495136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2" name="Group 21"/>
          <p:cNvGrpSpPr/>
          <p:nvPr/>
        </p:nvGrpSpPr>
        <p:grpSpPr>
          <a:xfrm flipV="1">
            <a:off x="3736596" y="3719876"/>
            <a:ext cx="1452815" cy="1266655"/>
            <a:chOff x="2558713" y="4254727"/>
            <a:chExt cx="1937087" cy="1688873"/>
          </a:xfrm>
        </p:grpSpPr>
        <p:grpSp>
          <p:nvGrpSpPr>
            <p:cNvPr id="24" name="Group 23"/>
            <p:cNvGrpSpPr/>
            <p:nvPr/>
          </p:nvGrpSpPr>
          <p:grpSpPr>
            <a:xfrm flipH="1" flipV="1">
              <a:off x="2558713" y="4821340"/>
              <a:ext cx="1800000" cy="1122260"/>
              <a:chOff x="609600" y="1485898"/>
              <a:chExt cx="1800000" cy="1122260"/>
            </a:xfrm>
            <a:solidFill>
              <a:schemeClr val="accent1"/>
            </a:solidFill>
          </p:grpSpPr>
          <p:sp>
            <p:nvSpPr>
              <p:cNvPr id="26" name="Right Arrow 25"/>
              <p:cNvSpPr/>
              <p:nvPr/>
            </p:nvSpPr>
            <p:spPr>
              <a:xfrm>
                <a:off x="609600" y="1485898"/>
                <a:ext cx="1260000" cy="216000"/>
              </a:xfrm>
              <a:prstGeom prst="rightArrow">
                <a:avLst/>
              </a:prstGeom>
              <a:grp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7" name="Right Arrow 26"/>
              <p:cNvSpPr/>
              <p:nvPr/>
            </p:nvSpPr>
            <p:spPr>
              <a:xfrm>
                <a:off x="609600" y="1782558"/>
                <a:ext cx="1440000" cy="216000"/>
              </a:xfrm>
              <a:prstGeom prst="rightArrow">
                <a:avLst/>
              </a:prstGeom>
              <a:grp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8" name="Right Arrow 27"/>
              <p:cNvSpPr/>
              <p:nvPr/>
            </p:nvSpPr>
            <p:spPr>
              <a:xfrm>
                <a:off x="609600" y="2087358"/>
                <a:ext cx="1620000" cy="216000"/>
              </a:xfrm>
              <a:prstGeom prst="rightArrow">
                <a:avLst/>
              </a:prstGeom>
              <a:grp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9" name="Right Arrow 28"/>
              <p:cNvSpPr/>
              <p:nvPr/>
            </p:nvSpPr>
            <p:spPr>
              <a:xfrm>
                <a:off x="609600" y="2392158"/>
                <a:ext cx="1800000" cy="216000"/>
              </a:xfrm>
              <a:prstGeom prst="rightArrow">
                <a:avLst/>
              </a:prstGeom>
              <a:grp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/>
                <p:cNvSpPr txBox="1"/>
                <p:nvPr/>
              </p:nvSpPr>
              <p:spPr>
                <a:xfrm rot="10800000">
                  <a:off x="2601626" y="4254727"/>
                  <a:ext cx="1894174" cy="49244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algn="l" defTabSz="68578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GB" sz="2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4F81BD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sz="2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4F81BD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𝐸</m:t>
                            </m:r>
                          </m:e>
                          <m:sub>
                            <m:sSup>
                              <m:sSupPr>
                                <m:ctrlPr>
                                  <a:rPr kumimoji="0" lang="en-GB" sz="24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4F81BD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</m:ctrlPr>
                              </m:sSupPr>
                              <m:e>
                                <m:r>
                                  <a:rPr kumimoji="0" lang="en-US" sz="24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4F81BD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kumimoji="0" lang="en-US" sz="24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4F81BD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−</m:t>
                                </m:r>
                              </m:sup>
                            </m:sSup>
                          </m:sub>
                        </m:sSub>
                      </m:oMath>
                    </m:oMathPara>
                  </a14:m>
                  <a:endParaRPr kumimoji="0" lang="en-GB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F81BD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25" name="TextBox 2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0800000">
                  <a:off x="2601626" y="4254727"/>
                  <a:ext cx="1894174" cy="492443"/>
                </a:xfrm>
                <a:prstGeom prst="rect">
                  <a:avLst/>
                </a:prstGeom>
                <a:blipFill>
                  <a:blip r:embed="rId7"/>
                  <a:stretch>
                    <a:fillRect b="-983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23" name="Straight Connector 22"/>
          <p:cNvCxnSpPr/>
          <p:nvPr/>
        </p:nvCxnSpPr>
        <p:spPr>
          <a:xfrm>
            <a:off x="2110844" y="4124507"/>
            <a:ext cx="3354502" cy="0"/>
          </a:xfrm>
          <a:prstGeom prst="line">
            <a:avLst/>
          </a:prstGeom>
          <a:ln w="57150">
            <a:solidFill>
              <a:srgbClr val="FDB60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3845486" y="0"/>
            <a:ext cx="5361404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the s-channel Higgs production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137607" y="640156"/>
            <a:ext cx="505439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u="sng" dirty="0" err="1" smtClean="0">
                <a:solidFill>
                  <a:srgbClr val="FF0000"/>
                </a:solidFill>
              </a:rPr>
              <a:t>Monochromatization</a:t>
            </a:r>
            <a:endParaRPr lang="en-US" sz="1600" b="1" u="sng" dirty="0" smtClean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1600" b="1" dirty="0" smtClean="0"/>
              <a:t>&lt;ECM&gt;(x)  ~constant</a:t>
            </a:r>
          </a:p>
          <a:p>
            <a:pPr>
              <a:lnSpc>
                <a:spcPct val="150000"/>
              </a:lnSpc>
            </a:pPr>
            <a:r>
              <a:rPr lang="en-CH" sz="1600" b="1" dirty="0" smtClean="0">
                <a:sym typeface="Symbol" panose="05050102010706020507" pitchFamily="18" charset="2"/>
              </a:rPr>
              <a:t></a:t>
            </a:r>
            <a:r>
              <a:rPr lang="en-US" sz="1600" b="1" baseline="-25000" dirty="0" smtClean="0">
                <a:sym typeface="Symbol" panose="05050102010706020507" pitchFamily="18" charset="2"/>
              </a:rPr>
              <a:t>ECM </a:t>
            </a:r>
            <a:r>
              <a:rPr lang="en-US" sz="1600" b="1" dirty="0" smtClean="0">
                <a:sym typeface="Symbol" panose="05050102010706020507" pitchFamily="18" charset="2"/>
              </a:rPr>
              <a:t>(x)~constant ~ &lt;</a:t>
            </a:r>
            <a:r>
              <a:rPr lang="en-CH" sz="1600" b="1" dirty="0" smtClean="0">
                <a:sym typeface="Symbol" panose="05050102010706020507" pitchFamily="18" charset="2"/>
              </a:rPr>
              <a:t></a:t>
            </a:r>
            <a:r>
              <a:rPr lang="en-US" sz="1600" b="1" baseline="-25000" dirty="0" smtClean="0">
                <a:sym typeface="Symbol" panose="05050102010706020507" pitchFamily="18" charset="2"/>
              </a:rPr>
              <a:t>ECM </a:t>
            </a:r>
            <a:r>
              <a:rPr lang="en-US" sz="1600" b="1" dirty="0" smtClean="0">
                <a:sym typeface="Symbol" panose="05050102010706020507" pitchFamily="18" charset="2"/>
              </a:rPr>
              <a:t>(x)&gt;</a:t>
            </a:r>
          </a:p>
          <a:p>
            <a:pPr>
              <a:lnSpc>
                <a:spcPct val="150000"/>
              </a:lnSpc>
            </a:pPr>
            <a:r>
              <a:rPr lang="en-US" sz="1600" b="1" dirty="0" smtClean="0">
                <a:sym typeface="Symbol" panose="05050102010706020507" pitchFamily="18" charset="2"/>
              </a:rPr>
              <a:t>Boost measurement: </a:t>
            </a:r>
          </a:p>
          <a:p>
            <a:pPr>
              <a:lnSpc>
                <a:spcPct val="150000"/>
              </a:lnSpc>
            </a:pPr>
            <a:r>
              <a:rPr lang="en-US" sz="1600" b="1" dirty="0" smtClean="0">
                <a:sym typeface="Symbol" panose="05050102010706020507" pitchFamily="18" charset="2"/>
              </a:rPr>
              <a:t>&lt;(E(e+)-E(e-)&gt;  </a:t>
            </a:r>
            <a:r>
              <a:rPr lang="en-CH" sz="1600" b="1" dirty="0" smtClean="0">
                <a:sym typeface="Symbol" panose="05050102010706020507" pitchFamily="18" charset="2"/>
              </a:rPr>
              <a:t></a:t>
            </a:r>
            <a:r>
              <a:rPr lang="en-US" sz="1600" b="1" dirty="0" smtClean="0">
                <a:sym typeface="Symbol" panose="05050102010706020507" pitchFamily="18" charset="2"/>
              </a:rPr>
              <a:t>  x (</a:t>
            </a:r>
            <a:r>
              <a:rPr lang="en-US" sz="1600" b="1" dirty="0" err="1" smtClean="0">
                <a:sym typeface="Symbol" panose="05050102010706020507" pitchFamily="18" charset="2"/>
              </a:rPr>
              <a:t>D</a:t>
            </a:r>
            <a:r>
              <a:rPr lang="en-US" sz="1600" b="1" baseline="-25000" dirty="0" err="1" smtClean="0">
                <a:sym typeface="Symbol" panose="05050102010706020507" pitchFamily="18" charset="2"/>
              </a:rPr>
              <a:t>x</a:t>
            </a:r>
            <a:r>
              <a:rPr lang="en-US" sz="1600" b="1" dirty="0" smtClean="0">
                <a:sym typeface="Symbol" panose="05050102010706020507" pitchFamily="18" charset="2"/>
              </a:rPr>
              <a:t>(e+)-</a:t>
            </a:r>
            <a:r>
              <a:rPr lang="en-US" sz="1600" b="1" dirty="0" err="1" smtClean="0">
                <a:sym typeface="Symbol" panose="05050102010706020507" pitchFamily="18" charset="2"/>
              </a:rPr>
              <a:t>D</a:t>
            </a:r>
            <a:r>
              <a:rPr lang="en-US" sz="1600" b="1" baseline="-25000" dirty="0" err="1" smtClean="0">
                <a:sym typeface="Symbol" panose="05050102010706020507" pitchFamily="18" charset="2"/>
              </a:rPr>
              <a:t>x</a:t>
            </a:r>
            <a:r>
              <a:rPr lang="en-US" sz="1600" b="1" dirty="0" smtClean="0">
                <a:sym typeface="Symbol" panose="05050102010706020507" pitchFamily="18" charset="2"/>
              </a:rPr>
              <a:t>(e-)) </a:t>
            </a:r>
          </a:p>
          <a:p>
            <a:pPr>
              <a:lnSpc>
                <a:spcPct val="150000"/>
              </a:lnSpc>
            </a:pPr>
            <a:r>
              <a:rPr lang="en-US" sz="1600" b="1" dirty="0" err="1">
                <a:sym typeface="Symbol" panose="05050102010706020507" pitchFamily="18" charset="2"/>
              </a:rPr>
              <a:t>r</a:t>
            </a:r>
            <a:r>
              <a:rPr lang="en-US" sz="1600" b="1" dirty="0" err="1" smtClean="0">
                <a:sym typeface="Symbol" panose="05050102010706020507" pitchFamily="18" charset="2"/>
              </a:rPr>
              <a:t>ms</a:t>
            </a:r>
            <a:r>
              <a:rPr lang="en-US" sz="1600" b="1" dirty="0" smtClean="0">
                <a:sym typeface="Symbol" panose="05050102010706020507" pitchFamily="18" charset="2"/>
              </a:rPr>
              <a:t>((E(e+)-E(e-))(x) ~constant   &lt;  &lt;</a:t>
            </a:r>
            <a:r>
              <a:rPr lang="en-US" sz="1600" b="1" dirty="0" err="1">
                <a:sym typeface="Symbol" panose="05050102010706020507" pitchFamily="18" charset="2"/>
              </a:rPr>
              <a:t>r</a:t>
            </a:r>
            <a:r>
              <a:rPr lang="en-US" sz="1600" b="1" dirty="0" err="1" smtClean="0">
                <a:sym typeface="Symbol" panose="05050102010706020507" pitchFamily="18" charset="2"/>
              </a:rPr>
              <a:t>ms</a:t>
            </a:r>
            <a:r>
              <a:rPr lang="en-US" sz="1600" b="1" dirty="0" smtClean="0">
                <a:sym typeface="Symbol" panose="05050102010706020507" pitchFamily="18" charset="2"/>
              </a:rPr>
              <a:t>((E(e+)-E(e-))&gt;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7087722" y="3393060"/>
            <a:ext cx="489091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600" b="1">
                <a:solidFill>
                  <a:srgbClr val="FF0000"/>
                </a:solidFill>
              </a:defRPr>
            </a:lvl1pPr>
          </a:lstStyle>
          <a:p>
            <a:r>
              <a:rPr lang="en-US" u="sng" dirty="0" err="1"/>
              <a:t>Chromatization</a:t>
            </a:r>
            <a:r>
              <a:rPr lang="en-US" u="sng" dirty="0"/>
              <a:t> along x axis:</a:t>
            </a:r>
          </a:p>
          <a:p>
            <a:r>
              <a:rPr lang="en-US" dirty="0">
                <a:solidFill>
                  <a:schemeClr val="tx1"/>
                </a:solidFill>
              </a:rPr>
              <a:t>across the x axis: </a:t>
            </a:r>
          </a:p>
          <a:p>
            <a:r>
              <a:rPr lang="en-US" dirty="0">
                <a:solidFill>
                  <a:schemeClr val="tx1"/>
                </a:solidFill>
              </a:rPr>
              <a:t>&lt;ECM&gt;(x)  ~</a:t>
            </a:r>
            <a:r>
              <a:rPr lang="en-US" dirty="0">
                <a:solidFill>
                  <a:schemeClr val="tx1"/>
                </a:solidFill>
                <a:sym typeface="Symbol" panose="05050102010706020507" pitchFamily="18" charset="2"/>
              </a:rPr>
              <a:t> x (</a:t>
            </a:r>
            <a:r>
              <a:rPr lang="en-US" dirty="0" err="1">
                <a:solidFill>
                  <a:schemeClr val="tx1"/>
                </a:solidFill>
                <a:sym typeface="Symbol" panose="05050102010706020507" pitchFamily="18" charset="2"/>
              </a:rPr>
              <a:t>Dx</a:t>
            </a:r>
            <a:r>
              <a:rPr lang="en-US" dirty="0">
                <a:solidFill>
                  <a:schemeClr val="tx1"/>
                </a:solidFill>
                <a:sym typeface="Symbol" panose="05050102010706020507" pitchFamily="18" charset="2"/>
              </a:rPr>
              <a:t>(e+)+</a:t>
            </a:r>
            <a:r>
              <a:rPr lang="en-US" dirty="0" err="1">
                <a:solidFill>
                  <a:schemeClr val="tx1"/>
                </a:solidFill>
                <a:sym typeface="Symbol" panose="05050102010706020507" pitchFamily="18" charset="2"/>
              </a:rPr>
              <a:t>Dx</a:t>
            </a:r>
            <a:r>
              <a:rPr lang="en-US" dirty="0">
                <a:solidFill>
                  <a:schemeClr val="tx1"/>
                </a:solidFill>
                <a:sym typeface="Symbol" panose="05050102010706020507" pitchFamily="18" charset="2"/>
              </a:rPr>
              <a:t>(e-)) </a:t>
            </a:r>
          </a:p>
          <a:p>
            <a:r>
              <a:rPr lang="en-CH" dirty="0">
                <a:solidFill>
                  <a:schemeClr val="tx1"/>
                </a:solidFill>
                <a:sym typeface="Symbol" panose="05050102010706020507" pitchFamily="18" charset="2"/>
              </a:rPr>
              <a:t></a:t>
            </a:r>
            <a:r>
              <a:rPr lang="en-US" dirty="0">
                <a:solidFill>
                  <a:schemeClr val="tx1"/>
                </a:solidFill>
                <a:sym typeface="Symbol" panose="05050102010706020507" pitchFamily="18" charset="2"/>
              </a:rPr>
              <a:t>ECM (x)~constant &lt; &lt;</a:t>
            </a:r>
            <a:r>
              <a:rPr lang="en-CH" dirty="0">
                <a:solidFill>
                  <a:schemeClr val="tx1"/>
                </a:solidFill>
                <a:sym typeface="Symbol" panose="05050102010706020507" pitchFamily="18" charset="2"/>
              </a:rPr>
              <a:t></a:t>
            </a:r>
            <a:r>
              <a:rPr lang="en-US" dirty="0">
                <a:solidFill>
                  <a:schemeClr val="tx1"/>
                </a:solidFill>
                <a:sym typeface="Symbol" panose="05050102010706020507" pitchFamily="18" charset="2"/>
              </a:rPr>
              <a:t>ECM (x)&gt;</a:t>
            </a:r>
          </a:p>
          <a:p>
            <a:r>
              <a:rPr lang="en-US" dirty="0">
                <a:solidFill>
                  <a:schemeClr val="tx1"/>
                </a:solidFill>
                <a:sym typeface="Symbol" panose="05050102010706020507" pitchFamily="18" charset="2"/>
              </a:rPr>
              <a:t>Boost measurement: </a:t>
            </a:r>
          </a:p>
          <a:p>
            <a:r>
              <a:rPr lang="en-US" dirty="0">
                <a:solidFill>
                  <a:schemeClr val="tx1"/>
                </a:solidFill>
                <a:sym typeface="Symbol" panose="05050102010706020507" pitchFamily="18" charset="2"/>
              </a:rPr>
              <a:t>&lt;(E(e+)-E(e-)&gt; (x)  </a:t>
            </a:r>
          </a:p>
          <a:p>
            <a:r>
              <a:rPr lang="en-US" dirty="0" err="1">
                <a:solidFill>
                  <a:schemeClr val="tx1"/>
                </a:solidFill>
                <a:sym typeface="Symbol" panose="05050102010706020507" pitchFamily="18" charset="2"/>
              </a:rPr>
              <a:t>Rms</a:t>
            </a:r>
            <a:r>
              <a:rPr lang="en-US" dirty="0">
                <a:solidFill>
                  <a:schemeClr val="tx1"/>
                </a:solidFill>
                <a:sym typeface="Symbol" panose="05050102010706020507" pitchFamily="18" charset="2"/>
              </a:rPr>
              <a:t>((E(e+)-E(e-))(x) ~constant </a:t>
            </a:r>
            <a:r>
              <a:rPr 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   </a:t>
            </a:r>
            <a:r>
              <a:rPr lang="en-US" dirty="0">
                <a:solidFill>
                  <a:schemeClr val="tx1"/>
                </a:solidFill>
                <a:sym typeface="Symbol" panose="05050102010706020507" pitchFamily="18" charset="2"/>
              </a:rPr>
              <a:t>~&lt;</a:t>
            </a:r>
            <a:r>
              <a:rPr lang="en-US" dirty="0" err="1">
                <a:solidFill>
                  <a:schemeClr val="tx1"/>
                </a:solidFill>
                <a:sym typeface="Symbol" panose="05050102010706020507" pitchFamily="18" charset="2"/>
              </a:rPr>
              <a:t>Rms</a:t>
            </a:r>
            <a:r>
              <a:rPr lang="en-US" dirty="0">
                <a:solidFill>
                  <a:schemeClr val="tx1"/>
                </a:solidFill>
                <a:sym typeface="Symbol" panose="05050102010706020507" pitchFamily="18" charset="2"/>
              </a:rPr>
              <a:t>((E(e+)-E(e-))&gt;</a:t>
            </a:r>
          </a:p>
          <a:p>
            <a:r>
              <a:rPr lang="en-US" dirty="0">
                <a:solidFill>
                  <a:schemeClr val="tx1"/>
                </a:solidFill>
                <a:sym typeface="Symbol" panose="05050102010706020507" pitchFamily="18" charset="2"/>
              </a:rPr>
              <a:t>“Measure” ECM</a:t>
            </a:r>
            <a:r>
              <a:rPr lang="en-US" dirty="0">
                <a:solidFill>
                  <a:schemeClr val="tx1"/>
                </a:solidFill>
              </a:rPr>
              <a:t>  on </a:t>
            </a:r>
            <a:r>
              <a:rPr lang="en-US" dirty="0" err="1">
                <a:solidFill>
                  <a:schemeClr val="tx1"/>
                </a:solidFill>
              </a:rPr>
              <a:t>evt</a:t>
            </a:r>
            <a:r>
              <a:rPr lang="en-US" dirty="0">
                <a:solidFill>
                  <a:schemeClr val="tx1"/>
                </a:solidFill>
              </a:rPr>
              <a:t> by </a:t>
            </a:r>
            <a:r>
              <a:rPr lang="en-US" dirty="0" err="1">
                <a:solidFill>
                  <a:schemeClr val="tx1"/>
                </a:solidFill>
              </a:rPr>
              <a:t>evt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basis</a:t>
            </a:r>
            <a:r>
              <a:rPr lang="en-US" dirty="0"/>
              <a:t> </a:t>
            </a:r>
          </a:p>
          <a:p>
            <a:endParaRPr lang="en-US" dirty="0"/>
          </a:p>
        </p:txBody>
      </p:sp>
      <p:cxnSp>
        <p:nvCxnSpPr>
          <p:cNvPr id="38" name="Straight Arrow Connector 37"/>
          <p:cNvCxnSpPr/>
          <p:nvPr/>
        </p:nvCxnSpPr>
        <p:spPr>
          <a:xfrm flipV="1">
            <a:off x="911367" y="927048"/>
            <a:ext cx="13648" cy="10146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215331" y="1342999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cxnSp>
        <p:nvCxnSpPr>
          <p:cNvPr id="40" name="Straight Arrow Connector 39"/>
          <p:cNvCxnSpPr/>
          <p:nvPr/>
        </p:nvCxnSpPr>
        <p:spPr>
          <a:xfrm flipV="1">
            <a:off x="940935" y="3604288"/>
            <a:ext cx="13648" cy="10146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244899" y="4020239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cxnSp>
        <p:nvCxnSpPr>
          <p:cNvPr id="43" name="Straight Arrow Connector 42"/>
          <p:cNvCxnSpPr/>
          <p:nvPr/>
        </p:nvCxnSpPr>
        <p:spPr>
          <a:xfrm>
            <a:off x="5465346" y="1180111"/>
            <a:ext cx="0" cy="81709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5486400" y="1382614"/>
            <a:ext cx="14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~200 microns</a:t>
            </a:r>
            <a:endParaRPr lang="en-US" dirty="0"/>
          </a:p>
        </p:txBody>
      </p:sp>
      <p:cxnSp>
        <p:nvCxnSpPr>
          <p:cNvPr id="48" name="Straight Arrow Connector 47"/>
          <p:cNvCxnSpPr/>
          <p:nvPr/>
        </p:nvCxnSpPr>
        <p:spPr>
          <a:xfrm>
            <a:off x="5597426" y="3669311"/>
            <a:ext cx="0" cy="81709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5618480" y="3871814"/>
            <a:ext cx="14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~200 microns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331241" y="5588000"/>
            <a:ext cx="64317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Measurement uncertainty in x for muon pairs </a:t>
            </a:r>
            <a:r>
              <a:rPr lang="en-US" dirty="0" smtClean="0">
                <a:sym typeface="Symbol" panose="05050102010706020507" pitchFamily="18" charset="2"/>
              </a:rPr>
              <a:t> 3microns/sin(phi)  </a:t>
            </a:r>
          </a:p>
          <a:p>
            <a:r>
              <a:rPr lang="en-US" dirty="0" smtClean="0">
                <a:sym typeface="Symbol" panose="05050102010706020507" pitchFamily="18" charset="2"/>
              </a:rPr>
              <a:t>Investigate other variables ( z  or  time  coordinates)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08916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1219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B89C571-78A8-4F2C-B8B6-6FAB61903C24}" type="datetime1"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12190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2/5/2021</a:t>
            </a:fld>
            <a:endParaRPr kumimoji="0" lang="fr-CH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1219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Alain Blondel EPOL at FCC-ee</a:t>
            </a:r>
            <a:endParaRPr kumimoji="0" lang="fr-CH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1219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28A6E5-1451-4611-9B85-9117163DB886}" type="slidenum">
              <a:rPr kumimoji="0" lang="fr-CH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90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fr-CH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12166" y="9945"/>
            <a:ext cx="3861122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2400" b="1" dirty="0" err="1" smtClean="0"/>
              <a:t>Some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numbers</a:t>
            </a:r>
            <a:r>
              <a:rPr lang="fr-FR" sz="2400" b="1" dirty="0" smtClean="0"/>
              <a:t> and a </a:t>
            </a:r>
            <a:r>
              <a:rPr lang="fr-FR" sz="2400" b="1" dirty="0" err="1" smtClean="0"/>
              <a:t>remark</a:t>
            </a:r>
            <a:endParaRPr lang="fr-FR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87625" y="1053548"/>
            <a:ext cx="11828431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A more </a:t>
            </a:r>
            <a:r>
              <a:rPr lang="fr-FR" dirty="0" err="1" smtClean="0"/>
              <a:t>precise</a:t>
            </a:r>
            <a:r>
              <a:rPr lang="fr-FR" dirty="0" smtClean="0"/>
              <a:t> simulation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done</a:t>
            </a:r>
            <a:r>
              <a:rPr lang="fr-FR" dirty="0" smtClean="0"/>
              <a:t>. </a:t>
            </a:r>
            <a:r>
              <a:rPr lang="fr-FR" dirty="0" err="1" smtClean="0"/>
              <a:t>Here</a:t>
            </a:r>
            <a:r>
              <a:rPr lang="fr-FR" dirty="0" smtClean="0"/>
              <a:t> are the </a:t>
            </a:r>
            <a:r>
              <a:rPr lang="fr-FR" dirty="0" err="1" smtClean="0"/>
              <a:t>orders</a:t>
            </a:r>
            <a:r>
              <a:rPr lang="fr-FR" dirty="0" smtClean="0"/>
              <a:t> of magnitude for a </a:t>
            </a:r>
            <a:r>
              <a:rPr lang="fr-FR" dirty="0" err="1" smtClean="0"/>
              <a:t>beam</a:t>
            </a:r>
            <a:r>
              <a:rPr lang="fr-FR" dirty="0" smtClean="0"/>
              <a:t> </a:t>
            </a:r>
            <a:r>
              <a:rPr lang="fr-FR" dirty="0" err="1" smtClean="0"/>
              <a:t>energy</a:t>
            </a:r>
            <a:r>
              <a:rPr lang="fr-FR" dirty="0" smtClean="0"/>
              <a:t> of 62.5 </a:t>
            </a:r>
            <a:r>
              <a:rPr lang="fr-FR" dirty="0" err="1" smtClean="0"/>
              <a:t>GeV</a:t>
            </a:r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At the Z the muon pair cross-section </a:t>
            </a:r>
            <a:r>
              <a:rPr lang="fr-FR" dirty="0" err="1" smtClean="0"/>
              <a:t>is</a:t>
            </a:r>
            <a:r>
              <a:rPr lang="fr-FR" dirty="0" smtClean="0"/>
              <a:t> 1.4 nb (10</a:t>
            </a:r>
            <a:r>
              <a:rPr lang="fr-FR" baseline="30000" dirty="0" smtClean="0"/>
              <a:t>-33</a:t>
            </a:r>
            <a:r>
              <a:rPr lang="fr-FR" dirty="0" smtClean="0"/>
              <a:t> cm</a:t>
            </a:r>
            <a:r>
              <a:rPr lang="fr-FR" baseline="30000" dirty="0" smtClean="0"/>
              <a:t>2 </a:t>
            </a:r>
            <a:r>
              <a:rPr lang="fr-FR" dirty="0" smtClean="0"/>
              <a:t>) and </a:t>
            </a:r>
            <a:r>
              <a:rPr lang="fr-FR" dirty="0" err="1" smtClean="0"/>
              <a:t>luminosity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2.3 10</a:t>
            </a:r>
            <a:r>
              <a:rPr lang="fr-FR" baseline="30000" dirty="0" smtClean="0"/>
              <a:t>36 </a:t>
            </a:r>
            <a:r>
              <a:rPr lang="fr-FR" dirty="0" smtClean="0"/>
              <a:t>/cm</a:t>
            </a:r>
            <a:r>
              <a:rPr lang="fr-FR" baseline="30000" dirty="0" smtClean="0"/>
              <a:t>2</a:t>
            </a:r>
            <a:r>
              <a:rPr lang="fr-FR" dirty="0" smtClean="0"/>
              <a:t>/s   </a:t>
            </a:r>
            <a:r>
              <a:rPr lang="en-CH" dirty="0" smtClean="0">
                <a:sym typeface="Wingdings" panose="05000000000000000000" pitchFamily="2" charset="2"/>
              </a:rPr>
              <a:t></a:t>
            </a:r>
            <a:r>
              <a:rPr lang="en-US" dirty="0" smtClean="0">
                <a:sym typeface="Wingdings" panose="05000000000000000000" pitchFamily="2" charset="2"/>
              </a:rPr>
              <a:t> 3000 </a:t>
            </a:r>
            <a:r>
              <a:rPr lang="en-CH" dirty="0" smtClean="0">
                <a:sym typeface="Symbol" panose="05050102010706020507" pitchFamily="18" charset="2"/>
              </a:rPr>
              <a:t></a:t>
            </a:r>
            <a:r>
              <a:rPr lang="en-US" dirty="0" smtClean="0">
                <a:sym typeface="Symbol" panose="05050102010706020507" pitchFamily="18" charset="2"/>
              </a:rPr>
              <a:t> /second</a:t>
            </a:r>
          </a:p>
          <a:p>
            <a:r>
              <a:rPr lang="en-US" dirty="0" smtClean="0">
                <a:sym typeface="Symbol" panose="05050102010706020507" pitchFamily="18" charset="2"/>
              </a:rPr>
              <a:t>At the Higgs the high-mass muon pair cross-section is 10pb (10</a:t>
            </a:r>
            <a:r>
              <a:rPr lang="en-US" baseline="30000" dirty="0" smtClean="0">
                <a:sym typeface="Symbol" panose="05050102010706020507" pitchFamily="18" charset="2"/>
              </a:rPr>
              <a:t>-36 </a:t>
            </a:r>
            <a:r>
              <a:rPr lang="en-US" dirty="0" smtClean="0">
                <a:sym typeface="Symbol" panose="05050102010706020507" pitchFamily="18" charset="2"/>
              </a:rPr>
              <a:t>cm</a:t>
            </a:r>
            <a:r>
              <a:rPr lang="en-US" baseline="30000" dirty="0" smtClean="0">
                <a:sym typeface="Symbol" panose="05050102010706020507" pitchFamily="18" charset="2"/>
              </a:rPr>
              <a:t>2</a:t>
            </a:r>
            <a:r>
              <a:rPr lang="en-US" dirty="0" smtClean="0">
                <a:sym typeface="Symbol" panose="05050102010706020507" pitchFamily="18" charset="2"/>
              </a:rPr>
              <a:t>) and luminosity 2. 10</a:t>
            </a:r>
            <a:r>
              <a:rPr lang="en-US" baseline="30000" dirty="0" smtClean="0">
                <a:sym typeface="Symbol" panose="05050102010706020507" pitchFamily="18" charset="2"/>
              </a:rPr>
              <a:t>35</a:t>
            </a:r>
            <a:r>
              <a:rPr lang="en-US" dirty="0" smtClean="0">
                <a:sym typeface="Symbol" panose="05050102010706020507" pitchFamily="18" charset="2"/>
              </a:rPr>
              <a:t> /cm</a:t>
            </a:r>
            <a:r>
              <a:rPr lang="en-US" baseline="30000" dirty="0" smtClean="0">
                <a:sym typeface="Symbol" panose="05050102010706020507" pitchFamily="18" charset="2"/>
              </a:rPr>
              <a:t>2</a:t>
            </a:r>
            <a:r>
              <a:rPr lang="en-US" dirty="0" smtClean="0">
                <a:sym typeface="Symbol" panose="05050102010706020507" pitchFamily="18" charset="2"/>
              </a:rPr>
              <a:t> /s </a:t>
            </a:r>
            <a:r>
              <a:rPr lang="en-CH" dirty="0" smtClean="0">
                <a:sym typeface="Wingdings" panose="05000000000000000000" pitchFamily="2" charset="2"/>
              </a:rPr>
              <a:t></a:t>
            </a:r>
            <a:r>
              <a:rPr lang="en-US" dirty="0" smtClean="0">
                <a:sym typeface="Wingdings" panose="05000000000000000000" pitchFamily="2" charset="2"/>
              </a:rPr>
              <a:t> 2 </a:t>
            </a:r>
            <a:r>
              <a:rPr lang="en-CH" dirty="0">
                <a:sym typeface="Symbol" panose="05050102010706020507" pitchFamily="18" charset="2"/>
              </a:rPr>
              <a:t></a:t>
            </a:r>
            <a:r>
              <a:rPr lang="en-US" dirty="0">
                <a:sym typeface="Symbol" panose="05050102010706020507" pitchFamily="18" charset="2"/>
              </a:rPr>
              <a:t> </a:t>
            </a:r>
            <a:r>
              <a:rPr lang="en-US" dirty="0" smtClean="0">
                <a:sym typeface="Symbol" panose="05050102010706020507" pitchFamily="18" charset="2"/>
              </a:rPr>
              <a:t>/second</a:t>
            </a:r>
            <a:endParaRPr lang="en-US" dirty="0">
              <a:sym typeface="Symbol" panose="05050102010706020507" pitchFamily="18" charset="2"/>
            </a:endParaRPr>
          </a:p>
          <a:p>
            <a:r>
              <a:rPr lang="en-US" dirty="0" smtClean="0">
                <a:sym typeface="Symbol" panose="05050102010706020507" pitchFamily="18" charset="2"/>
              </a:rPr>
              <a:t>The 0.1 </a:t>
            </a:r>
            <a:r>
              <a:rPr lang="en-US" dirty="0" err="1" smtClean="0">
                <a:sym typeface="Symbol" panose="05050102010706020507" pitchFamily="18" charset="2"/>
              </a:rPr>
              <a:t>mrad</a:t>
            </a:r>
            <a:r>
              <a:rPr lang="en-US" dirty="0" smtClean="0">
                <a:sym typeface="Symbol" panose="05050102010706020507" pitchFamily="18" charset="2"/>
              </a:rPr>
              <a:t> angular resolution spec corresponds to a boost spread measurement of ~ 6.2*</a:t>
            </a:r>
            <a:r>
              <a:rPr lang="en-US" dirty="0" err="1" smtClean="0">
                <a:sym typeface="Symbol" panose="05050102010706020507" pitchFamily="18" charset="2"/>
              </a:rPr>
              <a:t>sqrt</a:t>
            </a:r>
            <a:r>
              <a:rPr lang="en-US" dirty="0" smtClean="0">
                <a:sym typeface="Symbol" panose="05050102010706020507" pitchFamily="18" charset="2"/>
              </a:rPr>
              <a:t>(2)= 9 MeV</a:t>
            </a:r>
          </a:p>
          <a:p>
            <a:r>
              <a:rPr lang="en-US" dirty="0" smtClean="0">
                <a:sym typeface="Symbol" panose="05050102010706020507" pitchFamily="18" charset="2"/>
              </a:rPr>
              <a:t>We are assuming a </a:t>
            </a:r>
            <a:r>
              <a:rPr lang="en-US" dirty="0" err="1" smtClean="0">
                <a:sym typeface="Symbol" panose="05050102010706020507" pitchFamily="18" charset="2"/>
              </a:rPr>
              <a:t>rms</a:t>
            </a:r>
            <a:r>
              <a:rPr lang="en-US" dirty="0" smtClean="0">
                <a:sym typeface="Symbol" panose="05050102010706020507" pitchFamily="18" charset="2"/>
              </a:rPr>
              <a:t> </a:t>
            </a:r>
            <a:r>
              <a:rPr lang="en-CH" dirty="0">
                <a:sym typeface="Symbol" panose="05050102010706020507" pitchFamily="18" charset="2"/>
              </a:rPr>
              <a:t></a:t>
            </a:r>
            <a:r>
              <a:rPr lang="en-US" baseline="-25000" dirty="0" smtClean="0">
                <a:sym typeface="Symbol" panose="05050102010706020507" pitchFamily="18" charset="2"/>
              </a:rPr>
              <a:t>ECM </a:t>
            </a:r>
            <a:r>
              <a:rPr lang="en-US" dirty="0" smtClean="0">
                <a:sym typeface="Symbol" panose="05050102010706020507" pitchFamily="18" charset="2"/>
              </a:rPr>
              <a:t> of 8 MeV 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     (NB </a:t>
            </a:r>
            <a:r>
              <a:rPr lang="en-CH" dirty="0" smtClean="0">
                <a:sym typeface="Wingdings" panose="05000000000000000000" pitchFamily="2" charset="2"/>
              </a:rPr>
              <a:t></a:t>
            </a:r>
            <a:r>
              <a:rPr lang="en-US" dirty="0" smtClean="0">
                <a:sym typeface="Wingdings" panose="05000000000000000000" pitchFamily="2" charset="2"/>
              </a:rPr>
              <a:t> the angular resolution spec should probably be tightened to 0.04 </a:t>
            </a:r>
            <a:r>
              <a:rPr lang="en-US" dirty="0" err="1" smtClean="0">
                <a:sym typeface="Wingdings" panose="05000000000000000000" pitchFamily="2" charset="2"/>
              </a:rPr>
              <a:t>mrad</a:t>
            </a:r>
            <a:r>
              <a:rPr lang="en-US" dirty="0" smtClean="0">
                <a:sym typeface="Wingdings" panose="05000000000000000000" pitchFamily="2" charset="2"/>
              </a:rPr>
              <a:t> I have not assumed this) </a:t>
            </a:r>
          </a:p>
          <a:p>
            <a:endParaRPr lang="en-US" dirty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At 125 GeV ECM: </a:t>
            </a:r>
            <a:br>
              <a:rPr lang="en-US" dirty="0" smtClean="0">
                <a:sym typeface="Wingdings" panose="05000000000000000000" pitchFamily="2" charset="2"/>
              </a:rPr>
            </a:br>
            <a:r>
              <a:rPr lang="en-US" dirty="0" smtClean="0">
                <a:sym typeface="Wingdings" panose="05000000000000000000" pitchFamily="2" charset="2"/>
              </a:rPr>
              <a:t>A measurement of the energy spread to </a:t>
            </a:r>
            <a:r>
              <a:rPr lang="en-CH" dirty="0">
                <a:sym typeface="Wingdings" panose="05000000000000000000" pitchFamily="2" charset="2"/>
              </a:rPr>
              <a:t>±</a:t>
            </a:r>
            <a:r>
              <a:rPr lang="en-US" dirty="0" smtClean="0">
                <a:sym typeface="Wingdings" panose="05000000000000000000" pitchFamily="2" charset="2"/>
              </a:rPr>
              <a:t> 10% (</a:t>
            </a:r>
            <a:r>
              <a:rPr lang="en-CH" dirty="0" smtClean="0">
                <a:sym typeface="Wingdings" panose="05000000000000000000" pitchFamily="2" charset="2"/>
              </a:rPr>
              <a:t>±</a:t>
            </a:r>
            <a:r>
              <a:rPr lang="en-US" dirty="0" smtClean="0">
                <a:sym typeface="Wingdings" panose="05000000000000000000" pitchFamily="2" charset="2"/>
              </a:rPr>
              <a:t>0.8 MeV) will require O(1000) muon pairs but it must be done in bins of x. 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if one wants 20 bins in x, this is 200 minutes or 3 hours for a full boost and </a:t>
            </a:r>
            <a:r>
              <a:rPr lang="en-CH" dirty="0">
                <a:sym typeface="Symbol" panose="05050102010706020507" pitchFamily="18" charset="2"/>
              </a:rPr>
              <a:t></a:t>
            </a:r>
            <a:r>
              <a:rPr lang="en-US" baseline="-25000" dirty="0">
                <a:sym typeface="Symbol" panose="05050102010706020507" pitchFamily="18" charset="2"/>
              </a:rPr>
              <a:t>ECM </a:t>
            </a:r>
            <a:r>
              <a:rPr lang="en-US" baseline="-25000" dirty="0" smtClean="0">
                <a:sym typeface="Symbol" panose="05050102010706020507" pitchFamily="18" charset="2"/>
              </a:rPr>
              <a:t> </a:t>
            </a:r>
            <a:r>
              <a:rPr lang="en-US" dirty="0" smtClean="0">
                <a:sym typeface="Symbol" panose="05050102010706020507" pitchFamily="18" charset="2"/>
              </a:rPr>
              <a:t>characterization</a:t>
            </a:r>
          </a:p>
          <a:p>
            <a:r>
              <a:rPr lang="fr-FR" dirty="0" smtClean="0"/>
              <a:t>If one </a:t>
            </a:r>
            <a:r>
              <a:rPr lang="fr-FR" dirty="0" err="1" smtClean="0"/>
              <a:t>wants</a:t>
            </a:r>
            <a:r>
              <a:rPr lang="fr-FR" dirty="0" smtClean="0"/>
              <a:t> in addition to </a:t>
            </a:r>
            <a:r>
              <a:rPr lang="fr-FR" dirty="0" err="1" smtClean="0"/>
              <a:t>verify</a:t>
            </a:r>
            <a:r>
              <a:rPr lang="fr-FR" dirty="0" smtClean="0"/>
              <a:t> the  </a:t>
            </a:r>
            <a:r>
              <a:rPr lang="fr-FR" dirty="0" err="1" smtClean="0"/>
              <a:t>energy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independent</a:t>
            </a:r>
            <a:r>
              <a:rPr lang="fr-FR" dirty="0" smtClean="0"/>
              <a:t> of x (as </a:t>
            </a:r>
            <a:r>
              <a:rPr lang="fr-FR" dirty="0" err="1" smtClean="0"/>
              <a:t>it</a:t>
            </a:r>
            <a:r>
              <a:rPr lang="fr-FR" dirty="0" smtClean="0"/>
              <a:t> </a:t>
            </a:r>
            <a:r>
              <a:rPr lang="fr-FR" dirty="0" err="1" smtClean="0"/>
              <a:t>should</a:t>
            </a:r>
            <a:r>
              <a:rPr lang="fr-FR" dirty="0" smtClean="0"/>
              <a:t> in </a:t>
            </a:r>
            <a:r>
              <a:rPr lang="fr-FR" dirty="0" err="1" smtClean="0"/>
              <a:t>monochromatization</a:t>
            </a:r>
            <a:r>
              <a:rPr lang="fr-FR" dirty="0" smtClean="0"/>
              <a:t> </a:t>
            </a:r>
            <a:r>
              <a:rPr lang="fr-FR" dirty="0" err="1" smtClean="0"/>
              <a:t>scheme</a:t>
            </a:r>
            <a:r>
              <a:rPr lang="fr-FR" dirty="0" smtClean="0"/>
              <a:t>) </a:t>
            </a:r>
          </a:p>
          <a:p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need</a:t>
            </a:r>
            <a:r>
              <a:rPr lang="fr-FR" dirty="0" smtClean="0"/>
              <a:t> about 40 </a:t>
            </a:r>
            <a:r>
              <a:rPr lang="fr-FR" dirty="0" err="1" smtClean="0"/>
              <a:t>hours</a:t>
            </a:r>
            <a:r>
              <a:rPr lang="fr-FR" dirty="0" smtClean="0"/>
              <a:t> or ~2 </a:t>
            </a:r>
            <a:r>
              <a:rPr lang="fr-FR" dirty="0" err="1" smtClean="0"/>
              <a:t>days</a:t>
            </a:r>
            <a:r>
              <a:rPr lang="fr-FR" dirty="0" smtClean="0"/>
              <a:t>... </a:t>
            </a:r>
            <a:r>
              <a:rPr lang="fr-FR" dirty="0" err="1" smtClean="0"/>
              <a:t>so</a:t>
            </a:r>
            <a:r>
              <a:rPr lang="fr-FR" dirty="0" smtClean="0"/>
              <a:t> </a:t>
            </a:r>
            <a:r>
              <a:rPr lang="fr-FR" dirty="0" err="1" smtClean="0"/>
              <a:t>this</a:t>
            </a:r>
            <a:r>
              <a:rPr lang="fr-FR" dirty="0" smtClean="0"/>
              <a:t>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verified</a:t>
            </a:r>
            <a:r>
              <a:rPr lang="fr-FR" dirty="0" smtClean="0"/>
              <a:t> </a:t>
            </a:r>
            <a:r>
              <a:rPr lang="fr-FR" dirty="0" err="1" smtClean="0"/>
              <a:t>only</a:t>
            </a:r>
            <a:r>
              <a:rPr lang="fr-FR" dirty="0" smtClean="0"/>
              <a:t> on a long </a:t>
            </a:r>
            <a:r>
              <a:rPr lang="fr-FR" dirty="0" err="1" smtClean="0"/>
              <a:t>fill</a:t>
            </a:r>
            <a:r>
              <a:rPr lang="fr-FR" dirty="0" smtClean="0"/>
              <a:t> basis. </a:t>
            </a:r>
          </a:p>
          <a:p>
            <a:endParaRPr lang="fr-FR" dirty="0"/>
          </a:p>
          <a:p>
            <a:r>
              <a:rPr lang="fr-FR" b="1" u="sng" dirty="0" smtClean="0">
                <a:solidFill>
                  <a:srgbClr val="FF0000"/>
                </a:solidFill>
              </a:rPr>
              <a:t>It </a:t>
            </a:r>
            <a:r>
              <a:rPr lang="fr-FR" b="1" u="sng" dirty="0" err="1" smtClean="0">
                <a:solidFill>
                  <a:srgbClr val="FF0000"/>
                </a:solidFill>
              </a:rPr>
              <a:t>will</a:t>
            </a:r>
            <a:r>
              <a:rPr lang="fr-FR" b="1" u="sng" dirty="0" smtClean="0">
                <a:solidFill>
                  <a:srgbClr val="FF0000"/>
                </a:solidFill>
              </a:rPr>
              <a:t> </a:t>
            </a:r>
            <a:r>
              <a:rPr lang="fr-FR" b="1" u="sng" dirty="0" err="1" smtClean="0">
                <a:solidFill>
                  <a:srgbClr val="FF0000"/>
                </a:solidFill>
              </a:rPr>
              <a:t>be</a:t>
            </a:r>
            <a:r>
              <a:rPr lang="fr-FR" b="1" u="sng" dirty="0" smtClean="0">
                <a:solidFill>
                  <a:srgbClr val="FF0000"/>
                </a:solidFill>
              </a:rPr>
              <a:t> essential and </a:t>
            </a:r>
            <a:r>
              <a:rPr lang="fr-FR" b="1" u="sng" dirty="0" err="1" smtClean="0">
                <a:solidFill>
                  <a:srgbClr val="FF0000"/>
                </a:solidFill>
              </a:rPr>
              <a:t>much</a:t>
            </a:r>
            <a:r>
              <a:rPr lang="fr-FR" b="1" u="sng" dirty="0" smtClean="0">
                <a:solidFill>
                  <a:srgbClr val="FF0000"/>
                </a:solidFill>
              </a:rPr>
              <a:t> </a:t>
            </a:r>
            <a:r>
              <a:rPr lang="fr-FR" b="1" u="sng" dirty="0" err="1" smtClean="0">
                <a:solidFill>
                  <a:srgbClr val="FF0000"/>
                </a:solidFill>
              </a:rPr>
              <a:t>faster</a:t>
            </a:r>
            <a:r>
              <a:rPr lang="fr-FR" b="1" u="sng" dirty="0" smtClean="0">
                <a:solidFill>
                  <a:srgbClr val="FF0000"/>
                </a:solidFill>
              </a:rPr>
              <a:t> to </a:t>
            </a:r>
            <a:r>
              <a:rPr lang="fr-FR" b="1" u="sng" dirty="0" err="1" smtClean="0">
                <a:solidFill>
                  <a:srgbClr val="FF0000"/>
                </a:solidFill>
              </a:rPr>
              <a:t>develop</a:t>
            </a:r>
            <a:r>
              <a:rPr lang="fr-FR" b="1" u="sng" dirty="0" smtClean="0">
                <a:solidFill>
                  <a:srgbClr val="FF0000"/>
                </a:solidFill>
              </a:rPr>
              <a:t> the </a:t>
            </a:r>
            <a:r>
              <a:rPr lang="fr-FR" b="1" u="sng" dirty="0" err="1" smtClean="0">
                <a:solidFill>
                  <a:srgbClr val="FF0000"/>
                </a:solidFill>
              </a:rPr>
              <a:t>monochromatization</a:t>
            </a:r>
            <a:r>
              <a:rPr lang="fr-FR" b="1" u="sng" dirty="0" smtClean="0">
                <a:solidFill>
                  <a:srgbClr val="FF0000"/>
                </a:solidFill>
              </a:rPr>
              <a:t> </a:t>
            </a:r>
            <a:r>
              <a:rPr lang="fr-FR" b="1" u="sng" dirty="0" err="1" smtClean="0">
                <a:solidFill>
                  <a:srgbClr val="FF0000"/>
                </a:solidFill>
              </a:rPr>
              <a:t>scheme</a:t>
            </a:r>
            <a:r>
              <a:rPr lang="fr-FR" b="1" u="sng" dirty="0" smtClean="0">
                <a:solidFill>
                  <a:srgbClr val="FF0000"/>
                </a:solidFill>
              </a:rPr>
              <a:t> at the Z!</a:t>
            </a:r>
            <a:endParaRPr lang="fr-FR" u="sng" dirty="0" smtClean="0"/>
          </a:p>
          <a:p>
            <a:endParaRPr lang="fr-FR" dirty="0" smtClean="0"/>
          </a:p>
          <a:p>
            <a:endParaRPr lang="fr-FR" baseline="30000" dirty="0" smtClean="0"/>
          </a:p>
          <a:p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543610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15094</TotalTime>
  <Words>1115</Words>
  <Application>Microsoft Office PowerPoint</Application>
  <PresentationFormat>Widescreen</PresentationFormat>
  <Paragraphs>207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Cambria Math</vt:lpstr>
      <vt:lpstr>Symbol</vt:lpstr>
      <vt:lpstr>Wingdings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Alain Blondel</dc:creator>
  <cp:lastModifiedBy>Alain Blondel</cp:lastModifiedBy>
  <cp:revision>52</cp:revision>
  <cp:lastPrinted>2021-01-29T21:25:06Z</cp:lastPrinted>
  <dcterms:created xsi:type="dcterms:W3CDTF">2020-11-05T13:34:10Z</dcterms:created>
  <dcterms:modified xsi:type="dcterms:W3CDTF">2021-02-05T07:50:44Z</dcterms:modified>
</cp:coreProperties>
</file>