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1251" r:id="rId2"/>
    <p:sldId id="1250" r:id="rId3"/>
    <p:sldId id="1252" r:id="rId4"/>
    <p:sldId id="1253" r:id="rId5"/>
    <p:sldId id="125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4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A81D2-6A46-43E9-893C-D72B8810910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70B78-B290-401E-9AD8-BD0B78048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02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50E63-DCFB-4655-93D5-AB7B13E81B9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6E01A9-54A6-435E-8EAF-30742665809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B5660-4B71-42B4-9633-E4DCCA3D86C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36153A-7C21-48BA-992E-516948CE8F73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3A908-8CF9-4A89-AEDC-F9CED64E852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D26E1-992D-4A57-94DC-184E2F38ED7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5B4062-509E-4BC2-B0F0-9CE35F2FB35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92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61DB-5A05-44C0-8B01-34083DD9DB1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678318-37C7-4206-A5B4-8EB18D55987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111B-414A-4145-8B23-7AAFD89D536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83A6EC-3153-4B89-A969-D60B70823BF3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1BC80-EE20-417D-B378-E43C1594CE7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D6B0A-FC01-47AC-B17B-AB565D93FB2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D8E878-E280-424C-8CF5-CBB25DE9058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62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227D3F-B09F-4739-9E52-1FD5307286DB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ACB4FD-FA99-4902-B5E4-CBCCE271074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440F-1EE1-448C-91D3-0DF0337E5A7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A2FA25-F941-4364-AB6C-8DB7B777D35A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7DD79-E018-4BF8-8AC4-5F433A84B8B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ABAAC-D0D5-4D2B-8401-7A5B4F310E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B57B49-C880-4355-86FF-9DEC1365342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7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68785-4165-44DF-A123-9F4AE275496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E35E7-55C4-4FC0-9D0B-C5700F2EC9A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08506-3512-49E3-B56B-6668CC2B519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339010-6171-414C-9730-4D9A8310F9ED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46E33-2B2C-4754-B356-9D69A62350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AED7D-9878-49CB-9106-874726D7457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95E1602-A203-43A9-8DB3-B8586D995E1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496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04D3C-9596-4E66-87FE-1078614355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AD158-66AF-4774-A44D-11D022A031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AFAD0-5CDB-4474-BB61-D14BD19DF8C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C8FA5B-519E-4BC2-89B8-3EA5CA4DBB43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ABD53-15A2-4D5A-BB93-A36C3B535EB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500C8B-7461-439E-9AFB-C580EF7DB0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33F25D-3315-4C31-8DD8-563EB628BC1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97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26C47-2662-4C4A-837A-9D72530C602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C620D-DFFC-49BE-870D-8F5257ED5E4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2512BC-2AA7-4D09-9E6B-D41409FA734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75638-E2A4-4F2A-B360-9959989780C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AF2104-B447-4D1E-BC17-9616E0BF4B27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9B4F7-8ABA-4825-827D-CE1123438BD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DC513-518B-4DC3-B6A7-6E683BF436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4C0C18-8490-485A-B40F-D028A020CC3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9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EBFB-06C1-4488-BE91-EA70E9FF35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B07E6-A9D2-46E8-8362-934E0C4896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FE06E-866B-4C3D-9C71-997D1431DA0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FD3F3F-FB1C-4557-B687-A8B9388883A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CD749F-2D86-4A7D-BEFE-D695F5A74CB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907C66-1F8F-4F31-8D21-3DB7E6269B4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23CAD7-7F0C-4603-B23C-B57F71D6C75F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53ED3A-C96F-4BA1-889E-E21C167FC4E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8D52BA-42D8-41AB-8270-C293269153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B8BDC1-43E2-40F0-A194-8050EE414F3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57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8AB8C-A028-41D9-8414-C446806EE34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B901A-874B-48A5-AB09-8B77E3A06F6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F06BB51-0B66-4298-ABC8-612322AEDCEA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1322B-E1B4-4017-8CDF-A6B9A521A38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39579-6A44-4327-8343-DBD2482DEAA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80D179-0994-40EA-BEC9-87642AFAB95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60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47879-A281-4601-807D-F7837DAB2E0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730C0-56A6-4589-B2EE-544819B17157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53E909-FFD6-44F0-9462-9361BFA7DA8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F8DEB7-5D34-4792-AE44-4F1BA4DD0BC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239FEC-3A31-466E-A0ED-43DA84D381D4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21562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254D9-8B25-4A03-B0DC-B16248FE3B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7AA02-2974-42EB-9A12-7A22AB3328B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6B1029-2ACB-4F3D-A483-7851B379D3C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3CC70-E96B-4BED-8D24-B2AD9D9FB5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E7B4DF-1D87-464E-8F64-42A3307E9C27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049B2-96FC-4C03-AFF8-443BA02E84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A6735-9A5D-41A5-99F2-B05819EB7EE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E9E663-562F-4CBE-A882-2455F14A4D8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9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5247-D4DA-4E6A-9564-0EBBC3F43A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094984-CD50-44CB-8DED-B132016A192D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8FB77-5457-463D-B14C-7AE014B7880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145D6-74A9-4D13-A4CF-4656B6E28FD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57DBF4-21ED-4770-B44E-1C839D035A36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FD6DD-2C28-4892-9FD6-CA1DA12ACDF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02D2D-DC2E-4276-B402-C6E898BA436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A30B38-48E4-469B-8C92-19AAACAF1A4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134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A447CE-E3C8-4669-B430-8382845D05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79D17-12F2-4553-AA26-870DE37CB08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EAFAA-610C-43BC-823E-8D8E0B0523B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7189482-0031-4FE7-8D53-22DB5A7E8D2F}" type="datetime1">
              <a:rPr lang="en-GB"/>
              <a:pPr lvl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952B9-A27F-4F55-8404-241C5B3B72E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92C98-97DA-4ED9-BE3A-BACA27FAF13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00CCF12-6859-4C6F-BF9B-09F5EC26A604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DC73E7-837C-423B-ACE1-9FB4A4EDC355}"/>
              </a:ext>
            </a:extLst>
          </p:cNvPr>
          <p:cNvSpPr txBox="1"/>
          <p:nvPr/>
        </p:nvSpPr>
        <p:spPr>
          <a:xfrm>
            <a:off x="2078180" y="1459560"/>
            <a:ext cx="8310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few aspects of the 4 IP configuration</a:t>
            </a:r>
            <a:endParaRPr lang="en-GB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11AA41-2E86-4EB3-84F8-B34145FEA9E4}"/>
              </a:ext>
            </a:extLst>
          </p:cNvPr>
          <p:cNvSpPr txBox="1"/>
          <p:nvPr/>
        </p:nvSpPr>
        <p:spPr>
          <a:xfrm>
            <a:off x="679432" y="3429000"/>
            <a:ext cx="111084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Frank Zimmermann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thanks to </a:t>
            </a:r>
          </a:p>
          <a:p>
            <a:pPr algn="ctr"/>
            <a:r>
              <a:rPr lang="en-US" sz="2400" dirty="0"/>
              <a:t>Michael Benedikt, Antoine Chance, Katsunobu Oide, Daniel Schulte, Dmitry Shatilov + …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FCC-</a:t>
            </a:r>
            <a:r>
              <a:rPr lang="en-US" sz="2400" dirty="0" err="1"/>
              <a:t>ee</a:t>
            </a:r>
            <a:r>
              <a:rPr lang="en-US" sz="2400" dirty="0"/>
              <a:t> Optics Design Meeting #132, 5 February 2021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9246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>
            <a:extLst>
              <a:ext uri="{FF2B5EF4-FFF2-40B4-BE49-F238E27FC236}">
                <a16:creationId xmlns:a16="http://schemas.microsoft.com/office/drawing/2014/main" id="{60BF5D50-C102-4173-9579-E1E2E3B50012}"/>
              </a:ext>
            </a:extLst>
          </p:cNvPr>
          <p:cNvSpPr txBox="1"/>
          <p:nvPr/>
        </p:nvSpPr>
        <p:spPr>
          <a:xfrm>
            <a:off x="6753703" y="5009682"/>
            <a:ext cx="34806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16</a:t>
            </a:r>
            <a:r>
              <a:rPr lang="en-US" sz="2400" dirty="0"/>
              <a:t> (    )   or </a:t>
            </a:r>
            <a:r>
              <a:rPr lang="en-US" sz="2400" dirty="0">
                <a:solidFill>
                  <a:srgbClr val="0000CC"/>
                </a:solidFill>
              </a:rPr>
              <a:t>8</a:t>
            </a:r>
            <a:r>
              <a:rPr lang="en-US" sz="2400" dirty="0"/>
              <a:t> surface sites?</a:t>
            </a:r>
          </a:p>
          <a:p>
            <a:endParaRPr lang="en-GB" sz="2400" dirty="0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39E84110-866A-4187-8B2E-7446A94F5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7280960" y="2636881"/>
            <a:ext cx="1568982" cy="1724985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2E2DB7A4-8E2B-41EE-813E-12D9E463D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785254" y="2712926"/>
            <a:ext cx="1479485" cy="1648939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128E2CF4-C481-48D4-B189-943F4183C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280960" y="1117699"/>
            <a:ext cx="1530229" cy="1542422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1CE24D2-C571-4A50-BF5C-6AF5E6D6AE6A}"/>
              </a:ext>
            </a:extLst>
          </p:cNvPr>
          <p:cNvSpPr/>
          <p:nvPr/>
        </p:nvSpPr>
        <p:spPr>
          <a:xfrm>
            <a:off x="1432193" y="1068636"/>
            <a:ext cx="2809301" cy="3305060"/>
          </a:xfrm>
          <a:prstGeom prst="arc">
            <a:avLst>
              <a:gd name="adj1" fmla="val 16200000"/>
              <a:gd name="adj2" fmla="val 17390990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2E29AD9D-0228-4DE0-BC4F-E243EBDDDF03}"/>
              </a:ext>
            </a:extLst>
          </p:cNvPr>
          <p:cNvSpPr/>
          <p:nvPr/>
        </p:nvSpPr>
        <p:spPr>
          <a:xfrm>
            <a:off x="1519650" y="1127109"/>
            <a:ext cx="2809301" cy="3305060"/>
          </a:xfrm>
          <a:prstGeom prst="arc">
            <a:avLst>
              <a:gd name="adj1" fmla="val 17521256"/>
              <a:gd name="adj2" fmla="val 21297051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5E4BC64-5B3A-4E38-8CC2-9527DC79AB44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3385944" y="1200134"/>
            <a:ext cx="147831" cy="8891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7E4370-EA8D-46A5-A9BE-711F6DEEBCAB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325007" y="2655882"/>
            <a:ext cx="3944" cy="12375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D36CE6-E931-4C82-A478-B68B40FA397A}"/>
              </a:ext>
            </a:extLst>
          </p:cNvPr>
          <p:cNvCxnSpPr>
            <a:cxnSpLocks/>
          </p:cNvCxnSpPr>
          <p:nvPr/>
        </p:nvCxnSpPr>
        <p:spPr>
          <a:xfrm>
            <a:off x="2730500" y="1068636"/>
            <a:ext cx="10634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205B83B4-B49D-448A-8707-D493F4864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143016" y="1046410"/>
            <a:ext cx="1621677" cy="176189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8E923E-63C8-45E1-89F8-995D4E0B75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143016" y="2771420"/>
            <a:ext cx="3216237" cy="171922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BDD50E1-A6B5-4E64-A2FD-8FEB752B6916}"/>
              </a:ext>
            </a:extLst>
          </p:cNvPr>
          <p:cNvSpPr txBox="1"/>
          <p:nvPr/>
        </p:nvSpPr>
        <p:spPr>
          <a:xfrm>
            <a:off x="2730500" y="72043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368D61-5325-4F14-BD2B-86C76F32F650}"/>
              </a:ext>
            </a:extLst>
          </p:cNvPr>
          <p:cNvSpPr txBox="1"/>
          <p:nvPr/>
        </p:nvSpPr>
        <p:spPr>
          <a:xfrm>
            <a:off x="3392456" y="88679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6A61-72AA-495D-ABFE-47EB5F621C0D}"/>
              </a:ext>
            </a:extLst>
          </p:cNvPr>
          <p:cNvSpPr txBox="1"/>
          <p:nvPr/>
        </p:nvSpPr>
        <p:spPr>
          <a:xfrm>
            <a:off x="1625825" y="93262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D3A052-4528-49CD-A0A4-3742B86408DB}"/>
              </a:ext>
            </a:extLst>
          </p:cNvPr>
          <p:cNvSpPr txBox="1"/>
          <p:nvPr/>
        </p:nvSpPr>
        <p:spPr>
          <a:xfrm>
            <a:off x="2360431" y="461771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3A41DD-E5CF-4522-B995-DB69C937E5CA}"/>
              </a:ext>
            </a:extLst>
          </p:cNvPr>
          <p:cNvSpPr txBox="1"/>
          <p:nvPr/>
        </p:nvSpPr>
        <p:spPr>
          <a:xfrm>
            <a:off x="3395906" y="426205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C71EF5-D6A5-4164-90DE-F0BED9492A5A}"/>
              </a:ext>
            </a:extLst>
          </p:cNvPr>
          <p:cNvSpPr txBox="1"/>
          <p:nvPr/>
        </p:nvSpPr>
        <p:spPr>
          <a:xfrm>
            <a:off x="1535908" y="432519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84FE16-3E18-4B09-872E-A5CEB0EBBA62}"/>
              </a:ext>
            </a:extLst>
          </p:cNvPr>
          <p:cNvSpPr txBox="1"/>
          <p:nvPr/>
        </p:nvSpPr>
        <p:spPr>
          <a:xfrm>
            <a:off x="4379923" y="26558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20D403-BD9B-4FD4-B7AC-B96DAE3469EB}"/>
              </a:ext>
            </a:extLst>
          </p:cNvPr>
          <p:cNvSpPr txBox="1"/>
          <p:nvPr/>
        </p:nvSpPr>
        <p:spPr>
          <a:xfrm>
            <a:off x="619669" y="262364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C80915-C27B-4FB3-9925-3B8DBB8BB6AA}"/>
              </a:ext>
            </a:extLst>
          </p:cNvPr>
          <p:cNvSpPr txBox="1"/>
          <p:nvPr/>
        </p:nvSpPr>
        <p:spPr>
          <a:xfrm>
            <a:off x="2823272" y="114867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4.3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399CDC-B98A-4EDD-9004-9EEDCECEE44C}"/>
              </a:ext>
            </a:extLst>
          </p:cNvPr>
          <p:cNvSpPr txBox="1"/>
          <p:nvPr/>
        </p:nvSpPr>
        <p:spPr>
          <a:xfrm>
            <a:off x="3533775" y="185202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16.6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635727CE-D80F-4EB7-A987-A365FDFAF21B}"/>
              </a:ext>
            </a:extLst>
          </p:cNvPr>
          <p:cNvSpPr/>
          <p:nvPr/>
        </p:nvSpPr>
        <p:spPr>
          <a:xfrm>
            <a:off x="7433793" y="1147229"/>
            <a:ext cx="2808419" cy="3305060"/>
          </a:xfrm>
          <a:prstGeom prst="arc">
            <a:avLst>
              <a:gd name="adj1" fmla="val 16200000"/>
              <a:gd name="adj2" fmla="val 18454792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B44AF084-4CCB-4FD5-97DB-D5062426652C}"/>
              </a:ext>
            </a:extLst>
          </p:cNvPr>
          <p:cNvSpPr/>
          <p:nvPr/>
        </p:nvSpPr>
        <p:spPr>
          <a:xfrm>
            <a:off x="7429921" y="1139010"/>
            <a:ext cx="2808419" cy="3305060"/>
          </a:xfrm>
          <a:prstGeom prst="arc">
            <a:avLst>
              <a:gd name="adj1" fmla="val 18845722"/>
              <a:gd name="adj2" fmla="val 21382299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80C50B1-221E-46E1-892A-6EBF66EFC129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9780602" y="1574878"/>
            <a:ext cx="110773" cy="130621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9116C6B-3310-4595-B872-C0AB72659B87}"/>
              </a:ext>
            </a:extLst>
          </p:cNvPr>
          <p:cNvCxnSpPr>
            <a:cxnSpLocks/>
            <a:stCxn id="38" idx="2"/>
          </p:cNvCxnSpPr>
          <p:nvPr/>
        </p:nvCxnSpPr>
        <p:spPr>
          <a:xfrm flipH="1">
            <a:off x="10234399" y="2702626"/>
            <a:ext cx="1907" cy="8550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929D383-8049-4D52-B862-DE5BB6315007}"/>
              </a:ext>
            </a:extLst>
          </p:cNvPr>
          <p:cNvCxnSpPr>
            <a:cxnSpLocks/>
          </p:cNvCxnSpPr>
          <p:nvPr/>
        </p:nvCxnSpPr>
        <p:spPr>
          <a:xfrm>
            <a:off x="8732100" y="1147229"/>
            <a:ext cx="10631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4705AD6-049C-4F83-9E51-62E17B5F7E51}"/>
              </a:ext>
            </a:extLst>
          </p:cNvPr>
          <p:cNvSpPr txBox="1"/>
          <p:nvPr/>
        </p:nvSpPr>
        <p:spPr>
          <a:xfrm>
            <a:off x="8493894" y="72954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07029C0-15F9-49E4-B60D-507CD068C5CB}"/>
              </a:ext>
            </a:extLst>
          </p:cNvPr>
          <p:cNvSpPr txBox="1"/>
          <p:nvPr/>
        </p:nvSpPr>
        <p:spPr>
          <a:xfrm>
            <a:off x="7165285" y="13502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AE1BCE-E950-46BE-86CD-27DFA8BAFFF3}"/>
              </a:ext>
            </a:extLst>
          </p:cNvPr>
          <p:cNvSpPr txBox="1"/>
          <p:nvPr/>
        </p:nvSpPr>
        <p:spPr>
          <a:xfrm>
            <a:off x="8572983" y="450509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321A26-FC9A-41C6-80A5-2909AEB9DEB0}"/>
              </a:ext>
            </a:extLst>
          </p:cNvPr>
          <p:cNvSpPr txBox="1"/>
          <p:nvPr/>
        </p:nvSpPr>
        <p:spPr>
          <a:xfrm>
            <a:off x="9865989" y="375603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95C6739-864A-44C1-8842-FBBF7823F235}"/>
              </a:ext>
            </a:extLst>
          </p:cNvPr>
          <p:cNvSpPr txBox="1"/>
          <p:nvPr/>
        </p:nvSpPr>
        <p:spPr>
          <a:xfrm>
            <a:off x="7196589" y="373992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64A0CA-36BC-4EA9-8FB7-2A456E1B56DD}"/>
              </a:ext>
            </a:extLst>
          </p:cNvPr>
          <p:cNvSpPr txBox="1"/>
          <p:nvPr/>
        </p:nvSpPr>
        <p:spPr>
          <a:xfrm>
            <a:off x="10280189" y="256228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6F365EB-18D0-45FF-8FA4-3731E65C5137}"/>
              </a:ext>
            </a:extLst>
          </p:cNvPr>
          <p:cNvCxnSpPr>
            <a:cxnSpLocks/>
          </p:cNvCxnSpPr>
          <p:nvPr/>
        </p:nvCxnSpPr>
        <p:spPr>
          <a:xfrm>
            <a:off x="7301455" y="2653419"/>
            <a:ext cx="0" cy="13471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98B40F7A-9C1F-4552-93E5-17A91EB6F21E}"/>
              </a:ext>
            </a:extLst>
          </p:cNvPr>
          <p:cNvSpPr txBox="1"/>
          <p:nvPr/>
        </p:nvSpPr>
        <p:spPr>
          <a:xfrm>
            <a:off x="9865989" y="130800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1E37D32-42F7-4ABD-9A72-B3079A1A5845}"/>
              </a:ext>
            </a:extLst>
          </p:cNvPr>
          <p:cNvSpPr txBox="1"/>
          <p:nvPr/>
        </p:nvSpPr>
        <p:spPr>
          <a:xfrm>
            <a:off x="8971312" y="131972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10.5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4A51DFC-A195-479D-8315-B38CF3D4D838}"/>
              </a:ext>
            </a:extLst>
          </p:cNvPr>
          <p:cNvSpPr txBox="1"/>
          <p:nvPr/>
        </p:nvSpPr>
        <p:spPr>
          <a:xfrm>
            <a:off x="9518791" y="192239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10.5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AE8FA31-5B33-4254-8783-A9AEC6B786DA}"/>
              </a:ext>
            </a:extLst>
          </p:cNvPr>
          <p:cNvCxnSpPr/>
          <p:nvPr/>
        </p:nvCxnSpPr>
        <p:spPr>
          <a:xfrm>
            <a:off x="7644903" y="1403713"/>
            <a:ext cx="182652" cy="485197"/>
          </a:xfrm>
          <a:prstGeom prst="straightConnector1">
            <a:avLst/>
          </a:prstGeom>
          <a:ln w="44450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BD787F05-3EFF-4F29-A2A6-AF99F3711975}"/>
              </a:ext>
            </a:extLst>
          </p:cNvPr>
          <p:cNvCxnSpPr>
            <a:cxnSpLocks/>
          </p:cNvCxnSpPr>
          <p:nvPr/>
        </p:nvCxnSpPr>
        <p:spPr>
          <a:xfrm flipH="1">
            <a:off x="7492299" y="1519175"/>
            <a:ext cx="536557" cy="144736"/>
          </a:xfrm>
          <a:prstGeom prst="straightConnector1">
            <a:avLst/>
          </a:prstGeom>
          <a:ln w="44450">
            <a:solidFill>
              <a:srgbClr val="92D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7">
            <a:extLst>
              <a:ext uri="{FF2B5EF4-FFF2-40B4-BE49-F238E27FC236}">
                <a16:creationId xmlns:a16="http://schemas.microsoft.com/office/drawing/2014/main" id="{FB0DCC2D-0F65-4B60-A32D-E91C81F1C1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866951" flipV="1">
            <a:off x="6770919" y="2366083"/>
            <a:ext cx="774259" cy="804742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CF55217E-C3B0-40F4-8917-7277C6EE18F7}"/>
              </a:ext>
            </a:extLst>
          </p:cNvPr>
          <p:cNvSpPr txBox="1"/>
          <p:nvPr/>
        </p:nvSpPr>
        <p:spPr>
          <a:xfrm>
            <a:off x="1294630" y="2585556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RF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21E9788-78C8-41C5-BD80-6C5886D40A1C}"/>
              </a:ext>
            </a:extLst>
          </p:cNvPr>
          <p:cNvSpPr txBox="1"/>
          <p:nvPr/>
        </p:nvSpPr>
        <p:spPr>
          <a:xfrm>
            <a:off x="3633792" y="2577474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(RF)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8F9A866-A84C-4CEE-B231-005804C9F412}"/>
              </a:ext>
            </a:extLst>
          </p:cNvPr>
          <p:cNvSpPr txBox="1"/>
          <p:nvPr/>
        </p:nvSpPr>
        <p:spPr>
          <a:xfrm>
            <a:off x="6973695" y="1027117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RF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062570A-0115-4F56-A3BF-F8DAFC2EC1FF}"/>
              </a:ext>
            </a:extLst>
          </p:cNvPr>
          <p:cNvSpPr txBox="1"/>
          <p:nvPr/>
        </p:nvSpPr>
        <p:spPr>
          <a:xfrm>
            <a:off x="10323727" y="1219260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(RF)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3C508C2-64E6-4F62-AB78-AF3872941E49}"/>
              </a:ext>
            </a:extLst>
          </p:cNvPr>
          <p:cNvSpPr txBox="1"/>
          <p:nvPr/>
        </p:nvSpPr>
        <p:spPr>
          <a:xfrm>
            <a:off x="7219116" y="4033808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(RF)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6DF3661-B113-4948-B7F6-AAC4419AAC82}"/>
              </a:ext>
            </a:extLst>
          </p:cNvPr>
          <p:cNvSpPr txBox="1"/>
          <p:nvPr/>
        </p:nvSpPr>
        <p:spPr>
          <a:xfrm>
            <a:off x="9738517" y="3978288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(RF)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CC8F94D-37EC-435C-953E-599D239DBFE7}"/>
              </a:ext>
            </a:extLst>
          </p:cNvPr>
          <p:cNvSpPr txBox="1"/>
          <p:nvPr/>
        </p:nvSpPr>
        <p:spPr>
          <a:xfrm>
            <a:off x="1835379" y="185518"/>
            <a:ext cx="2129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CDR baseline</a:t>
            </a:r>
            <a:endParaRPr lang="en-GB" sz="2800" b="1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727DCC2-1091-4CA4-9D43-4B2E985B1A60}"/>
              </a:ext>
            </a:extLst>
          </p:cNvPr>
          <p:cNvSpPr txBox="1"/>
          <p:nvPr/>
        </p:nvSpPr>
        <p:spPr>
          <a:xfrm>
            <a:off x="6958248" y="199560"/>
            <a:ext cx="4373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superperiodic</a:t>
            </a:r>
            <a:r>
              <a:rPr lang="en-US" sz="2800" b="1" dirty="0"/>
              <a:t> layout w 4 IPs</a:t>
            </a:r>
            <a:endParaRPr lang="en-GB" sz="2800" b="1" dirty="0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F68EA8FF-7BE4-43D2-A0EB-C48B7F4E10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387358" flipV="1">
            <a:off x="2356854" y="4215345"/>
            <a:ext cx="774259" cy="804742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3C5E58F4-0194-4E9C-932C-69097A0ED0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1170209" flipV="1">
            <a:off x="809026" y="2297362"/>
            <a:ext cx="1097375" cy="1109568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BC2A4DD5-C550-45CA-B474-B87DDC0248B2}"/>
              </a:ext>
            </a:extLst>
          </p:cNvPr>
          <p:cNvSpPr txBox="1"/>
          <p:nvPr/>
        </p:nvSpPr>
        <p:spPr>
          <a:xfrm>
            <a:off x="1099287" y="5254138"/>
            <a:ext cx="2627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2+2 beam crossings</a:t>
            </a:r>
          </a:p>
          <a:p>
            <a:r>
              <a:rPr lang="en-US" sz="2400" dirty="0"/>
              <a:t>RF at 2 locations</a:t>
            </a:r>
          </a:p>
          <a:p>
            <a:endParaRPr lang="en-GB" sz="24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7EB7040-80CA-4923-B02B-41DA004D9126}"/>
              </a:ext>
            </a:extLst>
          </p:cNvPr>
          <p:cNvSpPr txBox="1"/>
          <p:nvPr/>
        </p:nvSpPr>
        <p:spPr>
          <a:xfrm>
            <a:off x="7592859" y="261778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2D1B6EA3-E159-451E-B0D4-A59213B6EAC2}"/>
              </a:ext>
            </a:extLst>
          </p:cNvPr>
          <p:cNvSpPr/>
          <p:nvPr/>
        </p:nvSpPr>
        <p:spPr>
          <a:xfrm>
            <a:off x="1352009" y="1658606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1FE0B7F-8B0E-4F02-A01A-DBC39E8E7832}"/>
              </a:ext>
            </a:extLst>
          </p:cNvPr>
          <p:cNvSpPr/>
          <p:nvPr/>
        </p:nvSpPr>
        <p:spPr>
          <a:xfrm>
            <a:off x="3910623" y="1643979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813E9842-2878-4BF5-BF15-8F6CEAE11324}"/>
              </a:ext>
            </a:extLst>
          </p:cNvPr>
          <p:cNvSpPr/>
          <p:nvPr/>
        </p:nvSpPr>
        <p:spPr>
          <a:xfrm>
            <a:off x="1296668" y="3657282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BA6AFA72-EE15-4BBE-8BD4-1979F6EC3AFD}"/>
              </a:ext>
            </a:extLst>
          </p:cNvPr>
          <p:cNvSpPr/>
          <p:nvPr/>
        </p:nvSpPr>
        <p:spPr>
          <a:xfrm>
            <a:off x="3961894" y="3639304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CFDF04B6-B27F-49E6-A652-0B41949EC0D0}"/>
              </a:ext>
            </a:extLst>
          </p:cNvPr>
          <p:cNvSpPr/>
          <p:nvPr/>
        </p:nvSpPr>
        <p:spPr>
          <a:xfrm>
            <a:off x="8054463" y="1159257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67AD962E-9C91-442A-A504-FC746B1154EE}"/>
              </a:ext>
            </a:extLst>
          </p:cNvPr>
          <p:cNvSpPr/>
          <p:nvPr/>
        </p:nvSpPr>
        <p:spPr>
          <a:xfrm>
            <a:off x="9302017" y="1201116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55C5884-F230-47A9-85BE-BFC46839D431}"/>
              </a:ext>
            </a:extLst>
          </p:cNvPr>
          <p:cNvSpPr/>
          <p:nvPr/>
        </p:nvSpPr>
        <p:spPr>
          <a:xfrm>
            <a:off x="8083155" y="4069926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C73FCF8C-728C-4035-BEC5-D63B4633BEB4}"/>
              </a:ext>
            </a:extLst>
          </p:cNvPr>
          <p:cNvSpPr/>
          <p:nvPr/>
        </p:nvSpPr>
        <p:spPr>
          <a:xfrm>
            <a:off x="9330709" y="4111785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400C5208-BEEB-48F7-A73E-0D38616840C0}"/>
              </a:ext>
            </a:extLst>
          </p:cNvPr>
          <p:cNvSpPr/>
          <p:nvPr/>
        </p:nvSpPr>
        <p:spPr>
          <a:xfrm>
            <a:off x="10080069" y="2073726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1D1EAB9F-9F8D-4D59-B47C-929E3AA4988F}"/>
              </a:ext>
            </a:extLst>
          </p:cNvPr>
          <p:cNvSpPr/>
          <p:nvPr/>
        </p:nvSpPr>
        <p:spPr>
          <a:xfrm>
            <a:off x="7335041" y="2058830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61E230DA-F532-4712-B16A-F028F9F2F1E7}"/>
              </a:ext>
            </a:extLst>
          </p:cNvPr>
          <p:cNvSpPr/>
          <p:nvPr/>
        </p:nvSpPr>
        <p:spPr>
          <a:xfrm>
            <a:off x="10071107" y="3196612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6FF53DE7-ABF4-4A8C-B6B3-0E19A0D0C37B}"/>
              </a:ext>
            </a:extLst>
          </p:cNvPr>
          <p:cNvSpPr/>
          <p:nvPr/>
        </p:nvSpPr>
        <p:spPr>
          <a:xfrm>
            <a:off x="7326079" y="3181716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3F6B318-A9CF-4B7C-B197-A4E9E4A40859}"/>
              </a:ext>
            </a:extLst>
          </p:cNvPr>
          <p:cNvSpPr/>
          <p:nvPr/>
        </p:nvSpPr>
        <p:spPr>
          <a:xfrm>
            <a:off x="7333105" y="6256630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FBD8B28-50BE-4392-9DAA-844609BD5205}"/>
              </a:ext>
            </a:extLst>
          </p:cNvPr>
          <p:cNvSpPr txBox="1"/>
          <p:nvPr/>
        </p:nvSpPr>
        <p:spPr>
          <a:xfrm>
            <a:off x="262648" y="199560"/>
            <a:ext cx="120154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FCC-</a:t>
            </a:r>
            <a:r>
              <a:rPr lang="en-US" sz="2800" b="1" dirty="0" err="1"/>
              <a:t>ee</a:t>
            </a:r>
            <a:endParaRPr lang="en-GB" sz="2800" b="1" dirty="0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EB16D4C-6DCC-46DB-863F-753A10DA016F}"/>
              </a:ext>
            </a:extLst>
          </p:cNvPr>
          <p:cNvSpPr/>
          <p:nvPr/>
        </p:nvSpPr>
        <p:spPr>
          <a:xfrm>
            <a:off x="6732602" y="493226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</a:rPr>
              <a:t>4+4 beam crossings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   2x impedance of el.-</a:t>
            </a:r>
            <a:r>
              <a:rPr lang="en-US" sz="2400" dirty="0" err="1">
                <a:solidFill>
                  <a:prstClr val="black"/>
                </a:solidFill>
              </a:rPr>
              <a:t>st.</a:t>
            </a:r>
            <a:r>
              <a:rPr lang="en-US" sz="2400" dirty="0">
                <a:solidFill>
                  <a:prstClr val="black"/>
                </a:solidFill>
              </a:rPr>
              <a:t> separators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RF at 4 locations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EDC6DA6-B84A-4DC3-807A-3B6A8DE37699}"/>
              </a:ext>
            </a:extLst>
          </p:cNvPr>
          <p:cNvSpPr txBox="1"/>
          <p:nvPr/>
        </p:nvSpPr>
        <p:spPr>
          <a:xfrm>
            <a:off x="1099287" y="6007012"/>
            <a:ext cx="2106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12 surface sites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29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37" grpId="0" animBg="1"/>
      <p:bldP spid="38" grpId="0" animBg="1"/>
      <p:bldP spid="44" grpId="0"/>
      <p:bldP spid="46" grpId="0"/>
      <p:bldP spid="47" grpId="0"/>
      <p:bldP spid="48" grpId="0"/>
      <p:bldP spid="49" grpId="0"/>
      <p:bldP spid="50" grpId="0"/>
      <p:bldP spid="86" grpId="0"/>
      <p:bldP spid="87" grpId="0"/>
      <p:bldP spid="88" grpId="0"/>
      <p:bldP spid="101" grpId="0"/>
      <p:bldP spid="102" grpId="0"/>
      <p:bldP spid="103" grpId="0"/>
      <p:bldP spid="104" grpId="0"/>
      <p:bldP spid="106" grpId="0"/>
      <p:bldP spid="111" grpId="0"/>
      <p:bldP spid="112" grpId="0" animBg="1"/>
      <p:bldP spid="113" grpId="0" animBg="1"/>
      <p:bldP spid="114" grpId="0" animBg="1"/>
      <p:bldP spid="115" grpId="0" animBg="1"/>
      <p:bldP spid="116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5" grpId="0" animBg="1"/>
      <p:bldP spid="126" grpId="0" animBg="1"/>
      <p:bldP spid="127" grpId="0" animBg="1"/>
      <p:bldP spid="129" grpId="0"/>
      <p:bldP spid="1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26FB5B-0017-4EE5-966B-C76B425A5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7294814" y="2979047"/>
            <a:ext cx="1568982" cy="17249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966BED-E93B-4F76-B5DD-6855EDC01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799108" y="3055092"/>
            <a:ext cx="1479485" cy="16489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235B88-37F4-4A3D-BB8C-CA6C961BC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294814" y="1459865"/>
            <a:ext cx="1530229" cy="1542422"/>
          </a:xfrm>
          <a:prstGeom prst="rect">
            <a:avLst/>
          </a:prstGeom>
        </p:spPr>
      </p:pic>
      <p:sp>
        <p:nvSpPr>
          <p:cNvPr id="5" name="Arc 4">
            <a:extLst>
              <a:ext uri="{FF2B5EF4-FFF2-40B4-BE49-F238E27FC236}">
                <a16:creationId xmlns:a16="http://schemas.microsoft.com/office/drawing/2014/main" id="{D1B8EEBC-DA3A-442D-9638-F8F346A81D65}"/>
              </a:ext>
            </a:extLst>
          </p:cNvPr>
          <p:cNvSpPr/>
          <p:nvPr/>
        </p:nvSpPr>
        <p:spPr>
          <a:xfrm>
            <a:off x="1446047" y="1410802"/>
            <a:ext cx="2809301" cy="3305060"/>
          </a:xfrm>
          <a:prstGeom prst="arc">
            <a:avLst>
              <a:gd name="adj1" fmla="val 16200000"/>
              <a:gd name="adj2" fmla="val 17390990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FC9217C5-7476-4D4E-A970-31BA670AE73B}"/>
              </a:ext>
            </a:extLst>
          </p:cNvPr>
          <p:cNvSpPr/>
          <p:nvPr/>
        </p:nvSpPr>
        <p:spPr>
          <a:xfrm>
            <a:off x="1533504" y="1469275"/>
            <a:ext cx="2809301" cy="3305060"/>
          </a:xfrm>
          <a:prstGeom prst="arc">
            <a:avLst>
              <a:gd name="adj1" fmla="val 17521256"/>
              <a:gd name="adj2" fmla="val 21297051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A993FE-0762-4ABA-8396-3D0F1B93E32E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399798" y="1542300"/>
            <a:ext cx="147831" cy="8891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E4AE9B-04FC-4102-91FA-E8731F925087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4338861" y="2998048"/>
            <a:ext cx="3944" cy="12375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801F5A-48CD-4934-8A6E-69D3E4A900BC}"/>
              </a:ext>
            </a:extLst>
          </p:cNvPr>
          <p:cNvCxnSpPr>
            <a:cxnSpLocks/>
          </p:cNvCxnSpPr>
          <p:nvPr/>
        </p:nvCxnSpPr>
        <p:spPr>
          <a:xfrm>
            <a:off x="2744354" y="1410802"/>
            <a:ext cx="10634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E618C2E-4697-4306-89E8-59DE4C2D8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156870" y="1388576"/>
            <a:ext cx="1621677" cy="1761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06B77B-4EDA-497D-9386-68DFF97633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156870" y="3113586"/>
            <a:ext cx="3216237" cy="17192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B2DF36-CBD6-4BB0-A188-9D487D57FEE1}"/>
              </a:ext>
            </a:extLst>
          </p:cNvPr>
          <p:cNvSpPr txBox="1"/>
          <p:nvPr/>
        </p:nvSpPr>
        <p:spPr>
          <a:xfrm>
            <a:off x="2423521" y="143125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8CF91-6494-4658-BB25-B4B9AB31913A}"/>
              </a:ext>
            </a:extLst>
          </p:cNvPr>
          <p:cNvSpPr txBox="1"/>
          <p:nvPr/>
        </p:nvSpPr>
        <p:spPr>
          <a:xfrm>
            <a:off x="3406310" y="12289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789E57-598A-41FB-8725-D7839D922460}"/>
              </a:ext>
            </a:extLst>
          </p:cNvPr>
          <p:cNvSpPr txBox="1"/>
          <p:nvPr/>
        </p:nvSpPr>
        <p:spPr>
          <a:xfrm>
            <a:off x="1639679" y="127479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C05B2C-BEF5-44C2-A977-6A028B5F3315}"/>
              </a:ext>
            </a:extLst>
          </p:cNvPr>
          <p:cNvSpPr txBox="1"/>
          <p:nvPr/>
        </p:nvSpPr>
        <p:spPr>
          <a:xfrm>
            <a:off x="2374285" y="4959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4ADFE0-A0CF-46EB-ACA7-93820A5490AC}"/>
              </a:ext>
            </a:extLst>
          </p:cNvPr>
          <p:cNvSpPr txBox="1"/>
          <p:nvPr/>
        </p:nvSpPr>
        <p:spPr>
          <a:xfrm>
            <a:off x="3409760" y="460422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A03FA0-7A5B-4F89-9AFE-151BE3CAA817}"/>
              </a:ext>
            </a:extLst>
          </p:cNvPr>
          <p:cNvSpPr txBox="1"/>
          <p:nvPr/>
        </p:nvSpPr>
        <p:spPr>
          <a:xfrm>
            <a:off x="1549762" y="466736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256468-E479-49A3-B890-5C1C0C6BE655}"/>
              </a:ext>
            </a:extLst>
          </p:cNvPr>
          <p:cNvSpPr txBox="1"/>
          <p:nvPr/>
        </p:nvSpPr>
        <p:spPr>
          <a:xfrm>
            <a:off x="4393777" y="29980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2869AE-308D-4EAD-966C-F1C48CA90409}"/>
              </a:ext>
            </a:extLst>
          </p:cNvPr>
          <p:cNvSpPr txBox="1"/>
          <p:nvPr/>
        </p:nvSpPr>
        <p:spPr>
          <a:xfrm>
            <a:off x="633523" y="296580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BE0062-945C-4ADD-ADE9-DFCFCB2F5C1E}"/>
              </a:ext>
            </a:extLst>
          </p:cNvPr>
          <p:cNvSpPr txBox="1"/>
          <p:nvPr/>
        </p:nvSpPr>
        <p:spPr>
          <a:xfrm>
            <a:off x="2837126" y="149083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4.3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061DA7-9CAC-439A-B2A2-677324ECF7A1}"/>
              </a:ext>
            </a:extLst>
          </p:cNvPr>
          <p:cNvSpPr txBox="1"/>
          <p:nvPr/>
        </p:nvSpPr>
        <p:spPr>
          <a:xfrm>
            <a:off x="3547629" y="2194189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16.6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FF3B0CE-BAFC-44E5-9039-10347DB4DA52}"/>
              </a:ext>
            </a:extLst>
          </p:cNvPr>
          <p:cNvSpPr/>
          <p:nvPr/>
        </p:nvSpPr>
        <p:spPr>
          <a:xfrm>
            <a:off x="7447647" y="1489395"/>
            <a:ext cx="2808419" cy="3305060"/>
          </a:xfrm>
          <a:prstGeom prst="arc">
            <a:avLst>
              <a:gd name="adj1" fmla="val 16200000"/>
              <a:gd name="adj2" fmla="val 18454792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C7FBCB72-58B5-4047-8F22-AD4CE14ACCE6}"/>
              </a:ext>
            </a:extLst>
          </p:cNvPr>
          <p:cNvSpPr/>
          <p:nvPr/>
        </p:nvSpPr>
        <p:spPr>
          <a:xfrm>
            <a:off x="7443775" y="1481176"/>
            <a:ext cx="2808419" cy="3305060"/>
          </a:xfrm>
          <a:prstGeom prst="arc">
            <a:avLst>
              <a:gd name="adj1" fmla="val 18845722"/>
              <a:gd name="adj2" fmla="val 21382299"/>
            </a:avLst>
          </a:prstGeom>
          <a:ln w="444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9DAD9F-C354-415D-87D7-6DA7855EA11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9794456" y="1917044"/>
            <a:ext cx="110773" cy="130621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7BCE3F-8F73-408A-BD42-9E5F632752F9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10248253" y="3044792"/>
            <a:ext cx="1907" cy="8550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66B2891-4072-4654-9231-EA7768464AF1}"/>
              </a:ext>
            </a:extLst>
          </p:cNvPr>
          <p:cNvCxnSpPr>
            <a:cxnSpLocks/>
          </p:cNvCxnSpPr>
          <p:nvPr/>
        </p:nvCxnSpPr>
        <p:spPr>
          <a:xfrm>
            <a:off x="8745954" y="1489395"/>
            <a:ext cx="10631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4EBEFB0-5E91-49C9-B81B-9BE42A3157BF}"/>
              </a:ext>
            </a:extLst>
          </p:cNvPr>
          <p:cNvSpPr txBox="1"/>
          <p:nvPr/>
        </p:nvSpPr>
        <p:spPr>
          <a:xfrm>
            <a:off x="8602930" y="15195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7404D1-6839-4771-A360-B3A572C45D4F}"/>
              </a:ext>
            </a:extLst>
          </p:cNvPr>
          <p:cNvSpPr txBox="1"/>
          <p:nvPr/>
        </p:nvSpPr>
        <p:spPr>
          <a:xfrm>
            <a:off x="7179139" y="16924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B55FAE8-F055-49F9-9605-E78F54FD19B3}"/>
              </a:ext>
            </a:extLst>
          </p:cNvPr>
          <p:cNvSpPr txBox="1"/>
          <p:nvPr/>
        </p:nvSpPr>
        <p:spPr>
          <a:xfrm>
            <a:off x="8509489" y="426848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C8D94A-4852-44FC-8F09-B45CD667E5A6}"/>
              </a:ext>
            </a:extLst>
          </p:cNvPr>
          <p:cNvSpPr txBox="1"/>
          <p:nvPr/>
        </p:nvSpPr>
        <p:spPr>
          <a:xfrm>
            <a:off x="9879843" y="409819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1E45F8-73EF-4E07-AB7E-96DC3CD5BFFA}"/>
              </a:ext>
            </a:extLst>
          </p:cNvPr>
          <p:cNvSpPr txBox="1"/>
          <p:nvPr/>
        </p:nvSpPr>
        <p:spPr>
          <a:xfrm>
            <a:off x="7210443" y="408208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39CD4C-0345-4F4D-9F83-6B9D0989EA65}"/>
              </a:ext>
            </a:extLst>
          </p:cNvPr>
          <p:cNvSpPr txBox="1"/>
          <p:nvPr/>
        </p:nvSpPr>
        <p:spPr>
          <a:xfrm>
            <a:off x="10294043" y="290445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0A5122-8FFD-4231-80CB-C48B292CFC7E}"/>
              </a:ext>
            </a:extLst>
          </p:cNvPr>
          <p:cNvSpPr txBox="1"/>
          <p:nvPr/>
        </p:nvSpPr>
        <p:spPr>
          <a:xfrm>
            <a:off x="7425252" y="2945634"/>
            <a:ext cx="60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1.4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FBB57FB-32A3-4E47-866B-4C2F922145CA}"/>
              </a:ext>
            </a:extLst>
          </p:cNvPr>
          <p:cNvCxnSpPr>
            <a:cxnSpLocks/>
          </p:cNvCxnSpPr>
          <p:nvPr/>
        </p:nvCxnSpPr>
        <p:spPr>
          <a:xfrm>
            <a:off x="7315309" y="2995585"/>
            <a:ext cx="0" cy="13471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F46456A-6F75-45E8-A72D-EFEB0A27F48D}"/>
              </a:ext>
            </a:extLst>
          </p:cNvPr>
          <p:cNvSpPr txBox="1"/>
          <p:nvPr/>
        </p:nvSpPr>
        <p:spPr>
          <a:xfrm>
            <a:off x="9879843" y="165017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2.1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B6139B-B5F0-4A6E-9134-DA43F5477969}"/>
              </a:ext>
            </a:extLst>
          </p:cNvPr>
          <p:cNvSpPr txBox="1"/>
          <p:nvPr/>
        </p:nvSpPr>
        <p:spPr>
          <a:xfrm>
            <a:off x="9123338" y="175836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10.5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CD2116-C107-465F-A37A-2582DCC57A8E}"/>
              </a:ext>
            </a:extLst>
          </p:cNvPr>
          <p:cNvSpPr txBox="1"/>
          <p:nvPr/>
        </p:nvSpPr>
        <p:spPr>
          <a:xfrm>
            <a:off x="9532645" y="226456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10.5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283ACC-34A4-4554-89DE-27801190CFF9}"/>
              </a:ext>
            </a:extLst>
          </p:cNvPr>
          <p:cNvSpPr txBox="1"/>
          <p:nvPr/>
        </p:nvSpPr>
        <p:spPr>
          <a:xfrm>
            <a:off x="1547936" y="545959"/>
            <a:ext cx="2129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CDR baseline</a:t>
            </a:r>
            <a:endParaRPr lang="en-GB" sz="28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93EDBB-D95F-4CF7-B33F-524924739C71}"/>
              </a:ext>
            </a:extLst>
          </p:cNvPr>
          <p:cNvSpPr txBox="1"/>
          <p:nvPr/>
        </p:nvSpPr>
        <p:spPr>
          <a:xfrm>
            <a:off x="6892557" y="531974"/>
            <a:ext cx="4373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superperiodic</a:t>
            </a:r>
            <a:r>
              <a:rPr lang="en-US" sz="2800" b="1" dirty="0"/>
              <a:t> layout w 4 IPs</a:t>
            </a:r>
            <a:endParaRPr lang="en-GB" sz="28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94AC0AD-2197-4096-822A-7298F4409F5D}"/>
              </a:ext>
            </a:extLst>
          </p:cNvPr>
          <p:cNvSpPr txBox="1"/>
          <p:nvPr/>
        </p:nvSpPr>
        <p:spPr>
          <a:xfrm>
            <a:off x="1099287" y="5254138"/>
            <a:ext cx="31956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total transfer line length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10 km (from SPS)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11.7 km (from LHC)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B9BB437-ABD8-4C40-A9DD-4F89D75E5350}"/>
              </a:ext>
            </a:extLst>
          </p:cNvPr>
          <p:cNvSpPr/>
          <p:nvPr/>
        </p:nvSpPr>
        <p:spPr>
          <a:xfrm>
            <a:off x="2097414" y="1427018"/>
            <a:ext cx="742768" cy="83127"/>
          </a:xfrm>
          <a:custGeom>
            <a:avLst/>
            <a:gdLst>
              <a:gd name="connsiteX0" fmla="*/ 742768 w 742768"/>
              <a:gd name="connsiteY0" fmla="*/ 0 h 83127"/>
              <a:gd name="connsiteX1" fmla="*/ 534950 w 742768"/>
              <a:gd name="connsiteY1" fmla="*/ 55418 h 83127"/>
              <a:gd name="connsiteX2" fmla="*/ 36186 w 742768"/>
              <a:gd name="connsiteY2" fmla="*/ 83127 h 83127"/>
              <a:gd name="connsiteX3" fmla="*/ 77750 w 742768"/>
              <a:gd name="connsiteY3" fmla="*/ 55418 h 83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768" h="83127">
                <a:moveTo>
                  <a:pt x="742768" y="0"/>
                </a:moveTo>
                <a:cubicBezTo>
                  <a:pt x="697741" y="20781"/>
                  <a:pt x="652714" y="41563"/>
                  <a:pt x="534950" y="55418"/>
                </a:cubicBezTo>
                <a:cubicBezTo>
                  <a:pt x="417186" y="69273"/>
                  <a:pt x="112386" y="83127"/>
                  <a:pt x="36186" y="83127"/>
                </a:cubicBezTo>
                <a:cubicBezTo>
                  <a:pt x="-40014" y="83127"/>
                  <a:pt x="18868" y="69272"/>
                  <a:pt x="77750" y="55418"/>
                </a:cubicBezTo>
              </a:path>
            </a:pathLst>
          </a:custGeom>
          <a:noFill/>
          <a:ln w="508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3995776-1F36-47CF-86DA-993F639C492C}"/>
              </a:ext>
            </a:extLst>
          </p:cNvPr>
          <p:cNvSpPr/>
          <p:nvPr/>
        </p:nvSpPr>
        <p:spPr>
          <a:xfrm>
            <a:off x="2812473" y="1274618"/>
            <a:ext cx="554182" cy="263237"/>
          </a:xfrm>
          <a:custGeom>
            <a:avLst/>
            <a:gdLst>
              <a:gd name="connsiteX0" fmla="*/ 0 w 554182"/>
              <a:gd name="connsiteY0" fmla="*/ 0 h 263237"/>
              <a:gd name="connsiteX1" fmla="*/ 318654 w 554182"/>
              <a:gd name="connsiteY1" fmla="*/ 193964 h 263237"/>
              <a:gd name="connsiteX2" fmla="*/ 554182 w 554182"/>
              <a:gd name="connsiteY2" fmla="*/ 263237 h 263237"/>
              <a:gd name="connsiteX3" fmla="*/ 554182 w 554182"/>
              <a:gd name="connsiteY3" fmla="*/ 263237 h 26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182" h="263237">
                <a:moveTo>
                  <a:pt x="0" y="0"/>
                </a:moveTo>
                <a:cubicBezTo>
                  <a:pt x="113145" y="75045"/>
                  <a:pt x="226290" y="150091"/>
                  <a:pt x="318654" y="193964"/>
                </a:cubicBezTo>
                <a:cubicBezTo>
                  <a:pt x="411018" y="237837"/>
                  <a:pt x="554182" y="263237"/>
                  <a:pt x="554182" y="263237"/>
                </a:cubicBezTo>
                <a:lnTo>
                  <a:pt x="554182" y="263237"/>
                </a:lnTo>
              </a:path>
            </a:pathLst>
          </a:custGeom>
          <a:noFill/>
          <a:ln w="508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2575B546-50D5-4CAE-927B-BCD76533517F}"/>
              </a:ext>
            </a:extLst>
          </p:cNvPr>
          <p:cNvSpPr/>
          <p:nvPr/>
        </p:nvSpPr>
        <p:spPr>
          <a:xfrm>
            <a:off x="8783782" y="1330036"/>
            <a:ext cx="990220" cy="623455"/>
          </a:xfrm>
          <a:custGeom>
            <a:avLst/>
            <a:gdLst>
              <a:gd name="connsiteX0" fmla="*/ 0 w 990220"/>
              <a:gd name="connsiteY0" fmla="*/ 0 h 623455"/>
              <a:gd name="connsiteX1" fmla="*/ 443345 w 990220"/>
              <a:gd name="connsiteY1" fmla="*/ 138546 h 623455"/>
              <a:gd name="connsiteX2" fmla="*/ 928254 w 990220"/>
              <a:gd name="connsiteY2" fmla="*/ 401782 h 623455"/>
              <a:gd name="connsiteX3" fmla="*/ 983673 w 990220"/>
              <a:gd name="connsiteY3" fmla="*/ 623455 h 623455"/>
              <a:gd name="connsiteX4" fmla="*/ 983673 w 990220"/>
              <a:gd name="connsiteY4" fmla="*/ 623455 h 62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220" h="623455">
                <a:moveTo>
                  <a:pt x="0" y="0"/>
                </a:moveTo>
                <a:cubicBezTo>
                  <a:pt x="144318" y="35791"/>
                  <a:pt x="288636" y="71582"/>
                  <a:pt x="443345" y="138546"/>
                </a:cubicBezTo>
                <a:cubicBezTo>
                  <a:pt x="598054" y="205510"/>
                  <a:pt x="838199" y="320964"/>
                  <a:pt x="928254" y="401782"/>
                </a:cubicBezTo>
                <a:cubicBezTo>
                  <a:pt x="1018309" y="482600"/>
                  <a:pt x="983673" y="623455"/>
                  <a:pt x="983673" y="623455"/>
                </a:cubicBezTo>
                <a:lnTo>
                  <a:pt x="983673" y="623455"/>
                </a:lnTo>
              </a:path>
            </a:pathLst>
          </a:custGeom>
          <a:noFill/>
          <a:ln w="508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98D9542-9AD3-4CA1-80B4-3A68537F74E9}"/>
              </a:ext>
            </a:extLst>
          </p:cNvPr>
          <p:cNvSpPr/>
          <p:nvPr/>
        </p:nvSpPr>
        <p:spPr>
          <a:xfrm>
            <a:off x="7758545" y="1413164"/>
            <a:ext cx="1080655" cy="540327"/>
          </a:xfrm>
          <a:custGeom>
            <a:avLst/>
            <a:gdLst>
              <a:gd name="connsiteX0" fmla="*/ 1080655 w 1080655"/>
              <a:gd name="connsiteY0" fmla="*/ 0 h 540327"/>
              <a:gd name="connsiteX1" fmla="*/ 858982 w 1080655"/>
              <a:gd name="connsiteY1" fmla="*/ 166254 h 540327"/>
              <a:gd name="connsiteX2" fmla="*/ 374073 w 1080655"/>
              <a:gd name="connsiteY2" fmla="*/ 443345 h 540327"/>
              <a:gd name="connsiteX3" fmla="*/ 0 w 1080655"/>
              <a:gd name="connsiteY3" fmla="*/ 540327 h 540327"/>
              <a:gd name="connsiteX4" fmla="*/ 0 w 1080655"/>
              <a:gd name="connsiteY4" fmla="*/ 540327 h 540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655" h="540327">
                <a:moveTo>
                  <a:pt x="1080655" y="0"/>
                </a:moveTo>
                <a:cubicBezTo>
                  <a:pt x="1028700" y="46181"/>
                  <a:pt x="976746" y="92363"/>
                  <a:pt x="858982" y="166254"/>
                </a:cubicBezTo>
                <a:cubicBezTo>
                  <a:pt x="741218" y="240145"/>
                  <a:pt x="517237" y="381000"/>
                  <a:pt x="374073" y="443345"/>
                </a:cubicBezTo>
                <a:cubicBezTo>
                  <a:pt x="230909" y="505690"/>
                  <a:pt x="0" y="540327"/>
                  <a:pt x="0" y="540327"/>
                </a:cubicBezTo>
                <a:lnTo>
                  <a:pt x="0" y="540327"/>
                </a:lnTo>
              </a:path>
            </a:pathLst>
          </a:custGeom>
          <a:noFill/>
          <a:ln w="508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44233D3-8E23-4831-8BA1-7D04DC809845}"/>
              </a:ext>
            </a:extLst>
          </p:cNvPr>
          <p:cNvSpPr txBox="1"/>
          <p:nvPr/>
        </p:nvSpPr>
        <p:spPr>
          <a:xfrm>
            <a:off x="6275410" y="4843900"/>
            <a:ext cx="56958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total transfer line length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~22 km (from SPS)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~24 km (from LHC)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solution for extraction &amp; collimation ?</a:t>
            </a:r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rgbClr val="C00000"/>
                </a:solidFill>
              </a:rPr>
              <a:t>2 experimental caverns not at same location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E96390-818F-4F8F-9044-0E41F95E5A12}"/>
              </a:ext>
            </a:extLst>
          </p:cNvPr>
          <p:cNvSpPr txBox="1"/>
          <p:nvPr/>
        </p:nvSpPr>
        <p:spPr>
          <a:xfrm>
            <a:off x="2856368" y="2952224"/>
            <a:ext cx="1479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extraction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EADE2D4-62E1-4B1D-8E70-256B5E2D0DFA}"/>
              </a:ext>
            </a:extLst>
          </p:cNvPr>
          <p:cNvSpPr txBox="1"/>
          <p:nvPr/>
        </p:nvSpPr>
        <p:spPr>
          <a:xfrm>
            <a:off x="1236248" y="2673008"/>
            <a:ext cx="1849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2400" b="1" dirty="0">
                <a:solidFill>
                  <a:srgbClr val="FF0000"/>
                </a:solidFill>
              </a:rPr>
              <a:t> collimation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C9F4735-A8C3-48C8-82B5-B795AEFACCAE}"/>
              </a:ext>
            </a:extLst>
          </p:cNvPr>
          <p:cNvSpPr/>
          <p:nvPr/>
        </p:nvSpPr>
        <p:spPr>
          <a:xfrm>
            <a:off x="1392021" y="1992498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CFE2E62-70AE-48D2-A3C1-5954118D1B9D}"/>
              </a:ext>
            </a:extLst>
          </p:cNvPr>
          <p:cNvSpPr/>
          <p:nvPr/>
        </p:nvSpPr>
        <p:spPr>
          <a:xfrm>
            <a:off x="3950635" y="1977871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02C9F84-9951-4AD4-9370-C96555562EE7}"/>
              </a:ext>
            </a:extLst>
          </p:cNvPr>
          <p:cNvSpPr/>
          <p:nvPr/>
        </p:nvSpPr>
        <p:spPr>
          <a:xfrm>
            <a:off x="1336680" y="3991174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370D1A-9458-4FC9-B8BF-9C217B6D5AA3}"/>
              </a:ext>
            </a:extLst>
          </p:cNvPr>
          <p:cNvSpPr/>
          <p:nvPr/>
        </p:nvSpPr>
        <p:spPr>
          <a:xfrm>
            <a:off x="4001906" y="3973196"/>
            <a:ext cx="193632" cy="21113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E86394C-282C-41B2-9771-820B8D0540E7}"/>
              </a:ext>
            </a:extLst>
          </p:cNvPr>
          <p:cNvSpPr/>
          <p:nvPr/>
        </p:nvSpPr>
        <p:spPr>
          <a:xfrm>
            <a:off x="8057914" y="4440754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BE46244-1098-4EFC-806A-D39D6B4578E4}"/>
              </a:ext>
            </a:extLst>
          </p:cNvPr>
          <p:cNvSpPr/>
          <p:nvPr/>
        </p:nvSpPr>
        <p:spPr>
          <a:xfrm>
            <a:off x="10028579" y="3635595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EE4FC8D-A032-413A-9AC0-48E5C2787963}"/>
              </a:ext>
            </a:extLst>
          </p:cNvPr>
          <p:cNvSpPr/>
          <p:nvPr/>
        </p:nvSpPr>
        <p:spPr>
          <a:xfrm>
            <a:off x="8152593" y="1454223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CD7B3B0-A79D-4001-8E13-AF01EC95978D}"/>
              </a:ext>
            </a:extLst>
          </p:cNvPr>
          <p:cNvSpPr/>
          <p:nvPr/>
        </p:nvSpPr>
        <p:spPr>
          <a:xfrm>
            <a:off x="7351859" y="2337166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D25CA6B-ED6D-4D9D-B9D2-6C2380C2DE83}"/>
              </a:ext>
            </a:extLst>
          </p:cNvPr>
          <p:cNvSpPr/>
          <p:nvPr/>
        </p:nvSpPr>
        <p:spPr>
          <a:xfrm>
            <a:off x="10051456" y="2362409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E4C972A-3118-4CF9-9B15-3E148440DF06}"/>
              </a:ext>
            </a:extLst>
          </p:cNvPr>
          <p:cNvSpPr/>
          <p:nvPr/>
        </p:nvSpPr>
        <p:spPr>
          <a:xfrm>
            <a:off x="7394767" y="3635595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4107181-5D94-4E62-8E00-2BCFFD610B12}"/>
              </a:ext>
            </a:extLst>
          </p:cNvPr>
          <p:cNvSpPr/>
          <p:nvPr/>
        </p:nvSpPr>
        <p:spPr>
          <a:xfrm>
            <a:off x="9374447" y="4396235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896E404-228A-44C5-8D06-7460F24E5148}"/>
              </a:ext>
            </a:extLst>
          </p:cNvPr>
          <p:cNvSpPr/>
          <p:nvPr/>
        </p:nvSpPr>
        <p:spPr>
          <a:xfrm>
            <a:off x="9233040" y="1517999"/>
            <a:ext cx="193632" cy="21113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16A807-0E9E-424E-AF16-7153C0F8896C}"/>
              </a:ext>
            </a:extLst>
          </p:cNvPr>
          <p:cNvSpPr txBox="1"/>
          <p:nvPr/>
        </p:nvSpPr>
        <p:spPr>
          <a:xfrm>
            <a:off x="262648" y="199560"/>
            <a:ext cx="122398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FCC-</a:t>
            </a:r>
            <a:r>
              <a:rPr lang="en-US" sz="2800" b="1" dirty="0" err="1"/>
              <a:t>hh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0386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48" grpId="0"/>
      <p:bldP spid="51" grpId="0"/>
      <p:bldP spid="53" grpId="0" animBg="1"/>
      <p:bldP spid="55" grpId="0" animBg="1"/>
      <p:bldP spid="57" grpId="0" animBg="1"/>
      <p:bldP spid="58" grpId="0" animBg="1"/>
      <p:bldP spid="59" grpId="0"/>
      <p:bldP spid="60" grpId="0"/>
      <p:bldP spid="61" grpId="0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radar chart&#10;&#10;Description automatically generated">
            <a:extLst>
              <a:ext uri="{FF2B5EF4-FFF2-40B4-BE49-F238E27FC236}">
                <a16:creationId xmlns:a16="http://schemas.microsoft.com/office/drawing/2014/main" id="{CB0CB978-D91C-4F5E-83BC-7A5D1B84F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1219123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9CA4C7-32DA-419D-BAA9-29A5499996F2}"/>
              </a:ext>
            </a:extLst>
          </p:cNvPr>
          <p:cNvSpPr txBox="1"/>
          <p:nvPr/>
        </p:nvSpPr>
        <p:spPr>
          <a:xfrm>
            <a:off x="346363" y="983673"/>
            <a:ext cx="218168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K. Oide, IAC Meeting,</a:t>
            </a:r>
          </a:p>
          <a:p>
            <a:r>
              <a:rPr lang="en-US" dirty="0"/>
              <a:t> October 2019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0515D3-66B6-49B7-B8D6-05ACD18CC268}"/>
              </a:ext>
            </a:extLst>
          </p:cNvPr>
          <p:cNvSpPr txBox="1"/>
          <p:nvPr/>
        </p:nvSpPr>
        <p:spPr>
          <a:xfrm flipH="1">
            <a:off x="8621683" y="706674"/>
            <a:ext cx="307155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with 4 IPs we need a (much) better optics correction than with two IPs (D. Shatilov)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4D37EC-78B2-4E9E-A115-D3A8B1E03930}"/>
              </a:ext>
            </a:extLst>
          </p:cNvPr>
          <p:cNvSpPr txBox="1"/>
          <p:nvPr/>
        </p:nvSpPr>
        <p:spPr>
          <a:xfrm flipH="1">
            <a:off x="8621683" y="3539837"/>
            <a:ext cx="307155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beam-beam limit with errors,</a:t>
            </a:r>
          </a:p>
          <a:p>
            <a:r>
              <a:rPr lang="en-US" b="1" dirty="0">
                <a:solidFill>
                  <a:srgbClr val="FF0000"/>
                </a:solidFill>
              </a:rPr>
              <a:t> dynamic aperture, top-up injection background …  ?!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8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F3A0A-DAB2-472C-89CA-B87A72DD0BEC}"/>
              </a:ext>
            </a:extLst>
          </p:cNvPr>
          <p:cNvSpPr txBox="1"/>
          <p:nvPr/>
        </p:nvSpPr>
        <p:spPr>
          <a:xfrm>
            <a:off x="96981" y="181957"/>
            <a:ext cx="1199803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numerous unsolved questions</a:t>
            </a:r>
            <a:endParaRPr lang="en-GB" sz="3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realistic performance better or worse than with 2 IPs?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maximum distance between shafts?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hadron collider collimations &amp; extraction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background, tuning, commissioning time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>
                    <a:lumMod val="75000"/>
                  </a:schemeClr>
                </a:solidFill>
              </a:rPr>
              <a:t>placement and actual layout for this configuration? ..</a:t>
            </a:r>
            <a:endParaRPr lang="en-GB" sz="3200" dirty="0"/>
          </a:p>
          <a:p>
            <a:r>
              <a:rPr lang="en-GB" sz="3200" dirty="0">
                <a:solidFill>
                  <a:srgbClr val="FF0000"/>
                </a:solidFill>
              </a:rPr>
              <a:t>drawbacks of 4 IPs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</a:rPr>
              <a:t>FCC-</a:t>
            </a:r>
            <a:r>
              <a:rPr lang="en-GB" sz="3200" dirty="0" err="1">
                <a:solidFill>
                  <a:srgbClr val="FF0000"/>
                </a:solidFill>
              </a:rPr>
              <a:t>ee</a:t>
            </a:r>
            <a:r>
              <a:rPr lang="en-GB" sz="3200" dirty="0">
                <a:solidFill>
                  <a:srgbClr val="FF0000"/>
                </a:solidFill>
              </a:rPr>
              <a:t> RF &amp; cryogenics at 4 locations, more impedance,</a:t>
            </a:r>
          </a:p>
          <a:p>
            <a:r>
              <a:rPr lang="en-GB" sz="3200" dirty="0">
                <a:solidFill>
                  <a:srgbClr val="FF0000"/>
                </a:solidFill>
              </a:rPr>
              <a:t>	much tighter optics tolerances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</a:rPr>
              <a:t>FCC-</a:t>
            </a:r>
            <a:r>
              <a:rPr lang="en-GB" sz="3200" dirty="0" err="1">
                <a:solidFill>
                  <a:srgbClr val="FF0000"/>
                </a:solidFill>
              </a:rPr>
              <a:t>hh</a:t>
            </a:r>
            <a:r>
              <a:rPr lang="en-GB" sz="3200" dirty="0">
                <a:solidFill>
                  <a:srgbClr val="FF0000"/>
                </a:solidFill>
              </a:rPr>
              <a:t> injection lines more than twice as long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</a:rPr>
              <a:t>6 experimental caverns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FF0000"/>
                </a:solidFill>
              </a:rPr>
              <a:t>..</a:t>
            </a:r>
          </a:p>
          <a:p>
            <a:r>
              <a:rPr lang="en-GB" sz="3200" dirty="0">
                <a:solidFill>
                  <a:srgbClr val="00B050"/>
                </a:solidFill>
              </a:rPr>
              <a:t>potential advantage: reduction of surface sites from 12 to 8 ?</a:t>
            </a:r>
          </a:p>
        </p:txBody>
      </p:sp>
    </p:spTree>
    <p:extLst>
      <p:ext uri="{BB962C8B-B14F-4D97-AF65-F5344CB8AC3E}">
        <p14:creationId xmlns:p14="http://schemas.microsoft.com/office/powerpoint/2010/main" val="2875940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323</Words>
  <Application>Microsoft Office PowerPoint</Application>
  <PresentationFormat>Widescreen</PresentationFormat>
  <Paragraphs>97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85</cp:revision>
  <dcterms:created xsi:type="dcterms:W3CDTF">2020-06-26T14:45:09Z</dcterms:created>
  <dcterms:modified xsi:type="dcterms:W3CDTF">2021-02-05T00:02:08Z</dcterms:modified>
</cp:coreProperties>
</file>