
<file path=[Content_Types].xml><?xml version="1.0" encoding="utf-8"?>
<Types xmlns="http://schemas.openxmlformats.org/package/2006/content-types">
  <Default Extension="xml" ContentType="application/xml"/>
  <Default Extension="jpeg" ContentType="image/jpeg"/>
  <Default Extension="jpg" ContentType="image/jpeg"/>
  <Default Extension="mpg" ContentType="video/unknown"/>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3" r:id="rId2"/>
  </p:sldMasterIdLst>
  <p:notesMasterIdLst>
    <p:notesMasterId r:id="rId37"/>
  </p:notesMasterIdLst>
  <p:handoutMasterIdLst>
    <p:handoutMasterId r:id="rId38"/>
  </p:handoutMasterIdLst>
  <p:sldIdLst>
    <p:sldId id="356" r:id="rId3"/>
    <p:sldId id="434" r:id="rId4"/>
    <p:sldId id="439" r:id="rId5"/>
    <p:sldId id="437" r:id="rId6"/>
    <p:sldId id="392" r:id="rId7"/>
    <p:sldId id="256" r:id="rId8"/>
    <p:sldId id="269" r:id="rId9"/>
    <p:sldId id="388" r:id="rId10"/>
    <p:sldId id="440" r:id="rId11"/>
    <p:sldId id="438" r:id="rId12"/>
    <p:sldId id="382" r:id="rId13"/>
    <p:sldId id="387" r:id="rId14"/>
    <p:sldId id="395" r:id="rId15"/>
    <p:sldId id="441" r:id="rId16"/>
    <p:sldId id="360" r:id="rId17"/>
    <p:sldId id="361" r:id="rId18"/>
    <p:sldId id="362" r:id="rId19"/>
    <p:sldId id="410" r:id="rId20"/>
    <p:sldId id="365" r:id="rId21"/>
    <p:sldId id="406" r:id="rId22"/>
    <p:sldId id="407" r:id="rId23"/>
    <p:sldId id="366" r:id="rId24"/>
    <p:sldId id="411" r:id="rId25"/>
    <p:sldId id="380" r:id="rId26"/>
    <p:sldId id="409" r:id="rId27"/>
    <p:sldId id="442" r:id="rId28"/>
    <p:sldId id="359" r:id="rId29"/>
    <p:sldId id="358" r:id="rId30"/>
    <p:sldId id="336" r:id="rId31"/>
    <p:sldId id="383" r:id="rId32"/>
    <p:sldId id="384" r:id="rId33"/>
    <p:sldId id="429" r:id="rId34"/>
    <p:sldId id="430" r:id="rId35"/>
    <p:sldId id="427"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27C8"/>
    <a:srgbClr val="AB8F89"/>
    <a:srgbClr val="B7FFFF"/>
    <a:srgbClr val="70F0FF"/>
    <a:srgbClr val="FFBE61"/>
    <a:srgbClr val="FF808F"/>
    <a:srgbClr val="FFC8E5"/>
    <a:srgbClr val="C4EDFF"/>
    <a:srgbClr val="DAD2A9"/>
    <a:srgbClr val="6FE7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3" d="100"/>
          <a:sy n="103" d="100"/>
        </p:scale>
        <p:origin x="-176" y="2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46FA631-66F3-C44D-966B-AF2B48251A6B}" type="datetimeFigureOut">
              <a:rPr lang="en-US" smtClean="0"/>
              <a:pPr/>
              <a:t>11.02.21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86A6CA-F3BB-3A42-AA69-DDEBCC03A884}" type="slidenum">
              <a:rPr lang="en-US" smtClean="0"/>
              <a:pPr/>
              <a:t>‹#›</a:t>
            </a:fld>
            <a:endParaRPr lang="en-US"/>
          </a:p>
        </p:txBody>
      </p:sp>
    </p:spTree>
    <p:extLst>
      <p:ext uri="{BB962C8B-B14F-4D97-AF65-F5344CB8AC3E}">
        <p14:creationId xmlns:p14="http://schemas.microsoft.com/office/powerpoint/2010/main" val="34805970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D3175-D133-C14D-969F-77CFECAEE886}" type="datetimeFigureOut">
              <a:rPr lang="en-US" smtClean="0"/>
              <a:pPr/>
              <a:t>11.02.21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00815A-DBBC-4841-A6E8-5165C14C7231}" type="slidenum">
              <a:rPr lang="en-US" smtClean="0"/>
              <a:pPr/>
              <a:t>‹#›</a:t>
            </a:fld>
            <a:endParaRPr lang="en-US"/>
          </a:p>
        </p:txBody>
      </p:sp>
    </p:spTree>
    <p:extLst>
      <p:ext uri="{BB962C8B-B14F-4D97-AF65-F5344CB8AC3E}">
        <p14:creationId xmlns:p14="http://schemas.microsoft.com/office/powerpoint/2010/main" val="413256493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C00815A-DBBC-4841-A6E8-5165C14C7231}" type="slidenum">
              <a:rPr lang="en-US" smtClean="0"/>
              <a:pPr/>
              <a:t>1</a:t>
            </a:fld>
            <a:endParaRPr lang="en-US"/>
          </a:p>
        </p:txBody>
      </p:sp>
    </p:spTree>
    <p:extLst>
      <p:ext uri="{BB962C8B-B14F-4D97-AF65-F5344CB8AC3E}">
        <p14:creationId xmlns:p14="http://schemas.microsoft.com/office/powerpoint/2010/main" val="1168815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508286A-9B00-E440-BAD5-06A4EB0CD587}" type="slidenum">
              <a:rPr lang="en-US"/>
              <a:pPr>
                <a:defRPr/>
              </a:pPr>
              <a:t>18</a:t>
            </a:fld>
            <a:endParaRPr lang="en-US"/>
          </a:p>
        </p:txBody>
      </p:sp>
      <p:sp>
        <p:nvSpPr>
          <p:cNvPr id="2570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5702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19</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84AC8D3-43AA-A046-92B2-C7D9A5D275C3}" type="slidenum">
              <a:rPr lang="en-US"/>
              <a:pPr>
                <a:defRPr/>
              </a:pPr>
              <a:t>20</a:t>
            </a:fld>
            <a:endParaRPr lang="en-US"/>
          </a:p>
        </p:txBody>
      </p:sp>
      <p:sp>
        <p:nvSpPr>
          <p:cNvPr id="2764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7648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C989A02-FBD8-924A-B64F-B34E23A03872}" type="slidenum">
              <a:rPr lang="en-US"/>
              <a:pPr>
                <a:defRPr/>
              </a:pPr>
              <a:t>21</a:t>
            </a:fld>
            <a:endParaRPr lang="en-US"/>
          </a:p>
        </p:txBody>
      </p:sp>
      <p:sp>
        <p:nvSpPr>
          <p:cNvPr id="2713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7136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22</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24</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80B5B5-B9CB-BD47-8FE0-E67021A2086D}" type="slidenum">
              <a:rPr lang="en-US"/>
              <a:pPr>
                <a:defRPr/>
              </a:pPr>
              <a:t>25</a:t>
            </a:fld>
            <a:endParaRPr lang="en-US"/>
          </a:p>
        </p:txBody>
      </p:sp>
      <p:sp>
        <p:nvSpPr>
          <p:cNvPr id="2375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757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00815A-DBBC-4841-A6E8-5165C14C7231}" type="slidenum">
              <a:rPr lang="en-US" smtClean="0"/>
              <a:pPr/>
              <a:t>27</a:t>
            </a:fld>
            <a:endParaRPr lang="en-US"/>
          </a:p>
        </p:txBody>
      </p:sp>
    </p:spTree>
    <p:extLst>
      <p:ext uri="{BB962C8B-B14F-4D97-AF65-F5344CB8AC3E}">
        <p14:creationId xmlns:p14="http://schemas.microsoft.com/office/powerpoint/2010/main" val="2594114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a:ln/>
        </p:spPr>
      </p:sp>
      <p:sp>
        <p:nvSpPr>
          <p:cNvPr id="35843" name="Notes Placeholder 2"/>
          <p:cNvSpPr>
            <a:spLocks noGrp="1"/>
          </p:cNvSpPr>
          <p:nvPr>
            <p:ph type="body" idx="1"/>
          </p:nvPr>
        </p:nvSpPr>
        <p:spPr>
          <a:noFill/>
        </p:spPr>
        <p:txBody>
          <a:bodyPr/>
          <a:lstStyle/>
          <a:p>
            <a:endParaRPr lang="en-GB">
              <a:latin typeface="Arial" pitchFamily="-89" charset="0"/>
              <a:ea typeface="ＭＳ Ｐゴシック" pitchFamily="-89" charset="-128"/>
              <a:cs typeface="ＭＳ Ｐゴシック" pitchFamily="-89" charset="-128"/>
            </a:endParaRPr>
          </a:p>
        </p:txBody>
      </p:sp>
      <p:sp>
        <p:nvSpPr>
          <p:cNvPr id="35844" name="Slide Number Placeholder 3"/>
          <p:cNvSpPr>
            <a:spLocks noGrp="1"/>
          </p:cNvSpPr>
          <p:nvPr>
            <p:ph type="sldNum" sz="quarter" idx="5"/>
          </p:nvPr>
        </p:nvSpPr>
        <p:spPr>
          <a:noFill/>
          <a:ln>
            <a:miter lim="800000"/>
            <a:headEnd/>
            <a:tailEnd/>
          </a:ln>
        </p:spPr>
        <p:txBody>
          <a:bodyPr/>
          <a:lstStyle/>
          <a:p>
            <a:fld id="{649BE3BA-EADB-0543-997C-4857D8D635B2}" type="slidenum">
              <a:rPr lang="en-US"/>
              <a:pPr/>
              <a:t>33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395D0FE-054B-DC4F-B435-1059083AF03D}" type="slidenum">
              <a:rPr lang="en-US"/>
              <a:pPr>
                <a:defRPr/>
              </a:pPr>
              <a:t>2</a:t>
            </a:fld>
            <a:endParaRPr lang="en-US"/>
          </a:p>
        </p:txBody>
      </p:sp>
      <p:sp>
        <p:nvSpPr>
          <p:cNvPr id="3676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6761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10</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12</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D390FA0-107A-304F-A376-92423AA543DB}" type="slidenum">
              <a:rPr lang="en-US"/>
              <a:pPr>
                <a:defRPr/>
              </a:pPr>
              <a:t>13</a:t>
            </a:fld>
            <a:endParaRPr lang="en-US"/>
          </a:p>
        </p:txBody>
      </p:sp>
      <p:sp>
        <p:nvSpPr>
          <p:cNvPr id="392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921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C5514DA-84CF-F848-838F-DD00CD9E3A71}" type="slidenum">
              <a:rPr lang="en-US"/>
              <a:pPr>
                <a:defRPr/>
              </a:pPr>
              <a:t>14</a:t>
            </a:fld>
            <a:endParaRPr lang="en-US"/>
          </a:p>
        </p:txBody>
      </p:sp>
      <p:sp>
        <p:nvSpPr>
          <p:cNvPr id="2150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5043"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F6045-9252-634D-A2F0-A1F537EF9BBF}" type="slidenum">
              <a:rPr lang="en-US"/>
              <a:pPr/>
              <a:t>15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26DAB-6849-6147-8DD4-D0496A7F4ACE}" type="slidenum">
              <a:rPr lang="en-US"/>
              <a:pPr/>
              <a:t>16</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17</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529986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829540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733446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661991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24612C-0A5B-B54F-9E3C-A91E1E1C1CA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CCA0FD1-D9C2-C643-BE1F-FDBFE34A654F}"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3CEDA3-C4A7-514A-A098-0E942E6579EF}"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E2F530-7C99-C445-A94F-1AF80C37F0A2}"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69D2852-9617-6044-8AEB-761FE144738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6497844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255779F-E460-6140-A233-001A8E118CD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1D3E886-6BBF-994D-A90E-6F9BFD144083}"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E1D5C30-A4AE-704F-BFE2-5EDD5F0ECC80}"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E953B9-BDD2-EA43-BE9C-478E69B203C1}"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83D100D-72F7-704A-B742-F599D3C0EDF4}"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0571CF-F134-6C48-A925-33204624D46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1904537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89596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82177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4811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341982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l-G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405849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l-G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7396615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9660DA-E739-CB4A-AEFC-82AEB23D0057}" type="slidenum">
              <a:rPr lang="en-US" smtClean="0"/>
              <a:pPr/>
              <a:t>‹#›</a:t>
            </a:fld>
            <a:endParaRPr lang="en-US"/>
          </a:p>
        </p:txBody>
      </p:sp>
    </p:spTree>
    <p:extLst>
      <p:ext uri="{BB962C8B-B14F-4D97-AF65-F5344CB8AC3E}">
        <p14:creationId xmlns:p14="http://schemas.microsoft.com/office/powerpoint/2010/main" val="30822373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400" b="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a:defRPr sz="1400" b="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400" b="0"/>
            </a:lvl1pPr>
          </a:lstStyle>
          <a:p>
            <a:pPr>
              <a:defRPr/>
            </a:pPr>
            <a:fld id="{581A127D-267C-6946-BC05-BFF277F9AF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gif"/><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gif"/><Relationship Id="rId5" Type="http://schemas.openxmlformats.org/officeDocument/2006/relationships/image" Target="../media/image15.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2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png"/><Relationship Id="rId3" Type="http://schemas.openxmlformats.org/officeDocument/2006/relationships/image" Target="../media/image32.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png"/><Relationship Id="rId3" Type="http://schemas.openxmlformats.org/officeDocument/2006/relationships/image" Target="../media/image34.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3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3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1.png"/><Relationship Id="rId1" Type="http://schemas.microsoft.com/office/2007/relationships/media" Target="../media/media1.mpg"/><Relationship Id="rId2" Type="http://schemas.openxmlformats.org/officeDocument/2006/relationships/video" Target="../media/media1.m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pPr/>
              <a:t>1</a:t>
            </a:fld>
            <a:endParaRPr lang="en-US" dirty="0"/>
          </a:p>
        </p:txBody>
      </p:sp>
      <p:pic>
        <p:nvPicPr>
          <p:cNvPr id="6" name="Picture 5" descr="LRsaba_CERN_0212_319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51" y="38796"/>
            <a:ext cx="10367999" cy="6911999"/>
          </a:xfrm>
          <a:prstGeom prst="rect">
            <a:avLst/>
          </a:prstGeom>
          <a:solidFill>
            <a:srgbClr val="FFFFFF"/>
          </a:solidFill>
          <a:ln>
            <a:solidFill>
              <a:srgbClr val="4F81BD"/>
            </a:solidFill>
          </a:ln>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dirty="0"/>
          </a:p>
        </p:txBody>
      </p:sp>
      <p:sp>
        <p:nvSpPr>
          <p:cNvPr id="9" name="Rectangle 8"/>
          <p:cNvSpPr/>
          <p:nvPr/>
        </p:nvSpPr>
        <p:spPr>
          <a:xfrm>
            <a:off x="24651" y="38796"/>
            <a:ext cx="10235347" cy="707886"/>
          </a:xfrm>
          <a:prstGeom prst="rect">
            <a:avLst/>
          </a:prstGeom>
        </p:spPr>
        <p:txBody>
          <a:bodyPr wrap="square">
            <a:spAutoFit/>
          </a:bodyPr>
          <a:lstStyle/>
          <a:p>
            <a:pPr algn="ctr"/>
            <a:r>
              <a:rPr lang="en-GB" sz="4000" dirty="0">
                <a:solidFill>
                  <a:srgbClr val="FFFF00"/>
                </a:solidFill>
              </a:rPr>
              <a:t>ALICE </a:t>
            </a:r>
            <a:r>
              <a:rPr lang="el-GR" sz="4000" dirty="0" smtClean="0">
                <a:solidFill>
                  <a:srgbClr val="FFFF00"/>
                </a:solidFill>
              </a:rPr>
              <a:t>-</a:t>
            </a:r>
            <a:r>
              <a:rPr lang="el-GR" sz="4000" dirty="0">
                <a:solidFill>
                  <a:srgbClr val="FFFF00"/>
                </a:solidFill>
              </a:rPr>
              <a:t> </a:t>
            </a:r>
            <a:r>
              <a:rPr lang="en-GB" sz="4000" dirty="0" smtClean="0">
                <a:solidFill>
                  <a:srgbClr val="FFFF00"/>
                </a:solidFill>
              </a:rPr>
              <a:t>A </a:t>
            </a:r>
            <a:r>
              <a:rPr lang="en-GB" sz="4000" dirty="0">
                <a:solidFill>
                  <a:srgbClr val="FFFF00"/>
                </a:solidFill>
              </a:rPr>
              <a:t>Large Ion Collider Experiment</a:t>
            </a:r>
            <a:endParaRPr lang="en-US" sz="4000" dirty="0">
              <a:solidFill>
                <a:srgbClr val="FFFF00"/>
              </a:solidFill>
            </a:endParaRPr>
          </a:p>
        </p:txBody>
      </p:sp>
      <p:sp>
        <p:nvSpPr>
          <p:cNvPr id="8" name="Rectangle 7"/>
          <p:cNvSpPr/>
          <p:nvPr/>
        </p:nvSpPr>
        <p:spPr>
          <a:xfrm>
            <a:off x="0" y="5687032"/>
            <a:ext cx="10318663" cy="1200328"/>
          </a:xfrm>
          <a:prstGeom prst="rect">
            <a:avLst/>
          </a:prstGeom>
          <a:solidFill>
            <a:schemeClr val="tx1"/>
          </a:solidFill>
          <a:ln>
            <a:solidFill>
              <a:schemeClr val="tx1"/>
            </a:solidFill>
          </a:ln>
        </p:spPr>
        <p:txBody>
          <a:bodyPr wrap="square">
            <a:spAutoFit/>
          </a:bodyPr>
          <a:lstStyle/>
          <a:p>
            <a:pPr algn="ctr"/>
            <a:r>
              <a:rPr lang="el-GR" sz="2400" b="1" dirty="0" smtClean="0">
                <a:solidFill>
                  <a:srgbClr val="FFFFFF"/>
                </a:solidFill>
              </a:rPr>
              <a:t>Δέσποινα Χατζηφωτιάδου,</a:t>
            </a:r>
            <a:r>
              <a:rPr lang="en-GB" sz="2400" b="1" dirty="0" smtClean="0">
                <a:solidFill>
                  <a:srgbClr val="FFFFFF"/>
                </a:solidFill>
              </a:rPr>
              <a:t> </a:t>
            </a:r>
            <a:r>
              <a:rPr lang="en-GB" sz="2400" b="1" dirty="0">
                <a:solidFill>
                  <a:srgbClr val="FFFFFF"/>
                </a:solidFill>
              </a:rPr>
              <a:t>INFN </a:t>
            </a:r>
            <a:r>
              <a:rPr lang="en-GB" sz="2400" b="1" dirty="0" smtClean="0">
                <a:solidFill>
                  <a:srgbClr val="FFFFFF"/>
                </a:solidFill>
              </a:rPr>
              <a:t>Bologna </a:t>
            </a:r>
            <a:r>
              <a:rPr lang="el-GR" sz="2400" b="1" dirty="0" smtClean="0">
                <a:solidFill>
                  <a:srgbClr val="FFFFFF"/>
                </a:solidFill>
              </a:rPr>
              <a:t>και </a:t>
            </a:r>
            <a:r>
              <a:rPr lang="en-US" sz="2400" b="1" dirty="0" smtClean="0">
                <a:solidFill>
                  <a:srgbClr val="FFFFFF"/>
                </a:solidFill>
              </a:rPr>
              <a:t>CERN</a:t>
            </a:r>
          </a:p>
          <a:p>
            <a:pPr algn="ctr"/>
            <a:r>
              <a:rPr lang="el-GR" sz="2400" b="1" dirty="0" smtClean="0">
                <a:solidFill>
                  <a:srgbClr val="FFFFFF"/>
                </a:solidFill>
              </a:rPr>
              <a:t> 11 Φεβρουαρίου 2021</a:t>
            </a:r>
          </a:p>
          <a:p>
            <a:pPr algn="ctr"/>
            <a:r>
              <a:rPr lang="el-GR" sz="2400" b="1" dirty="0" smtClean="0">
                <a:solidFill>
                  <a:srgbClr val="FFFFFF"/>
                </a:solidFill>
              </a:rPr>
              <a:t>International Day of Women and Girls in Science</a:t>
            </a:r>
            <a:endParaRPr lang="en-US" sz="2400" b="1" dirty="0">
              <a:solidFill>
                <a:srgbClr val="FFFFFF"/>
              </a:solidFill>
            </a:endParaRPr>
          </a:p>
        </p:txBody>
      </p:sp>
    </p:spTree>
    <p:extLst>
      <p:ext uri="{BB962C8B-B14F-4D97-AF65-F5344CB8AC3E}">
        <p14:creationId xmlns:p14="http://schemas.microsoft.com/office/powerpoint/2010/main" val="83062581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endParaRPr lang="en-US"/>
          </a:p>
        </p:txBody>
      </p:sp>
      <p:sp>
        <p:nvSpPr>
          <p:cNvPr id="10" name="Footer Placeholder 5"/>
          <p:cNvSpPr>
            <a:spLocks noGrp="1"/>
          </p:cNvSpPr>
          <p:nvPr>
            <p:ph type="ftr" sz="quarter" idx="11"/>
          </p:nvPr>
        </p:nvSpPr>
        <p:spPr/>
        <p:txBody>
          <a:bodyPr/>
          <a:lstStyle/>
          <a:p>
            <a:pPr>
              <a:defRPr/>
            </a:pPr>
            <a:endParaRPr lang="en-US"/>
          </a:p>
        </p:txBody>
      </p:sp>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10</a:t>
            </a:fld>
            <a:endParaRPr lang="en-US"/>
          </a:p>
        </p:txBody>
      </p:sp>
      <p:grpSp>
        <p:nvGrpSpPr>
          <p:cNvPr id="2"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3" name="Group 9"/>
          <p:cNvGrpSpPr>
            <a:grpSpLocks/>
          </p:cNvGrpSpPr>
          <p:nvPr/>
        </p:nvGrpSpPr>
        <p:grpSpPr bwMode="auto">
          <a:xfrm>
            <a:off x="0" y="-26988"/>
            <a:ext cx="9180513" cy="6884988"/>
            <a:chOff x="0" y="0"/>
            <a:chExt cx="5783" cy="4337"/>
          </a:xfrm>
        </p:grpSpPr>
        <p:pic>
          <p:nvPicPr>
            <p:cNvPr id="89098"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506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8452118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11</a:t>
            </a:fld>
            <a:endParaRPr lang="en-US" dirty="0"/>
          </a:p>
        </p:txBody>
      </p:sp>
      <p:sp>
        <p:nvSpPr>
          <p:cNvPr id="5" name="Rectangle 4"/>
          <p:cNvSpPr/>
          <p:nvPr/>
        </p:nvSpPr>
        <p:spPr>
          <a:xfrm>
            <a:off x="-2" y="6211669"/>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n-US" dirty="0" smtClean="0">
                <a:solidFill>
                  <a:srgbClr val="0000FF"/>
                </a:solidFill>
              </a:rPr>
              <a:t>16 </a:t>
            </a:r>
            <a:r>
              <a:rPr lang="en-GB" dirty="0" smtClean="0">
                <a:solidFill>
                  <a:srgbClr val="0000FF"/>
                </a:solidFill>
              </a:rPr>
              <a:t>m</a:t>
            </a:r>
            <a:r>
              <a:rPr lang="en-US" dirty="0" smtClean="0">
                <a:solidFill>
                  <a:srgbClr val="0000FF"/>
                </a:solidFill>
              </a:rPr>
              <a:t> </a:t>
            </a:r>
            <a:r>
              <a:rPr lang="en-US" dirty="0">
                <a:solidFill>
                  <a:srgbClr val="0000FF"/>
                </a:solidFill>
              </a:rPr>
              <a:t>x 16 m x 26 m 10 0000 </a:t>
            </a:r>
            <a:r>
              <a:rPr lang="el-GR" dirty="0" smtClean="0">
                <a:solidFill>
                  <a:srgbClr val="0000FF"/>
                </a:solidFill>
              </a:rPr>
              <a:t>τονοι</a:t>
            </a:r>
            <a:r>
              <a:rPr lang="en-GB" dirty="0" smtClean="0">
                <a:solidFill>
                  <a:srgbClr val="0000FF"/>
                </a:solidFill>
              </a:rPr>
              <a:t> </a:t>
            </a:r>
            <a:r>
              <a:rPr lang="el-GR" dirty="0" smtClean="0">
                <a:solidFill>
                  <a:srgbClr val="0000FF"/>
                </a:solidFill>
              </a:rPr>
              <a:t>σε</a:t>
            </a:r>
            <a:r>
              <a:rPr lang="en-US" dirty="0" smtClean="0">
                <a:solidFill>
                  <a:srgbClr val="0000FF"/>
                </a:solidFill>
              </a:rPr>
              <a:t> </a:t>
            </a:r>
            <a:r>
              <a:rPr lang="en-US" dirty="0">
                <a:solidFill>
                  <a:srgbClr val="0000FF"/>
                </a:solidFill>
              </a:rPr>
              <a:t>56</a:t>
            </a:r>
            <a:r>
              <a:rPr lang="el-GR" dirty="0">
                <a:solidFill>
                  <a:srgbClr val="0000FF"/>
                </a:solidFill>
              </a:rPr>
              <a:t> </a:t>
            </a:r>
            <a:r>
              <a:rPr lang="en-US" dirty="0">
                <a:solidFill>
                  <a:srgbClr val="0000FF"/>
                </a:solidFill>
              </a:rPr>
              <a:t>m </a:t>
            </a:r>
            <a:r>
              <a:rPr lang="el-GR" dirty="0" smtClean="0">
                <a:solidFill>
                  <a:srgbClr val="0000FF"/>
                </a:solidFill>
              </a:rPr>
              <a:t>βάθος</a:t>
            </a:r>
            <a:r>
              <a:rPr lang="el-GR" dirty="0">
                <a:solidFill>
                  <a:srgbClr val="0000FF"/>
                </a:solidFill>
              </a:rPr>
              <a:t> </a:t>
            </a:r>
            <a:r>
              <a:rPr lang="en-GB" dirty="0" smtClean="0">
                <a:solidFill>
                  <a:srgbClr val="0000FF"/>
                </a:solidFill>
              </a:rPr>
              <a:t> </a:t>
            </a:r>
            <a:r>
              <a:rPr lang="en-US" dirty="0">
                <a:solidFill>
                  <a:srgbClr val="0000FF"/>
                </a:solidFill>
              </a:rPr>
              <a:t>(@ point 2 of LHC)</a:t>
            </a:r>
          </a:p>
        </p:txBody>
      </p:sp>
      <p:pic>
        <p:nvPicPr>
          <p:cNvPr id="3" name="Picture 2" descr="2012-Aug-02-ALICE_3D_v0_with_Te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027"/>
            <a:ext cx="9144000" cy="6214704"/>
          </a:xfrm>
          <a:prstGeom prst="rect">
            <a:avLst/>
          </a:prstGeom>
        </p:spPr>
      </p:pic>
      <p:sp>
        <p:nvSpPr>
          <p:cNvPr id="6" name="Footer Placeholder 5"/>
          <p:cNvSpPr>
            <a:spLocks noGrp="1"/>
          </p:cNvSpPr>
          <p:nvPr>
            <p:ph type="ftr" sz="quarter" idx="12"/>
          </p:nvPr>
        </p:nvSpPr>
        <p:spPr/>
        <p:txBody>
          <a:bodyPr/>
          <a:lstStyle/>
          <a:p>
            <a:pPr>
              <a:defRPr/>
            </a:pPr>
            <a:endParaRPr lang="en-US" dirty="0"/>
          </a:p>
        </p:txBody>
      </p:sp>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endParaRPr lang="en-US"/>
          </a:p>
        </p:txBody>
      </p:sp>
      <p:sp>
        <p:nvSpPr>
          <p:cNvPr id="10" name="Footer Placeholder 5"/>
          <p:cNvSpPr>
            <a:spLocks noGrp="1"/>
          </p:cNvSpPr>
          <p:nvPr>
            <p:ph type="ftr" sz="quarter" idx="11"/>
          </p:nvPr>
        </p:nvSpPr>
        <p:spPr/>
        <p:txBody>
          <a:bodyPr/>
          <a:lstStyle/>
          <a:p>
            <a:pPr>
              <a:defRPr/>
            </a:pPr>
            <a:endParaRPr lang="en-US"/>
          </a:p>
        </p:txBody>
      </p:sp>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12</a:t>
            </a:fld>
            <a:endParaRPr lang="en-US"/>
          </a:p>
        </p:txBody>
      </p:sp>
      <p:sp>
        <p:nvSpPr>
          <p:cNvPr id="89090" name="Rectangle 2"/>
          <p:cNvSpPr>
            <a:spLocks noGrp="1" noChangeArrowheads="1"/>
          </p:cNvSpPr>
          <p:nvPr>
            <p:ph type="title"/>
          </p:nvPr>
        </p:nvSpPr>
        <p:spPr/>
        <p:txBody>
          <a:bodyPr>
            <a:normAutofit fontScale="90000"/>
          </a:bodyPr>
          <a:lstStyle/>
          <a:p>
            <a:pPr eaLnBrk="1" hangingPunct="1">
              <a:defRPr/>
            </a:pPr>
            <a:r>
              <a:rPr lang="fr-FR" dirty="0" smtClean="0">
                <a:solidFill>
                  <a:srgbClr val="FFFF00"/>
                </a:solidFill>
                <a:cs typeface="+mj-cs"/>
              </a:rPr>
              <a:t>ALICE : </a:t>
            </a:r>
            <a:r>
              <a:rPr lang="el-GR" dirty="0" smtClean="0">
                <a:solidFill>
                  <a:srgbClr val="FFFF00"/>
                </a:solidFill>
              </a:rPr>
              <a:t>Σχεδιασμένο γ</a:t>
            </a:r>
            <a:r>
              <a:rPr lang="el-GR" dirty="0" smtClean="0">
                <a:solidFill>
                  <a:srgbClr val="FFFF00"/>
                </a:solidFill>
                <a:cs typeface="+mj-cs"/>
              </a:rPr>
              <a:t>ια να απαντήσει στα παραπάνω ερωτήματα</a:t>
            </a:r>
            <a:endParaRPr lang="fr-FR" dirty="0" smtClean="0">
              <a:solidFill>
                <a:srgbClr val="FFFF00"/>
              </a:solidFill>
              <a:cs typeface="+mj-cs"/>
            </a:endParaRPr>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89097" name="Group 9"/>
          <p:cNvGrpSpPr>
            <a:grpSpLocks/>
          </p:cNvGrpSpPr>
          <p:nvPr/>
        </p:nvGrpSpPr>
        <p:grpSpPr bwMode="auto">
          <a:xfrm>
            <a:off x="0" y="0"/>
            <a:ext cx="9180513" cy="6884988"/>
            <a:chOff x="0" y="0"/>
            <a:chExt cx="5783" cy="4337"/>
          </a:xfrm>
        </p:grpSpPr>
        <p:pic>
          <p:nvPicPr>
            <p:cNvPr id="89098"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506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 name="Picture 11" descr="ppbeven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0" y="0"/>
            <a:ext cx="9144000" cy="7271661"/>
          </a:xfrm>
          <a:prstGeom prst="rect">
            <a:avLst/>
          </a:prstGeom>
        </p:spPr>
      </p:pic>
    </p:spTree>
    <p:extLst>
      <p:ext uri="{BB962C8B-B14F-4D97-AF65-F5344CB8AC3E}">
        <p14:creationId xmlns:p14="http://schemas.microsoft.com/office/powerpoint/2010/main" val="26239320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Text Box 2"/>
          <p:cNvSpPr txBox="1">
            <a:spLocks noChangeArrowheads="1"/>
          </p:cNvSpPr>
          <p:nvPr/>
        </p:nvSpPr>
        <p:spPr bwMode="auto">
          <a:xfrm>
            <a:off x="593725" y="174625"/>
            <a:ext cx="15448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l-GR" sz="2400" dirty="0" smtClean="0">
                <a:solidFill>
                  <a:srgbClr val="FFFFFF"/>
                </a:solidFill>
                <a:cs typeface="+mn-cs"/>
              </a:rPr>
              <a:t>Ανιχνευτές</a:t>
            </a:r>
            <a:endParaRPr lang="en-US" sz="2400" dirty="0">
              <a:solidFill>
                <a:srgbClr val="FFFFFF"/>
              </a:solidFill>
              <a:cs typeface="+mn-cs"/>
            </a:endParaRPr>
          </a:p>
        </p:txBody>
      </p:sp>
      <p:sp>
        <p:nvSpPr>
          <p:cNvPr id="375811" name="Text Box 3"/>
          <p:cNvSpPr txBox="1">
            <a:spLocks noChangeArrowheads="1"/>
          </p:cNvSpPr>
          <p:nvPr/>
        </p:nvSpPr>
        <p:spPr bwMode="auto">
          <a:xfrm>
            <a:off x="152400" y="922516"/>
            <a:ext cx="885507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Char char="•"/>
              <a:defRPr/>
            </a:pPr>
            <a:r>
              <a:rPr lang="el-GR" dirty="0" smtClean="0">
                <a:solidFill>
                  <a:srgbClr val="FFFFFF"/>
                </a:solidFill>
              </a:rPr>
              <a:t> «</a:t>
            </a:r>
            <a:r>
              <a:rPr lang="el-GR" dirty="0" smtClean="0">
                <a:solidFill>
                  <a:srgbClr val="FFFFFF"/>
                </a:solidFill>
                <a:cs typeface="+mn-cs"/>
              </a:rPr>
              <a:t>Βλέπουν» τα σωματίδια που παράγονται από συγκρούσεις </a:t>
            </a:r>
            <a:r>
              <a:rPr lang="el-GR" dirty="0" smtClean="0">
                <a:solidFill>
                  <a:srgbClr val="FFFFFF"/>
                </a:solidFill>
              </a:rPr>
              <a:t>δεσμών ή συγκρούσεις                      δέσμης σε σταθερό στόχο </a:t>
            </a:r>
            <a:endParaRPr lang="en-US" dirty="0" smtClean="0">
              <a:solidFill>
                <a:srgbClr val="FFFFFF"/>
              </a:solidFill>
            </a:endParaRPr>
          </a:p>
          <a:p>
            <a:pPr>
              <a:buFontTx/>
              <a:buChar char="•"/>
              <a:defRPr/>
            </a:pPr>
            <a:r>
              <a:rPr lang="en-US" dirty="0" smtClean="0">
                <a:solidFill>
                  <a:srgbClr val="FFFFFF"/>
                </a:solidFill>
                <a:cs typeface="+mn-cs"/>
              </a:rPr>
              <a:t> </a:t>
            </a:r>
            <a:r>
              <a:rPr lang="el-GR" dirty="0" smtClean="0">
                <a:solidFill>
                  <a:srgbClr val="FFFFFF"/>
                </a:solidFill>
                <a:cs typeface="+mn-cs"/>
              </a:rPr>
              <a:t>Η ανίχνευση στηρίζεται στις αλληλεπιδράσεις των σωματιδίων με το υλικό του ανιχνευτή που έχει σαν αποτέλεσμα </a:t>
            </a:r>
            <a:r>
              <a:rPr lang="el-GR" dirty="0" smtClean="0">
                <a:solidFill>
                  <a:srgbClr val="FFFFFF"/>
                </a:solidFill>
              </a:rPr>
              <a:t>την παραγωγή ηλεκτρικού σήματος </a:t>
            </a:r>
            <a:endParaRPr lang="en-US" dirty="0" smtClean="0">
              <a:solidFill>
                <a:srgbClr val="FFFFFF"/>
              </a:solidFill>
            </a:endParaRPr>
          </a:p>
          <a:p>
            <a:pPr>
              <a:defRPr/>
            </a:pPr>
            <a:endParaRPr lang="en-US" dirty="0" smtClean="0">
              <a:solidFill>
                <a:srgbClr val="FFFFFF"/>
              </a:solidFill>
              <a:cs typeface="+mn-cs"/>
            </a:endParaRPr>
          </a:p>
          <a:p>
            <a:pPr>
              <a:buFontTx/>
              <a:buChar char="•"/>
              <a:defRPr/>
            </a:pPr>
            <a:r>
              <a:rPr lang="en-US" dirty="0" smtClean="0">
                <a:solidFill>
                  <a:srgbClr val="FFFFFF"/>
                </a:solidFill>
                <a:cs typeface="+mn-cs"/>
              </a:rPr>
              <a:t> </a:t>
            </a:r>
            <a:r>
              <a:rPr lang="el-GR" dirty="0" smtClean="0">
                <a:solidFill>
                  <a:srgbClr val="FFFFFF"/>
                </a:solidFill>
                <a:cs typeface="+mn-cs"/>
              </a:rPr>
              <a:t>Δίνουν πληροφορίες για</a:t>
            </a:r>
            <a:r>
              <a:rPr lang="en-US" dirty="0" smtClean="0">
                <a:solidFill>
                  <a:srgbClr val="FFFFFF"/>
                </a:solidFill>
                <a:cs typeface="+mn-cs"/>
              </a:rPr>
              <a:t>:</a:t>
            </a:r>
          </a:p>
          <a:p>
            <a:pPr>
              <a:defRPr/>
            </a:pPr>
            <a:r>
              <a:rPr lang="en-US" dirty="0" smtClean="0">
                <a:solidFill>
                  <a:srgbClr val="FFFFFF"/>
                </a:solidFill>
                <a:cs typeface="+mn-cs"/>
              </a:rPr>
              <a:t>	</a:t>
            </a:r>
            <a:r>
              <a:rPr lang="el-GR" dirty="0" smtClean="0">
                <a:solidFill>
                  <a:srgbClr val="FFFFFF"/>
                </a:solidFill>
                <a:cs typeface="+mn-cs"/>
              </a:rPr>
              <a:t>το είδος του σωματιδίου (ταυτοποίηση)</a:t>
            </a:r>
            <a:endParaRPr lang="en-US" dirty="0" smtClean="0">
              <a:solidFill>
                <a:srgbClr val="FFFFFF"/>
              </a:solidFill>
              <a:cs typeface="+mn-cs"/>
            </a:endParaRPr>
          </a:p>
          <a:p>
            <a:pPr>
              <a:defRPr/>
            </a:pPr>
            <a:r>
              <a:rPr lang="en-US" dirty="0" smtClean="0">
                <a:solidFill>
                  <a:srgbClr val="FFFFFF"/>
                </a:solidFill>
                <a:cs typeface="+mn-cs"/>
              </a:rPr>
              <a:t>	</a:t>
            </a:r>
            <a:r>
              <a:rPr lang="el-GR" dirty="0" smtClean="0">
                <a:solidFill>
                  <a:srgbClr val="FFFFFF"/>
                </a:solidFill>
                <a:cs typeface="+mn-cs"/>
              </a:rPr>
              <a:t>την τροχιά του σωματιδίου (ανιχνευτές ιχνών) και την ορμή</a:t>
            </a:r>
          </a:p>
          <a:p>
            <a:pPr>
              <a:defRPr/>
            </a:pPr>
            <a:r>
              <a:rPr lang="el-GR" dirty="0" smtClean="0">
                <a:solidFill>
                  <a:srgbClr val="FFFFFF"/>
                </a:solidFill>
              </a:rPr>
              <a:t>	την </a:t>
            </a:r>
            <a:r>
              <a:rPr lang="el-GR" dirty="0">
                <a:solidFill>
                  <a:srgbClr val="FFFFFF"/>
                </a:solidFill>
              </a:rPr>
              <a:t>ενέργεια του σωματιδίου (καλορίμετρα ή θερμιδόμετρα)</a:t>
            </a:r>
            <a:endParaRPr lang="en-US" dirty="0">
              <a:solidFill>
                <a:srgbClr val="FFFFFF"/>
              </a:solidFill>
            </a:endParaRPr>
          </a:p>
          <a:p>
            <a:pPr>
              <a:defRPr/>
            </a:pPr>
            <a:endParaRPr lang="el-GR" dirty="0">
              <a:solidFill>
                <a:srgbClr val="FFFFFF"/>
              </a:solidFill>
            </a:endParaRPr>
          </a:p>
          <a:p>
            <a:r>
              <a:rPr lang="el-GR" dirty="0">
                <a:solidFill>
                  <a:srgbClr val="FFA8E8"/>
                </a:solidFill>
              </a:rPr>
              <a:t>Τα </a:t>
            </a:r>
            <a:r>
              <a:rPr lang="el-GR" dirty="0" smtClean="0">
                <a:solidFill>
                  <a:srgbClr val="FFA8E8"/>
                </a:solidFill>
              </a:rPr>
              <a:t>περισσότερα από </a:t>
            </a:r>
            <a:r>
              <a:rPr lang="el-GR" dirty="0">
                <a:solidFill>
                  <a:srgbClr val="FFA8E8"/>
                </a:solidFill>
              </a:rPr>
              <a:t>τα </a:t>
            </a:r>
            <a:r>
              <a:rPr lang="el-GR" dirty="0" smtClean="0">
                <a:solidFill>
                  <a:srgbClr val="FFA8E8"/>
                </a:solidFill>
              </a:rPr>
              <a:t>σωμάτια </a:t>
            </a:r>
            <a:r>
              <a:rPr lang="el-GR" dirty="0">
                <a:solidFill>
                  <a:srgbClr val="FFA8E8"/>
                </a:solidFill>
              </a:rPr>
              <a:t>που </a:t>
            </a:r>
            <a:r>
              <a:rPr lang="el-GR" dirty="0" smtClean="0">
                <a:solidFill>
                  <a:srgbClr val="FFA8E8"/>
                </a:solidFill>
              </a:rPr>
              <a:t>παράγονται από </a:t>
            </a:r>
            <a:r>
              <a:rPr lang="el-GR" dirty="0">
                <a:solidFill>
                  <a:srgbClr val="FFA8E8"/>
                </a:solidFill>
              </a:rPr>
              <a:t>τις </a:t>
            </a:r>
            <a:r>
              <a:rPr lang="el-GR" dirty="0" smtClean="0">
                <a:solidFill>
                  <a:srgbClr val="FFA8E8"/>
                </a:solidFill>
              </a:rPr>
              <a:t>συγκρούσεις  </a:t>
            </a:r>
            <a:r>
              <a:rPr lang="el-GR" dirty="0">
                <a:solidFill>
                  <a:srgbClr val="FFA8E8"/>
                </a:solidFill>
              </a:rPr>
              <a:t>ζουν </a:t>
            </a:r>
            <a:r>
              <a:rPr lang="el-GR" dirty="0" smtClean="0">
                <a:solidFill>
                  <a:srgbClr val="FFA8E8"/>
                </a:solidFill>
              </a:rPr>
              <a:t>ελάχιστα </a:t>
            </a:r>
            <a:r>
              <a:rPr lang="en-US" dirty="0">
                <a:solidFill>
                  <a:srgbClr val="FFA8E8"/>
                </a:solidFill>
              </a:rPr>
              <a:t>–</a:t>
            </a:r>
            <a:r>
              <a:rPr lang="el-GR" dirty="0">
                <a:solidFill>
                  <a:srgbClr val="FFA8E8"/>
                </a:solidFill>
              </a:rPr>
              <a:t> </a:t>
            </a:r>
            <a:r>
              <a:rPr lang="el-GR" dirty="0" smtClean="0">
                <a:solidFill>
                  <a:srgbClr val="FFA8E8"/>
                </a:solidFill>
              </a:rPr>
              <a:t>διασπώνται ακαριαία </a:t>
            </a:r>
            <a:r>
              <a:rPr lang="el-GR" dirty="0">
                <a:solidFill>
                  <a:srgbClr val="FFA8E8"/>
                </a:solidFill>
              </a:rPr>
              <a:t>και </a:t>
            </a:r>
            <a:r>
              <a:rPr lang="el-GR" dirty="0" smtClean="0">
                <a:solidFill>
                  <a:srgbClr val="FFA8E8"/>
                </a:solidFill>
              </a:rPr>
              <a:t>βλέπουμε </a:t>
            </a:r>
            <a:r>
              <a:rPr lang="el-GR" dirty="0">
                <a:solidFill>
                  <a:srgbClr val="FFA8E8"/>
                </a:solidFill>
              </a:rPr>
              <a:t>τα «</a:t>
            </a:r>
            <a:r>
              <a:rPr lang="el-GR" dirty="0" smtClean="0">
                <a:solidFill>
                  <a:srgbClr val="FFA8E8"/>
                </a:solidFill>
              </a:rPr>
              <a:t>παιδιά» </a:t>
            </a:r>
            <a:r>
              <a:rPr lang="el-GR" dirty="0">
                <a:solidFill>
                  <a:srgbClr val="FFA8E8"/>
                </a:solidFill>
              </a:rPr>
              <a:t>τους, τα </a:t>
            </a:r>
            <a:r>
              <a:rPr lang="el-GR" dirty="0" smtClean="0">
                <a:solidFill>
                  <a:srgbClr val="FFA8E8"/>
                </a:solidFill>
              </a:rPr>
              <a:t>προιόντα </a:t>
            </a:r>
            <a:r>
              <a:rPr lang="el-GR" dirty="0">
                <a:solidFill>
                  <a:srgbClr val="FFA8E8"/>
                </a:solidFill>
              </a:rPr>
              <a:t>της </a:t>
            </a:r>
            <a:r>
              <a:rPr lang="el-GR" dirty="0" smtClean="0">
                <a:solidFill>
                  <a:srgbClr val="FFA8E8"/>
                </a:solidFill>
              </a:rPr>
              <a:t>διάσπασής </a:t>
            </a:r>
            <a:r>
              <a:rPr lang="el-GR" dirty="0">
                <a:solidFill>
                  <a:srgbClr val="FFA8E8"/>
                </a:solidFill>
              </a:rPr>
              <a:t>τους</a:t>
            </a:r>
          </a:p>
          <a:p>
            <a:r>
              <a:rPr lang="el-GR" dirty="0">
                <a:solidFill>
                  <a:srgbClr val="FFA8E8"/>
                </a:solidFill>
              </a:rPr>
              <a:t>Στους </a:t>
            </a:r>
            <a:r>
              <a:rPr lang="el-GR" dirty="0" smtClean="0">
                <a:solidFill>
                  <a:srgbClr val="FFA8E8"/>
                </a:solidFill>
              </a:rPr>
              <a:t>ανιχνευτές </a:t>
            </a:r>
            <a:r>
              <a:rPr lang="el-GR" dirty="0">
                <a:solidFill>
                  <a:srgbClr val="FFA8E8"/>
                </a:solidFill>
              </a:rPr>
              <a:t>«</a:t>
            </a:r>
            <a:r>
              <a:rPr lang="el-GR" dirty="0" smtClean="0">
                <a:solidFill>
                  <a:srgbClr val="FFA8E8"/>
                </a:solidFill>
              </a:rPr>
              <a:t>βλέπουμε</a:t>
            </a:r>
            <a:r>
              <a:rPr lang="el-GR" dirty="0">
                <a:solidFill>
                  <a:srgbClr val="FFA8E8"/>
                </a:solidFill>
              </a:rPr>
              <a:t>» </a:t>
            </a:r>
            <a:r>
              <a:rPr lang="el-GR" dirty="0" smtClean="0">
                <a:solidFill>
                  <a:srgbClr val="FFA8E8"/>
                </a:solidFill>
              </a:rPr>
              <a:t>ηλεκτρόνια</a:t>
            </a:r>
            <a:r>
              <a:rPr lang="el-GR" dirty="0">
                <a:solidFill>
                  <a:srgbClr val="FFA8E8"/>
                </a:solidFill>
              </a:rPr>
              <a:t>, </a:t>
            </a:r>
            <a:r>
              <a:rPr lang="el-GR" dirty="0" smtClean="0">
                <a:solidFill>
                  <a:srgbClr val="FFA8E8"/>
                </a:solidFill>
              </a:rPr>
              <a:t>φωτόνια</a:t>
            </a:r>
            <a:r>
              <a:rPr lang="el-GR" dirty="0">
                <a:solidFill>
                  <a:srgbClr val="FFA8E8"/>
                </a:solidFill>
              </a:rPr>
              <a:t>, </a:t>
            </a:r>
            <a:r>
              <a:rPr lang="el-GR" dirty="0" smtClean="0">
                <a:solidFill>
                  <a:srgbClr val="FFA8E8"/>
                </a:solidFill>
              </a:rPr>
              <a:t>μιόνια</a:t>
            </a:r>
            <a:r>
              <a:rPr lang="el-GR" dirty="0">
                <a:solidFill>
                  <a:srgbClr val="FFA8E8"/>
                </a:solidFill>
              </a:rPr>
              <a:t>, </a:t>
            </a:r>
            <a:r>
              <a:rPr lang="el-GR" dirty="0" smtClean="0">
                <a:solidFill>
                  <a:srgbClr val="FFA8E8"/>
                </a:solidFill>
              </a:rPr>
              <a:t>πιόνια</a:t>
            </a:r>
            <a:r>
              <a:rPr lang="el-GR" dirty="0">
                <a:solidFill>
                  <a:srgbClr val="FFA8E8"/>
                </a:solidFill>
              </a:rPr>
              <a:t>, </a:t>
            </a:r>
            <a:r>
              <a:rPr lang="el-GR" dirty="0" smtClean="0">
                <a:solidFill>
                  <a:srgbClr val="FFA8E8"/>
                </a:solidFill>
              </a:rPr>
              <a:t>καόνια</a:t>
            </a:r>
            <a:r>
              <a:rPr lang="el-GR" dirty="0">
                <a:solidFill>
                  <a:srgbClr val="FFA8E8"/>
                </a:solidFill>
              </a:rPr>
              <a:t>, </a:t>
            </a:r>
            <a:r>
              <a:rPr lang="el-GR" dirty="0" smtClean="0">
                <a:solidFill>
                  <a:srgbClr val="FFA8E8"/>
                </a:solidFill>
              </a:rPr>
              <a:t>πρωτόνια </a:t>
            </a:r>
            <a:r>
              <a:rPr lang="el-GR" dirty="0">
                <a:solidFill>
                  <a:srgbClr val="FFA8E8"/>
                </a:solidFill>
              </a:rPr>
              <a:t>και </a:t>
            </a:r>
            <a:r>
              <a:rPr lang="el-GR" dirty="0" smtClean="0">
                <a:solidFill>
                  <a:srgbClr val="FFA8E8"/>
                </a:solidFill>
              </a:rPr>
              <a:t>πίδακες αδρονίων </a:t>
            </a:r>
            <a:r>
              <a:rPr lang="el-GR" dirty="0">
                <a:solidFill>
                  <a:srgbClr val="FFA8E8"/>
                </a:solidFill>
              </a:rPr>
              <a:t>(</a:t>
            </a:r>
            <a:r>
              <a:rPr lang="el-GR" dirty="0" smtClean="0">
                <a:solidFill>
                  <a:srgbClr val="FFA8E8"/>
                </a:solidFill>
              </a:rPr>
              <a:t>από κουάρκς</a:t>
            </a:r>
            <a:r>
              <a:rPr lang="el-GR" dirty="0">
                <a:solidFill>
                  <a:srgbClr val="FFA8E8"/>
                </a:solidFill>
              </a:rPr>
              <a:t>)</a:t>
            </a:r>
            <a:endParaRPr lang="en-US" dirty="0">
              <a:solidFill>
                <a:srgbClr val="FFA8E8"/>
              </a:solidFill>
            </a:endParaRPr>
          </a:p>
          <a:p>
            <a:pPr>
              <a:defRPr/>
            </a:pPr>
            <a:endParaRPr lang="en-US" dirty="0" smtClean="0">
              <a:solidFill>
                <a:srgbClr val="FFFFFF"/>
              </a:solidFill>
              <a:cs typeface="+mn-cs"/>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13</a:t>
            </a:fld>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80019968"/>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4"/>
          <p:cNvSpPr>
            <a:spLocks noGrp="1"/>
          </p:cNvSpPr>
          <p:nvPr>
            <p:ph type="dt" sz="quarter" idx="10"/>
          </p:nvPr>
        </p:nvSpPr>
        <p:spPr/>
        <p:txBody>
          <a:bodyPr/>
          <a:lstStyle/>
          <a:p>
            <a:pPr>
              <a:defRPr/>
            </a:pPr>
            <a:endParaRPr lang="en-US"/>
          </a:p>
        </p:txBody>
      </p:sp>
      <p:sp>
        <p:nvSpPr>
          <p:cNvPr id="14" name="Footer Placeholder 5"/>
          <p:cNvSpPr>
            <a:spLocks noGrp="1"/>
          </p:cNvSpPr>
          <p:nvPr>
            <p:ph type="ftr" sz="quarter" idx="11"/>
          </p:nvPr>
        </p:nvSpPr>
        <p:spPr/>
        <p:txBody>
          <a:bodyPr/>
          <a:lstStyle/>
          <a:p>
            <a:pPr>
              <a:defRPr/>
            </a:pPr>
            <a:endParaRPr lang="en-US"/>
          </a:p>
        </p:txBody>
      </p:sp>
      <p:sp>
        <p:nvSpPr>
          <p:cNvPr id="15" name="Slide Number Placeholder 6"/>
          <p:cNvSpPr>
            <a:spLocks noGrp="1"/>
          </p:cNvSpPr>
          <p:nvPr>
            <p:ph type="sldNum" sz="quarter" idx="12"/>
          </p:nvPr>
        </p:nvSpPr>
        <p:spPr/>
        <p:txBody>
          <a:bodyPr/>
          <a:lstStyle/>
          <a:p>
            <a:pPr>
              <a:defRPr/>
            </a:pPr>
            <a:fld id="{1ABAC402-15BC-1B4D-A7E1-FCAA6C136553}" type="slidenum">
              <a:rPr lang="en-US"/>
              <a:pPr>
                <a:defRPr/>
              </a:pPr>
              <a:t>14</a:t>
            </a:fld>
            <a:endParaRPr lang="en-US"/>
          </a:p>
        </p:txBody>
      </p:sp>
      <p:sp>
        <p:nvSpPr>
          <p:cNvPr id="98316" name="Rectangle 12"/>
          <p:cNvSpPr>
            <a:spLocks noGrp="1" noChangeArrowheads="1"/>
          </p:cNvSpPr>
          <p:nvPr>
            <p:ph type="title"/>
          </p:nvPr>
        </p:nvSpPr>
        <p:spPr/>
        <p:txBody>
          <a:bodyPr>
            <a:normAutofit/>
          </a:bodyPr>
          <a:lstStyle/>
          <a:p>
            <a:pPr eaLnBrk="1" hangingPunct="1">
              <a:defRPr/>
            </a:pPr>
            <a:r>
              <a:rPr lang="fr-FR" sz="3200" dirty="0" err="1" smtClean="0">
                <a:solidFill>
                  <a:srgbClr val="FFFFFF"/>
                </a:solidFill>
                <a:cs typeface="+mj-cs"/>
              </a:rPr>
              <a:t>T</a:t>
            </a:r>
            <a:r>
              <a:rPr lang="el-GR" sz="3200" dirty="0" smtClean="0">
                <a:solidFill>
                  <a:srgbClr val="FFFFFF"/>
                </a:solidFill>
                <a:cs typeface="+mj-cs"/>
              </a:rPr>
              <a:t>ο μαγνητικό πεδίο</a:t>
            </a:r>
            <a:endParaRPr lang="fr-FR" sz="3200" dirty="0" smtClean="0">
              <a:solidFill>
                <a:srgbClr val="FFFFFF"/>
              </a:solidFill>
              <a:cs typeface="+mj-cs"/>
            </a:endParaRPr>
          </a:p>
        </p:txBody>
      </p:sp>
      <p:grpSp>
        <p:nvGrpSpPr>
          <p:cNvPr id="49157" name="Group 22"/>
          <p:cNvGrpSpPr>
            <a:grpSpLocks/>
          </p:cNvGrpSpPr>
          <p:nvPr/>
        </p:nvGrpSpPr>
        <p:grpSpPr bwMode="auto">
          <a:xfrm>
            <a:off x="107950" y="1628775"/>
            <a:ext cx="4017937" cy="2305050"/>
            <a:chOff x="0" y="845"/>
            <a:chExt cx="2896" cy="1633"/>
          </a:xfrm>
        </p:grpSpPr>
        <p:pic>
          <p:nvPicPr>
            <p:cNvPr id="49164" name="Picture 23" descr="Charge and Momentum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 y="935"/>
              <a:ext cx="1406" cy="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28" name="Text Box 24"/>
            <p:cNvSpPr txBox="1">
              <a:spLocks noChangeArrowheads="1"/>
            </p:cNvSpPr>
            <p:nvPr/>
          </p:nvSpPr>
          <p:spPr bwMode="auto">
            <a:xfrm>
              <a:off x="1292" y="1543"/>
              <a:ext cx="1604"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l-GR" dirty="0" smtClean="0">
                  <a:solidFill>
                    <a:srgbClr val="FFFFFF"/>
                  </a:solidFill>
                  <a:cs typeface="+mn-cs"/>
                </a:rPr>
                <a:t>Ταυτοποιεί το φορτίο</a:t>
              </a:r>
              <a:endParaRPr lang="en-US" dirty="0">
                <a:solidFill>
                  <a:srgbClr val="FFFFFF"/>
                </a:solidFill>
                <a:cs typeface="+mn-cs"/>
              </a:endParaRPr>
            </a:p>
          </p:txBody>
        </p:sp>
        <p:sp>
          <p:nvSpPr>
            <p:cNvPr id="98329" name="Rectangle 25"/>
            <p:cNvSpPr>
              <a:spLocks noChangeArrowheads="1"/>
            </p:cNvSpPr>
            <p:nvPr/>
          </p:nvSpPr>
          <p:spPr bwMode="auto">
            <a:xfrm>
              <a:off x="0" y="845"/>
              <a:ext cx="2880" cy="16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49158" name="Group 27"/>
          <p:cNvGrpSpPr>
            <a:grpSpLocks/>
          </p:cNvGrpSpPr>
          <p:nvPr/>
        </p:nvGrpSpPr>
        <p:grpSpPr bwMode="auto">
          <a:xfrm>
            <a:off x="3851275" y="3716338"/>
            <a:ext cx="4897438" cy="2376487"/>
            <a:chOff x="1655" y="2296"/>
            <a:chExt cx="3810" cy="1769"/>
          </a:xfrm>
        </p:grpSpPr>
        <p:pic>
          <p:nvPicPr>
            <p:cNvPr id="49161" name="Picture 28" descr="Charge and Momentum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2341"/>
              <a:ext cx="1948" cy="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33" name="Text Box 29"/>
            <p:cNvSpPr txBox="1">
              <a:spLocks noChangeArrowheads="1"/>
            </p:cNvSpPr>
            <p:nvPr/>
          </p:nvSpPr>
          <p:spPr bwMode="auto">
            <a:xfrm>
              <a:off x="3742" y="3222"/>
              <a:ext cx="1482"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l-GR" dirty="0" smtClean="0">
                  <a:solidFill>
                    <a:srgbClr val="FFFFFF"/>
                  </a:solidFill>
                  <a:latin typeface="Calibri"/>
                  <a:cs typeface="Calibri"/>
                </a:rPr>
                <a:t>Μετράει την ορμή</a:t>
              </a:r>
              <a:endParaRPr lang="fr-FR" dirty="0">
                <a:solidFill>
                  <a:srgbClr val="FFFFFF"/>
                </a:solidFill>
                <a:latin typeface="Calibri"/>
                <a:cs typeface="Calibri"/>
              </a:endParaRPr>
            </a:p>
          </p:txBody>
        </p:sp>
        <p:sp>
          <p:nvSpPr>
            <p:cNvPr id="98334" name="Rectangle 30"/>
            <p:cNvSpPr>
              <a:spLocks noChangeArrowheads="1"/>
            </p:cNvSpPr>
            <p:nvPr/>
          </p:nvSpPr>
          <p:spPr bwMode="auto">
            <a:xfrm>
              <a:off x="1655" y="2296"/>
              <a:ext cx="3810" cy="17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98335" name="Text Box 31"/>
          <p:cNvSpPr txBox="1">
            <a:spLocks noChangeArrowheads="1"/>
          </p:cNvSpPr>
          <p:nvPr/>
        </p:nvSpPr>
        <p:spPr bwMode="auto">
          <a:xfrm>
            <a:off x="5938838" y="4221163"/>
            <a:ext cx="158432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l-GR" dirty="0" smtClean="0">
                <a:latin typeface="Calibri"/>
                <a:cs typeface="Calibri"/>
              </a:rPr>
              <a:t>Μεγαλύτερη ορμή</a:t>
            </a:r>
            <a:endParaRPr lang="fr-FR" dirty="0">
              <a:latin typeface="Calibri"/>
              <a:cs typeface="Calibri"/>
            </a:endParaRPr>
          </a:p>
        </p:txBody>
      </p:sp>
      <p:sp>
        <p:nvSpPr>
          <p:cNvPr id="98336" name="Text Box 32"/>
          <p:cNvSpPr txBox="1">
            <a:spLocks noChangeArrowheads="1"/>
          </p:cNvSpPr>
          <p:nvPr/>
        </p:nvSpPr>
        <p:spPr bwMode="auto">
          <a:xfrm>
            <a:off x="3563938" y="3927475"/>
            <a:ext cx="158432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l-GR" dirty="0" smtClean="0">
                <a:latin typeface="Calibri"/>
                <a:cs typeface="Calibri"/>
              </a:rPr>
              <a:t>Μικρότερη ορμή</a:t>
            </a:r>
            <a:endParaRPr lang="fr-FR" dirty="0">
              <a:latin typeface="Calibri"/>
              <a:cs typeface="Calibri"/>
            </a:endParaRPr>
          </a:p>
        </p:txBody>
      </p:sp>
      <p:sp>
        <p:nvSpPr>
          <p:cNvPr id="17" name="TextBox 16"/>
          <p:cNvSpPr txBox="1"/>
          <p:nvPr/>
        </p:nvSpPr>
        <p:spPr bwMode="auto">
          <a:xfrm>
            <a:off x="33795" y="4213690"/>
            <a:ext cx="3857625" cy="1200150"/>
          </a:xfrm>
          <a:prstGeom prst="rect">
            <a:avLst/>
          </a:prstGeom>
          <a:noFill/>
        </p:spPr>
        <p:txBody>
          <a:bodyPr>
            <a:spAutoFit/>
          </a:bodyPr>
          <a:lstStyle/>
          <a:p>
            <a:pPr>
              <a:defRPr/>
            </a:pPr>
            <a:r>
              <a:rPr lang="fr-FR" dirty="0" smtClean="0">
                <a:solidFill>
                  <a:srgbClr val="FFFF00"/>
                </a:solidFill>
                <a:latin typeface="+mj-lt"/>
              </a:rPr>
              <a:t>p = </a:t>
            </a:r>
            <a:r>
              <a:rPr lang="el-GR" dirty="0" smtClean="0">
                <a:solidFill>
                  <a:srgbClr val="FFFF00"/>
                </a:solidFill>
                <a:latin typeface="+mj-lt"/>
              </a:rPr>
              <a:t>ορμή</a:t>
            </a:r>
            <a:endParaRPr lang="fr-FR" dirty="0" smtClean="0">
              <a:solidFill>
                <a:srgbClr val="FFFF00"/>
              </a:solidFill>
              <a:latin typeface="+mj-lt"/>
            </a:endParaRPr>
          </a:p>
          <a:p>
            <a:pPr>
              <a:defRPr/>
            </a:pPr>
            <a:r>
              <a:rPr lang="fr-FR" dirty="0" smtClean="0">
                <a:solidFill>
                  <a:srgbClr val="FFFF00"/>
                </a:solidFill>
                <a:latin typeface="+mj-lt"/>
              </a:rPr>
              <a:t>R = </a:t>
            </a:r>
            <a:r>
              <a:rPr lang="el-GR" dirty="0" smtClean="0">
                <a:solidFill>
                  <a:srgbClr val="FFFF00"/>
                </a:solidFill>
                <a:latin typeface="+mj-lt"/>
              </a:rPr>
              <a:t>ακτίνα καμπυλότητας</a:t>
            </a:r>
            <a:endParaRPr lang="fr-FR" dirty="0" smtClean="0">
              <a:solidFill>
                <a:srgbClr val="FFFF00"/>
              </a:solidFill>
              <a:latin typeface="+mj-lt"/>
            </a:endParaRPr>
          </a:p>
          <a:p>
            <a:pPr>
              <a:defRPr/>
            </a:pPr>
            <a:r>
              <a:rPr lang="fr-FR" dirty="0" smtClean="0">
                <a:solidFill>
                  <a:srgbClr val="FFFF00"/>
                </a:solidFill>
                <a:latin typeface="+mj-lt"/>
              </a:rPr>
              <a:t>B = </a:t>
            </a:r>
            <a:r>
              <a:rPr lang="el-GR" dirty="0" smtClean="0">
                <a:solidFill>
                  <a:srgbClr val="FFFF00"/>
                </a:solidFill>
                <a:latin typeface="+mj-lt"/>
              </a:rPr>
              <a:t>μαγνητικό πεδίο</a:t>
            </a:r>
            <a:endParaRPr lang="fr-FR" dirty="0" smtClean="0">
              <a:solidFill>
                <a:srgbClr val="FFFF00"/>
              </a:solidFill>
              <a:latin typeface="+mj-lt"/>
            </a:endParaRPr>
          </a:p>
          <a:p>
            <a:pPr>
              <a:defRPr/>
            </a:pPr>
            <a:r>
              <a:rPr lang="fr-FR" dirty="0" smtClean="0">
                <a:solidFill>
                  <a:srgbClr val="FFFF00"/>
                </a:solidFill>
                <a:latin typeface="+mj-lt"/>
              </a:rPr>
              <a:t>q = </a:t>
            </a:r>
            <a:r>
              <a:rPr lang="el-GR" dirty="0" smtClean="0">
                <a:solidFill>
                  <a:srgbClr val="FFFF00"/>
                </a:solidFill>
                <a:latin typeface="+mj-lt"/>
              </a:rPr>
              <a:t>φορτίο </a:t>
            </a:r>
            <a:endParaRPr lang="fr-FR" dirty="0">
              <a:solidFill>
                <a:srgbClr val="FFFF00"/>
              </a:solidFill>
              <a:latin typeface="+mj-lt"/>
            </a:endParaRPr>
          </a:p>
        </p:txBody>
      </p:sp>
      <p:sp>
        <p:nvSpPr>
          <p:cNvPr id="18" name="TextBox 17"/>
          <p:cNvSpPr txBox="1"/>
          <p:nvPr/>
        </p:nvSpPr>
        <p:spPr>
          <a:xfrm>
            <a:off x="502335" y="5477444"/>
            <a:ext cx="1424789" cy="584776"/>
          </a:xfrm>
          <a:prstGeom prst="rect">
            <a:avLst/>
          </a:prstGeom>
          <a:noFill/>
        </p:spPr>
        <p:txBody>
          <a:bodyPr wrap="none">
            <a:spAutoFit/>
          </a:bodyPr>
          <a:lstStyle/>
          <a:p>
            <a:pPr>
              <a:defRPr/>
            </a:pPr>
            <a:r>
              <a:rPr lang="it-IT" sz="3200" dirty="0">
                <a:solidFill>
                  <a:srgbClr val="FFFF00"/>
                </a:solidFill>
                <a:latin typeface="+mn-lt"/>
              </a:rPr>
              <a:t>R=p/qB</a:t>
            </a:r>
            <a:endParaRPr lang="en-GB" sz="3200" dirty="0">
              <a:solidFill>
                <a:srgbClr val="FFFF00"/>
              </a:solidFill>
              <a:latin typeface="+mn-lt"/>
            </a:endParaRPr>
          </a:p>
        </p:txBody>
      </p:sp>
    </p:spTree>
    <p:extLst>
      <p:ext uri="{BB962C8B-B14F-4D97-AF65-F5344CB8AC3E}">
        <p14:creationId xmlns:p14="http://schemas.microsoft.com/office/powerpoint/2010/main" val="16083621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7"/>
          <p:cNvSpPr>
            <a:spLocks noGrp="1"/>
          </p:cNvSpPr>
          <p:nvPr>
            <p:ph type="sldNum" sz="quarter" idx="12"/>
          </p:nvPr>
        </p:nvSpPr>
        <p:spPr/>
        <p:txBody>
          <a:bodyPr/>
          <a:lstStyle/>
          <a:p>
            <a:fld id="{B7210C18-EA22-8F4A-A5FA-0B1F0E3DB331}" type="slidenum">
              <a:rPr lang="en-US"/>
              <a:pPr/>
              <a:t>15</a:t>
            </a:fld>
            <a:endParaRPr lang="en-US"/>
          </a:p>
        </p:txBody>
      </p:sp>
      <p:grpSp>
        <p:nvGrpSpPr>
          <p:cNvPr id="103454" name="Group 30"/>
          <p:cNvGrpSpPr>
            <a:grpSpLocks/>
          </p:cNvGrpSpPr>
          <p:nvPr/>
        </p:nvGrpSpPr>
        <p:grpSpPr bwMode="auto">
          <a:xfrm>
            <a:off x="250825" y="2492375"/>
            <a:ext cx="8804275" cy="3752850"/>
            <a:chOff x="23" y="1570"/>
            <a:chExt cx="5546" cy="2364"/>
          </a:xfrm>
        </p:grpSpPr>
        <p:pic>
          <p:nvPicPr>
            <p:cNvPr id="103428" name="Picture 4" descr="al_2k3_g5"/>
            <p:cNvPicPr>
              <a:picLocks noChangeAspect="1" noChangeArrowheads="1"/>
            </p:cNvPicPr>
            <p:nvPr/>
          </p:nvPicPr>
          <p:blipFill>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 y="1570"/>
              <a:ext cx="3175" cy="2364"/>
            </a:xfrm>
            <a:prstGeom prst="rect">
              <a:avLst/>
            </a:prstGeom>
            <a:solidFill>
              <a:schemeClr val="tx1"/>
            </a:solidFill>
            <a:ln/>
            <a:effectLst/>
          </p:spPr>
        </p:pic>
        <p:sp>
          <p:nvSpPr>
            <p:cNvPr id="103444" name="Text Box 20"/>
            <p:cNvSpPr txBox="1">
              <a:spLocks noChangeArrowheads="1"/>
            </p:cNvSpPr>
            <p:nvPr/>
          </p:nvSpPr>
          <p:spPr bwMode="auto">
            <a:xfrm>
              <a:off x="3787" y="1616"/>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el-GR" sz="2200" dirty="0" smtClean="0">
                  <a:solidFill>
                    <a:schemeClr val="bg1"/>
                  </a:solidFill>
                  <a:latin typeface="+mj-lt"/>
                </a:rPr>
                <a:t>Εσωτερικός</a:t>
              </a:r>
              <a:r>
                <a:rPr lang="el-GR" sz="2200" dirty="0">
                  <a:solidFill>
                    <a:schemeClr val="bg1"/>
                  </a:solidFill>
                  <a:latin typeface="+mj-lt"/>
                </a:rPr>
                <a:t> </a:t>
              </a:r>
              <a:r>
                <a:rPr lang="el-GR" sz="2200" dirty="0" smtClean="0">
                  <a:solidFill>
                    <a:schemeClr val="bg1"/>
                  </a:solidFill>
                  <a:latin typeface="+mj-lt"/>
                </a:rPr>
                <a:t>ανιχνευτής ιχνών</a:t>
              </a:r>
              <a:r>
                <a:rPr lang="fr-FR" sz="2200" dirty="0" smtClean="0">
                  <a:solidFill>
                    <a:schemeClr val="bg1"/>
                  </a:solidFill>
                  <a:latin typeface="+mj-lt"/>
                </a:rPr>
                <a:t> </a:t>
              </a:r>
              <a:r>
                <a:rPr lang="fr-FR" sz="2200" dirty="0">
                  <a:solidFill>
                    <a:schemeClr val="bg1"/>
                  </a:solidFill>
                  <a:latin typeface="+mj-lt"/>
                </a:rPr>
                <a:t>(ITS): p, </a:t>
              </a:r>
              <a:r>
                <a:rPr lang="fr-FR" sz="2200" dirty="0" err="1" smtClean="0">
                  <a:solidFill>
                    <a:schemeClr val="bg1"/>
                  </a:solidFill>
                  <a:latin typeface="+mj-lt"/>
                </a:rPr>
                <a:t>pid</a:t>
              </a:r>
              <a:endParaRPr lang="fr-FR" sz="2200" dirty="0">
                <a:solidFill>
                  <a:schemeClr val="bg1"/>
                </a:solidFill>
                <a:latin typeface="+mj-lt"/>
              </a:endParaRPr>
            </a:p>
          </p:txBody>
        </p:sp>
        <p:sp>
          <p:nvSpPr>
            <p:cNvPr id="103446" name="Line 22"/>
            <p:cNvSpPr>
              <a:spLocks noChangeShapeType="1"/>
            </p:cNvSpPr>
            <p:nvPr/>
          </p:nvSpPr>
          <p:spPr bwMode="auto">
            <a:xfrm flipH="1">
              <a:off x="1791" y="1842"/>
              <a:ext cx="1996" cy="590"/>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103426" name="Rectangle 2"/>
          <p:cNvSpPr>
            <a:spLocks noGrp="1" noChangeArrowheads="1"/>
          </p:cNvSpPr>
          <p:nvPr>
            <p:ph type="title"/>
          </p:nvPr>
        </p:nvSpPr>
        <p:spPr>
          <a:xfrm>
            <a:off x="457200" y="277814"/>
            <a:ext cx="8362950" cy="878890"/>
          </a:xfrm>
        </p:spPr>
        <p:txBody>
          <a:bodyPr>
            <a:normAutofit/>
          </a:bodyPr>
          <a:lstStyle/>
          <a:p>
            <a:r>
              <a:rPr lang="en-GB" sz="2800" dirty="0" smtClean="0">
                <a:solidFill>
                  <a:srgbClr val="FFFF00"/>
                </a:solidFill>
              </a:rPr>
              <a:t>ALICE : </a:t>
            </a:r>
            <a:r>
              <a:rPr lang="el-GR" sz="2800" dirty="0" smtClean="0">
                <a:solidFill>
                  <a:srgbClr val="FFFF00"/>
                </a:solidFill>
              </a:rPr>
              <a:t>19 διαφορετικά ανιχνευτικά συστήματα </a:t>
            </a:r>
            <a:endParaRPr lang="en-US" sz="2800" dirty="0">
              <a:solidFill>
                <a:srgbClr val="FFFF00"/>
              </a:solidFill>
            </a:endParaRPr>
          </a:p>
        </p:txBody>
      </p:sp>
      <p:sp>
        <p:nvSpPr>
          <p:cNvPr id="103427" name="Rectangle 3"/>
          <p:cNvSpPr>
            <a:spLocks noGrp="1" noChangeArrowheads="1"/>
          </p:cNvSpPr>
          <p:nvPr>
            <p:ph type="body" sz="half" idx="1"/>
          </p:nvPr>
        </p:nvSpPr>
        <p:spPr>
          <a:xfrm>
            <a:off x="457200" y="1484313"/>
            <a:ext cx="8507413" cy="892175"/>
          </a:xfrm>
        </p:spPr>
        <p:txBody>
          <a:bodyPr/>
          <a:lstStyle/>
          <a:p>
            <a:pPr>
              <a:lnSpc>
                <a:spcPct val="80000"/>
              </a:lnSpc>
            </a:pPr>
            <a:r>
              <a:rPr lang="el-GR" sz="2000" dirty="0" smtClean="0">
                <a:solidFill>
                  <a:srgbClr val="FFFFFF"/>
                </a:solidFill>
              </a:rPr>
              <a:t>Γύρω από το σημείο της αλληλεπίδρασης έχουμε τοποθετήσει</a:t>
            </a:r>
          </a:p>
          <a:p>
            <a:pPr>
              <a:lnSpc>
                <a:spcPct val="80000"/>
              </a:lnSpc>
              <a:buNone/>
            </a:pPr>
            <a:endParaRPr lang="el-GR" sz="2000" dirty="0" smtClean="0">
              <a:solidFill>
                <a:srgbClr val="FFFFFF"/>
              </a:solidFill>
            </a:endParaRPr>
          </a:p>
        </p:txBody>
      </p:sp>
      <p:grpSp>
        <p:nvGrpSpPr>
          <p:cNvPr id="103449" name="Group 25"/>
          <p:cNvGrpSpPr>
            <a:grpSpLocks/>
          </p:cNvGrpSpPr>
          <p:nvPr/>
        </p:nvGrpSpPr>
        <p:grpSpPr bwMode="auto">
          <a:xfrm>
            <a:off x="250825" y="2501900"/>
            <a:ext cx="8805863" cy="3735388"/>
            <a:chOff x="22" y="1570"/>
            <a:chExt cx="5547" cy="2353"/>
          </a:xfrm>
        </p:grpSpPr>
        <p:pic>
          <p:nvPicPr>
            <p:cNvPr id="103440" name="Picture 16" descr="al_2k3_g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 y="1570"/>
              <a:ext cx="3175" cy="2353"/>
            </a:xfrm>
            <a:prstGeom prst="rect">
              <a:avLst/>
            </a:prstGeom>
            <a:noFill/>
          </p:spPr>
        </p:pic>
        <p:sp>
          <p:nvSpPr>
            <p:cNvPr id="103447" name="Text Box 23"/>
            <p:cNvSpPr txBox="1">
              <a:spLocks noChangeArrowheads="1"/>
            </p:cNvSpPr>
            <p:nvPr/>
          </p:nvSpPr>
          <p:spPr bwMode="auto">
            <a:xfrm>
              <a:off x="3787" y="2340"/>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Time projection chambre (TPC) : p, </a:t>
              </a:r>
              <a:r>
                <a:rPr lang="fr-FR" sz="2200" dirty="0" err="1">
                  <a:solidFill>
                    <a:srgbClr val="FFFFFF"/>
                  </a:solidFill>
                  <a:latin typeface="+mj-lt"/>
                </a:rPr>
                <a:t>pid</a:t>
              </a:r>
              <a:endParaRPr lang="fr-FR" sz="2200" dirty="0">
                <a:solidFill>
                  <a:srgbClr val="FFFFFF"/>
                </a:solidFill>
                <a:latin typeface="+mj-lt"/>
              </a:endParaRPr>
            </a:p>
          </p:txBody>
        </p:sp>
        <p:sp>
          <p:nvSpPr>
            <p:cNvPr id="103448" name="Line 24"/>
            <p:cNvSpPr>
              <a:spLocks noChangeShapeType="1"/>
            </p:cNvSpPr>
            <p:nvPr/>
          </p:nvSpPr>
          <p:spPr bwMode="auto">
            <a:xfrm flipH="1">
              <a:off x="2245" y="2523"/>
              <a:ext cx="1542" cy="907"/>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grpSp>
        <p:nvGrpSpPr>
          <p:cNvPr id="103453" name="Group 29"/>
          <p:cNvGrpSpPr>
            <a:grpSpLocks/>
          </p:cNvGrpSpPr>
          <p:nvPr/>
        </p:nvGrpSpPr>
        <p:grpSpPr bwMode="auto">
          <a:xfrm>
            <a:off x="250825" y="2444750"/>
            <a:ext cx="8783638" cy="3986213"/>
            <a:chOff x="23" y="1525"/>
            <a:chExt cx="5533" cy="2511"/>
          </a:xfrm>
        </p:grpSpPr>
        <p:pic>
          <p:nvPicPr>
            <p:cNvPr id="103441" name="Picture 17" descr="al_2k3_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 y="1525"/>
              <a:ext cx="3175" cy="2389"/>
            </a:xfrm>
            <a:prstGeom prst="rect">
              <a:avLst/>
            </a:prstGeom>
            <a:noFill/>
          </p:spPr>
        </p:pic>
        <p:sp>
          <p:nvSpPr>
            <p:cNvPr id="103451" name="Text Box 27"/>
            <p:cNvSpPr txBox="1">
              <a:spLocks noChangeArrowheads="1"/>
            </p:cNvSpPr>
            <p:nvPr/>
          </p:nvSpPr>
          <p:spPr bwMode="auto">
            <a:xfrm>
              <a:off x="3787" y="3125"/>
              <a:ext cx="1769" cy="911"/>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Transition radiation detector (TRD</a:t>
              </a:r>
              <a:r>
                <a:rPr lang="fr-FR" sz="2200" dirty="0" smtClean="0">
                  <a:solidFill>
                    <a:srgbClr val="FFFFFF"/>
                  </a:solidFill>
                  <a:latin typeface="+mj-lt"/>
                </a:rPr>
                <a:t>) : e</a:t>
              </a:r>
              <a:r>
                <a:rPr lang="fr-FR" sz="2200" baseline="30000" dirty="0" smtClean="0">
                  <a:solidFill>
                    <a:srgbClr val="FFFFFF"/>
                  </a:solidFill>
                  <a:latin typeface="+mj-lt"/>
                </a:rPr>
                <a:t>-</a:t>
              </a:r>
              <a:endParaRPr lang="fr-FR" sz="2200" baseline="30000" dirty="0">
                <a:solidFill>
                  <a:srgbClr val="FFFFFF"/>
                </a:solidFill>
                <a:latin typeface="+mj-lt"/>
              </a:endParaRPr>
            </a:p>
            <a:p>
              <a:pPr algn="ctr"/>
              <a:r>
                <a:rPr lang="en-GB" sz="2200" dirty="0" smtClean="0">
                  <a:solidFill>
                    <a:srgbClr val="FFFFFF"/>
                  </a:solidFill>
                  <a:latin typeface="+mj-lt"/>
                </a:rPr>
                <a:t>Time Of Flight (TOF): </a:t>
              </a:r>
              <a:r>
                <a:rPr lang="en-GB" sz="2200" dirty="0" err="1" smtClean="0">
                  <a:solidFill>
                    <a:srgbClr val="FFFFFF"/>
                  </a:solidFill>
                  <a:latin typeface="+mj-lt"/>
                </a:rPr>
                <a:t>pid</a:t>
              </a:r>
              <a:endParaRPr lang="fr-FR" sz="2200" dirty="0">
                <a:solidFill>
                  <a:srgbClr val="FFFFFF"/>
                </a:solidFill>
                <a:latin typeface="+mj-lt"/>
              </a:endParaRPr>
            </a:p>
          </p:txBody>
        </p:sp>
        <p:sp>
          <p:nvSpPr>
            <p:cNvPr id="103452" name="Line 28"/>
            <p:cNvSpPr>
              <a:spLocks noChangeShapeType="1"/>
            </p:cNvSpPr>
            <p:nvPr/>
          </p:nvSpPr>
          <p:spPr bwMode="auto">
            <a:xfrm flipH="1" flipV="1">
              <a:off x="1882" y="3385"/>
              <a:ext cx="1905" cy="45"/>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96163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454"/>
                                        </p:tgtEl>
                                        <p:attrNameLst>
                                          <p:attrName>style.visibility</p:attrName>
                                        </p:attrNameLst>
                                      </p:cBhvr>
                                      <p:to>
                                        <p:strVal val="visible"/>
                                      </p:to>
                                    </p:set>
                                    <p:anim calcmode="lin" valueType="num">
                                      <p:cBhvr>
                                        <p:cTn id="7" dur="500" fill="hold"/>
                                        <p:tgtEl>
                                          <p:spTgt spid="103454"/>
                                        </p:tgtEl>
                                        <p:attrNameLst>
                                          <p:attrName>ppt_w</p:attrName>
                                        </p:attrNameLst>
                                      </p:cBhvr>
                                      <p:tavLst>
                                        <p:tav tm="0">
                                          <p:val>
                                            <p:fltVal val="0"/>
                                          </p:val>
                                        </p:tav>
                                        <p:tav tm="100000">
                                          <p:val>
                                            <p:strVal val="#ppt_w"/>
                                          </p:val>
                                        </p:tav>
                                      </p:tavLst>
                                    </p:anim>
                                    <p:anim calcmode="lin" valueType="num">
                                      <p:cBhvr>
                                        <p:cTn id="8" dur="500" fill="hold"/>
                                        <p:tgtEl>
                                          <p:spTgt spid="10345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3454"/>
                                        </p:tgtEl>
                                        <p:attrNameLst>
                                          <p:attrName>style.opacity</p:attrName>
                                        </p:attrNameLst>
                                      </p:cBhvr>
                                      <p:to>
                                        <p:strVal val="0.5"/>
                                      </p:to>
                                    </p:set>
                                    <p:animEffect filter="image" prLst="opacity: 0.5">
                                      <p:cBhvr rctx="IE">
                                        <p:cTn id="13" dur="indefinite"/>
                                        <p:tgtEl>
                                          <p:spTgt spid="103454"/>
                                        </p:tgtEl>
                                      </p:cBhvr>
                                    </p:animEffect>
                                  </p:childTnLst>
                                </p:cTn>
                              </p:par>
                              <p:par>
                                <p:cTn id="14" presetID="23" presetClass="entr" presetSubtype="16" fill="hold" nodeType="withEffect">
                                  <p:stCondLst>
                                    <p:cond delay="0"/>
                                  </p:stCondLst>
                                  <p:childTnLst>
                                    <p:set>
                                      <p:cBhvr>
                                        <p:cTn id="15" dur="1" fill="hold">
                                          <p:stCondLst>
                                            <p:cond delay="0"/>
                                          </p:stCondLst>
                                        </p:cTn>
                                        <p:tgtEl>
                                          <p:spTgt spid="103449"/>
                                        </p:tgtEl>
                                        <p:attrNameLst>
                                          <p:attrName>style.visibility</p:attrName>
                                        </p:attrNameLst>
                                      </p:cBhvr>
                                      <p:to>
                                        <p:strVal val="visible"/>
                                      </p:to>
                                    </p:set>
                                    <p:anim calcmode="lin" valueType="num">
                                      <p:cBhvr>
                                        <p:cTn id="16" dur="500" fill="hold"/>
                                        <p:tgtEl>
                                          <p:spTgt spid="103449"/>
                                        </p:tgtEl>
                                        <p:attrNameLst>
                                          <p:attrName>ppt_w</p:attrName>
                                        </p:attrNameLst>
                                      </p:cBhvr>
                                      <p:tavLst>
                                        <p:tav tm="0">
                                          <p:val>
                                            <p:fltVal val="0"/>
                                          </p:val>
                                        </p:tav>
                                        <p:tav tm="100000">
                                          <p:val>
                                            <p:strVal val="#ppt_w"/>
                                          </p:val>
                                        </p:tav>
                                      </p:tavLst>
                                    </p:anim>
                                    <p:anim calcmode="lin" valueType="num">
                                      <p:cBhvr>
                                        <p:cTn id="17" dur="500" fill="hold"/>
                                        <p:tgtEl>
                                          <p:spTgt spid="10344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103449"/>
                                        </p:tgtEl>
                                        <p:attrNameLst>
                                          <p:attrName>style.opacity</p:attrName>
                                        </p:attrNameLst>
                                      </p:cBhvr>
                                      <p:to>
                                        <p:strVal val="0.5"/>
                                      </p:to>
                                    </p:set>
                                    <p:animEffect filter="image" prLst="opacity: 0.5">
                                      <p:cBhvr rctx="IE">
                                        <p:cTn id="22" dur="indefinite"/>
                                        <p:tgtEl>
                                          <p:spTgt spid="103449"/>
                                        </p:tgtEl>
                                      </p:cBhvr>
                                    </p:animEffect>
                                  </p:childTnLst>
                                </p:cTn>
                              </p:par>
                              <p:par>
                                <p:cTn id="23" presetID="23" presetClass="entr" presetSubtype="16" fill="hold" nodeType="withEffect">
                                  <p:stCondLst>
                                    <p:cond delay="0"/>
                                  </p:stCondLst>
                                  <p:childTnLst>
                                    <p:set>
                                      <p:cBhvr>
                                        <p:cTn id="24" dur="1" fill="hold">
                                          <p:stCondLst>
                                            <p:cond delay="0"/>
                                          </p:stCondLst>
                                        </p:cTn>
                                        <p:tgtEl>
                                          <p:spTgt spid="103453"/>
                                        </p:tgtEl>
                                        <p:attrNameLst>
                                          <p:attrName>style.visibility</p:attrName>
                                        </p:attrNameLst>
                                      </p:cBhvr>
                                      <p:to>
                                        <p:strVal val="visible"/>
                                      </p:to>
                                    </p:set>
                                    <p:anim calcmode="lin" valueType="num">
                                      <p:cBhvr>
                                        <p:cTn id="25" dur="500" fill="hold"/>
                                        <p:tgtEl>
                                          <p:spTgt spid="103453"/>
                                        </p:tgtEl>
                                        <p:attrNameLst>
                                          <p:attrName>ppt_w</p:attrName>
                                        </p:attrNameLst>
                                      </p:cBhvr>
                                      <p:tavLst>
                                        <p:tav tm="0">
                                          <p:val>
                                            <p:fltVal val="0"/>
                                          </p:val>
                                        </p:tav>
                                        <p:tav tm="100000">
                                          <p:val>
                                            <p:strVal val="#ppt_w"/>
                                          </p:val>
                                        </p:tav>
                                      </p:tavLst>
                                    </p:anim>
                                    <p:anim calcmode="lin" valueType="num">
                                      <p:cBhvr>
                                        <p:cTn id="26" dur="500" fill="hold"/>
                                        <p:tgtEl>
                                          <p:spTgt spid="1034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5"/>
          <p:cNvSpPr>
            <a:spLocks noGrp="1"/>
          </p:cNvSpPr>
          <p:nvPr>
            <p:ph type="sldNum" sz="quarter" idx="12"/>
          </p:nvPr>
        </p:nvSpPr>
        <p:spPr/>
        <p:txBody>
          <a:bodyPr/>
          <a:lstStyle/>
          <a:p>
            <a:fld id="{7997178F-C37B-1246-B68A-C0269D961F85}" type="slidenum">
              <a:rPr lang="en-US"/>
              <a:pPr/>
              <a:t>16</a:t>
            </a:fld>
            <a:endParaRPr lang="en-US"/>
          </a:p>
        </p:txBody>
      </p:sp>
      <p:sp>
        <p:nvSpPr>
          <p:cNvPr id="107522" name="Rectangle 2"/>
          <p:cNvSpPr>
            <a:spLocks noGrp="1" noChangeArrowheads="1"/>
          </p:cNvSpPr>
          <p:nvPr>
            <p:ph type="title"/>
          </p:nvPr>
        </p:nvSpPr>
        <p:spPr/>
        <p:txBody>
          <a:bodyPr>
            <a:normAutofit/>
          </a:bodyPr>
          <a:lstStyle/>
          <a:p>
            <a:pPr algn="l"/>
            <a:r>
              <a:rPr lang="fr-FR" sz="2800" dirty="0">
                <a:solidFill>
                  <a:schemeClr val="bg1"/>
                </a:solidFill>
              </a:rPr>
              <a:t>… </a:t>
            </a:r>
            <a:r>
              <a:rPr lang="el-GR" sz="2800" dirty="0" smtClean="0">
                <a:solidFill>
                  <a:schemeClr val="bg1"/>
                </a:solidFill>
              </a:rPr>
              <a:t>και μερικοί πιο εξειδικευμένοι ανιχνευτές</a:t>
            </a:r>
            <a:endParaRPr lang="fr-FR" sz="2800" dirty="0">
              <a:solidFill>
                <a:schemeClr val="bg1"/>
              </a:solidFill>
            </a:endParaRPr>
          </a:p>
        </p:txBody>
      </p:sp>
      <p:pic>
        <p:nvPicPr>
          <p:cNvPr id="107525" name="Picture 5" descr="al_2k3_g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9388" y="1455738"/>
            <a:ext cx="6337300" cy="4637087"/>
          </a:xfrm>
          <a:noFill/>
          <a:ln/>
        </p:spPr>
      </p:pic>
      <p:sp>
        <p:nvSpPr>
          <p:cNvPr id="107527" name="Text Box 7"/>
          <p:cNvSpPr txBox="1">
            <a:spLocks noChangeArrowheads="1"/>
          </p:cNvSpPr>
          <p:nvPr/>
        </p:nvSpPr>
        <p:spPr bwMode="auto">
          <a:xfrm>
            <a:off x="6732588" y="1700213"/>
            <a:ext cx="2376487" cy="2031325"/>
          </a:xfrm>
          <a:prstGeom prst="rect">
            <a:avLst/>
          </a:prstGeom>
          <a:noFill/>
          <a:ln w="9525">
            <a:solidFill>
              <a:schemeClr val="tx1"/>
            </a:solidFill>
            <a:miter lim="800000"/>
            <a:headEnd/>
            <a:tailEnd/>
          </a:ln>
          <a:effectLst/>
        </p:spPr>
        <p:txBody>
          <a:bodyPr>
            <a:prstTxWarp prst="textNoShape">
              <a:avLst/>
            </a:prstTxWarp>
            <a:spAutoFit/>
          </a:bodyPr>
          <a:lstStyle/>
          <a:p>
            <a:r>
              <a:rPr lang="el-GR" dirty="0" smtClean="0">
                <a:solidFill>
                  <a:schemeClr val="bg1"/>
                </a:solidFill>
                <a:latin typeface="+mj-lt"/>
              </a:rPr>
              <a:t>Φασματόμετρο μιονίων</a:t>
            </a:r>
            <a:r>
              <a:rPr lang="fr-FR" dirty="0" smtClean="0">
                <a:solidFill>
                  <a:schemeClr val="bg1"/>
                </a:solidFill>
                <a:latin typeface="+mj-lt"/>
              </a:rPr>
              <a:t> </a:t>
            </a:r>
            <a:r>
              <a:rPr lang="fr-FR" dirty="0">
                <a:solidFill>
                  <a:schemeClr val="bg1"/>
                </a:solidFill>
                <a:latin typeface="+mj-lt"/>
              </a:rPr>
              <a:t>:</a:t>
            </a:r>
          </a:p>
          <a:p>
            <a:pPr>
              <a:buFontTx/>
              <a:buChar char="•"/>
            </a:pPr>
            <a:r>
              <a:rPr lang="fr-FR" dirty="0">
                <a:solidFill>
                  <a:schemeClr val="bg1"/>
                </a:solidFill>
                <a:latin typeface="+mj-lt"/>
              </a:rPr>
              <a:t> </a:t>
            </a:r>
            <a:r>
              <a:rPr lang="el-GR" dirty="0" smtClean="0">
                <a:solidFill>
                  <a:schemeClr val="bg1"/>
                </a:solidFill>
                <a:latin typeface="+mj-lt"/>
              </a:rPr>
              <a:t>Απορροφητής</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Μαγνητ. δίπολο</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Ανιχν. Ιχνών μ</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Φίλτρο</a:t>
            </a:r>
            <a:endParaRPr lang="fr-FR" dirty="0">
              <a:solidFill>
                <a:schemeClr val="bg1"/>
              </a:solidFill>
              <a:latin typeface="+mj-lt"/>
            </a:endParaRPr>
          </a:p>
          <a:p>
            <a:pPr>
              <a:buFontTx/>
              <a:buChar char="•"/>
            </a:pPr>
            <a:r>
              <a:rPr lang="fr-FR" dirty="0">
                <a:solidFill>
                  <a:schemeClr val="bg1"/>
                </a:solidFill>
                <a:latin typeface="+mj-lt"/>
              </a:rPr>
              <a:t> Trigger</a:t>
            </a:r>
          </a:p>
        </p:txBody>
      </p:sp>
      <p:sp>
        <p:nvSpPr>
          <p:cNvPr id="107528" name="Line 8"/>
          <p:cNvSpPr>
            <a:spLocks noChangeShapeType="1"/>
          </p:cNvSpPr>
          <p:nvPr/>
        </p:nvSpPr>
        <p:spPr bwMode="auto">
          <a:xfrm flipH="1">
            <a:off x="3203575" y="2420938"/>
            <a:ext cx="3600450" cy="129540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29" name="Line 9"/>
          <p:cNvSpPr>
            <a:spLocks noChangeShapeType="1"/>
          </p:cNvSpPr>
          <p:nvPr/>
        </p:nvSpPr>
        <p:spPr bwMode="auto">
          <a:xfrm flipH="1">
            <a:off x="3851275" y="2781300"/>
            <a:ext cx="2952750" cy="1439863"/>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0" name="Line 10"/>
          <p:cNvSpPr>
            <a:spLocks noChangeShapeType="1"/>
          </p:cNvSpPr>
          <p:nvPr/>
        </p:nvSpPr>
        <p:spPr bwMode="auto">
          <a:xfrm flipH="1">
            <a:off x="4643438" y="2997200"/>
            <a:ext cx="2160587" cy="935038"/>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1" name="Line 11"/>
          <p:cNvSpPr>
            <a:spLocks noChangeShapeType="1"/>
          </p:cNvSpPr>
          <p:nvPr/>
        </p:nvSpPr>
        <p:spPr bwMode="auto">
          <a:xfrm flipH="1">
            <a:off x="4643438" y="3284538"/>
            <a:ext cx="2160587"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2" name="Line 12"/>
          <p:cNvSpPr>
            <a:spLocks noChangeShapeType="1"/>
          </p:cNvSpPr>
          <p:nvPr/>
        </p:nvSpPr>
        <p:spPr bwMode="auto">
          <a:xfrm flipH="1">
            <a:off x="5003800" y="3573463"/>
            <a:ext cx="1800225"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7" name="Group 17"/>
          <p:cNvGrpSpPr>
            <a:grpSpLocks/>
          </p:cNvGrpSpPr>
          <p:nvPr/>
        </p:nvGrpSpPr>
        <p:grpSpPr bwMode="auto">
          <a:xfrm>
            <a:off x="2051050" y="3644900"/>
            <a:ext cx="7058027" cy="1438275"/>
            <a:chOff x="1292" y="2296"/>
            <a:chExt cx="4446" cy="906"/>
          </a:xfrm>
        </p:grpSpPr>
        <p:sp>
          <p:nvSpPr>
            <p:cNvPr id="107534" name="Line 14"/>
            <p:cNvSpPr>
              <a:spLocks noChangeShapeType="1"/>
            </p:cNvSpPr>
            <p:nvPr/>
          </p:nvSpPr>
          <p:spPr bwMode="auto">
            <a:xfrm flipH="1" flipV="1">
              <a:off x="1292" y="2296"/>
              <a:ext cx="3176" cy="59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6" name="Group 16"/>
            <p:cNvGrpSpPr>
              <a:grpSpLocks/>
            </p:cNvGrpSpPr>
            <p:nvPr/>
          </p:nvGrpSpPr>
          <p:grpSpPr bwMode="auto">
            <a:xfrm>
              <a:off x="1474" y="2795"/>
              <a:ext cx="4264" cy="407"/>
              <a:chOff x="1474" y="2795"/>
              <a:chExt cx="4264" cy="407"/>
            </a:xfrm>
          </p:grpSpPr>
          <p:sp>
            <p:nvSpPr>
              <p:cNvPr id="107533" name="Text Box 13"/>
              <p:cNvSpPr txBox="1">
                <a:spLocks noChangeArrowheads="1"/>
              </p:cNvSpPr>
              <p:nvPr/>
            </p:nvSpPr>
            <p:spPr bwMode="auto">
              <a:xfrm>
                <a:off x="4468" y="2795"/>
                <a:ext cx="1270" cy="407"/>
              </a:xfrm>
              <a:prstGeom prst="rect">
                <a:avLst/>
              </a:prstGeom>
              <a:noFill/>
              <a:ln w="9525">
                <a:solidFill>
                  <a:schemeClr val="tx1"/>
                </a:solidFill>
                <a:miter lim="800000"/>
                <a:headEnd/>
                <a:tailEnd/>
              </a:ln>
              <a:effectLst/>
            </p:spPr>
            <p:txBody>
              <a:bodyPr wrap="square">
                <a:prstTxWarp prst="textNoShape">
                  <a:avLst/>
                </a:prstTxWarp>
                <a:spAutoFit/>
              </a:bodyPr>
              <a:lstStyle/>
              <a:p>
                <a:r>
                  <a:rPr lang="el-GR" dirty="0" smtClean="0">
                    <a:solidFill>
                      <a:srgbClr val="FFFFFF"/>
                    </a:solidFill>
                    <a:latin typeface="+mj-lt"/>
                  </a:rPr>
                  <a:t>Ανιχνευτές φωτονίων</a:t>
                </a:r>
                <a:endParaRPr lang="en-US" dirty="0">
                  <a:solidFill>
                    <a:srgbClr val="FFFFFF"/>
                  </a:solidFill>
                  <a:latin typeface="+mj-lt"/>
                </a:endParaRPr>
              </a:p>
            </p:txBody>
          </p:sp>
          <p:sp>
            <p:nvSpPr>
              <p:cNvPr id="107535" name="Line 15"/>
              <p:cNvSpPr>
                <a:spLocks noChangeShapeType="1"/>
              </p:cNvSpPr>
              <p:nvPr/>
            </p:nvSpPr>
            <p:spPr bwMode="auto">
              <a:xfrm flipH="1" flipV="1">
                <a:off x="1474" y="2840"/>
                <a:ext cx="2994" cy="46"/>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gr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620660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7527">
                                            <p:txEl>
                                              <p:pRg st="1" end="1"/>
                                            </p:txEl>
                                          </p:spTgt>
                                        </p:tgtEl>
                                        <p:attrNameLst>
                                          <p:attrName>style.opacity</p:attrName>
                                        </p:attrNameLst>
                                      </p:cBhvr>
                                      <p:to>
                                        <p:strVal val="0.5"/>
                                      </p:to>
                                    </p:set>
                                    <p:animEffect filter="image" prLst="opacity: 0.5">
                                      <p:cBhvr rctx="IE">
                                        <p:cTn id="13" dur="indefinite"/>
                                        <p:tgtEl>
                                          <p:spTgt spid="107527">
                                            <p:txEl>
                                              <p:pRg st="1" end="1"/>
                                            </p:txEl>
                                          </p:spTgt>
                                        </p:tgtEl>
                                      </p:cBhvr>
                                    </p:animEffect>
                                  </p:childTnLst>
                                </p:cTn>
                              </p:par>
                              <p:par>
                                <p:cTn id="14" presetID="1" presetClass="exit" presetSubtype="0" fill="hold" grpId="1" nodeType="withEffect">
                                  <p:stCondLst>
                                    <p:cond delay="0"/>
                                  </p:stCondLst>
                                  <p:childTnLst>
                                    <p:set>
                                      <p:cBhvr>
                                        <p:cTn id="15" dur="1" fill="hold">
                                          <p:stCondLst>
                                            <p:cond delay="0"/>
                                          </p:stCondLst>
                                        </p:cTn>
                                        <p:tgtEl>
                                          <p:spTgt spid="107528"/>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107527">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075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107527">
                                            <p:txEl>
                                              <p:pRg st="2" end="2"/>
                                            </p:txEl>
                                          </p:spTgt>
                                        </p:tgtEl>
                                        <p:attrNameLst>
                                          <p:attrName>style.opacity</p:attrName>
                                        </p:attrNameLst>
                                      </p:cBhvr>
                                      <p:to>
                                        <p:strVal val="0.5"/>
                                      </p:to>
                                    </p:set>
                                    <p:animEffect filter="image" prLst="opacity: 0.5">
                                      <p:cBhvr rctx="IE">
                                        <p:cTn id="24" dur="indefinite"/>
                                        <p:tgtEl>
                                          <p:spTgt spid="107527">
                                            <p:txEl>
                                              <p:pRg st="2" end="2"/>
                                            </p:txEl>
                                          </p:spTgt>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1075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752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5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nodeType="clickEffect">
                                  <p:stCondLst>
                                    <p:cond delay="0"/>
                                  </p:stCondLst>
                                  <p:childTnLst>
                                    <p:set>
                                      <p:cBhvr rctx="PPT">
                                        <p:cTn id="34" dur="indefinite"/>
                                        <p:tgtEl>
                                          <p:spTgt spid="107527">
                                            <p:txEl>
                                              <p:pRg st="3" end="3"/>
                                            </p:txEl>
                                          </p:spTgt>
                                        </p:tgtEl>
                                        <p:attrNameLst>
                                          <p:attrName>style.opacity</p:attrName>
                                        </p:attrNameLst>
                                      </p:cBhvr>
                                      <p:to>
                                        <p:strVal val="0.5"/>
                                      </p:to>
                                    </p:set>
                                    <p:animEffect filter="image" prLst="opacity: 0.5">
                                      <p:cBhvr rctx="IE">
                                        <p:cTn id="35" dur="indefinite"/>
                                        <p:tgtEl>
                                          <p:spTgt spid="107527">
                                            <p:txEl>
                                              <p:pRg st="3" end="3"/>
                                            </p:txEl>
                                          </p:spTgt>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107530"/>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07527">
                                            <p:txEl>
                                              <p:pRg st="4" end="4"/>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753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nodeType="clickEffect">
                                  <p:stCondLst>
                                    <p:cond delay="0"/>
                                  </p:stCondLst>
                                  <p:childTnLst>
                                    <p:set>
                                      <p:cBhvr rctx="PPT">
                                        <p:cTn id="45" dur="indefinite"/>
                                        <p:tgtEl>
                                          <p:spTgt spid="107527">
                                            <p:txEl>
                                              <p:pRg st="4" end="4"/>
                                            </p:txEl>
                                          </p:spTgt>
                                        </p:tgtEl>
                                        <p:attrNameLst>
                                          <p:attrName>style.opacity</p:attrName>
                                        </p:attrNameLst>
                                      </p:cBhvr>
                                      <p:to>
                                        <p:strVal val="0.5"/>
                                      </p:to>
                                    </p:set>
                                    <p:animEffect filter="image" prLst="opacity: 0.5">
                                      <p:cBhvr rctx="IE">
                                        <p:cTn id="46" dur="indefinite"/>
                                        <p:tgtEl>
                                          <p:spTgt spid="107527">
                                            <p:txEl>
                                              <p:pRg st="4" end="4"/>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107527">
                                            <p:txEl>
                                              <p:pRg st="5" end="5"/>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0753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075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7532"/>
                                        </p:tgtEl>
                                        <p:attrNameLst>
                                          <p:attrName>style.visibility</p:attrName>
                                        </p:attrNameLst>
                                      </p:cBhvr>
                                      <p:to>
                                        <p:strVal val="hidden"/>
                                      </p:to>
                                    </p:set>
                                  </p:childTnLst>
                                </p:cTn>
                              </p:par>
                              <p:par>
                                <p:cTn id="57" presetID="9" presetClass="emph" presetSubtype="0" nodeType="withEffect">
                                  <p:stCondLst>
                                    <p:cond delay="0"/>
                                  </p:stCondLst>
                                  <p:childTnLst>
                                    <p:set>
                                      <p:cBhvr rctx="PPT">
                                        <p:cTn id="58" dur="indefinite"/>
                                        <p:tgtEl>
                                          <p:spTgt spid="107527">
                                            <p:txEl>
                                              <p:pRg st="5" end="5"/>
                                            </p:txEl>
                                          </p:spTgt>
                                        </p:tgtEl>
                                        <p:attrNameLst>
                                          <p:attrName>style.opacity</p:attrName>
                                        </p:attrNameLst>
                                      </p:cBhvr>
                                      <p:to>
                                        <p:strVal val="0.5"/>
                                      </p:to>
                                    </p:set>
                                    <p:animEffect filter="image" prLst="opacity: 0.5">
                                      <p:cBhvr rctx="IE">
                                        <p:cTn id="59" dur="indefinite"/>
                                        <p:tgtEl>
                                          <p:spTgt spid="107527">
                                            <p:txEl>
                                              <p:pRg st="5" end="5"/>
                                            </p:txEl>
                                          </p:spTgt>
                                        </p:tgtEl>
                                      </p:cBhvr>
                                    </p:animEffect>
                                  </p:childTnLst>
                                </p:cTn>
                              </p:par>
                              <p:par>
                                <p:cTn id="60" presetID="9" presetClass="emph" presetSubtype="0" nodeType="withEffect">
                                  <p:stCondLst>
                                    <p:cond delay="0"/>
                                  </p:stCondLst>
                                  <p:childTnLst>
                                    <p:set>
                                      <p:cBhvr rctx="PPT">
                                        <p:cTn id="61" dur="indefinite"/>
                                        <p:tgtEl>
                                          <p:spTgt spid="107527">
                                            <p:txEl>
                                              <p:pRg st="0" end="0"/>
                                            </p:txEl>
                                          </p:spTgt>
                                        </p:tgtEl>
                                        <p:attrNameLst>
                                          <p:attrName>style.opacity</p:attrName>
                                        </p:attrNameLst>
                                      </p:cBhvr>
                                      <p:to>
                                        <p:strVal val="0.5"/>
                                      </p:to>
                                    </p:set>
                                    <p:animEffect filter="image" prLst="opacity: 0.5">
                                      <p:cBhvr rctx="IE">
                                        <p:cTn id="62" dur="indefinite"/>
                                        <p:tgtEl>
                                          <p:spTgt spid="107527">
                                            <p:txEl>
                                              <p:pRg st="0" end="0"/>
                                            </p:txEl>
                                          </p:spTgt>
                                        </p:tgtEl>
                                      </p:cBhvr>
                                    </p:animEffect>
                                  </p:childTnLst>
                                </p:cTn>
                              </p:par>
                              <p:par>
                                <p:cTn id="63" presetID="1" presetClass="entr" presetSubtype="0" fill="hold" nodeType="withEffect">
                                  <p:stCondLst>
                                    <p:cond delay="0"/>
                                  </p:stCondLst>
                                  <p:childTnLst>
                                    <p:set>
                                      <p:cBhvr>
                                        <p:cTn id="64" dur="1" fill="hold">
                                          <p:stCondLst>
                                            <p:cond delay="0"/>
                                          </p:stCondLst>
                                        </p:cTn>
                                        <p:tgtEl>
                                          <p:spTgt spid="107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nimBg="1"/>
      <p:bldP spid="107528" grpId="1" animBg="1"/>
      <p:bldP spid="107529" grpId="0" animBg="1"/>
      <p:bldP spid="107529" grpId="1" animBg="1"/>
      <p:bldP spid="107530" grpId="0" animBg="1"/>
      <p:bldP spid="107530" grpId="1" animBg="1"/>
      <p:bldP spid="107531" grpId="0" animBg="1"/>
      <p:bldP spid="107531" grpId="1" animBg="1"/>
      <p:bldP spid="107532" grpId="0" animBg="1"/>
      <p:bldP spid="10753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17</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a:t>
            </a:r>
            <a:endParaRPr lang="fr-FR" sz="2800" dirty="0"/>
          </a:p>
        </p:txBody>
      </p:sp>
      <p:sp>
        <p:nvSpPr>
          <p:cNvPr id="109571" name="Rectangle 3"/>
          <p:cNvSpPr>
            <a:spLocks noGrp="1" noChangeArrowheads="1"/>
          </p:cNvSpPr>
          <p:nvPr>
            <p:ph type="body" idx="1"/>
          </p:nvPr>
        </p:nvSpPr>
        <p:spPr>
          <a:xfrm>
            <a:off x="457200" y="1600200"/>
            <a:ext cx="8435975" cy="533400"/>
          </a:xfrm>
        </p:spPr>
        <p:txBody>
          <a:bodyPr/>
          <a:lstStyle/>
          <a:p>
            <a:pPr>
              <a:lnSpc>
                <a:spcPct val="80000"/>
              </a:lnSpc>
            </a:pPr>
            <a:r>
              <a:rPr lang="el-GR" sz="1800" dirty="0" smtClean="0"/>
              <a:t>Εσωτερικό σύστημα ανιχνευτών ιχνών</a:t>
            </a:r>
            <a:r>
              <a:rPr lang="fr-FR" sz="1800" dirty="0" smtClean="0"/>
              <a:t>: </a:t>
            </a:r>
            <a:r>
              <a:rPr lang="fr-FR" sz="1800" dirty="0"/>
              <a:t>6 </a:t>
            </a:r>
            <a:r>
              <a:rPr lang="el-GR" sz="1800" dirty="0"/>
              <a:t>στρώματα </a:t>
            </a:r>
            <a:r>
              <a:rPr lang="el-GR" sz="1800" dirty="0" smtClean="0"/>
              <a:t>από διόδους </a:t>
            </a:r>
            <a:r>
              <a:rPr lang="fr-FR" sz="1800" dirty="0" smtClean="0"/>
              <a:t>Si </a:t>
            </a:r>
            <a:r>
              <a:rPr lang="el-GR" sz="1800" dirty="0" smtClean="0"/>
              <a:t>που δίνουν</a:t>
            </a:r>
            <a:r>
              <a:rPr lang="fr-FR" sz="1800" dirty="0" smtClean="0"/>
              <a:t> </a:t>
            </a:r>
            <a:r>
              <a:rPr lang="fr-FR" sz="1800" dirty="0"/>
              <a:t>2D </a:t>
            </a:r>
            <a:r>
              <a:rPr lang="el-GR" sz="1800" dirty="0" smtClean="0"/>
              <a:t>πληροφορία θέσης</a:t>
            </a:r>
            <a:r>
              <a:rPr lang="fr-FR" sz="1800" dirty="0" smtClean="0"/>
              <a:t> </a:t>
            </a:r>
            <a:endParaRPr lang="fr-FR" sz="1800" dirty="0"/>
          </a:p>
        </p:txBody>
      </p:sp>
      <p:sp>
        <p:nvSpPr>
          <p:cNvPr id="109597" name="Text Box 29"/>
          <p:cNvSpPr txBox="1">
            <a:spLocks noChangeArrowheads="1"/>
          </p:cNvSpPr>
          <p:nvPr/>
        </p:nvSpPr>
        <p:spPr bwMode="auto">
          <a:xfrm>
            <a:off x="1547813" y="4324350"/>
            <a:ext cx="771525" cy="304800"/>
          </a:xfrm>
          <a:prstGeom prst="rect">
            <a:avLst/>
          </a:prstGeom>
          <a:noFill/>
          <a:ln w="9525">
            <a:noFill/>
            <a:miter lim="800000"/>
            <a:headEnd/>
            <a:tailEnd/>
          </a:ln>
          <a:effectLst/>
        </p:spPr>
        <p:txBody>
          <a:bodyPr wrap="none">
            <a:prstTxWarp prst="textNoShape">
              <a:avLst/>
            </a:prstTxWarp>
            <a:spAutoFit/>
          </a:bodyPr>
          <a:lstStyle/>
          <a:p>
            <a:r>
              <a:rPr lang="en-US" sz="1400"/>
              <a:t>300 m</a:t>
            </a:r>
            <a:r>
              <a:rPr lang="en-US" sz="1400">
                <a:latin typeface="Verdana" charset="0"/>
              </a:rPr>
              <a:t>m</a:t>
            </a:r>
          </a:p>
        </p:txBody>
      </p:sp>
      <p:grpSp>
        <p:nvGrpSpPr>
          <p:cNvPr id="109613" name="Group 45"/>
          <p:cNvGrpSpPr>
            <a:grpSpLocks/>
          </p:cNvGrpSpPr>
          <p:nvPr/>
        </p:nvGrpSpPr>
        <p:grpSpPr bwMode="auto">
          <a:xfrm>
            <a:off x="1835150" y="2492375"/>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7" cy="212"/>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7" y="2100"/>
              <a:ext cx="401" cy="20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77"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58"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5"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8" y="4354513"/>
            <a:ext cx="339725" cy="419100"/>
            <a:chOff x="1882" y="2931"/>
            <a:chExt cx="214" cy="264"/>
          </a:xfrm>
        </p:grpSpPr>
        <p:sp>
          <p:nvSpPr>
            <p:cNvPr id="109614" name="Text Box 46"/>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5" y="4341813"/>
            <a:ext cx="339725" cy="419100"/>
            <a:chOff x="1882" y="2931"/>
            <a:chExt cx="214" cy="264"/>
          </a:xfrm>
        </p:grpSpPr>
        <p:sp>
          <p:nvSpPr>
            <p:cNvPr id="109619" name="Text Box 51"/>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0" y="2830513"/>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8"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5"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0"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8"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5"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3"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8"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TextBox 3"/>
          <p:cNvSpPr txBox="1"/>
          <p:nvPr/>
        </p:nvSpPr>
        <p:spPr>
          <a:xfrm>
            <a:off x="6016876" y="5695993"/>
            <a:ext cx="2844536" cy="369332"/>
          </a:xfrm>
          <a:prstGeom prst="rect">
            <a:avLst/>
          </a:prstGeom>
          <a:noFill/>
        </p:spPr>
        <p:txBody>
          <a:bodyPr wrap="none" rtlCol="0">
            <a:spAutoFit/>
          </a:bodyPr>
          <a:lstStyle/>
          <a:p>
            <a:r>
              <a:rPr lang="el-GR" dirty="0"/>
              <a:t>(&gt; 10 εκατομμύρια κανάλια)</a:t>
            </a:r>
            <a:endParaRPr lang="en-GB" dirty="0"/>
          </a:p>
        </p:txBody>
      </p:sp>
    </p:spTree>
    <p:extLst>
      <p:ext uri="{BB962C8B-B14F-4D97-AF65-F5344CB8AC3E}">
        <p14:creationId xmlns:p14="http://schemas.microsoft.com/office/powerpoint/2010/main" val="20167701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5" name="Picture 3" descr="its-2006-0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4963" y="-523875"/>
            <a:ext cx="5934075" cy="790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18</a:t>
            </a:fld>
            <a:endParaRPr lang="en-US"/>
          </a:p>
        </p:txBody>
      </p:sp>
    </p:spTree>
    <p:extLst>
      <p:ext uri="{BB962C8B-B14F-4D97-AF65-F5344CB8AC3E}">
        <p14:creationId xmlns:p14="http://schemas.microsoft.com/office/powerpoint/2010/main" val="3375231369"/>
      </p:ext>
    </p:extLst>
  </p:cSld>
  <p:clrMapOvr>
    <a:masterClrMapping/>
  </p:clrMapOvr>
  <p:transition xmlns:p14="http://schemas.microsoft.com/office/powerpoint/2010/main" spd="slow" advClick="0" advTm="200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19</a:t>
            </a:fld>
            <a:endParaRPr lang="en-US"/>
          </a:p>
        </p:txBody>
      </p:sp>
      <p:sp>
        <p:nvSpPr>
          <p:cNvPr id="114692" name="Rectangle 4"/>
          <p:cNvSpPr>
            <a:spLocks noGrp="1" noChangeArrowheads="1"/>
          </p:cNvSpPr>
          <p:nvPr>
            <p:ph type="title"/>
          </p:nvPr>
        </p:nvSpPr>
        <p:spPr/>
        <p:txBody>
          <a:bodyPr>
            <a:normAutofit/>
          </a:bodyPr>
          <a:lstStyle/>
          <a:p>
            <a:r>
              <a:rPr lang="el-GR" sz="3200" dirty="0" smtClean="0"/>
              <a:t>Τ</a:t>
            </a:r>
            <a:r>
              <a:rPr lang="en-GB" sz="3200" dirty="0" err="1" smtClean="0"/>
              <a:t>ime</a:t>
            </a:r>
            <a:r>
              <a:rPr lang="en-GB" sz="3200" dirty="0" smtClean="0"/>
              <a:t> Projection Chamber</a:t>
            </a:r>
            <a:endParaRPr lang="en-US" sz="3200" dirty="0"/>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4" name="Text Box 6"/>
          <p:cNvSpPr txBox="1">
            <a:spLocks noChangeArrowheads="1"/>
          </p:cNvSpPr>
          <p:nvPr/>
        </p:nvSpPr>
        <p:spPr bwMode="auto">
          <a:xfrm>
            <a:off x="609600" y="5500688"/>
            <a:ext cx="2809875" cy="762000"/>
          </a:xfrm>
          <a:prstGeom prst="rect">
            <a:avLst/>
          </a:prstGeom>
          <a:noFill/>
          <a:ln w="12700" cap="sq">
            <a:solidFill>
              <a:schemeClr val="folHlink"/>
            </a:solidFill>
            <a:miter lim="800000"/>
            <a:headEnd type="none" w="sm" len="sm"/>
            <a:tailEnd type="none" w="sm" len="sm"/>
          </a:ln>
          <a:effectLst/>
        </p:spPr>
        <p:txBody>
          <a:bodyPr>
            <a:prstTxWarp prst="textNoShape">
              <a:avLst/>
            </a:prstTxWarp>
            <a:spAutoFit/>
          </a:bodyPr>
          <a:lstStyle/>
          <a:p>
            <a:pPr algn="ctr">
              <a:lnSpc>
                <a:spcPct val="120000"/>
              </a:lnSpc>
            </a:pPr>
            <a:r>
              <a:rPr lang="en-US" sz="1200">
                <a:latin typeface="Arial" charset="0"/>
              </a:rPr>
              <a:t>Readout plane segmentation</a:t>
            </a:r>
          </a:p>
          <a:p>
            <a:pPr algn="ctr">
              <a:lnSpc>
                <a:spcPct val="120000"/>
              </a:lnSpc>
            </a:pPr>
            <a:r>
              <a:rPr lang="en-US" sz="1200">
                <a:latin typeface="Arial" charset="0"/>
              </a:rPr>
              <a:t>18 trapezoidal sectors </a:t>
            </a:r>
          </a:p>
          <a:p>
            <a:pPr algn="ctr">
              <a:lnSpc>
                <a:spcPct val="120000"/>
              </a:lnSpc>
            </a:pPr>
            <a:r>
              <a:rPr lang="en-US" sz="1200">
                <a:latin typeface="Arial" charset="0"/>
              </a:rPr>
              <a:t>each covering 20 degrees in azimuth </a:t>
            </a:r>
          </a:p>
        </p:txBody>
      </p:sp>
      <p:sp>
        <p:nvSpPr>
          <p:cNvPr id="114695" name="Text Box 7"/>
          <p:cNvSpPr txBox="1">
            <a:spLocks noChangeArrowheads="1"/>
          </p:cNvSpPr>
          <p:nvPr/>
        </p:nvSpPr>
        <p:spPr bwMode="auto">
          <a:xfrm>
            <a:off x="2676525"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5"/>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8"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5425"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0"/>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7000" y="4914900"/>
            <a:ext cx="765175" cy="3048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8400"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5" y="2708275"/>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8"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5700"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8"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3"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20938" y="344963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8" y="3451225"/>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91150" y="1612900"/>
            <a:ext cx="1462088" cy="957263"/>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5"/>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0" y="3132138"/>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3" y="3138488"/>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0" y="3997325"/>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3" y="4003675"/>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5" y="4064000"/>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0"/>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8"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38"/>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38"/>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0" y="3152775"/>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8" y="5449888"/>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5"/>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8"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5"/>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8" y="4602163"/>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0"/>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0"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5" y="3132138"/>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5"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0"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5"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0"/>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3"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3" y="4305300"/>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6750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988" y="4230688"/>
            <a:ext cx="115887"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315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8"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8" y="3227388"/>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5"/>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5" y="5176838"/>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0" y="3559175"/>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438" y="3413125"/>
            <a:ext cx="100012" cy="182563"/>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625" y="5033963"/>
            <a:ext cx="100013" cy="182562"/>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0"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5"/>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5"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0"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0"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5"/>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4" name="Line 86"/>
          <p:cNvSpPr>
            <a:spLocks noChangeShapeType="1"/>
          </p:cNvSpPr>
          <p:nvPr/>
        </p:nvSpPr>
        <p:spPr bwMode="auto">
          <a:xfrm flipH="1">
            <a:off x="5435600" y="5118100"/>
            <a:ext cx="1441450" cy="74295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8"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5075" y="5870575"/>
            <a:ext cx="425450" cy="274638"/>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7925" y="3132138"/>
            <a:ext cx="539750" cy="2386012"/>
            <a:chOff x="3283" y="1152"/>
            <a:chExt cx="494"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3" y="2142"/>
              <a:ext cx="494" cy="210"/>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5"/>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7650" y="4176713"/>
            <a:ext cx="374650" cy="274637"/>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0"/>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7050" y="3695700"/>
            <a:ext cx="912813"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7688" y="4702175"/>
            <a:ext cx="809625"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5"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88288" y="478948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1" name="Text Box 103"/>
          <p:cNvSpPr txBox="1">
            <a:spLocks noChangeArrowheads="1"/>
          </p:cNvSpPr>
          <p:nvPr/>
        </p:nvSpPr>
        <p:spPr bwMode="auto">
          <a:xfrm>
            <a:off x="4932363" y="5861050"/>
            <a:ext cx="94297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End plate</a:t>
            </a:r>
          </a:p>
        </p:txBody>
      </p:sp>
      <p:sp>
        <p:nvSpPr>
          <p:cNvPr id="114792" name="Text Box 104"/>
          <p:cNvSpPr txBox="1">
            <a:spLocks noChangeArrowheads="1"/>
          </p:cNvSpPr>
          <p:nvPr/>
        </p:nvSpPr>
        <p:spPr bwMode="auto">
          <a:xfrm>
            <a:off x="4716463" y="5186363"/>
            <a:ext cx="1543050"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3" name="Line 105"/>
          <p:cNvSpPr>
            <a:spLocks noChangeShapeType="1"/>
          </p:cNvSpPr>
          <p:nvPr/>
        </p:nvSpPr>
        <p:spPr bwMode="auto">
          <a:xfrm flipH="1" flipV="1">
            <a:off x="3132138" y="4997450"/>
            <a:ext cx="2303462" cy="8636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4" name="Line 106"/>
          <p:cNvSpPr>
            <a:spLocks noChangeShapeType="1"/>
          </p:cNvSpPr>
          <p:nvPr/>
        </p:nvSpPr>
        <p:spPr bwMode="auto">
          <a:xfrm flipV="1">
            <a:off x="5508625" y="3557588"/>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0"/>
            <a:ext cx="113982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3"/>
            <a:ext cx="1265238"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2" descr="9906026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2755" y="851873"/>
            <a:ext cx="6518489" cy="54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2502" name="Oval 6"/>
          <p:cNvSpPr>
            <a:spLocks noChangeArrowheads="1"/>
          </p:cNvSpPr>
          <p:nvPr/>
        </p:nvSpPr>
        <p:spPr bwMode="auto">
          <a:xfrm>
            <a:off x="1447800" y="5257800"/>
            <a:ext cx="10668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62503" name="Oval 7"/>
          <p:cNvSpPr>
            <a:spLocks noChangeArrowheads="1"/>
          </p:cNvSpPr>
          <p:nvPr/>
        </p:nvSpPr>
        <p:spPr bwMode="auto">
          <a:xfrm>
            <a:off x="3810000" y="4572000"/>
            <a:ext cx="762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62504" name="Oval 8"/>
          <p:cNvSpPr>
            <a:spLocks noChangeArrowheads="1"/>
          </p:cNvSpPr>
          <p:nvPr/>
        </p:nvSpPr>
        <p:spPr bwMode="auto">
          <a:xfrm>
            <a:off x="2971800" y="4343400"/>
            <a:ext cx="762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62505" name="Oval 9"/>
          <p:cNvSpPr>
            <a:spLocks noChangeArrowheads="1"/>
          </p:cNvSpPr>
          <p:nvPr/>
        </p:nvSpPr>
        <p:spPr bwMode="auto">
          <a:xfrm>
            <a:off x="1981200" y="4343400"/>
            <a:ext cx="762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62507" name="Rectangle 11"/>
          <p:cNvSpPr>
            <a:spLocks noChangeArrowheads="1"/>
          </p:cNvSpPr>
          <p:nvPr/>
        </p:nvSpPr>
        <p:spPr bwMode="auto">
          <a:xfrm>
            <a:off x="743682" y="152400"/>
            <a:ext cx="684985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l-GR" sz="2000" dirty="0" smtClean="0">
                <a:solidFill>
                  <a:srgbClr val="FFFFFF"/>
                </a:solidFill>
                <a:cs typeface="+mn-cs"/>
              </a:rPr>
              <a:t>Ο Μεγάλος Επιταχυντής Αδρονίων </a:t>
            </a:r>
            <a:r>
              <a:rPr lang="fr-FR" sz="2000" dirty="0" smtClean="0">
                <a:solidFill>
                  <a:srgbClr val="FFFFFF"/>
                </a:solidFill>
                <a:cs typeface="+mn-cs"/>
              </a:rPr>
              <a:t>LHC </a:t>
            </a:r>
            <a:r>
              <a:rPr lang="el-GR" sz="2000" dirty="0" smtClean="0">
                <a:solidFill>
                  <a:srgbClr val="FFFFFF"/>
                </a:solidFill>
                <a:cs typeface="+mn-cs"/>
              </a:rPr>
              <a:t>(</a:t>
            </a:r>
            <a:r>
              <a:rPr lang="fr-FR" sz="2000" dirty="0" smtClean="0">
                <a:solidFill>
                  <a:srgbClr val="FFFFFF"/>
                </a:solidFill>
                <a:cs typeface="+mn-cs"/>
              </a:rPr>
              <a:t>Large </a:t>
            </a:r>
            <a:r>
              <a:rPr lang="fr-FR" sz="2000" dirty="0">
                <a:solidFill>
                  <a:srgbClr val="FFFFFF"/>
                </a:solidFill>
                <a:cs typeface="+mn-cs"/>
              </a:rPr>
              <a:t>Hadron </a:t>
            </a:r>
            <a:r>
              <a:rPr lang="fr-FR" sz="2000" dirty="0" err="1" smtClean="0">
                <a:solidFill>
                  <a:srgbClr val="FFFFFF"/>
                </a:solidFill>
                <a:cs typeface="+mn-cs"/>
              </a:rPr>
              <a:t>Collider</a:t>
            </a:r>
            <a:r>
              <a:rPr lang="el-GR" sz="2000" dirty="0" smtClean="0">
                <a:solidFill>
                  <a:srgbClr val="FFFFFF"/>
                </a:solidFill>
                <a:cs typeface="+mn-cs"/>
              </a:rPr>
              <a:t>)</a:t>
            </a:r>
            <a:endParaRPr lang="en-US" sz="2000" dirty="0">
              <a:solidFill>
                <a:srgbClr val="FFFFFF"/>
              </a:solidFill>
              <a:cs typeface="+mn-cs"/>
            </a:endParaRPr>
          </a:p>
        </p:txBody>
      </p:sp>
      <p:sp>
        <p:nvSpPr>
          <p:cNvPr id="4" name="Slide Number Placeholder 3"/>
          <p:cNvSpPr>
            <a:spLocks noGrp="1"/>
          </p:cNvSpPr>
          <p:nvPr>
            <p:ph type="sldNum" sz="quarter" idx="12"/>
          </p:nvPr>
        </p:nvSpPr>
        <p:spPr/>
        <p:txBody>
          <a:bodyPr/>
          <a:lstStyle/>
          <a:p>
            <a:fld id="{8B9660DA-E739-CB4A-AEFC-82AEB23D0057}" type="slidenum">
              <a:rPr lang="en-US" smtClean="0"/>
              <a:pPr/>
              <a:t>2</a:t>
            </a:fld>
            <a:endParaRPr lang="en-US"/>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00685952"/>
      </p:ext>
    </p:extLst>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69" name="Picture 3" descr="tpc-2004-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0" y="-1071563"/>
            <a:ext cx="12001500" cy="900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20</a:t>
            </a:fld>
            <a:endParaRPr lang="en-US"/>
          </a:p>
        </p:txBody>
      </p:sp>
    </p:spTree>
    <p:extLst>
      <p:ext uri="{BB962C8B-B14F-4D97-AF65-F5344CB8AC3E}">
        <p14:creationId xmlns:p14="http://schemas.microsoft.com/office/powerpoint/2010/main" val="3082068195"/>
      </p:ext>
    </p:extLst>
  </p:cSld>
  <p:clrMapOvr>
    <a:masterClrMapping/>
  </p:clrMapOvr>
  <p:transition xmlns:p14="http://schemas.microsoft.com/office/powerpoint/2010/main" spd="slow" advClick="0" advTm="200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5" name="Picture 3" descr="0606032_03-A4-at-144-dp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3175" y="-1914525"/>
            <a:ext cx="14230350" cy="1068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21</a:t>
            </a:fld>
            <a:endParaRPr lang="en-US"/>
          </a:p>
        </p:txBody>
      </p:sp>
    </p:spTree>
    <p:extLst>
      <p:ext uri="{BB962C8B-B14F-4D97-AF65-F5344CB8AC3E}">
        <p14:creationId xmlns:p14="http://schemas.microsoft.com/office/powerpoint/2010/main" val="2969535906"/>
      </p:ext>
    </p:extLst>
  </p:cSld>
  <p:clrMapOvr>
    <a:masterClrMapping/>
  </p:clrMapOvr>
  <p:transition xmlns:p14="http://schemas.microsoft.com/office/powerpoint/2010/main" spd="slow" advClick="0" advTm="200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22</a:t>
            </a:fld>
            <a:endParaRPr lang="en-US"/>
          </a:p>
        </p:txBody>
      </p:sp>
      <p:sp>
        <p:nvSpPr>
          <p:cNvPr id="124930" name="Rectangle 2"/>
          <p:cNvSpPr>
            <a:spLocks noGrp="1" noChangeArrowheads="1"/>
          </p:cNvSpPr>
          <p:nvPr>
            <p:ph type="title"/>
          </p:nvPr>
        </p:nvSpPr>
        <p:spPr/>
        <p:txBody>
          <a:bodyPr>
            <a:normAutofit/>
          </a:bodyPr>
          <a:lstStyle/>
          <a:p>
            <a:r>
              <a:rPr lang="en-US" sz="3200" dirty="0" smtClean="0">
                <a:solidFill>
                  <a:srgbClr val="FFFFFF"/>
                </a:solidFill>
              </a:rPr>
              <a:t>Transition Radiation Detector</a:t>
            </a:r>
            <a:endParaRPr lang="en-US" sz="3200" dirty="0">
              <a:solidFill>
                <a:srgbClr val="FFFFFF"/>
              </a:solidFill>
            </a:endParaRPr>
          </a:p>
        </p:txBody>
      </p:sp>
      <p:sp>
        <p:nvSpPr>
          <p:cNvPr id="124931" name="Rectangle 3"/>
          <p:cNvSpPr>
            <a:spLocks noGrp="1" noChangeArrowheads="1"/>
          </p:cNvSpPr>
          <p:nvPr>
            <p:ph type="body" sz="half" idx="1"/>
          </p:nvPr>
        </p:nvSpPr>
        <p:spPr>
          <a:xfrm>
            <a:off x="457200" y="1412875"/>
            <a:ext cx="8507413" cy="749300"/>
          </a:xfrm>
        </p:spPr>
        <p:txBody>
          <a:bodyPr/>
          <a:lstStyle/>
          <a:p>
            <a:r>
              <a:rPr lang="el-GR" sz="2800" dirty="0" smtClean="0">
                <a:solidFill>
                  <a:srgbClr val="FFFFFF"/>
                </a:solidFill>
              </a:rPr>
              <a:t>Ξεχωρίζει ηλεκτρόνια από πιόνια</a:t>
            </a:r>
            <a:endParaRPr lang="fr-FR"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250825" y="1989138"/>
            <a:ext cx="3840163" cy="4183062"/>
          </a:xfrm>
          <a:prstGeom prst="rect">
            <a:avLst/>
          </a:prstGeom>
          <a:ln>
            <a:noFill/>
          </a:ln>
          <a:effectLst>
            <a:outerShdw blurRad="292100" dist="139700" dir="2700000" algn="tl" rotWithShape="0">
              <a:srgbClr val="333333">
                <a:alpha val="65000"/>
              </a:srgbClr>
            </a:outerShdw>
          </a:effectLst>
        </p:spPr>
      </p:pic>
      <p:sp>
        <p:nvSpPr>
          <p:cNvPr id="124934" name="Text Box 6"/>
          <p:cNvSpPr txBox="1">
            <a:spLocks noChangeArrowheads="1"/>
          </p:cNvSpPr>
          <p:nvPr/>
        </p:nvSpPr>
        <p:spPr bwMode="auto">
          <a:xfrm>
            <a:off x="4787900" y="2205038"/>
            <a:ext cx="4176713" cy="4093428"/>
          </a:xfrm>
          <a:prstGeom prst="rect">
            <a:avLst/>
          </a:prstGeom>
          <a:noFill/>
          <a:ln w="9525">
            <a:noFill/>
            <a:miter lim="800000"/>
            <a:headEnd/>
            <a:tailEnd/>
          </a:ln>
          <a:effectLst/>
        </p:spPr>
        <p:txBody>
          <a:bodyPr>
            <a:prstTxWarp prst="textNoShape">
              <a:avLst/>
            </a:prstTxWarp>
            <a:spAutoFit/>
          </a:bodyPr>
          <a:lstStyle/>
          <a:p>
            <a:pPr>
              <a:buFontTx/>
              <a:buChar char="•"/>
            </a:pPr>
            <a:r>
              <a:rPr lang="el-GR" sz="2000" dirty="0" smtClean="0">
                <a:solidFill>
                  <a:srgbClr val="FFFFFF"/>
                </a:solidFill>
                <a:latin typeface="+mj-lt"/>
              </a:rPr>
              <a:t>Οταν ένα σχετικιστικό σωμάτιο διασχίζει ένα ανομοιογενές μέσο εκπέμπεται ακτινοβολία </a:t>
            </a:r>
            <a:r>
              <a:rPr lang="fr-FR" sz="2000" dirty="0" smtClean="0">
                <a:solidFill>
                  <a:srgbClr val="FFFFFF"/>
                </a:solidFill>
                <a:latin typeface="+mj-lt"/>
              </a:rPr>
              <a:t>X</a:t>
            </a:r>
            <a:endParaRPr lang="el-GR" sz="2000" dirty="0" smtClean="0">
              <a:solidFill>
                <a:srgbClr val="FFFFFF"/>
              </a:solidFill>
              <a:latin typeface="+mj-lt"/>
            </a:endParaRPr>
          </a:p>
          <a:p>
            <a:r>
              <a:rPr lang="fr-FR" sz="2000" dirty="0" smtClean="0">
                <a:solidFill>
                  <a:srgbClr val="FFFFFF"/>
                </a:solidFill>
                <a:latin typeface="+mj-lt"/>
              </a:rPr>
              <a:t> </a:t>
            </a:r>
            <a:endParaRPr lang="fr-FR" sz="2000" dirty="0">
              <a:solidFill>
                <a:srgbClr val="FFFFFF"/>
              </a:solidFill>
              <a:latin typeface="+mj-lt"/>
            </a:endParaRPr>
          </a:p>
          <a:p>
            <a:pPr>
              <a:buFontTx/>
              <a:buChar char="•"/>
            </a:pPr>
            <a:r>
              <a:rPr lang="fr-FR" sz="2000" dirty="0">
                <a:solidFill>
                  <a:srgbClr val="FFFFFF"/>
                </a:solidFill>
                <a:latin typeface="+mj-lt"/>
              </a:rPr>
              <a:t> </a:t>
            </a:r>
            <a:r>
              <a:rPr lang="el-GR" sz="2000" dirty="0" smtClean="0">
                <a:solidFill>
                  <a:srgbClr val="FFFFFF"/>
                </a:solidFill>
                <a:latin typeface="+mj-lt"/>
              </a:rPr>
              <a:t>Επιλέγουμε το μέσο ώστε μόνο τα ηλεκτρόνια να εκπέμπουν ακτινοβολία μετάβασης</a:t>
            </a:r>
            <a:endParaRPr lang="el-G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a:solidFill>
                  <a:srgbClr val="FFFFFF"/>
                </a:solidFill>
                <a:latin typeface="+mj-lt"/>
              </a:rPr>
              <a:t> </a:t>
            </a:r>
            <a:r>
              <a:rPr lang="el-GR" sz="2000" dirty="0" smtClean="0">
                <a:solidFill>
                  <a:srgbClr val="FFFFFF"/>
                </a:solidFill>
                <a:latin typeface="+mj-lt"/>
              </a:rPr>
              <a:t>Ανιχνεύουμε τόσο τα φορτισμένα σωμάτια όσο και την ακτινοβολία</a:t>
            </a:r>
            <a:r>
              <a:rPr lang="el-GR" sz="2000" dirty="0">
                <a:solidFill>
                  <a:srgbClr val="FFFFFF"/>
                </a:solidFill>
                <a:latin typeface="+mj-lt"/>
              </a:rPr>
              <a:t> </a:t>
            </a:r>
            <a:r>
              <a:rPr lang="fr-FR" sz="2000" dirty="0" smtClean="0">
                <a:solidFill>
                  <a:srgbClr val="FFFFFF"/>
                </a:solidFill>
                <a:latin typeface="+mj-lt"/>
              </a:rPr>
              <a:t>X </a:t>
            </a:r>
            <a:endParaRPr lang="fr-F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smtClean="0">
                <a:solidFill>
                  <a:srgbClr val="FFFFFF"/>
                </a:solidFill>
                <a:latin typeface="+mj-lt"/>
              </a:rPr>
              <a:t> </a:t>
            </a:r>
            <a:r>
              <a:rPr lang="el-GR" sz="2000" dirty="0" smtClean="0">
                <a:solidFill>
                  <a:srgbClr val="FFFFFF"/>
                </a:solidFill>
                <a:latin typeface="+mj-lt"/>
              </a:rPr>
              <a:t>Θάλαμος πολλών συρμάτων με ένα βαρύ αέριο </a:t>
            </a:r>
            <a:r>
              <a:rPr lang="fr-FR" sz="2000" dirty="0" smtClean="0">
                <a:solidFill>
                  <a:srgbClr val="FFFFFF"/>
                </a:solidFill>
                <a:latin typeface="+mj-lt"/>
              </a:rPr>
              <a:t>(Xe)</a:t>
            </a:r>
            <a:endParaRPr lang="fr-FR" sz="2000" dirty="0">
              <a:solidFill>
                <a:srgbClr val="FFFFFF"/>
              </a:solidFill>
              <a:latin typeface="+mj-lt"/>
            </a:endParaRPr>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9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9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124934">
                                            <p:txEl>
                                              <p:pRg st="0" end="0"/>
                                            </p:txEl>
                                          </p:spTgt>
                                        </p:tgtEl>
                                        <p:attrNameLst>
                                          <p:attrName>style.opacity</p:attrName>
                                        </p:attrNameLst>
                                      </p:cBhvr>
                                      <p:to>
                                        <p:strVal val="0.5"/>
                                      </p:to>
                                    </p:set>
                                    <p:animEffect filter="image" prLst="opacity: 0.5">
                                      <p:cBhvr rctx="IE">
                                        <p:cTn id="15" dur="indefinite"/>
                                        <p:tgtEl>
                                          <p:spTgt spid="12493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nodeType="clickEffect">
                                  <p:stCondLst>
                                    <p:cond delay="0"/>
                                  </p:stCondLst>
                                  <p:childTnLst>
                                    <p:set>
                                      <p:cBhvr rctx="PPT">
                                        <p:cTn id="19" dur="indefinite"/>
                                        <p:tgtEl>
                                          <p:spTgt spid="124934">
                                            <p:txEl>
                                              <p:pRg st="1" end="1"/>
                                            </p:txEl>
                                          </p:spTgt>
                                        </p:tgtEl>
                                        <p:attrNameLst>
                                          <p:attrName>style.opacity</p:attrName>
                                        </p:attrNameLst>
                                      </p:cBhvr>
                                      <p:to>
                                        <p:strVal val="0.5"/>
                                      </p:to>
                                    </p:set>
                                    <p:animEffect filter="image" prLst="opacity: 0.5">
                                      <p:cBhvr rctx="IE">
                                        <p:cTn id="20" dur="indefinite"/>
                                        <p:tgtEl>
                                          <p:spTgt spid="124934">
                                            <p:txEl>
                                              <p:pRg st="1" end="1"/>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493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124934">
                                            <p:txEl>
                                              <p:pRg st="2" end="2"/>
                                            </p:txEl>
                                          </p:spTgt>
                                        </p:tgtEl>
                                        <p:attrNameLst>
                                          <p:attrName>style.opacity</p:attrName>
                                        </p:attrNameLst>
                                      </p:cBhvr>
                                      <p:to>
                                        <p:strVal val="0.5"/>
                                      </p:to>
                                    </p:set>
                                    <p:animEffect filter="image" prLst="opacity: 0.5">
                                      <p:cBhvr rctx="IE">
                                        <p:cTn id="27" dur="indefinite"/>
                                        <p:tgtEl>
                                          <p:spTgt spid="124934">
                                            <p:txEl>
                                              <p:pRg st="2" end="2"/>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124934">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124934">
                                            <p:txEl>
                                              <p:pRg st="4" end="4"/>
                                            </p:txEl>
                                          </p:spTgt>
                                        </p:tgtEl>
                                        <p:attrNameLst>
                                          <p:attrName>style.opacity</p:attrName>
                                        </p:attrNameLst>
                                      </p:cBhvr>
                                      <p:to>
                                        <p:strVal val="0.5"/>
                                      </p:to>
                                    </p:set>
                                    <p:animEffect filter="image" prLst="opacity: 0.5">
                                      <p:cBhvr rctx="IE">
                                        <p:cTn id="34" dur="indefinite"/>
                                        <p:tgtEl>
                                          <p:spTgt spid="124934">
                                            <p:txEl>
                                              <p:pRg st="4" end="4"/>
                                            </p:txEl>
                                          </p:spTgt>
                                        </p:tgtEl>
                                      </p:cBhvr>
                                    </p:animEffect>
                                  </p:childTnLst>
                                </p:cTn>
                              </p:par>
                              <p:par>
                                <p:cTn id="35" presetID="1" presetClass="entr" presetSubtype="0" fill="hold" nodeType="withEffect">
                                  <p:stCondLst>
                                    <p:cond delay="0"/>
                                  </p:stCondLst>
                                  <p:childTnLst>
                                    <p:set>
                                      <p:cBhvr>
                                        <p:cTn id="36" dur="1" fill="hold">
                                          <p:stCondLst>
                                            <p:cond delay="0"/>
                                          </p:stCondLst>
                                        </p:cTn>
                                        <p:tgtEl>
                                          <p:spTgt spid="1249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DE3306-50CE-A843-9594-EEF98AC5EB95}" type="slidenum">
              <a:rPr lang="en-US" smtClean="0"/>
              <a:pPr/>
              <a:t>23</a:t>
            </a:fld>
            <a:endParaRPr lang="en-US"/>
          </a:p>
        </p:txBody>
      </p:sp>
      <p:pic>
        <p:nvPicPr>
          <p:cNvPr id="8" name="Picture 7" descr="trd-2006-005_1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913" y="0"/>
            <a:ext cx="10465599" cy="6947992"/>
          </a:xfrm>
          <a:prstGeom prst="rect">
            <a:avLst/>
          </a:prstGeom>
        </p:spPr>
      </p:pic>
    </p:spTree>
    <p:extLst>
      <p:ext uri="{BB962C8B-B14F-4D97-AF65-F5344CB8AC3E}">
        <p14:creationId xmlns:p14="http://schemas.microsoft.com/office/powerpoint/2010/main" val="41081569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00FF">
            <a:alpha val="24000"/>
          </a:srgbClr>
        </a:solidFill>
        <a:effectLst/>
      </p:bgPr>
    </p:bg>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24</a:t>
            </a:fld>
            <a:endParaRPr lang="en-US"/>
          </a:p>
        </p:txBody>
      </p:sp>
      <p:sp>
        <p:nvSpPr>
          <p:cNvPr id="124930" name="Rectangle 2"/>
          <p:cNvSpPr>
            <a:spLocks noGrp="1" noChangeArrowheads="1"/>
          </p:cNvSpPr>
          <p:nvPr>
            <p:ph type="title"/>
          </p:nvPr>
        </p:nvSpPr>
        <p:spPr>
          <a:ln>
            <a:solidFill>
              <a:schemeClr val="tx1"/>
            </a:solidFill>
          </a:ln>
        </p:spPr>
        <p:txBody>
          <a:bodyPr>
            <a:normAutofit/>
          </a:bodyPr>
          <a:lstStyle/>
          <a:p>
            <a:r>
              <a:rPr lang="en-US" sz="3600" dirty="0" smtClean="0"/>
              <a:t>Time of Flight</a:t>
            </a:r>
            <a:endParaRPr lang="en-US" sz="3600" dirty="0"/>
          </a:p>
        </p:txBody>
      </p:sp>
      <p:sp>
        <p:nvSpPr>
          <p:cNvPr id="2" name="Content Placeholder 1"/>
          <p:cNvSpPr>
            <a:spLocks noGrp="1"/>
          </p:cNvSpPr>
          <p:nvPr>
            <p:ph sz="half" idx="2"/>
          </p:nvPr>
        </p:nvSpPr>
        <p:spPr>
          <a:xfrm>
            <a:off x="4648200" y="1658551"/>
            <a:ext cx="4038600" cy="4530725"/>
          </a:xfrm>
        </p:spPr>
        <p:txBody>
          <a:bodyPr>
            <a:normAutofit lnSpcReduction="10000"/>
          </a:bodyPr>
          <a:lstStyle/>
          <a:p>
            <a:pPr marL="0" indent="0">
              <a:buNone/>
            </a:pPr>
            <a:r>
              <a:rPr lang="el-GR" sz="1800" dirty="0" smtClean="0"/>
              <a:t>Μετράει το χρόνο πτήσης </a:t>
            </a:r>
            <a:r>
              <a:rPr lang="en-GB" sz="1800" dirty="0" smtClean="0"/>
              <a:t>(</a:t>
            </a:r>
            <a:r>
              <a:rPr lang="el-GR" sz="1800" dirty="0" smtClean="0"/>
              <a:t>από το σημείο δημιουργίας μέχρι το σημείο ανίχνευσης) φορτισμένων σωματιδίων</a:t>
            </a:r>
          </a:p>
          <a:p>
            <a:pPr marL="0" indent="0">
              <a:buNone/>
            </a:pPr>
            <a:r>
              <a:rPr lang="el-GR" sz="1800" dirty="0" smtClean="0"/>
              <a:t>με ακρίβεια </a:t>
            </a:r>
            <a:r>
              <a:rPr lang="el-GR" sz="1800" dirty="0" smtClean="0">
                <a:solidFill>
                  <a:srgbClr val="000090"/>
                </a:solidFill>
              </a:rPr>
              <a:t>70 </a:t>
            </a:r>
            <a:r>
              <a:rPr lang="en-GB" sz="1800" dirty="0" err="1" smtClean="0">
                <a:solidFill>
                  <a:srgbClr val="000090"/>
                </a:solidFill>
              </a:rPr>
              <a:t>ps</a:t>
            </a:r>
            <a:endParaRPr lang="el-GR" sz="1800" dirty="0" smtClean="0">
              <a:solidFill>
                <a:srgbClr val="000090"/>
              </a:solidFill>
            </a:endParaRPr>
          </a:p>
          <a:p>
            <a:pPr marL="0" indent="0">
              <a:buNone/>
            </a:pPr>
            <a:endParaRPr lang="el-GR" sz="1800" dirty="0"/>
          </a:p>
          <a:p>
            <a:pPr marL="0" indent="0">
              <a:buNone/>
            </a:pPr>
            <a:r>
              <a:rPr lang="el-GR" sz="1800" dirty="0" smtClean="0"/>
              <a:t>Χρόνος και μήκος διαδρομής (γνωστή από τους ανιχνευτές ιχνών) δίνουν την ταχύτητα</a:t>
            </a:r>
          </a:p>
          <a:p>
            <a:pPr marL="0" indent="0">
              <a:buNone/>
            </a:pPr>
            <a:endParaRPr lang="el-GR" sz="1800" dirty="0"/>
          </a:p>
          <a:p>
            <a:pPr marL="0" indent="0">
              <a:buNone/>
            </a:pPr>
            <a:r>
              <a:rPr lang="el-GR" sz="1800" dirty="0" smtClean="0"/>
              <a:t>Απο τους </a:t>
            </a:r>
            <a:r>
              <a:rPr lang="el-GR" sz="1800" dirty="0"/>
              <a:t>ανιχνευτές ιχνών </a:t>
            </a:r>
            <a:r>
              <a:rPr lang="el-GR" sz="1800" dirty="0" smtClean="0"/>
              <a:t>βρίσκουμε την ακτίνα καμπυλότητας της τροχιάς, άρα την ορμή</a:t>
            </a:r>
          </a:p>
          <a:p>
            <a:pPr marL="0" indent="0">
              <a:buNone/>
            </a:pPr>
            <a:endParaRPr lang="el-GR" sz="1800" dirty="0"/>
          </a:p>
          <a:p>
            <a:pPr marL="0" indent="0">
              <a:buNone/>
            </a:pPr>
            <a:r>
              <a:rPr lang="el-GR" sz="1800" dirty="0" smtClean="0"/>
              <a:t>Ορμή και ταχύτητα μας δίνουν τη μάζα, άρα ταυτοποιούμε τα σωματίδια</a:t>
            </a:r>
            <a:endParaRPr lang="en-GB" sz="1800" dirty="0"/>
          </a:p>
        </p:txBody>
      </p:sp>
      <p:grpSp>
        <p:nvGrpSpPr>
          <p:cNvPr id="9" name="Group 107"/>
          <p:cNvGrpSpPr>
            <a:grpSpLocks/>
          </p:cNvGrpSpPr>
          <p:nvPr/>
        </p:nvGrpSpPr>
        <p:grpSpPr bwMode="auto">
          <a:xfrm>
            <a:off x="420909" y="1750048"/>
            <a:ext cx="4106863" cy="2736850"/>
            <a:chOff x="1" y="391"/>
            <a:chExt cx="2587"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1" y="1071"/>
              <a:ext cx="61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chemeClr val="tx1">
                      <a:lumMod val="50000"/>
                      <a:lumOff val="50000"/>
                    </a:schemeClr>
                  </a:solidFill>
                </a:rPr>
                <a:t>resistive </a:t>
              </a:r>
            </a:p>
            <a:p>
              <a:pPr algn="ctr"/>
              <a:r>
                <a:rPr lang="it-IT" sz="1400" b="1" dirty="0" err="1">
                  <a:solidFill>
                    <a:schemeClr val="tx1">
                      <a:lumMod val="50000"/>
                      <a:lumOff val="50000"/>
                    </a:schemeClr>
                  </a:solidFill>
                </a:rPr>
                <a:t>plate</a:t>
              </a:r>
              <a:endParaRPr lang="en-GB" sz="1400" b="1" dirty="0">
                <a:solidFill>
                  <a:schemeClr val="tx1">
                    <a:lumMod val="50000"/>
                    <a:lumOff val="50000"/>
                  </a:schemeClr>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chemeClr val="accent2"/>
                  </a:solidFill>
                </a:rPr>
                <a:t>cathode</a:t>
              </a:r>
              <a:endParaRPr lang="en-GB" sz="1200" b="1">
                <a:solidFill>
                  <a:schemeClr val="accent2"/>
                </a:solidFill>
              </a:endParaRPr>
            </a:p>
          </p:txBody>
        </p:sp>
        <p:sp>
          <p:nvSpPr>
            <p:cNvPr id="26" name="Text Box 32"/>
            <p:cNvSpPr txBox="1">
              <a:spLocks noChangeArrowheads="1"/>
            </p:cNvSpPr>
            <p:nvPr/>
          </p:nvSpPr>
          <p:spPr bwMode="auto">
            <a:xfrm>
              <a:off x="340" y="1570"/>
              <a:ext cx="39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chemeClr val="accent2"/>
                  </a:solidFill>
                </a:rPr>
                <a:t>anode</a:t>
              </a:r>
              <a:endParaRPr lang="en-GB" dirty="0"/>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7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rgbClr val="008000"/>
                  </a:solidFill>
                </a:rPr>
                <a:t>Readout pads</a:t>
              </a:r>
              <a:endParaRPr lang="en-GB">
                <a:solidFill>
                  <a:srgbClr val="008000"/>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783647"/>
            <a:ext cx="3685624" cy="400110"/>
          </a:xfrm>
          <a:prstGeom prst="rect">
            <a:avLst/>
          </a:prstGeom>
          <a:noFill/>
        </p:spPr>
        <p:txBody>
          <a:bodyPr wrap="none" rtlCol="0">
            <a:spAutoFit/>
          </a:bodyPr>
          <a:lstStyle/>
          <a:p>
            <a:r>
              <a:rPr lang="en-GB" sz="2000" dirty="0" err="1" smtClean="0">
                <a:solidFill>
                  <a:srgbClr val="000090"/>
                </a:solidFill>
              </a:rPr>
              <a:t>Multigap</a:t>
            </a:r>
            <a:r>
              <a:rPr lang="en-GB" sz="2000" dirty="0" smtClean="0">
                <a:solidFill>
                  <a:srgbClr val="000090"/>
                </a:solidFill>
              </a:rPr>
              <a:t> Resistive Plate Chamber</a:t>
            </a:r>
            <a:endParaRPr lang="en-GB" sz="2000" dirty="0">
              <a:solidFill>
                <a:srgbClr val="000090"/>
              </a:solidFill>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6129333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3" descr="tof-2006-0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010775" cy="790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25</a:t>
            </a:fld>
            <a:endParaRPr lang="en-US"/>
          </a:p>
        </p:txBody>
      </p:sp>
    </p:spTree>
    <p:extLst>
      <p:ext uri="{BB962C8B-B14F-4D97-AF65-F5344CB8AC3E}">
        <p14:creationId xmlns:p14="http://schemas.microsoft.com/office/powerpoint/2010/main" val="2610324250"/>
      </p:ext>
    </p:extLst>
  </p:cSld>
  <p:clrMapOvr>
    <a:masterClrMapping/>
  </p:clrMapOvr>
  <p:transition xmlns:p14="http://schemas.microsoft.com/office/powerpoint/2010/main" spd="slow" advClick="0" advTm="200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26</a:t>
            </a:fld>
            <a:endParaRPr lang="en-US"/>
          </a:p>
        </p:txBody>
      </p:sp>
      <p:sp>
        <p:nvSpPr>
          <p:cNvPr id="7" name="TextBox 6"/>
          <p:cNvSpPr txBox="1"/>
          <p:nvPr/>
        </p:nvSpPr>
        <p:spPr>
          <a:xfrm>
            <a:off x="457200" y="1428934"/>
            <a:ext cx="8229601" cy="1938992"/>
          </a:xfrm>
          <a:prstGeom prst="rect">
            <a:avLst/>
          </a:prstGeom>
          <a:noFill/>
        </p:spPr>
        <p:txBody>
          <a:bodyPr wrap="square" rtlCol="0">
            <a:spAutoFit/>
          </a:bodyPr>
          <a:lstStyle/>
          <a:p>
            <a:r>
              <a:rPr lang="el-GR" sz="2000" dirty="0" smtClean="0">
                <a:solidFill>
                  <a:srgbClr val="FFFF00"/>
                </a:solidFill>
              </a:rPr>
              <a:t>Η περιγραφή του πειράματος αντιστοιχεί στο πώς ήταν μέχρι το τέλος του 2018.</a:t>
            </a:r>
          </a:p>
          <a:p>
            <a:r>
              <a:rPr lang="el-GR" sz="2000" dirty="0" smtClean="0">
                <a:solidFill>
                  <a:srgbClr val="FFFF00"/>
                </a:solidFill>
              </a:rPr>
              <a:t>Από το 2019 και μέχρι να ξαναρχίσει το LHC να λειτουργεί, το 2022, γίνεται αναβάθμιση: πολλοί ανιχνευτές αντικαθίστανται με καινούριους, με χαρακτηριστικά τέτοια που να μπορούν να εκμεταλλευτούν την αύξηση της φωτεινότητας των δεσμών</a:t>
            </a:r>
            <a:endParaRPr lang="en-US" sz="2000" dirty="0">
              <a:solidFill>
                <a:srgbClr val="FFFF00"/>
              </a:solidFill>
            </a:endParaRPr>
          </a:p>
        </p:txBody>
      </p:sp>
    </p:spTree>
    <p:extLst>
      <p:ext uri="{BB962C8B-B14F-4D97-AF65-F5344CB8AC3E}">
        <p14:creationId xmlns:p14="http://schemas.microsoft.com/office/powerpoint/2010/main" val="2678798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B9660DA-E739-CB4A-AEFC-82AEB23D0057}" type="slidenum">
              <a:rPr lang="en-US" smtClean="0"/>
              <a:pPr/>
              <a:t>27</a:t>
            </a:fld>
            <a:endParaRPr lang="en-US"/>
          </a:p>
        </p:txBody>
      </p:sp>
      <p:sp>
        <p:nvSpPr>
          <p:cNvPr id="5" name="Date Placeholder 4"/>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10" name="TextBox 9"/>
          <p:cNvSpPr txBox="1"/>
          <p:nvPr/>
        </p:nvSpPr>
        <p:spPr>
          <a:xfrm>
            <a:off x="1966058" y="2314222"/>
            <a:ext cx="5211884" cy="830997"/>
          </a:xfrm>
          <a:prstGeom prst="rect">
            <a:avLst/>
          </a:prstGeom>
          <a:noFill/>
        </p:spPr>
        <p:txBody>
          <a:bodyPr wrap="none" rtlCol="0">
            <a:spAutoFit/>
          </a:bodyPr>
          <a:lstStyle/>
          <a:p>
            <a:r>
              <a:rPr lang="el-GR" sz="2400" dirty="0" smtClean="0">
                <a:solidFill>
                  <a:srgbClr val="FFFF00"/>
                </a:solidFill>
              </a:rPr>
              <a:t>Πώς ξέρουμε ότι δημιουργείται το QGP;</a:t>
            </a:r>
          </a:p>
          <a:p>
            <a:r>
              <a:rPr lang="el-GR" sz="2400" dirty="0" smtClean="0">
                <a:solidFill>
                  <a:srgbClr val="FFFF00"/>
                </a:solidFill>
              </a:rPr>
              <a:t>Τι έχουμε μάθει μέχρι τώρα;</a:t>
            </a:r>
            <a:endParaRPr lang="en-US" sz="2400" dirty="0">
              <a:solidFill>
                <a:srgbClr val="FFFF00"/>
              </a:solidFill>
            </a:endParaRPr>
          </a:p>
        </p:txBody>
      </p:sp>
    </p:spTree>
    <p:extLst>
      <p:ext uri="{BB962C8B-B14F-4D97-AF65-F5344CB8AC3E}">
        <p14:creationId xmlns:p14="http://schemas.microsoft.com/office/powerpoint/2010/main" val="296364598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0"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5" y="1200615"/>
            <a:ext cx="3613820" cy="4708981"/>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a:p>
            <a:r>
              <a:rPr lang="el-GR" sz="2000" dirty="0" smtClean="0">
                <a:solidFill>
                  <a:schemeClr val="bg1"/>
                </a:solidFill>
              </a:rPr>
              <a:t>Από την αντίστροφη κλίση της κατανομής αυτών των φωτονίων </a:t>
            </a:r>
            <a:r>
              <a:rPr lang="el-GR" sz="2000" dirty="0">
                <a:solidFill>
                  <a:schemeClr val="bg1"/>
                </a:solidFill>
              </a:rPr>
              <a:t>β</a:t>
            </a:r>
            <a:r>
              <a:rPr lang="el-GR" sz="2000" dirty="0" smtClean="0">
                <a:solidFill>
                  <a:schemeClr val="bg1"/>
                </a:solidFill>
              </a:rPr>
              <a:t>ρίσκουμε ότι η θερμοκρασία του συστήματος που δημιουργείται </a:t>
            </a:r>
            <a:r>
              <a:rPr lang="en-US" sz="2000" dirty="0" smtClean="0">
                <a:solidFill>
                  <a:schemeClr val="bg1"/>
                </a:solidFill>
              </a:rPr>
              <a:t> </a:t>
            </a:r>
            <a:r>
              <a:rPr lang="el-GR" sz="2000" dirty="0" smtClean="0">
                <a:solidFill>
                  <a:schemeClr val="bg1"/>
                </a:solidFill>
              </a:rPr>
              <a:t>από τις συγκρούσεις ιόντων μολύβδου είναι </a:t>
            </a:r>
            <a:r>
              <a:rPr lang="el-GR" sz="2000" dirty="0" smtClean="0">
                <a:solidFill>
                  <a:srgbClr val="FFF4A8"/>
                </a:solidFill>
              </a:rPr>
              <a:t>μερικά τρισεκατομύρια βαθμοί</a:t>
            </a:r>
            <a:r>
              <a:rPr lang="el-GR" sz="2000" dirty="0">
                <a:solidFill>
                  <a:srgbClr val="FFF4A8"/>
                </a:solidFill>
              </a:rPr>
              <a:t> </a:t>
            </a:r>
            <a:r>
              <a:rPr lang="en-US" sz="2000" dirty="0" smtClean="0">
                <a:solidFill>
                  <a:srgbClr val="FFFF00"/>
                </a:solidFill>
              </a:rPr>
              <a:t>Kelvin.</a:t>
            </a:r>
          </a:p>
          <a:p>
            <a:endParaRPr lang="en-US" sz="2000" dirty="0">
              <a:solidFill>
                <a:srgbClr val="FFFF00"/>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28</a:t>
            </a:fld>
            <a:endParaRPr lang="en-US"/>
          </a:p>
        </p:txBody>
      </p:sp>
      <p:pic>
        <p:nvPicPr>
          <p:cNvPr id="4" name="Picture 3" descr="Directphot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6179" y="1350050"/>
            <a:ext cx="5011219" cy="3492194"/>
          </a:xfrm>
          <a:prstGeom prst="rect">
            <a:avLst/>
          </a:prstGeom>
        </p:spPr>
      </p:pic>
      <p:sp>
        <p:nvSpPr>
          <p:cNvPr id="6" name="TextBox 5"/>
          <p:cNvSpPr txBox="1"/>
          <p:nvPr/>
        </p:nvSpPr>
        <p:spPr>
          <a:xfrm>
            <a:off x="4500334" y="5572703"/>
            <a:ext cx="4186466" cy="646331"/>
          </a:xfrm>
          <a:prstGeom prst="rect">
            <a:avLst/>
          </a:prstGeom>
          <a:noFill/>
        </p:spPr>
        <p:txBody>
          <a:bodyPr wrap="square" rtlCol="0">
            <a:spAutoFit/>
          </a:bodyPr>
          <a:lstStyle/>
          <a:p>
            <a:r>
              <a:rPr lang="en-US" dirty="0">
                <a:solidFill>
                  <a:srgbClr val="FFF4A8"/>
                </a:solidFill>
              </a:rPr>
              <a:t>250 000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1431670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pic>
        <p:nvPicPr>
          <p:cNvPr id="4" name="Picture 3" descr="az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2032" y="1034344"/>
            <a:ext cx="2734819" cy="1511999"/>
          </a:xfrm>
          <a:prstGeom prst="rect">
            <a:avLst/>
          </a:prstGeom>
        </p:spPr>
      </p:pic>
      <p:sp>
        <p:nvSpPr>
          <p:cNvPr id="5" name="TextBox 4"/>
          <p:cNvSpPr txBox="1"/>
          <p:nvPr/>
        </p:nvSpPr>
        <p:spPr>
          <a:xfrm>
            <a:off x="127001" y="1067962"/>
            <a:ext cx="5973724" cy="3477875"/>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a:solidFill>
                <a:srgbClr val="FFFFFF"/>
              </a:solidFill>
            </a:endParaRPr>
          </a:p>
          <a:p>
            <a:r>
              <a:rPr lang="el-GR" sz="2000" dirty="0" smtClean="0">
                <a:solidFill>
                  <a:srgbClr val="FFFFFF"/>
                </a:solidFill>
              </a:rPr>
              <a:t>Η 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ιξώδες</a:t>
            </a:r>
          </a:p>
          <a:p>
            <a:endParaRPr lang="el-GR" sz="2000" dirty="0">
              <a:solidFill>
                <a:srgbClr val="FFFFFF"/>
              </a:solidFill>
            </a:endParaRPr>
          </a:p>
        </p:txBody>
      </p:sp>
      <p:sp>
        <p:nvSpPr>
          <p:cNvPr id="7" name="TextBox 6"/>
          <p:cNvSpPr txBox="1"/>
          <p:nvPr/>
        </p:nvSpPr>
        <p:spPr>
          <a:xfrm>
            <a:off x="6478412" y="2765778"/>
            <a:ext cx="2369256" cy="1661993"/>
          </a:xfrm>
          <a:prstGeom prst="rect">
            <a:avLst/>
          </a:prstGeom>
          <a:noFill/>
        </p:spPr>
        <p:txBody>
          <a:bodyPr wrap="square" rtlCol="0">
            <a:spAutoFit/>
          </a:bodyPr>
          <a:lstStyle/>
          <a:p>
            <a:r>
              <a:rPr lang="el-GR" sz="1700" dirty="0" smtClean="0">
                <a:solidFill>
                  <a:srgbClr val="FFFF00"/>
                </a:solidFill>
              </a:rPr>
              <a:t>Σχήμα αμυγδάλου</a:t>
            </a:r>
          </a:p>
          <a:p>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29</a:t>
            </a:fld>
            <a:endParaRPr lang="en-US"/>
          </a:p>
        </p:txBody>
      </p:sp>
      <p:sp>
        <p:nvSpPr>
          <p:cNvPr id="6" name="Date Placeholder 5"/>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11" name="TextBox 10"/>
          <p:cNvSpPr txBox="1"/>
          <p:nvPr/>
        </p:nvSpPr>
        <p:spPr>
          <a:xfrm>
            <a:off x="419210" y="4697345"/>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Tree>
    <p:extLst>
      <p:ext uri="{BB962C8B-B14F-4D97-AF65-F5344CB8AC3E}">
        <p14:creationId xmlns:p14="http://schemas.microsoft.com/office/powerpoint/2010/main" val="34459330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3</a:t>
            </a:fld>
            <a:endParaRPr lang="en-US"/>
          </a:p>
        </p:txBody>
      </p:sp>
      <p:pic>
        <p:nvPicPr>
          <p:cNvPr id="7" name="Picture 6" descr="aeri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3451322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Slide Number Placeholder 4"/>
          <p:cNvSpPr>
            <a:spLocks noGrp="1"/>
          </p:cNvSpPr>
          <p:nvPr>
            <p:ph type="sldNum" sz="quarter" idx="12"/>
          </p:nvPr>
        </p:nvSpPr>
        <p:spPr/>
        <p:txBody>
          <a:bodyPr/>
          <a:lstStyle/>
          <a:p>
            <a:fld id="{B9D2C864-9362-43C7-A136-D9C41D93A96D}" type="slidenum">
              <a:rPr lang="en-US" smtClean="0"/>
              <a:pPr/>
              <a:t>30</a:t>
            </a:fld>
            <a:endParaRPr lang="en-US"/>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0184768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Slide Number Placeholder 4"/>
          <p:cNvSpPr>
            <a:spLocks noGrp="1"/>
          </p:cNvSpPr>
          <p:nvPr>
            <p:ph type="sldNum" sz="quarter" idx="12"/>
          </p:nvPr>
        </p:nvSpPr>
        <p:spPr/>
        <p:txBody>
          <a:bodyPr/>
          <a:lstStyle/>
          <a:p>
            <a:fld id="{B9D2C864-9362-43C7-A136-D9C41D93A96D}" type="slidenum">
              <a:rPr lang="en-US" smtClean="0"/>
              <a:pPr/>
              <a:t>31</a:t>
            </a:fld>
            <a:endParaRPr lang="en-US"/>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6" name="TextBox 5"/>
          <p:cNvSpPr txBox="1"/>
          <p:nvPr/>
        </p:nvSpPr>
        <p:spPr>
          <a:xfrm>
            <a:off x="135684"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Tree>
    <p:extLst>
      <p:ext uri="{BB962C8B-B14F-4D97-AF65-F5344CB8AC3E}">
        <p14:creationId xmlns:p14="http://schemas.microsoft.com/office/powerpoint/2010/main" val="121638441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1"/>
          <p:cNvSpPr>
            <a:spLocks noGrp="1"/>
          </p:cNvSpPr>
          <p:nvPr>
            <p:ph type="dt" sz="quarter" idx="10"/>
          </p:nvPr>
        </p:nvSpPr>
        <p:spPr>
          <a:xfrm>
            <a:off x="468313" y="6237288"/>
            <a:ext cx="2374900" cy="457200"/>
          </a:xfrm>
          <a:noFill/>
          <a:ln>
            <a:miter lim="800000"/>
            <a:headEnd/>
            <a:tailEnd/>
          </a:ln>
        </p:spPr>
        <p:txBody>
          <a:bodyPr/>
          <a:lstStyle/>
          <a:p>
            <a:endParaRPr lang="en-US" sz="1200"/>
          </a:p>
        </p:txBody>
      </p:sp>
      <p:sp>
        <p:nvSpPr>
          <p:cNvPr id="33795" name="Footer Placeholder 2"/>
          <p:cNvSpPr>
            <a:spLocks noGrp="1"/>
          </p:cNvSpPr>
          <p:nvPr>
            <p:ph type="ftr" sz="quarter" idx="11"/>
          </p:nvPr>
        </p:nvSpPr>
        <p:spPr>
          <a:noFill/>
          <a:ln>
            <a:miter lim="800000"/>
            <a:headEnd/>
            <a:tailEnd/>
          </a:ln>
        </p:spPr>
        <p:txBody>
          <a:bodyPr/>
          <a:lstStyle/>
          <a:p>
            <a:endParaRPr lang="en-US"/>
          </a:p>
        </p:txBody>
      </p:sp>
      <p:sp>
        <p:nvSpPr>
          <p:cNvPr id="33796" name="Slide Number Placeholder 3"/>
          <p:cNvSpPr>
            <a:spLocks noGrp="1"/>
          </p:cNvSpPr>
          <p:nvPr>
            <p:ph type="sldNum" sz="quarter" idx="12"/>
          </p:nvPr>
        </p:nvSpPr>
        <p:spPr>
          <a:noFill/>
          <a:ln>
            <a:miter lim="800000"/>
            <a:headEnd/>
            <a:tailEnd/>
          </a:ln>
        </p:spPr>
        <p:txBody>
          <a:bodyPr/>
          <a:lstStyle/>
          <a:p>
            <a:fld id="{EE30C252-50FD-8A47-938A-C91C7E63C1BC}" type="slidenum">
              <a:rPr lang="en-US"/>
              <a:pPr/>
              <a:t>32</a:t>
            </a:fld>
            <a:endParaRPr lang="en-US"/>
          </a:p>
        </p:txBody>
      </p:sp>
      <p:sp>
        <p:nvSpPr>
          <p:cNvPr id="33797" name="TextBox 7"/>
          <p:cNvSpPr txBox="1">
            <a:spLocks noChangeArrowheads="1"/>
          </p:cNvSpPr>
          <p:nvPr/>
        </p:nvSpPr>
        <p:spPr bwMode="auto">
          <a:xfrm>
            <a:off x="468313" y="404813"/>
            <a:ext cx="8351837" cy="461962"/>
          </a:xfrm>
          <a:prstGeom prst="rect">
            <a:avLst/>
          </a:prstGeom>
          <a:noFill/>
          <a:ln w="9525">
            <a:noFill/>
            <a:miter lim="800000"/>
            <a:headEnd/>
            <a:tailEnd/>
          </a:ln>
        </p:spPr>
        <p:txBody>
          <a:bodyPr>
            <a:prstTxWarp prst="textNoShape">
              <a:avLst/>
            </a:prstTxWarp>
            <a:spAutoFit/>
          </a:bodyPr>
          <a:lstStyle/>
          <a:p>
            <a:pPr algn="ctr"/>
            <a:r>
              <a:rPr lang="el-GR" b="0" dirty="0">
                <a:solidFill>
                  <a:srgbClr val="0000FF"/>
                </a:solidFill>
              </a:rPr>
              <a:t>Ενίσχυση της παραδοξότητας (</a:t>
            </a:r>
            <a:r>
              <a:rPr lang="en-US" b="0" dirty="0">
                <a:solidFill>
                  <a:srgbClr val="0000FF"/>
                </a:solidFill>
              </a:rPr>
              <a:t>Strangeness enhancement </a:t>
            </a:r>
            <a:r>
              <a:rPr lang="el-GR" b="0" dirty="0">
                <a:solidFill>
                  <a:srgbClr val="0000FF"/>
                </a:solidFill>
              </a:rPr>
              <a:t>)</a:t>
            </a:r>
          </a:p>
        </p:txBody>
      </p:sp>
      <p:sp>
        <p:nvSpPr>
          <p:cNvPr id="33798" name="TextBox 1"/>
          <p:cNvSpPr txBox="1">
            <a:spLocks noChangeArrowheads="1"/>
          </p:cNvSpPr>
          <p:nvPr/>
        </p:nvSpPr>
        <p:spPr bwMode="auto">
          <a:xfrm>
            <a:off x="250825" y="5222875"/>
            <a:ext cx="8756650" cy="1014413"/>
          </a:xfrm>
          <a:prstGeom prst="rect">
            <a:avLst/>
          </a:prstGeom>
          <a:noFill/>
          <a:ln w="9525">
            <a:noFill/>
            <a:miter lim="800000"/>
            <a:headEnd/>
            <a:tailEnd/>
          </a:ln>
        </p:spPr>
        <p:txBody>
          <a:bodyPr wrap="none">
            <a:prstTxWarp prst="textNoShape">
              <a:avLst/>
            </a:prstTxWarp>
            <a:spAutoFit/>
          </a:bodyPr>
          <a:lstStyle/>
          <a:p>
            <a:r>
              <a:rPr lang="en-GB" sz="2000" b="0" dirty="0"/>
              <a:t>A</a:t>
            </a:r>
            <a:r>
              <a:rPr lang="el-GR" sz="2000" b="0" dirty="0"/>
              <a:t>ριθμος των σωματιδίων ενός τύπου ανά αλληλεπίδραση </a:t>
            </a:r>
            <a:r>
              <a:rPr lang="en-GB" sz="2000" b="0" dirty="0" err="1"/>
              <a:t>PbPb</a:t>
            </a:r>
            <a:r>
              <a:rPr lang="en-GB" sz="2000" b="0" dirty="0"/>
              <a:t>/&lt;</a:t>
            </a:r>
            <a:r>
              <a:rPr lang="en-GB" sz="2000" b="0" dirty="0" err="1"/>
              <a:t>N</a:t>
            </a:r>
            <a:r>
              <a:rPr lang="en-GB" sz="2000" b="0" baseline="-25000" dirty="0" err="1"/>
              <a:t>part</a:t>
            </a:r>
            <a:r>
              <a:rPr lang="en-GB" sz="2000" b="0" dirty="0"/>
              <a:t>&gt;</a:t>
            </a:r>
            <a:r>
              <a:rPr lang="el-GR" sz="2000" b="0" dirty="0"/>
              <a:t> </a:t>
            </a:r>
            <a:endParaRPr lang="en-GB" sz="2000" b="0" dirty="0"/>
          </a:p>
          <a:p>
            <a:r>
              <a:rPr lang="en-GB" sz="2000" b="0" dirty="0"/>
              <a:t>____________________________________________________________</a:t>
            </a:r>
          </a:p>
          <a:p>
            <a:r>
              <a:rPr lang="en-GB" sz="2000" b="0" dirty="0"/>
              <a:t>A</a:t>
            </a:r>
            <a:r>
              <a:rPr lang="el-GR" sz="2000" b="0" dirty="0"/>
              <a:t>ριθμος των σωματιδίων του ίδιου τύπου ανά αλληλεπίδραση </a:t>
            </a:r>
            <a:r>
              <a:rPr lang="en-GB" sz="2000" b="0" dirty="0"/>
              <a:t>pp/2</a:t>
            </a:r>
          </a:p>
        </p:txBody>
      </p:sp>
      <p:sp>
        <p:nvSpPr>
          <p:cNvPr id="33799" name="TextBox 1"/>
          <p:cNvSpPr txBox="1">
            <a:spLocks noChangeArrowheads="1"/>
          </p:cNvSpPr>
          <p:nvPr/>
        </p:nvSpPr>
        <p:spPr bwMode="auto">
          <a:xfrm>
            <a:off x="609600" y="1981200"/>
            <a:ext cx="1530350" cy="1938338"/>
          </a:xfrm>
          <a:prstGeom prst="rect">
            <a:avLst/>
          </a:prstGeom>
          <a:noFill/>
          <a:ln w="9525">
            <a:noFill/>
            <a:miter lim="800000"/>
            <a:headEnd/>
            <a:tailEnd/>
          </a:ln>
        </p:spPr>
        <p:txBody>
          <a:bodyPr>
            <a:prstTxWarp prst="textNoShape">
              <a:avLst/>
            </a:prstTxWarp>
            <a:spAutoFit/>
          </a:bodyPr>
          <a:lstStyle/>
          <a:p>
            <a:r>
              <a:rPr lang="el-GR" sz="2000" b="0"/>
              <a:t>Ενα από τα πρώτα σήματα για το πλάσμα κουάρκ και γλουονίων</a:t>
            </a:r>
            <a:endParaRPr lang="en-GB" sz="2000" b="0"/>
          </a:p>
        </p:txBody>
      </p:sp>
      <p:pic>
        <p:nvPicPr>
          <p:cNvPr id="33800" name="Picture 1" descr="published-ALICE.png"/>
          <p:cNvPicPr>
            <a:picLocks noChangeAspect="1"/>
          </p:cNvPicPr>
          <p:nvPr/>
        </p:nvPicPr>
        <p:blipFill>
          <a:blip r:embed="rId2"/>
          <a:srcRect/>
          <a:stretch>
            <a:fillRect/>
          </a:stretch>
        </p:blipFill>
        <p:spPr bwMode="auto">
          <a:xfrm>
            <a:off x="3836106" y="1050925"/>
            <a:ext cx="3041650" cy="41306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88"/>
          <p:cNvSpPr>
            <a:spLocks noGrp="1"/>
          </p:cNvSpPr>
          <p:nvPr>
            <p:ph type="title"/>
          </p:nvPr>
        </p:nvSpPr>
        <p:spPr>
          <a:xfrm>
            <a:off x="323850" y="404813"/>
            <a:ext cx="8229600" cy="1135062"/>
          </a:xfrm>
        </p:spPr>
        <p:txBody>
          <a:bodyPr/>
          <a:lstStyle/>
          <a:p>
            <a:r>
              <a:rPr lang="el-GR" sz="2800"/>
              <a:t>Γεωμετρία της σύγκρουσης </a:t>
            </a:r>
            <a:r>
              <a:rPr lang="fr-FR" sz="2800"/>
              <a:t>Pb-Pb</a:t>
            </a:r>
          </a:p>
        </p:txBody>
      </p:sp>
      <p:sp>
        <p:nvSpPr>
          <p:cNvPr id="44035" name="Content Placeholder 90"/>
          <p:cNvSpPr>
            <a:spLocks noGrp="1"/>
          </p:cNvSpPr>
          <p:nvPr>
            <p:ph sz="half" idx="2"/>
          </p:nvPr>
        </p:nvSpPr>
        <p:spPr>
          <a:xfrm>
            <a:off x="3203575" y="2205038"/>
            <a:ext cx="5795963" cy="1590675"/>
          </a:xfrm>
        </p:spPr>
        <p:txBody>
          <a:bodyPr/>
          <a:lstStyle/>
          <a:p>
            <a:pPr marL="0" indent="0">
              <a:buFontTx/>
              <a:buNone/>
            </a:pPr>
            <a:r>
              <a:rPr lang="el-GR" sz="2000">
                <a:solidFill>
                  <a:srgbClr val="0000FF"/>
                </a:solidFill>
              </a:rPr>
              <a:t>Περιφερειακή σύγκρουση </a:t>
            </a:r>
          </a:p>
          <a:p>
            <a:pPr marL="0" indent="0"/>
            <a:r>
              <a:rPr lang="el-GR" sz="1700"/>
              <a:t>Μεγάλη απόσταση ανάμεσα στα κέντρα των πυρήνων</a:t>
            </a:r>
          </a:p>
          <a:p>
            <a:pPr marL="0" indent="0"/>
            <a:r>
              <a:rPr lang="el-GR" sz="1700"/>
              <a:t>Μικρός αριθμός νουκλεονίων που συμμετέχουν </a:t>
            </a:r>
            <a:r>
              <a:rPr lang="fr-FR" sz="1700">
                <a:sym typeface="Wingdings" pitchFamily="-89" charset="2"/>
              </a:rPr>
              <a:t> </a:t>
            </a:r>
            <a:r>
              <a:rPr lang="el-GR" sz="1700">
                <a:sym typeface="Wingdings" pitchFamily="-89" charset="2"/>
              </a:rPr>
              <a:t>παράγονται λίγα φορτισμένα σωμάτια (μικρή πολλαπλότητα)</a:t>
            </a:r>
            <a:endParaRPr lang="en-GB" sz="1700">
              <a:sym typeface="Wingdings" pitchFamily="-89" charset="2"/>
            </a:endParaRPr>
          </a:p>
          <a:p>
            <a:pPr marL="0" indent="0"/>
            <a:endParaRPr lang="fr-FR" sz="1700">
              <a:sym typeface="Wingdings" pitchFamily="-89" charset="2"/>
            </a:endParaRPr>
          </a:p>
          <a:p>
            <a:pPr lvl="1"/>
            <a:endParaRPr lang="fr-FR" sz="1700">
              <a:sym typeface="Wingdings" pitchFamily="-89" charset="2"/>
            </a:endParaRPr>
          </a:p>
          <a:p>
            <a:pPr lvl="1"/>
            <a:endParaRPr lang="fr-FR" sz="1600">
              <a:sym typeface="Wingdings" pitchFamily="-89" charset="2"/>
            </a:endParaRPr>
          </a:p>
          <a:p>
            <a:pPr lvl="1"/>
            <a:endParaRPr lang="fr-FR" sz="1600"/>
          </a:p>
          <a:p>
            <a:pPr lvl="1"/>
            <a:endParaRPr lang="en-GB" sz="1600"/>
          </a:p>
        </p:txBody>
      </p:sp>
      <p:sp>
        <p:nvSpPr>
          <p:cNvPr id="34820" name="Slide Number Placeholder 4"/>
          <p:cNvSpPr>
            <a:spLocks noGrp="1"/>
          </p:cNvSpPr>
          <p:nvPr>
            <p:ph type="sldNum" sz="quarter" idx="12"/>
          </p:nvPr>
        </p:nvSpPr>
        <p:spPr>
          <a:xfrm>
            <a:off x="6588125" y="6545263"/>
            <a:ext cx="2133600" cy="196850"/>
          </a:xfrm>
          <a:noFill/>
          <a:ln>
            <a:miter lim="800000"/>
            <a:headEnd/>
            <a:tailEnd/>
          </a:ln>
        </p:spPr>
        <p:txBody>
          <a:bodyPr/>
          <a:lstStyle/>
          <a:p>
            <a:pPr algn="ctr"/>
            <a:fld id="{DCC19720-751D-9B48-8BDA-D6058B49BB4B}" type="slidenum">
              <a:rPr lang="en-US"/>
              <a:pPr algn="ctr"/>
              <a:t>33</a:t>
            </a:fld>
            <a:endParaRPr lang="en-US"/>
          </a:p>
        </p:txBody>
      </p:sp>
      <p:grpSp>
        <p:nvGrpSpPr>
          <p:cNvPr id="2" name="Group 106"/>
          <p:cNvGrpSpPr>
            <a:grpSpLocks/>
          </p:cNvGrpSpPr>
          <p:nvPr/>
        </p:nvGrpSpPr>
        <p:grpSpPr bwMode="auto">
          <a:xfrm>
            <a:off x="900113" y="4276725"/>
            <a:ext cx="1746250" cy="1581150"/>
            <a:chOff x="900113" y="4276742"/>
            <a:chExt cx="1746232" cy="1581150"/>
          </a:xfrm>
        </p:grpSpPr>
        <p:grpSp>
          <p:nvGrpSpPr>
            <p:cNvPr id="3" name="Group 104"/>
            <p:cNvGrpSpPr>
              <a:grpSpLocks/>
            </p:cNvGrpSpPr>
            <p:nvPr/>
          </p:nvGrpSpPr>
          <p:grpSpPr bwMode="auto">
            <a:xfrm>
              <a:off x="2071670" y="4276742"/>
              <a:ext cx="574675" cy="1436687"/>
              <a:chOff x="2071670" y="4276742"/>
              <a:chExt cx="574675" cy="1436687"/>
            </a:xfrm>
          </p:grpSpPr>
          <p:sp>
            <p:nvSpPr>
              <p:cNvPr id="25" name="Figura a mano libera 22"/>
              <p:cNvSpPr/>
              <p:nvPr/>
            </p:nvSpPr>
            <p:spPr bwMode="auto">
              <a:xfrm>
                <a:off x="2071676" y="4276742"/>
                <a:ext cx="574669" cy="143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000000"/>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664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0000"/>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3323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4974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437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27051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2165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500540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664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82919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773630"/>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940317"/>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504985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27051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3513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5164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4865" name="Straight Arrow Connector 55"/>
            <p:cNvCxnSpPr>
              <a:cxnSpLocks noChangeShapeType="1"/>
            </p:cNvCxnSpPr>
            <p:nvPr/>
          </p:nvCxnSpPr>
          <p:spPr bwMode="auto">
            <a:xfrm>
              <a:off x="1476375" y="5284801"/>
              <a:ext cx="574675" cy="1587"/>
            </a:xfrm>
            <a:prstGeom prst="straightConnector1">
              <a:avLst/>
            </a:prstGeom>
            <a:noFill/>
            <a:ln w="28575">
              <a:solidFill>
                <a:schemeClr val="tx1"/>
              </a:solidFill>
              <a:round/>
              <a:headEnd/>
              <a:tailEnd type="arrow" w="med" len="med"/>
            </a:ln>
          </p:spPr>
        </p:cxnSp>
        <p:cxnSp>
          <p:nvCxnSpPr>
            <p:cNvPr id="34866" name="Straight Arrow Connector 56"/>
            <p:cNvCxnSpPr>
              <a:cxnSpLocks noChangeShapeType="1"/>
            </p:cNvCxnSpPr>
            <p:nvPr/>
          </p:nvCxnSpPr>
          <p:spPr bwMode="auto">
            <a:xfrm rot="10800000" flipV="1">
              <a:off x="1500166" y="4929198"/>
              <a:ext cx="577850" cy="1588"/>
            </a:xfrm>
            <a:prstGeom prst="straightConnector1">
              <a:avLst/>
            </a:prstGeom>
            <a:noFill/>
            <a:ln w="28575">
              <a:solidFill>
                <a:schemeClr val="tx1"/>
              </a:solidFill>
              <a:round/>
              <a:headEnd/>
              <a:tailEnd type="arrow" w="med" len="med"/>
            </a:ln>
          </p:spPr>
        </p:cxnSp>
        <p:grpSp>
          <p:nvGrpSpPr>
            <p:cNvPr id="4" name="Group 105"/>
            <p:cNvGrpSpPr>
              <a:grpSpLocks/>
            </p:cNvGrpSpPr>
            <p:nvPr/>
          </p:nvGrpSpPr>
          <p:grpSpPr bwMode="auto">
            <a:xfrm>
              <a:off x="900113" y="4421204"/>
              <a:ext cx="574675" cy="1436688"/>
              <a:chOff x="900113" y="4421204"/>
              <a:chExt cx="574675" cy="1436688"/>
            </a:xfrm>
          </p:grpSpPr>
          <p:sp>
            <p:nvSpPr>
              <p:cNvPr id="67" name="Figura a mano libera 22"/>
              <p:cNvSpPr/>
              <p:nvPr/>
            </p:nvSpPr>
            <p:spPr bwMode="auto">
              <a:xfrm rot="10800000">
                <a:off x="900113" y="4421205"/>
                <a:ext cx="574669" cy="143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000000"/>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58884" y="5310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85860" y="56419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85860" y="54768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114423" y="4537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71549" y="469584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114423" y="47577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71549" y="496095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114423" y="5310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58884" y="513716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71549" y="5192730"/>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114423" y="5033980"/>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58884" y="491650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58884" y="469584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1042987" y="56229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69962" y="54578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4868"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0000FF"/>
              </a:solidFill>
              <a:round/>
              <a:headEnd type="arrow" w="med" len="med"/>
              <a:tailEnd type="arrow" w="med" len="med"/>
            </a:ln>
          </p:spPr>
        </p:cxnSp>
      </p:grpSp>
      <p:grpSp>
        <p:nvGrpSpPr>
          <p:cNvPr id="5" name="Group 107"/>
          <p:cNvGrpSpPr>
            <a:grpSpLocks/>
          </p:cNvGrpSpPr>
          <p:nvPr/>
        </p:nvGrpSpPr>
        <p:grpSpPr bwMode="auto">
          <a:xfrm>
            <a:off x="900113" y="1543050"/>
            <a:ext cx="1800225" cy="2447925"/>
            <a:chOff x="900113" y="1543065"/>
            <a:chExt cx="1800225" cy="2447925"/>
          </a:xfrm>
        </p:grpSpPr>
        <p:grpSp>
          <p:nvGrpSpPr>
            <p:cNvPr id="6" name="Group 100"/>
            <p:cNvGrpSpPr>
              <a:grpSpLocks/>
            </p:cNvGrpSpPr>
            <p:nvPr/>
          </p:nvGrpSpPr>
          <p:grpSpPr bwMode="auto">
            <a:xfrm>
              <a:off x="2125663" y="1543065"/>
              <a:ext cx="574675" cy="1435100"/>
              <a:chOff x="2125663" y="1543065"/>
              <a:chExt cx="574675" cy="1435100"/>
            </a:xfrm>
          </p:grpSpPr>
          <p:sp>
            <p:nvSpPr>
              <p:cNvPr id="47" name="Figura a mano libera 22"/>
              <p:cNvSpPr/>
              <p:nvPr/>
            </p:nvSpPr>
            <p:spPr bwMode="auto">
              <a:xfrm>
                <a:off x="2125663" y="1543065"/>
                <a:ext cx="574675" cy="143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000000"/>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930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59862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76372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701940"/>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5352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4812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27014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930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20955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20399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206640"/>
                <a:ext cx="142875" cy="163513"/>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31459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5352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6176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7827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4828" name="Straight Arrow Connector 55"/>
            <p:cNvCxnSpPr>
              <a:cxnSpLocks noChangeShapeType="1"/>
            </p:cNvCxnSpPr>
            <p:nvPr/>
          </p:nvCxnSpPr>
          <p:spPr bwMode="auto">
            <a:xfrm>
              <a:off x="1484313" y="3305190"/>
              <a:ext cx="574675" cy="1587"/>
            </a:xfrm>
            <a:prstGeom prst="straightConnector1">
              <a:avLst/>
            </a:prstGeom>
            <a:noFill/>
            <a:ln w="28575">
              <a:solidFill>
                <a:schemeClr val="tx1"/>
              </a:solidFill>
              <a:round/>
              <a:headEnd/>
              <a:tailEnd type="arrow" w="med" len="med"/>
            </a:ln>
          </p:spPr>
        </p:cxnSp>
        <p:cxnSp>
          <p:nvCxnSpPr>
            <p:cNvPr id="34829" name="Straight Arrow Connector 56"/>
            <p:cNvCxnSpPr>
              <a:cxnSpLocks noChangeShapeType="1"/>
            </p:cNvCxnSpPr>
            <p:nvPr/>
          </p:nvCxnSpPr>
          <p:spPr bwMode="auto">
            <a:xfrm rot="10800000" flipV="1">
              <a:off x="1547813" y="2260615"/>
              <a:ext cx="577850" cy="1587"/>
            </a:xfrm>
            <a:prstGeom prst="straightConnector1">
              <a:avLst/>
            </a:prstGeom>
            <a:noFill/>
            <a:ln w="28575">
              <a:solidFill>
                <a:schemeClr val="tx1"/>
              </a:solidFill>
              <a:round/>
              <a:headEnd/>
              <a:tailEnd type="arrow" w="med" len="med"/>
            </a:ln>
          </p:spPr>
        </p:cxnSp>
        <p:grpSp>
          <p:nvGrpSpPr>
            <p:cNvPr id="7" name="Group 101"/>
            <p:cNvGrpSpPr>
              <a:grpSpLocks/>
            </p:cNvGrpSpPr>
            <p:nvPr/>
          </p:nvGrpSpPr>
          <p:grpSpPr bwMode="auto">
            <a:xfrm>
              <a:off x="900113" y="2554302"/>
              <a:ext cx="574675" cy="1436688"/>
              <a:chOff x="900113" y="2554302"/>
              <a:chExt cx="574675" cy="1436688"/>
            </a:xfrm>
          </p:grpSpPr>
          <p:sp>
            <p:nvSpPr>
              <p:cNvPr id="84" name="Figura a mano libera 22"/>
              <p:cNvSpPr/>
              <p:nvPr/>
            </p:nvSpPr>
            <p:spPr bwMode="auto">
              <a:xfrm rot="10800000">
                <a:off x="900113" y="2554303"/>
                <a:ext cx="574675" cy="143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000000"/>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58888" y="337186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85863" y="37036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85863" y="35385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114425" y="25987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71550" y="275750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114425" y="2819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71550" y="3022615"/>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114425" y="337186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58888" y="3198828"/>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71550" y="325439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114425" y="3095640"/>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58888" y="2978165"/>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58888" y="275750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1042988" y="368460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69963" y="351950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no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4831" name="Straight Arrow Connector 85"/>
            <p:cNvCxnSpPr>
              <a:cxnSpLocks noChangeShapeType="1"/>
            </p:cNvCxnSpPr>
            <p:nvPr/>
          </p:nvCxnSpPr>
          <p:spPr bwMode="auto">
            <a:xfrm rot="5400000">
              <a:off x="1259681" y="2766234"/>
              <a:ext cx="1008063" cy="0"/>
            </a:xfrm>
            <a:prstGeom prst="straightConnector1">
              <a:avLst/>
            </a:prstGeom>
            <a:noFill/>
            <a:ln w="38100">
              <a:solidFill>
                <a:srgbClr val="0000FF"/>
              </a:solidFill>
              <a:round/>
              <a:headEnd type="arrow" w="med" len="med"/>
              <a:tailEnd type="arrow" w="med" len="med"/>
            </a:ln>
          </p:spPr>
        </p:cxnSp>
      </p:grpSp>
      <p:sp>
        <p:nvSpPr>
          <p:cNvPr id="34823" name="Content Placeholder 90"/>
          <p:cNvSpPr>
            <a:spLocks noGrp="1"/>
          </p:cNvSpPr>
          <p:nvPr>
            <p:ph sz="half" idx="2"/>
          </p:nvPr>
        </p:nvSpPr>
        <p:spPr>
          <a:xfrm>
            <a:off x="3286125" y="5732463"/>
            <a:ext cx="5857875" cy="277812"/>
          </a:xfrm>
        </p:spPr>
        <p:txBody>
          <a:bodyPr/>
          <a:lstStyle/>
          <a:p>
            <a:pPr lvl="1">
              <a:buFontTx/>
              <a:buNone/>
            </a:pPr>
            <a:endParaRPr lang="fr-FR" sz="1600">
              <a:sym typeface="Wingdings" pitchFamily="-89" charset="2"/>
            </a:endParaRPr>
          </a:p>
        </p:txBody>
      </p:sp>
      <p:sp>
        <p:nvSpPr>
          <p:cNvPr id="101" name="Content Placeholder 90"/>
          <p:cNvSpPr>
            <a:spLocks noGrp="1"/>
          </p:cNvSpPr>
          <p:nvPr>
            <p:ph sz="half" idx="2"/>
          </p:nvPr>
        </p:nvSpPr>
        <p:spPr>
          <a:xfrm>
            <a:off x="3355975" y="4214813"/>
            <a:ext cx="5795963" cy="1590675"/>
          </a:xfrm>
        </p:spPr>
        <p:txBody>
          <a:bodyPr/>
          <a:lstStyle/>
          <a:p>
            <a:pPr marL="0" indent="0">
              <a:buFontTx/>
              <a:buNone/>
            </a:pPr>
            <a:r>
              <a:rPr lang="el-GR" sz="2000">
                <a:solidFill>
                  <a:srgbClr val="0000FF"/>
                </a:solidFill>
              </a:rPr>
              <a:t>Κεντρική σύγκρουση </a:t>
            </a:r>
          </a:p>
          <a:p>
            <a:pPr marL="0" indent="0"/>
            <a:r>
              <a:rPr lang="el-GR" sz="1700"/>
              <a:t>Μικρή απόσταση ανάμεσα στα κέντρα των πυρήνων</a:t>
            </a:r>
          </a:p>
          <a:p>
            <a:pPr marL="0" indent="0"/>
            <a:r>
              <a:rPr lang="el-GR" sz="1700"/>
              <a:t>Μεγάλος αριθμός νουκλεονίων που συμμετέχουν </a:t>
            </a:r>
            <a:r>
              <a:rPr lang="fr-FR" sz="1700">
                <a:sym typeface="Wingdings" pitchFamily="-89" charset="2"/>
              </a:rPr>
              <a:t> </a:t>
            </a:r>
            <a:r>
              <a:rPr lang="el-GR" sz="1700">
                <a:sym typeface="Wingdings" pitchFamily="-89" charset="2"/>
              </a:rPr>
              <a:t>παράγονται πολλά φορτισμένα σωμάτια (με</a:t>
            </a:r>
            <a:r>
              <a:rPr lang="el-GR" sz="1700"/>
              <a:t>γάλη</a:t>
            </a:r>
            <a:r>
              <a:rPr lang="el-GR" sz="1700">
                <a:sym typeface="Wingdings" pitchFamily="-89" charset="2"/>
              </a:rPr>
              <a:t> πολλαπλότητα)</a:t>
            </a:r>
            <a:endParaRPr lang="en-GB" sz="1700">
              <a:sym typeface="Wingdings" pitchFamily="-89" charset="2"/>
            </a:endParaRPr>
          </a:p>
        </p:txBody>
      </p:sp>
      <p:sp>
        <p:nvSpPr>
          <p:cNvPr id="34825" name="Date Placeholder 2"/>
          <p:cNvSpPr>
            <a:spLocks noGrp="1"/>
          </p:cNvSpPr>
          <p:nvPr>
            <p:ph type="dt" sz="quarter" idx="10"/>
          </p:nvPr>
        </p:nvSpPr>
        <p:spPr>
          <a:noFill/>
          <a:ln>
            <a:miter lim="800000"/>
            <a:headEnd/>
            <a:tailEnd/>
          </a:ln>
        </p:spPr>
        <p:txBody>
          <a:bodyPr/>
          <a:lstStyle/>
          <a:p>
            <a:endParaRPr lang="en-US"/>
          </a:p>
        </p:txBody>
      </p:sp>
      <p:sp>
        <p:nvSpPr>
          <p:cNvPr id="34826" name="Footer Placeholder 3"/>
          <p:cNvSpPr>
            <a:spLocks noGrp="1"/>
          </p:cNvSpPr>
          <p:nvPr>
            <p:ph type="ftr" sz="quarter" idx="11"/>
          </p:nvPr>
        </p:nvSpPr>
        <p:spPr>
          <a:noFill/>
          <a:ln>
            <a:miter lim="800000"/>
            <a:headEnd/>
            <a:tailEnd/>
          </a:ln>
        </p:spPr>
        <p:txBody>
          <a:bodyPr/>
          <a:lstStyle/>
          <a:p>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24200" y="4161249"/>
            <a:ext cx="2988017" cy="461665"/>
          </a:xfrm>
          <a:prstGeom prst="rect">
            <a:avLst/>
          </a:prstGeom>
          <a:noFill/>
        </p:spPr>
        <p:txBody>
          <a:bodyPr wrap="none" rtlCol="0">
            <a:spAutoFit/>
          </a:bodyPr>
          <a:lstStyle/>
          <a:p>
            <a:pPr algn="ctr"/>
            <a:r>
              <a:rPr lang="el-GR" sz="2400" dirty="0">
                <a:solidFill>
                  <a:srgbClr val="0000FF"/>
                </a:solidFill>
              </a:rPr>
              <a:t>Σ</a:t>
            </a:r>
            <a:r>
              <a:rPr lang="el-GR" sz="2400" dirty="0" smtClean="0">
                <a:solidFill>
                  <a:srgbClr val="0000FF"/>
                </a:solidFill>
              </a:rPr>
              <a:t>ας ευχαριστώ πολύ</a:t>
            </a:r>
            <a:endParaRPr lang="fr-FR" sz="2400" dirty="0">
              <a:solidFill>
                <a:srgbClr val="0000FF"/>
              </a:solidFill>
            </a:endParaRPr>
          </a:p>
        </p:txBody>
      </p:sp>
      <p:sp>
        <p:nvSpPr>
          <p:cNvPr id="2" name="Title 1"/>
          <p:cNvSpPr>
            <a:spLocks noGrp="1"/>
          </p:cNvSpPr>
          <p:nvPr>
            <p:ph type="title"/>
          </p:nvPr>
        </p:nvSpPr>
        <p:spPr/>
        <p:txBody>
          <a:bodyPr/>
          <a:lstStyle/>
          <a:p>
            <a:endParaRPr lang="en-GB" dirty="0">
              <a:solidFill>
                <a:srgbClr val="FFFF00"/>
              </a:solidFill>
            </a:endParaRP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pPr/>
              <a:t>34</a:t>
            </a:fld>
            <a:endParaRPr lang="en-US"/>
          </a:p>
        </p:txBody>
      </p:sp>
      <p:pic>
        <p:nvPicPr>
          <p:cNvPr id="6" name="Picture 5"/>
          <p:cNvPicPr>
            <a:picLocks noChangeAspect="1"/>
          </p:cNvPicPr>
          <p:nvPr/>
        </p:nvPicPr>
        <p:blipFill>
          <a:blip r:embed="rId2"/>
          <a:stretch>
            <a:fillRect/>
          </a:stretch>
        </p:blipFill>
        <p:spPr>
          <a:xfrm>
            <a:off x="-2023167" y="626846"/>
            <a:ext cx="12397740" cy="3223260"/>
          </a:xfrm>
          <a:prstGeom prst="rect">
            <a:avLst/>
          </a:prstGeom>
        </p:spPr>
      </p:pic>
    </p:spTree>
    <p:extLst>
      <p:ext uri="{BB962C8B-B14F-4D97-AF65-F5344CB8AC3E}">
        <p14:creationId xmlns:p14="http://schemas.microsoft.com/office/powerpoint/2010/main" val="10357742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22" y="653437"/>
            <a:ext cx="5144319" cy="5553231"/>
          </a:xfrm>
        </p:spPr>
        <p:txBody>
          <a:bodyPr>
            <a:noAutofit/>
          </a:bodyPr>
          <a:lstStyle/>
          <a:p>
            <a:pPr algn="l"/>
            <a:r>
              <a:rPr lang="el-GR" sz="2400" dirty="0" smtClean="0">
                <a:solidFill>
                  <a:srgbClr val="FFFFFF"/>
                </a:solidFill>
              </a:rPr>
              <a:t/>
            </a:r>
            <a:br>
              <a:rPr lang="el-GR" sz="2400" dirty="0" smtClean="0">
                <a:solidFill>
                  <a:srgbClr val="FFFFFF"/>
                </a:solidFill>
              </a:rPr>
            </a:br>
            <a:r>
              <a:rPr lang="el-GR" sz="2400" dirty="0" smtClean="0">
                <a:solidFill>
                  <a:srgbClr val="FFFFFF"/>
                </a:solidFill>
              </a:rPr>
              <a:t/>
            </a:r>
            <a:br>
              <a:rPr lang="el-GR" sz="2400" dirty="0" smtClean="0">
                <a:solidFill>
                  <a:srgbClr val="FFFFFF"/>
                </a:solidFill>
              </a:rPr>
            </a:br>
            <a:r>
              <a:rPr lang="el-GR" sz="2400" dirty="0">
                <a:solidFill>
                  <a:srgbClr val="FFFFFF"/>
                </a:solidFill>
              </a:rPr>
              <a:t/>
            </a:r>
            <a:br>
              <a:rPr lang="el-GR" sz="2400" dirty="0">
                <a:solidFill>
                  <a:srgbClr val="FFFFFF"/>
                </a:solidFill>
              </a:rPr>
            </a:br>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a:solidFill>
                  <a:srgbClr val="FFFFFF"/>
                </a:solidFill>
              </a:rPr>
              <a:t>Pb</a:t>
            </a:r>
            <a:r>
              <a:rPr lang="en-GB" sz="2400" dirty="0">
                <a:solidFill>
                  <a:srgbClr val="FFFFFF"/>
                </a:solidFill>
              </a:rPr>
              <a:t> </a:t>
            </a:r>
            <a:r>
              <a:rPr lang="en-GB" sz="2400" baseline="30000" dirty="0">
                <a:solidFill>
                  <a:srgbClr val="FFFFFF"/>
                </a:solidFill>
              </a:rPr>
              <a:t>208</a:t>
            </a:r>
            <a:r>
              <a:rPr lang="en-GB" sz="2400" dirty="0">
                <a:solidFill>
                  <a:srgbClr val="FFFFFF"/>
                </a:solidFill>
              </a:rPr>
              <a:t>  </a:t>
            </a:r>
            <a:br>
              <a:rPr lang="en-GB" sz="2400" dirty="0">
                <a:solidFill>
                  <a:srgbClr val="FFFFFF"/>
                </a:solidFill>
              </a:rPr>
            </a:br>
            <a:r>
              <a:rPr lang="en-GB" sz="2400" dirty="0" smtClean="0">
                <a:solidFill>
                  <a:srgbClr val="FFFFFF"/>
                </a:solidFill>
              </a:rPr>
              <a:t>82 </a:t>
            </a:r>
            <a:r>
              <a:rPr lang="el-GR" sz="2400" dirty="0" smtClean="0">
                <a:solidFill>
                  <a:srgbClr val="FFFFFF"/>
                </a:solidFill>
              </a:rPr>
              <a:t>πρωτόνια </a:t>
            </a:r>
            <a:r>
              <a:rPr lang="el-GR" sz="2400" dirty="0">
                <a:solidFill>
                  <a:srgbClr val="FFFFFF"/>
                </a:solidFill>
              </a:rPr>
              <a:t>και 126 </a:t>
            </a:r>
            <a:r>
              <a:rPr lang="el-GR" sz="2400" dirty="0" smtClean="0">
                <a:solidFill>
                  <a:srgbClr val="FFFFFF"/>
                </a:solidFill>
              </a:rPr>
              <a:t>νετρόνια</a:t>
            </a:r>
            <a:r>
              <a:rPr lang="el-GR" sz="2400" dirty="0">
                <a:solidFill>
                  <a:srgbClr val="FFFFFF"/>
                </a:solidFill>
              </a:rPr>
              <a:t/>
            </a:r>
            <a:br>
              <a:rPr lang="el-GR" sz="2400" dirty="0">
                <a:solidFill>
                  <a:srgbClr val="FFFFFF"/>
                </a:solidFill>
              </a:rPr>
            </a:br>
            <a:r>
              <a:rPr lang="el-GR" sz="2400" dirty="0" smtClean="0">
                <a:solidFill>
                  <a:srgbClr val="FFFFFF"/>
                </a:solidFill>
              </a:rPr>
              <a:t> -&gt; </a:t>
            </a:r>
            <a:r>
              <a:rPr lang="en-GB" sz="2400" dirty="0" smtClean="0">
                <a:solidFill>
                  <a:srgbClr val="FFFFFF"/>
                </a:solidFill>
              </a:rPr>
              <a:t>Pb</a:t>
            </a:r>
            <a:r>
              <a:rPr lang="en-GB" sz="2400" baseline="30000" dirty="0" smtClean="0">
                <a:solidFill>
                  <a:srgbClr val="FFFFFF"/>
                </a:solidFill>
              </a:rPr>
              <a:t>2</a:t>
            </a:r>
            <a:r>
              <a:rPr lang="el-GR" sz="2400" baseline="30000" dirty="0" smtClean="0">
                <a:solidFill>
                  <a:srgbClr val="FFFFFF"/>
                </a:solidFill>
              </a:rPr>
              <a:t>9+</a:t>
            </a:r>
            <a:r>
              <a:rPr lang="el-GR" sz="2400" dirty="0">
                <a:solidFill>
                  <a:srgbClr val="FFFFFF"/>
                </a:solidFill>
              </a:rPr>
              <a:t> </a:t>
            </a:r>
            <a:r>
              <a:rPr lang="el-GR" sz="2400" dirty="0" smtClean="0">
                <a:solidFill>
                  <a:srgbClr val="FFFFFF"/>
                </a:solidFill>
              </a:rPr>
              <a:t>-&gt; </a:t>
            </a:r>
            <a:r>
              <a:rPr lang="en-GB" sz="2400" dirty="0" err="1" smtClean="0">
                <a:solidFill>
                  <a:srgbClr val="FFFFFF"/>
                </a:solidFill>
              </a:rPr>
              <a:t>Pb</a:t>
            </a:r>
            <a:r>
              <a:rPr lang="el-GR" sz="2400" baseline="30000" dirty="0" smtClean="0">
                <a:solidFill>
                  <a:srgbClr val="FFFFFF"/>
                </a:solidFill>
              </a:rPr>
              <a:t>54+ -&gt;</a:t>
            </a:r>
            <a:r>
              <a:rPr lang="el-GR" sz="2400" dirty="0">
                <a:solidFill>
                  <a:srgbClr val="FFFFFF"/>
                </a:solidFill>
              </a:rPr>
              <a:t> </a:t>
            </a:r>
            <a:r>
              <a:rPr lang="el-GR" sz="2400" dirty="0" smtClean="0">
                <a:solidFill>
                  <a:srgbClr val="FFFFFF"/>
                </a:solidFill>
              </a:rPr>
              <a:t> </a:t>
            </a:r>
            <a:r>
              <a:rPr lang="en-GB" sz="2400" dirty="0" err="1" smtClean="0">
                <a:solidFill>
                  <a:srgbClr val="FFFFFF"/>
                </a:solidFill>
              </a:rPr>
              <a:t>Pb</a:t>
            </a:r>
            <a:r>
              <a:rPr lang="el-GR" sz="2400" baseline="30000" dirty="0" smtClean="0">
                <a:solidFill>
                  <a:srgbClr val="FFFFFF"/>
                </a:solidFill>
              </a:rPr>
              <a:t>8</a:t>
            </a:r>
            <a:r>
              <a:rPr lang="en-GB" sz="2400" baseline="30000" dirty="0" smtClean="0">
                <a:solidFill>
                  <a:srgbClr val="FFFFFF"/>
                </a:solidFill>
              </a:rPr>
              <a:t>2</a:t>
            </a:r>
            <a:r>
              <a:rPr lang="el-GR" sz="2400" baseline="30000" dirty="0" smtClean="0">
                <a:solidFill>
                  <a:srgbClr val="FFFFFF"/>
                </a:solidFill>
              </a:rPr>
              <a:t>+</a:t>
            </a:r>
            <a:r>
              <a:rPr lang="el-GR" sz="2400" dirty="0" smtClean="0">
                <a:solidFill>
                  <a:srgbClr val="FFFFFF"/>
                </a:solidFill>
              </a:rPr>
              <a:t>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 (γυμνοί πυρήνες μολύβδου)</a:t>
            </a:r>
            <a:br>
              <a:rPr lang="el-GR" sz="2400" dirty="0" smtClean="0">
                <a:solidFill>
                  <a:srgbClr val="FFFFFF"/>
                </a:solidFill>
              </a:rPr>
            </a:br>
            <a:r>
              <a:rPr lang="el-GR" sz="2400" dirty="0">
                <a:solidFill>
                  <a:srgbClr val="FFFFFF"/>
                </a:solidFill>
              </a:rPr>
              <a:t/>
            </a:r>
            <a:br>
              <a:rPr lang="el-GR" sz="2400" dirty="0">
                <a:solidFill>
                  <a:srgbClr val="FFFFFF"/>
                </a:solidFill>
              </a:rPr>
            </a:br>
            <a:r>
              <a:rPr lang="el-GR" sz="2400" dirty="0" smtClean="0">
                <a:solidFill>
                  <a:srgbClr val="FFFFFF"/>
                </a:solidFill>
              </a:rPr>
              <a:t>Ολική ενέργεια </a:t>
            </a:r>
            <a:r>
              <a:rPr lang="en-GB" sz="2400" dirty="0" smtClean="0">
                <a:solidFill>
                  <a:srgbClr val="FFFFFF"/>
                </a:solidFill>
              </a:rPr>
              <a:t>7</a:t>
            </a:r>
            <a:r>
              <a:rPr lang="el-GR" sz="2400" dirty="0" smtClean="0">
                <a:solidFill>
                  <a:srgbClr val="FFFFFF"/>
                </a:solidFill>
              </a:rPr>
              <a:t> Τ</a:t>
            </a:r>
            <a:r>
              <a:rPr lang="en-GB" sz="2400" dirty="0" err="1" smtClean="0">
                <a:solidFill>
                  <a:srgbClr val="FFFFFF"/>
                </a:solidFill>
              </a:rPr>
              <a:t>eV</a:t>
            </a:r>
            <a:r>
              <a:rPr lang="en-GB" sz="2400" dirty="0" smtClean="0">
                <a:solidFill>
                  <a:srgbClr val="FFFFFF"/>
                </a:solidFill>
              </a:rPr>
              <a:t> x 82 =  </a:t>
            </a:r>
            <a:r>
              <a:rPr lang="en-GB" sz="2400" dirty="0">
                <a:solidFill>
                  <a:srgbClr val="FFFFFF"/>
                </a:solidFill>
              </a:rPr>
              <a:t>574 </a:t>
            </a:r>
            <a:r>
              <a:rPr lang="en-GB" sz="2400" dirty="0" err="1" smtClean="0">
                <a:solidFill>
                  <a:srgbClr val="FFFFFF"/>
                </a:solidFill>
              </a:rPr>
              <a:t>TeV</a:t>
            </a:r>
            <a:r>
              <a:rPr lang="en-GB" sz="2400" dirty="0" smtClean="0">
                <a:solidFill>
                  <a:srgbClr val="FFFFFF"/>
                </a:solidFill>
              </a:rPr>
              <a:t> </a:t>
            </a:r>
            <a:br>
              <a:rPr lang="en-GB" sz="2400" dirty="0" smtClean="0">
                <a:solidFill>
                  <a:srgbClr val="FFFFFF"/>
                </a:solidFill>
              </a:rPr>
            </a:br>
            <a:r>
              <a:rPr lang="el-GR" sz="2400" dirty="0" smtClean="0">
                <a:solidFill>
                  <a:srgbClr val="FFFFFF"/>
                </a:solidFill>
              </a:rPr>
              <a:t> (</a:t>
            </a:r>
            <a:r>
              <a:rPr lang="en-GB" sz="2400" dirty="0" smtClean="0">
                <a:solidFill>
                  <a:srgbClr val="FFFFFF"/>
                </a:solidFill>
              </a:rPr>
              <a:t>1148 </a:t>
            </a:r>
            <a:r>
              <a:rPr lang="en-GB" sz="2400" dirty="0" err="1" smtClean="0">
                <a:solidFill>
                  <a:srgbClr val="FFFFFF"/>
                </a:solidFill>
              </a:rPr>
              <a:t>TeV</a:t>
            </a:r>
            <a:r>
              <a:rPr lang="en-GB" sz="2400" dirty="0" smtClean="0">
                <a:solidFill>
                  <a:srgbClr val="FFFFFF"/>
                </a:solidFill>
              </a:rPr>
              <a:t> </a:t>
            </a:r>
            <a:r>
              <a:rPr lang="el-GR" sz="2400" dirty="0">
                <a:solidFill>
                  <a:srgbClr val="FFFFFF"/>
                </a:solidFill>
              </a:rPr>
              <a:t>στο σημείο </a:t>
            </a:r>
            <a:r>
              <a:rPr lang="el-GR" sz="2400" dirty="0" smtClean="0">
                <a:solidFill>
                  <a:srgbClr val="FFFFFF"/>
                </a:solidFill>
              </a:rPr>
              <a:t>σύγκρουσης</a:t>
            </a:r>
            <a:r>
              <a:rPr lang="el-GR" sz="2400" dirty="0">
                <a:solidFill>
                  <a:srgbClr val="FFFFFF"/>
                </a:solidFill>
              </a:rPr>
              <a:t>)</a:t>
            </a:r>
            <a:br>
              <a:rPr lang="el-GR" sz="2400" dirty="0">
                <a:solidFill>
                  <a:srgbClr val="FFFFFF"/>
                </a:solidFill>
              </a:rPr>
            </a:br>
            <a:r>
              <a:rPr lang="el-GR" sz="2400" dirty="0" smtClean="0">
                <a:solidFill>
                  <a:srgbClr val="FFFFFF"/>
                </a:solidFill>
              </a:rPr>
              <a:t/>
            </a:r>
            <a:br>
              <a:rPr lang="el-GR" sz="2400" dirty="0" smtClean="0">
                <a:solidFill>
                  <a:srgbClr val="FFFFFF"/>
                </a:solidFill>
              </a:rPr>
            </a:br>
            <a:r>
              <a:rPr lang="el-GR" sz="2400" dirty="0" smtClean="0">
                <a:solidFill>
                  <a:srgbClr val="FFFFFF"/>
                </a:solidFill>
              </a:rPr>
              <a:t/>
            </a:r>
            <a:br>
              <a:rPr lang="el-GR" sz="2400" dirty="0" smtClean="0">
                <a:solidFill>
                  <a:srgbClr val="FFFFFF"/>
                </a:solidFill>
              </a:rPr>
            </a:br>
            <a:r>
              <a:rPr lang="el-GR" sz="1800" dirty="0">
                <a:solidFill>
                  <a:srgbClr val="FFFFFF"/>
                </a:solidFill>
              </a:rPr>
              <a:t/>
            </a:r>
            <a:br>
              <a:rPr lang="el-GR" sz="1800" dirty="0">
                <a:solidFill>
                  <a:srgbClr val="FFFFFF"/>
                </a:solidFill>
              </a:rPr>
            </a:br>
            <a:r>
              <a:rPr lang="el-GR" sz="1800" dirty="0">
                <a:solidFill>
                  <a:srgbClr val="FFFFFF"/>
                </a:solidFill>
              </a:rPr>
              <a:t/>
            </a:r>
            <a:br>
              <a:rPr lang="el-GR" sz="1800" dirty="0">
                <a:solidFill>
                  <a:srgbClr val="FFFFFF"/>
                </a:solidFill>
              </a:rPr>
            </a:br>
            <a:r>
              <a:rPr lang="el-GR" sz="2400" dirty="0">
                <a:solidFill>
                  <a:srgbClr val="FFFFFF"/>
                </a:solidFill>
              </a:rPr>
              <a:t/>
            </a:r>
            <a:br>
              <a:rPr lang="el-GR" sz="2400" dirty="0">
                <a:solidFill>
                  <a:srgbClr val="FFFFFF"/>
                </a:solidFill>
              </a:rPr>
            </a:br>
            <a:r>
              <a:rPr lang="el-GR" sz="2400" dirty="0" smtClean="0">
                <a:solidFill>
                  <a:srgbClr val="FFFFFF"/>
                </a:solidFill>
              </a:rPr>
              <a:t/>
            </a:r>
            <a:br>
              <a:rPr lang="el-GR" sz="2400" dirty="0" smtClean="0">
                <a:solidFill>
                  <a:srgbClr val="FFFFFF"/>
                </a:solidFill>
              </a:rPr>
            </a:br>
            <a:endParaRPr lang="en-US" sz="24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4</a:t>
            </a:fld>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8" name="TextBox 7"/>
          <p:cNvSpPr txBox="1"/>
          <p:nvPr/>
        </p:nvSpPr>
        <p:spPr>
          <a:xfrm>
            <a:off x="1048023"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sp>
        <p:nvSpPr>
          <p:cNvPr id="9" name="TextBox 8"/>
          <p:cNvSpPr txBox="1"/>
          <p:nvPr/>
        </p:nvSpPr>
        <p:spPr>
          <a:xfrm>
            <a:off x="5671653" y="3106906"/>
            <a:ext cx="3095264" cy="2246769"/>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r>
              <a:rPr lang="en-GB" sz="2000" dirty="0" smtClean="0">
                <a:solidFill>
                  <a:srgbClr val="FFFF00"/>
                </a:solidFill>
              </a:rPr>
              <a:t> </a:t>
            </a:r>
            <a:r>
              <a:rPr lang="el-GR" sz="2000" dirty="0" smtClean="0">
                <a:solidFill>
                  <a:srgbClr val="FFFF00"/>
                </a:solidFill>
              </a:rPr>
              <a:t> (2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a:t>
            </a:r>
          </a:p>
          <a:p>
            <a:r>
              <a:rPr lang="el-GR" sz="2000" dirty="0">
                <a:solidFill>
                  <a:srgbClr val="FFFF00"/>
                </a:solidFill>
              </a:rPr>
              <a:t>θ</a:t>
            </a:r>
            <a:r>
              <a:rPr lang="el-GR" sz="2000" dirty="0" smtClean="0">
                <a:solidFill>
                  <a:srgbClr val="FFFF00"/>
                </a:solidFill>
              </a:rPr>
              <a:t>ερμαίνεται 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a:t>
            </a:r>
          </a:p>
          <a:p>
            <a:r>
              <a:rPr lang="el-GR" sz="2000" dirty="0" smtClean="0">
                <a:solidFill>
                  <a:srgbClr val="FFFF00"/>
                </a:solidFill>
              </a:rPr>
              <a:t> Ενα ισχυρό ηλεκτρικό ρεύμα βγάζει ηλεκτρόνια από τα άτομα</a:t>
            </a:r>
            <a:endParaRPr lang="en-GB" sz="2000" dirty="0">
              <a:solidFill>
                <a:srgbClr val="FFFF00"/>
              </a:solidFill>
            </a:endParaRPr>
          </a:p>
        </p:txBody>
      </p:sp>
      <p:pic>
        <p:nvPicPr>
          <p:cNvPr id="7" name="Picture 6" descr="le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5741" y="595535"/>
            <a:ext cx="3452667" cy="2301778"/>
          </a:xfrm>
          <a:prstGeom prst="rect">
            <a:avLst/>
          </a:prstGeom>
        </p:spPr>
      </p:pic>
    </p:spTree>
    <p:extLst>
      <p:ext uri="{BB962C8B-B14F-4D97-AF65-F5344CB8AC3E}">
        <p14:creationId xmlns:p14="http://schemas.microsoft.com/office/powerpoint/2010/main" val="36719993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22" y="522110"/>
            <a:ext cx="8758020" cy="5376333"/>
          </a:xfrm>
        </p:spPr>
        <p:txBody>
          <a:bodyPr>
            <a:noAutofit/>
          </a:bodyPr>
          <a:lstStyle/>
          <a:p>
            <a:pPr algn="l"/>
            <a:r>
              <a:rPr lang="el-GR" sz="2400" dirty="0" smtClean="0">
                <a:solidFill>
                  <a:srgbClr val="FFFFFF"/>
                </a:solidFill>
              </a:rPr>
              <a:t>Η πυρηνική ύλη </a:t>
            </a:r>
            <a:r>
              <a:rPr lang="el-GR" sz="2400" dirty="0" smtClean="0">
                <a:solidFill>
                  <a:srgbClr val="FFFF00"/>
                </a:solidFill>
              </a:rPr>
              <a:t>θερμαίνεται σε θερμοκρασίες ~ 250 000 φορές υψηλότερες από αυτή στο κέντρο του ήλιου</a:t>
            </a:r>
            <a:r>
              <a:rPr lang="el-GR" sz="2400" dirty="0" smtClean="0">
                <a:solidFill>
                  <a:srgbClr val="FFFFFF"/>
                </a:solidFill>
              </a:rPr>
              <a:t/>
            </a:r>
            <a:br>
              <a:rPr lang="el-GR" sz="2400" dirty="0" smtClean="0">
                <a:solidFill>
                  <a:srgbClr val="FFFFFF"/>
                </a:solidFill>
              </a:rPr>
            </a:br>
            <a:r>
              <a:rPr lang="el-GR" sz="2400" dirty="0" smtClean="0">
                <a:solidFill>
                  <a:srgbClr val="FFFFFF"/>
                </a:solidFill>
              </a:rPr>
              <a:t>και συμπιέζεται σε </a:t>
            </a:r>
            <a:r>
              <a:rPr lang="el-GR" sz="2400" dirty="0" smtClean="0">
                <a:solidFill>
                  <a:srgbClr val="FFFF00"/>
                </a:solidFill>
              </a:rPr>
              <a:t>τέτοιες πυκνότητες που η πυραμίδα του Χέοπος θα χωρούσε σ’ένα κεφάλι καρφίτσας</a:t>
            </a:r>
            <a:br>
              <a:rPr lang="el-GR" sz="2400" dirty="0" smtClean="0">
                <a:solidFill>
                  <a:srgbClr val="FFFF00"/>
                </a:solidFill>
              </a:rPr>
            </a:br>
            <a:r>
              <a:rPr lang="el-GR" sz="2400" dirty="0" smtClean="0">
                <a:solidFill>
                  <a:srgbClr val="FFFFFF"/>
                </a:solidFill>
              </a:rPr>
              <a:t/>
            </a:r>
            <a:br>
              <a:rPr lang="el-GR" sz="2400" dirty="0" smtClean="0">
                <a:solidFill>
                  <a:srgbClr val="FFFFFF"/>
                </a:solidFill>
              </a:rPr>
            </a:br>
            <a:r>
              <a:rPr lang="el-GR" sz="2400" dirty="0" smtClean="0">
                <a:solidFill>
                  <a:srgbClr val="FFFFFF"/>
                </a:solidFill>
              </a:rPr>
              <a:t>Ποιο είναι το ιδιαίτερο ενδιαφέρον που παρουσιάζουν οι συγκρούσεις βαριών ιόντων;</a:t>
            </a:r>
            <a:br>
              <a:rPr lang="el-GR" sz="2400" dirty="0" smtClean="0">
                <a:solidFill>
                  <a:srgbClr val="FFFFFF"/>
                </a:solidFill>
              </a:rPr>
            </a:br>
            <a:endParaRPr lang="en-US" sz="24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5</a:t>
            </a:fld>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TextBox 5"/>
          <p:cNvSpPr txBox="1"/>
          <p:nvPr/>
        </p:nvSpPr>
        <p:spPr>
          <a:xfrm>
            <a:off x="457200" y="522110"/>
            <a:ext cx="8301671" cy="461665"/>
          </a:xfrm>
          <a:prstGeom prst="rect">
            <a:avLst/>
          </a:prstGeom>
          <a:noFill/>
        </p:spPr>
        <p:txBody>
          <a:bodyPr wrap="none" rtlCol="0">
            <a:spAutoFit/>
          </a:bodyPr>
          <a:lstStyle/>
          <a:p>
            <a:r>
              <a:rPr lang="el-GR" sz="2400" dirty="0" smtClean="0">
                <a:solidFill>
                  <a:srgbClr val="FFFF00"/>
                </a:solidFill>
                <a:latin typeface="+mj-lt"/>
              </a:rPr>
              <a:t>Απο τις συγκρούσεις βαριών ιόντων  σε τόσο υψηλές ενέργειες..</a:t>
            </a:r>
            <a:endParaRPr lang="en-GB" sz="2400" dirty="0">
              <a:solidFill>
                <a:srgbClr val="FFFF00"/>
              </a:solidFill>
              <a:latin typeface="+mj-lt"/>
            </a:endParaRPr>
          </a:p>
        </p:txBody>
      </p:sp>
    </p:spTree>
    <p:extLst>
      <p:ext uri="{BB962C8B-B14F-4D97-AF65-F5344CB8AC3E}">
        <p14:creationId xmlns:p14="http://schemas.microsoft.com/office/powerpoint/2010/main" val="32923892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78169"/>
            <a:ext cx="6413685" cy="5435987"/>
          </a:xfrm>
          <a:prstGeom prst="rect">
            <a:avLst/>
          </a:prstGeom>
        </p:spPr>
      </p:pic>
      <p:sp>
        <p:nvSpPr>
          <p:cNvPr id="5" name="TextBox 4"/>
          <p:cNvSpPr txBox="1"/>
          <p:nvPr/>
        </p:nvSpPr>
        <p:spPr>
          <a:xfrm>
            <a:off x="6581372" y="333506"/>
            <a:ext cx="2447166" cy="5909311"/>
          </a:xfrm>
          <a:prstGeom prst="rect">
            <a:avLst/>
          </a:prstGeom>
          <a:noFill/>
        </p:spPr>
        <p:txBody>
          <a:bodyPr wrap="square" rtlCol="0">
            <a:spAutoFit/>
          </a:bodyPr>
          <a:lstStyle/>
          <a:p>
            <a:r>
              <a:rPr lang="el-GR" dirty="0" smtClean="0">
                <a:solidFill>
                  <a:schemeClr val="bg1"/>
                </a:solidFill>
              </a:rPr>
              <a:t>Εκατομμυριοστά</a:t>
            </a:r>
          </a:p>
          <a:p>
            <a:r>
              <a:rPr lang="el-GR" dirty="0">
                <a:solidFill>
                  <a:schemeClr val="bg1"/>
                </a:solidFill>
              </a:rPr>
              <a:t>τ</a:t>
            </a:r>
            <a:r>
              <a:rPr lang="el-GR" dirty="0" smtClean="0">
                <a:solidFill>
                  <a:schemeClr val="bg1"/>
                </a:solidFill>
              </a:rPr>
              <a:t>ου δευτερολέπτου</a:t>
            </a:r>
          </a:p>
          <a:p>
            <a:r>
              <a:rPr lang="el-GR" dirty="0" smtClean="0">
                <a:solidFill>
                  <a:schemeClr val="bg1"/>
                </a:solidFill>
              </a:rPr>
              <a:t>μετά τη γέννηση του</a:t>
            </a:r>
          </a:p>
          <a:p>
            <a:r>
              <a:rPr lang="el-GR" dirty="0" smtClean="0">
                <a:solidFill>
                  <a:schemeClr val="bg1"/>
                </a:solidFill>
              </a:rPr>
              <a:t>σύμπαντος, όλη η ύλη</a:t>
            </a:r>
          </a:p>
          <a:p>
            <a:r>
              <a:rPr lang="el-GR" dirty="0" smtClean="0">
                <a:solidFill>
                  <a:schemeClr val="bg1"/>
                </a:solidFill>
              </a:rPr>
              <a:t>αποτελείται από κουάρκ</a:t>
            </a:r>
            <a:r>
              <a:rPr lang="el-GR" dirty="0">
                <a:solidFill>
                  <a:schemeClr val="bg1"/>
                </a:solidFill>
              </a:rPr>
              <a:t> </a:t>
            </a:r>
            <a:r>
              <a:rPr lang="el-GR" dirty="0" smtClean="0">
                <a:solidFill>
                  <a:schemeClr val="bg1"/>
                </a:solidFill>
              </a:rPr>
              <a:t>και γλουόνια που κινούνται</a:t>
            </a:r>
          </a:p>
          <a:p>
            <a:r>
              <a:rPr lang="el-GR" dirty="0" smtClean="0">
                <a:solidFill>
                  <a:schemeClr val="bg1"/>
                </a:solidFill>
              </a:rPr>
              <a:t>ελεύθερα</a:t>
            </a:r>
          </a:p>
          <a:p>
            <a:endParaRPr lang="el-GR" dirty="0" smtClean="0">
              <a:solidFill>
                <a:schemeClr val="bg1"/>
              </a:solidFill>
            </a:endParaRPr>
          </a:p>
          <a:p>
            <a:r>
              <a:rPr lang="en-US" dirty="0" smtClean="0">
                <a:solidFill>
                  <a:srgbClr val="FFFF00"/>
                </a:solidFill>
              </a:rPr>
              <a:t>Q</a:t>
            </a:r>
            <a:r>
              <a:rPr lang="en-GB" dirty="0" smtClean="0">
                <a:solidFill>
                  <a:srgbClr val="FFFF00"/>
                </a:solidFill>
              </a:rPr>
              <a:t>UARK GLUON PLASMA</a:t>
            </a:r>
            <a:endParaRPr lang="el-GR" dirty="0" smtClean="0">
              <a:solidFill>
                <a:srgbClr val="FFFF00"/>
              </a:solidFill>
            </a:endParaRPr>
          </a:p>
          <a:p>
            <a:endParaRPr lang="el-GR" dirty="0">
              <a:solidFill>
                <a:schemeClr val="bg1"/>
              </a:solidFill>
            </a:endParaRPr>
          </a:p>
          <a:p>
            <a:r>
              <a:rPr lang="el-GR" dirty="0" smtClean="0">
                <a:solidFill>
                  <a:schemeClr val="bg1"/>
                </a:solidFill>
              </a:rPr>
              <a:t>Καθώς το σύμπαν διαστέλεται  και ψύχεται, τα κουάρκ και τα γλουόνια «φυλακίζονται» για πάντα μέσα στα αδρόνια, από τα οποία</a:t>
            </a:r>
          </a:p>
          <a:p>
            <a:r>
              <a:rPr lang="el-GR" dirty="0" smtClean="0">
                <a:solidFill>
                  <a:schemeClr val="bg1"/>
                </a:solidFill>
              </a:rPr>
              <a:t>σήμερα παραμένουν μόνο πρωτόνια και νετρόνια</a:t>
            </a:r>
            <a:endParaRPr lang="en-US" dirty="0">
              <a:solidFill>
                <a:schemeClr val="bg1"/>
              </a:solidFill>
            </a:endParaRPr>
          </a:p>
        </p:txBody>
      </p:sp>
      <p:sp>
        <p:nvSpPr>
          <p:cNvPr id="6" name="TextBox 5"/>
          <p:cNvSpPr txBox="1"/>
          <p:nvPr/>
        </p:nvSpPr>
        <p:spPr>
          <a:xfrm>
            <a:off x="230925" y="236882"/>
            <a:ext cx="6237801" cy="646331"/>
          </a:xfrm>
          <a:prstGeom prst="rect">
            <a:avLst/>
          </a:prstGeom>
          <a:noFill/>
        </p:spPr>
        <p:txBody>
          <a:bodyPr wrap="square" rtlCol="0">
            <a:spAutoFit/>
          </a:bodyPr>
          <a:lstStyle/>
          <a:p>
            <a:r>
              <a:rPr lang="el-GR" dirty="0" smtClean="0">
                <a:solidFill>
                  <a:srgbClr val="FFFFFF"/>
                </a:solidFill>
              </a:rPr>
              <a:t>Πριν από 13.7 δισεκατομμύρια χρόνια το σύμπαν</a:t>
            </a:r>
          </a:p>
          <a:p>
            <a:r>
              <a:rPr lang="el-GR" dirty="0" smtClean="0">
                <a:solidFill>
                  <a:srgbClr val="FFFFFF"/>
                </a:solidFill>
              </a:rPr>
              <a:t>γεννήθηκε από μια </a:t>
            </a:r>
            <a:r>
              <a:rPr lang="el-GR" dirty="0" smtClean="0">
                <a:solidFill>
                  <a:srgbClr val="FFFF00"/>
                </a:solidFill>
              </a:rPr>
              <a:t>μεγάλη έκρηξη (Β</a:t>
            </a:r>
            <a:r>
              <a:rPr lang="en-GB" dirty="0" err="1" smtClean="0">
                <a:solidFill>
                  <a:srgbClr val="FFFF00"/>
                </a:solidFill>
              </a:rPr>
              <a:t>ig</a:t>
            </a:r>
            <a:r>
              <a:rPr lang="en-GB" dirty="0" smtClean="0">
                <a:solidFill>
                  <a:srgbClr val="FFFF00"/>
                </a:solidFill>
              </a:rPr>
              <a:t> Bang)</a:t>
            </a:r>
            <a:endParaRPr lang="en-US" dirty="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6</a:t>
            </a:fld>
            <a:endParaRPr lang="en-US"/>
          </a:p>
        </p:txBody>
      </p:sp>
      <p:sp>
        <p:nvSpPr>
          <p:cNvPr id="3" name="Date Placeholder 2"/>
          <p:cNvSpPr>
            <a:spLocks noGrp="1"/>
          </p:cNvSpPr>
          <p:nvPr>
            <p:ph type="dt" sz="half" idx="10"/>
          </p:nvPr>
        </p:nvSpPr>
        <p:spPr/>
        <p:txBody>
          <a:bodyPr/>
          <a:lstStyle/>
          <a:p>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99212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0925" y="212224"/>
            <a:ext cx="6562729" cy="5632312"/>
          </a:xfrm>
          <a:prstGeom prst="rect">
            <a:avLst/>
          </a:prstGeom>
          <a:noFill/>
        </p:spPr>
        <p:txBody>
          <a:bodyPr wrap="square" rtlCol="0">
            <a:spAutoFit/>
          </a:bodyPr>
          <a:lstStyle/>
          <a:p>
            <a:r>
              <a:rPr lang="el-GR" dirty="0" smtClean="0">
                <a:solidFill>
                  <a:schemeClr val="bg1"/>
                </a:solidFill>
              </a:rPr>
              <a:t>Συγκρούοντας πυρήνες μολύβδου με πολύ υψηλή ενέργεια</a:t>
            </a:r>
          </a:p>
          <a:p>
            <a:r>
              <a:rPr lang="el-GR" dirty="0">
                <a:solidFill>
                  <a:schemeClr val="bg1"/>
                </a:solidFill>
              </a:rPr>
              <a:t>α</a:t>
            </a:r>
            <a:r>
              <a:rPr lang="el-GR" dirty="0" smtClean="0">
                <a:solidFill>
                  <a:schemeClr val="bg1"/>
                </a:solidFill>
              </a:rPr>
              <a:t>ναδημιουργούμε τις συνθήκες πυκνότητας και θερμοκρασίας που υπήρχαν κλάσματα του δευτερολέπτου μετά το </a:t>
            </a:r>
            <a:r>
              <a:rPr lang="en-GB" dirty="0" smtClean="0">
                <a:solidFill>
                  <a:schemeClr val="bg1"/>
                </a:solidFill>
              </a:rPr>
              <a:t>Big Bang (</a:t>
            </a:r>
            <a:r>
              <a:rPr lang="en-US" dirty="0" smtClean="0">
                <a:solidFill>
                  <a:srgbClr val="FFFF00"/>
                </a:solidFill>
              </a:rPr>
              <a:t>Mini </a:t>
            </a:r>
            <a:r>
              <a:rPr lang="en-US" dirty="0">
                <a:solidFill>
                  <a:srgbClr val="FFFF00"/>
                </a:solidFill>
              </a:rPr>
              <a:t>Big </a:t>
            </a:r>
            <a:r>
              <a:rPr lang="en-US" dirty="0" smtClean="0">
                <a:solidFill>
                  <a:srgbClr val="FFFF00"/>
                </a:solidFill>
              </a:rPr>
              <a:t>Bang</a:t>
            </a:r>
          </a:p>
          <a:p>
            <a:endParaRPr lang="el-GR" dirty="0">
              <a:solidFill>
                <a:schemeClr val="bg1"/>
              </a:solidFill>
            </a:endParaRPr>
          </a:p>
          <a:p>
            <a:r>
              <a:rPr lang="el-GR" dirty="0" smtClean="0">
                <a:solidFill>
                  <a:schemeClr val="bg1"/>
                </a:solidFill>
              </a:rPr>
              <a:t>Τα πρωτόνια και τα νετρόνια λειώνουν </a:t>
            </a:r>
            <a:r>
              <a:rPr lang="en-US" dirty="0" smtClean="0">
                <a:solidFill>
                  <a:schemeClr val="bg1"/>
                </a:solidFill>
              </a:rPr>
              <a:t>–</a:t>
            </a:r>
            <a:r>
              <a:rPr lang="el-GR" dirty="0" smtClean="0">
                <a:solidFill>
                  <a:schemeClr val="bg1"/>
                </a:solidFill>
              </a:rPr>
              <a:t> τα κουάρκ και τα γλουόνια που είναι δεσμευμένα μέσα τους ελευθερώνονται</a:t>
            </a:r>
          </a:p>
          <a:p>
            <a:endParaRPr lang="el-GR" dirty="0">
              <a:solidFill>
                <a:schemeClr val="bg1"/>
              </a:solidFill>
            </a:endParaRPr>
          </a:p>
          <a:p>
            <a:r>
              <a:rPr lang="el-GR" dirty="0" smtClean="0">
                <a:solidFill>
                  <a:schemeClr val="bg1"/>
                </a:solidFill>
              </a:rPr>
              <a:t>Δημιουργείται μια σταγόνα της πρωταρχικής κατάστασης της ύλης (</a:t>
            </a:r>
            <a:r>
              <a:rPr lang="en-GB" dirty="0" smtClean="0">
                <a:solidFill>
                  <a:schemeClr val="bg1"/>
                </a:solidFill>
              </a:rPr>
              <a:t>QUARK </a:t>
            </a:r>
            <a:r>
              <a:rPr lang="en-GB" dirty="0">
                <a:solidFill>
                  <a:schemeClr val="bg1"/>
                </a:solidFill>
              </a:rPr>
              <a:t>GLUON </a:t>
            </a:r>
            <a:r>
              <a:rPr lang="en-GB" dirty="0" smtClean="0">
                <a:solidFill>
                  <a:schemeClr val="bg1"/>
                </a:solidFill>
              </a:rPr>
              <a:t>PLASMA</a:t>
            </a:r>
            <a:r>
              <a:rPr lang="el-GR" dirty="0" smtClean="0">
                <a:solidFill>
                  <a:schemeClr val="bg1"/>
                </a:solidFill>
              </a:rPr>
              <a:t>, </a:t>
            </a:r>
            <a:r>
              <a:rPr lang="en-GB" dirty="0" smtClean="0">
                <a:solidFill>
                  <a:schemeClr val="bg1"/>
                </a:solidFill>
              </a:rPr>
              <a:t>QGP)</a:t>
            </a:r>
          </a:p>
          <a:p>
            <a:endParaRPr lang="en-GB" dirty="0">
              <a:solidFill>
                <a:schemeClr val="bg1"/>
              </a:solidFill>
            </a:endParaRPr>
          </a:p>
          <a:p>
            <a:r>
              <a:rPr lang="el-GR" dirty="0" smtClean="0">
                <a:solidFill>
                  <a:schemeClr val="bg1"/>
                </a:solidFill>
              </a:rPr>
              <a:t>Που ζει ελάχιστα</a:t>
            </a:r>
            <a:endParaRPr lang="en-GB" dirty="0">
              <a:solidFill>
                <a:schemeClr val="bg1"/>
              </a:solidFill>
            </a:endParaRPr>
          </a:p>
          <a:p>
            <a:endParaRPr lang="el-GR" dirty="0">
              <a:solidFill>
                <a:schemeClr val="bg1"/>
              </a:solidFill>
            </a:endParaRPr>
          </a:p>
          <a:p>
            <a:r>
              <a:rPr lang="el-GR" dirty="0" smtClean="0">
                <a:solidFill>
                  <a:schemeClr val="bg1"/>
                </a:solidFill>
              </a:rPr>
              <a:t>Μελετώντας τις ιδιότητές της</a:t>
            </a:r>
          </a:p>
          <a:p>
            <a:endParaRPr lang="el-GR" dirty="0">
              <a:solidFill>
                <a:schemeClr val="bg1"/>
              </a:solidFill>
            </a:endParaRPr>
          </a:p>
          <a:p>
            <a:r>
              <a:rPr lang="el-GR" dirty="0" smtClean="0">
                <a:solidFill>
                  <a:schemeClr val="bg1"/>
                </a:solidFill>
              </a:rPr>
              <a:t>- Θα κατανοήσουμε καλύτερα τις διαδικασίες που συνέβησαν τα πρώτα κλάσματα του δευτερολέπτου στη ζωή του σύμπαντος</a:t>
            </a:r>
          </a:p>
          <a:p>
            <a:endParaRPr lang="el-GR" dirty="0">
              <a:solidFill>
                <a:schemeClr val="bg1"/>
              </a:solidFill>
            </a:endParaRPr>
          </a:p>
          <a:p>
            <a:pPr marL="285750" indent="-285750">
              <a:buFontTx/>
              <a:buChar char="-"/>
            </a:pPr>
            <a:r>
              <a:rPr lang="el-GR" dirty="0" smtClean="0">
                <a:solidFill>
                  <a:schemeClr val="bg1"/>
                </a:solidFill>
              </a:rPr>
              <a:t>Θα κατανοήσουμε καλύτερα την ισχυρή αλληλεπίδραση</a:t>
            </a:r>
          </a:p>
          <a:p>
            <a:endParaRPr lang="en-US" dirty="0">
              <a:solidFill>
                <a:schemeClr val="bg1"/>
              </a:solidFill>
            </a:endParaRP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69"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1"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3"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4" y="5184205"/>
            <a:ext cx="2436916" cy="1583999"/>
          </a:xfrm>
          <a:prstGeom prst="rect">
            <a:avLst/>
          </a:prstGeom>
        </p:spPr>
      </p:pic>
      <p:sp>
        <p:nvSpPr>
          <p:cNvPr id="4" name="Slide Number Placeholder 3"/>
          <p:cNvSpPr>
            <a:spLocks noGrp="1"/>
          </p:cNvSpPr>
          <p:nvPr>
            <p:ph type="sldNum" sz="quarter" idx="12"/>
          </p:nvPr>
        </p:nvSpPr>
        <p:spPr/>
        <p:txBody>
          <a:bodyPr/>
          <a:lstStyle/>
          <a:p>
            <a:fld id="{8B9660DA-E739-CB4A-AEFC-82AEB23D0057}" type="slidenum">
              <a:rPr lang="en-US" smtClean="0"/>
              <a:pPr/>
              <a:t>7</a:t>
            </a:fld>
            <a:endParaRPr lang="en-US"/>
          </a:p>
        </p:txBody>
      </p:sp>
      <p:sp>
        <p:nvSpPr>
          <p:cNvPr id="5" name="Date Placeholder 4"/>
          <p:cNvSpPr>
            <a:spLocks noGrp="1"/>
          </p:cNvSpPr>
          <p:nvPr>
            <p:ph type="dt" sz="half" idx="10"/>
          </p:nvPr>
        </p:nvSpPr>
        <p:spPr/>
        <p:txBody>
          <a:bodyPr/>
          <a:lstStyle/>
          <a:p>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8957623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B9660DA-E739-CB4A-AEFC-82AEB23D0057}" type="slidenum">
              <a:rPr lang="en-US" smtClean="0"/>
              <a:pPr/>
              <a:t>8</a:t>
            </a:fld>
            <a:endParaRPr lang="en-US"/>
          </a:p>
        </p:txBody>
      </p:sp>
      <p:sp>
        <p:nvSpPr>
          <p:cNvPr id="5" name="Date Placeholder 4"/>
          <p:cNvSpPr>
            <a:spLocks noGrp="1"/>
          </p:cNvSpPr>
          <p:nvPr>
            <p:ph type="dt" sz="half" idx="10"/>
          </p:nvPr>
        </p:nvSpPr>
        <p:spPr/>
        <p:txBody>
          <a:bodyPr/>
          <a:lstStyle/>
          <a:p>
            <a:endParaRPr lang="en-US"/>
          </a:p>
        </p:txBody>
      </p:sp>
      <p:sp>
        <p:nvSpPr>
          <p:cNvPr id="9" name="Footer Placeholder 8"/>
          <p:cNvSpPr>
            <a:spLocks noGrp="1"/>
          </p:cNvSpPr>
          <p:nvPr>
            <p:ph type="ftr" sz="quarter" idx="11"/>
          </p:nvPr>
        </p:nvSpPr>
        <p:spPr/>
        <p:txBody>
          <a:bodyPr/>
          <a:lstStyle/>
          <a:p>
            <a:endParaRPr lang="en-US"/>
          </a:p>
        </p:txBody>
      </p:sp>
      <p:pic>
        <p:nvPicPr>
          <p:cNvPr id="11" name="Picture 10"/>
          <p:cNvPicPr>
            <a:picLocks noChangeAspect="1"/>
          </p:cNvPicPr>
          <p:nvPr/>
        </p:nvPicPr>
        <p:blipFill>
          <a:blip r:embed="rId2"/>
          <a:stretch>
            <a:fillRect/>
          </a:stretch>
        </p:blipFill>
        <p:spPr>
          <a:xfrm>
            <a:off x="0" y="850900"/>
            <a:ext cx="9144000" cy="5143500"/>
          </a:xfrm>
          <a:prstGeom prst="rect">
            <a:avLst/>
          </a:prstGeom>
        </p:spPr>
      </p:pic>
    </p:spTree>
    <p:extLst>
      <p:ext uri="{BB962C8B-B14F-4D97-AF65-F5344CB8AC3E}">
        <p14:creationId xmlns:p14="http://schemas.microsoft.com/office/powerpoint/2010/main" val="29567011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9</a:t>
            </a:fld>
            <a:endParaRPr lang="en-US"/>
          </a:p>
        </p:txBody>
      </p:sp>
      <p:pic>
        <p:nvPicPr>
          <p:cNvPr id="7" name="CERN-MOVIE-2010-198.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296863"/>
            <a:ext cx="9144000" cy="6262687"/>
          </a:xfrm>
          <a:prstGeom prst="rect">
            <a:avLst/>
          </a:prstGeom>
        </p:spPr>
      </p:pic>
    </p:spTree>
    <p:extLst>
      <p:ext uri="{BB962C8B-B14F-4D97-AF65-F5344CB8AC3E}">
        <p14:creationId xmlns:p14="http://schemas.microsoft.com/office/powerpoint/2010/main" val="3137775586"/>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33623</TotalTime>
  <Words>1123</Words>
  <Application>Microsoft Macintosh PowerPoint</Application>
  <PresentationFormat>On-screen Show (4:3)</PresentationFormat>
  <Paragraphs>235</Paragraphs>
  <Slides>34</Slides>
  <Notes>18</Notes>
  <HiddenSlides>0</HiddenSlides>
  <MMClips>1</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Office Theme</vt:lpstr>
      <vt:lpstr>Blank Presentation</vt:lpstr>
      <vt:lpstr>PowerPoint Presentation</vt:lpstr>
      <vt:lpstr>PowerPoint Presentation</vt:lpstr>
      <vt:lpstr>PowerPoint Presentation</vt:lpstr>
      <vt:lpstr>    ισότοπο Pb 208   82 πρωτόνια και 126 νετρόνια  -&gt; Pb29+ -&gt; Pb54+ -&gt;  Pb82+    (γυμνοί πυρήνες μολύβδου)  Ολική ενέργεια 7 ΤeV x 82 =  574 TeV   (1148 TeV στο σημείο σύγκρουσης)       </vt:lpstr>
      <vt:lpstr>Η πυρηνική ύλη θερμαίνεται σε θερμοκρασίες ~ 250 000 φορές υψηλότερες από αυτή στο κέντρο του ήλιου και συμπιέζεται σε τέτοιες πυκνότητες που η πυραμίδα του Χέοπος θα χωρούσε σ’ένα κεφάλι καρφίτσας  Ποιο είναι το ιδιαίτερο ενδιαφέρον που παρουσιάζουν οι συγκρούσεις βαριών ιόντων; </vt:lpstr>
      <vt:lpstr>PowerPoint Presentation</vt:lpstr>
      <vt:lpstr>PowerPoint Presentation</vt:lpstr>
      <vt:lpstr>PowerPoint Presentation</vt:lpstr>
      <vt:lpstr>PowerPoint Presentation</vt:lpstr>
      <vt:lpstr>PowerPoint Presentation</vt:lpstr>
      <vt:lpstr>PowerPoint Presentation</vt:lpstr>
      <vt:lpstr>ALICE : Σχεδιασμένο για να απαντήσει στα παραπάνω ερωτήματα</vt:lpstr>
      <vt:lpstr>PowerPoint Presentation</vt:lpstr>
      <vt:lpstr>Tο μαγνητικό πεδίο</vt:lpstr>
      <vt:lpstr>ALICE : 19 διαφορετικά ανιχνευτικά συστήματα </vt:lpstr>
      <vt:lpstr>… και μερικοί πιο εξειδικευμένοι ανιχνευτές</vt:lpstr>
      <vt:lpstr>Ανιχνευτές πυριτίου</vt:lpstr>
      <vt:lpstr>PowerPoint Presentation</vt:lpstr>
      <vt:lpstr>Τime Projection Chamber</vt:lpstr>
      <vt:lpstr>PowerPoint Presentation</vt:lpstr>
      <vt:lpstr>PowerPoint Presentation</vt:lpstr>
      <vt:lpstr>Transition Radiation Detector</vt:lpstr>
      <vt:lpstr>PowerPoint Presentation</vt:lpstr>
      <vt:lpstr>Time of Flight</vt:lpstr>
      <vt:lpstr>PowerPoint Presentation</vt:lpstr>
      <vt:lpstr>PowerPoint Presentation</vt:lpstr>
      <vt:lpstr>PowerPoint Presentation</vt:lpstr>
      <vt:lpstr>H υψηλότερη θερμοκρασία που δημιούργησε ο άνθρωπος  </vt:lpstr>
      <vt:lpstr>Ενα τέλειο υγρό στο LHC</vt:lpstr>
      <vt:lpstr>Πίδακες αδρονίων</vt:lpstr>
      <vt:lpstr>Απόπνιξη των πιδάκων μέσα στο QGP</vt:lpstr>
      <vt:lpstr>PowerPoint Presentation</vt:lpstr>
      <vt:lpstr>Γεωμετρία της σύγκρουσης Pb-Pb</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Neutrinos faster than light</dc:title>
  <dc:creator>despina hatzifotiadou</dc:creator>
  <cp:lastModifiedBy>Despina Hatzifotiadou</cp:lastModifiedBy>
  <cp:revision>484</cp:revision>
  <dcterms:created xsi:type="dcterms:W3CDTF">2020-02-26T23:13:01Z</dcterms:created>
  <dcterms:modified xsi:type="dcterms:W3CDTF">2021-02-11T10:38:08Z</dcterms:modified>
</cp:coreProperties>
</file>