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413" r:id="rId2"/>
    <p:sldId id="415" r:id="rId3"/>
    <p:sldId id="514" r:id="rId4"/>
    <p:sldId id="516" r:id="rId5"/>
    <p:sldId id="518" r:id="rId6"/>
    <p:sldId id="519" r:id="rId7"/>
    <p:sldId id="520" r:id="rId8"/>
    <p:sldId id="521" r:id="rId9"/>
    <p:sldId id="522" r:id="rId10"/>
    <p:sldId id="523" r:id="rId11"/>
    <p:sldId id="524" r:id="rId12"/>
    <p:sldId id="515" r:id="rId13"/>
  </p:sldIdLst>
  <p:sldSz cx="9144000" cy="6858000" type="screen4x3"/>
  <p:notesSz cx="6669088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578" autoAdjust="0"/>
    <p:restoredTop sz="90192" autoAdjust="0"/>
  </p:normalViewPr>
  <p:slideViewPr>
    <p:cSldViewPr snapToObjects="1" showGuides="1">
      <p:cViewPr varScale="1">
        <p:scale>
          <a:sx n="88" d="100"/>
          <a:sy n="88" d="100"/>
        </p:scale>
        <p:origin x="-1138" y="-77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05/02/2021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05/02/2021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5128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13630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9245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2412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3020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13630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13630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13630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13630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13630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61363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95" y="6154689"/>
            <a:ext cx="613410" cy="60325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6356350"/>
            <a:ext cx="1610122" cy="36366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6354879"/>
            <a:ext cx="2754052" cy="4513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grpSp>
        <p:nvGrpSpPr>
          <p:cNvPr id="12" name="11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grpSp>
        <p:nvGrpSpPr>
          <p:cNvPr id="8" name="7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grpSp>
        <p:nvGrpSpPr>
          <p:cNvPr id="7" name="6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grpSp>
        <p:nvGrpSpPr>
          <p:cNvPr id="10" name="9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10" name="9 Grupo"/>
          <p:cNvGrpSpPr>
            <a:grpSpLocks noChangeAspect="1"/>
          </p:cNvGrpSpPr>
          <p:nvPr userDrawn="1"/>
        </p:nvGrpSpPr>
        <p:grpSpPr>
          <a:xfrm>
            <a:off x="144281" y="6066275"/>
            <a:ext cx="1140290" cy="666780"/>
            <a:chOff x="9602510" y="1982045"/>
            <a:chExt cx="4919316" cy="287655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9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MCBXFBP2b </a:t>
            </a:r>
            <a:r>
              <a:rPr lang="es-ES" dirty="0" err="1" smtClean="0"/>
              <a:t>reassembly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670854" y="3941812"/>
            <a:ext cx="7200800" cy="990600"/>
          </a:xfrm>
        </p:spPr>
        <p:txBody>
          <a:bodyPr>
            <a:normAutofit/>
          </a:bodyPr>
          <a:lstStyle/>
          <a:p>
            <a:r>
              <a:rPr lang="en-GB" dirty="0" smtClean="0"/>
              <a:t>J</a:t>
            </a:r>
            <a:r>
              <a:rPr lang="en-GB" dirty="0"/>
              <a:t>. A. García </a:t>
            </a:r>
            <a:r>
              <a:rPr lang="en-GB" dirty="0" smtClean="0"/>
              <a:t>Matos, C</a:t>
            </a:r>
            <a:r>
              <a:rPr lang="en-GB" dirty="0"/>
              <a:t>. Martins, </a:t>
            </a:r>
            <a:r>
              <a:rPr lang="en-GB" b="1" u="sng" dirty="0" smtClean="0"/>
              <a:t>F</a:t>
            </a:r>
            <a:r>
              <a:rPr lang="en-GB" b="1" u="sng" dirty="0"/>
              <a:t>. Toral </a:t>
            </a:r>
            <a:r>
              <a:rPr lang="en-GB" dirty="0"/>
              <a:t>(CIEMAT)</a:t>
            </a:r>
          </a:p>
          <a:p>
            <a:r>
              <a:rPr lang="en-GB" dirty="0"/>
              <a:t>J. C. Pérez, E. Todesco (CERN)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6104086"/>
            <a:ext cx="6480000" cy="349250"/>
          </a:xfrm>
        </p:spPr>
        <p:txBody>
          <a:bodyPr/>
          <a:lstStyle/>
          <a:p>
            <a:pPr algn="r"/>
            <a:r>
              <a:rPr lang="en-GB" dirty="0"/>
              <a:t>	</a:t>
            </a:r>
            <a:r>
              <a:rPr lang="en-GB" dirty="0" smtClean="0"/>
              <a:t>4</a:t>
            </a:r>
            <a:r>
              <a:rPr lang="en-GB" baseline="30000" dirty="0" smtClean="0"/>
              <a:t>th </a:t>
            </a:r>
            <a:r>
              <a:rPr lang="en-GB" dirty="0" smtClean="0"/>
              <a:t>February 2021</a:t>
            </a:r>
            <a:endParaRPr lang="en-GB" dirty="0"/>
          </a:p>
        </p:txBody>
      </p:sp>
      <p:sp>
        <p:nvSpPr>
          <p:cNvPr id="5" name="4 CuadroTexto"/>
          <p:cNvSpPr txBox="1"/>
          <p:nvPr/>
        </p:nvSpPr>
        <p:spPr>
          <a:xfrm>
            <a:off x="467544" y="4932412"/>
            <a:ext cx="8152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err="1" smtClean="0">
                <a:solidFill>
                  <a:srgbClr val="FF0000"/>
                </a:solidFill>
              </a:rPr>
              <a:t>Special</a:t>
            </a:r>
            <a:r>
              <a:rPr lang="es-ES" b="1" i="1" dirty="0" smtClean="0">
                <a:solidFill>
                  <a:srgbClr val="FF0000"/>
                </a:solidFill>
              </a:rPr>
              <a:t> </a:t>
            </a:r>
            <a:r>
              <a:rPr lang="es-ES" b="1" i="1" dirty="0" err="1" smtClean="0">
                <a:solidFill>
                  <a:srgbClr val="FF0000"/>
                </a:solidFill>
              </a:rPr>
              <a:t>thanks</a:t>
            </a:r>
            <a:r>
              <a:rPr lang="es-ES" b="1" i="1" dirty="0" smtClean="0">
                <a:solidFill>
                  <a:srgbClr val="FF0000"/>
                </a:solidFill>
              </a:rPr>
              <a:t> to 927, </a:t>
            </a:r>
            <a:r>
              <a:rPr lang="es-ES" b="1" i="1" dirty="0" err="1" smtClean="0">
                <a:solidFill>
                  <a:srgbClr val="FF0000"/>
                </a:solidFill>
              </a:rPr>
              <a:t>Michael’s</a:t>
            </a:r>
            <a:r>
              <a:rPr lang="es-ES" b="1" i="1" dirty="0" smtClean="0">
                <a:solidFill>
                  <a:srgbClr val="FF0000"/>
                </a:solidFill>
              </a:rPr>
              <a:t> and </a:t>
            </a:r>
            <a:r>
              <a:rPr lang="es-ES" b="1" i="1" dirty="0" err="1" smtClean="0">
                <a:solidFill>
                  <a:srgbClr val="FF0000"/>
                </a:solidFill>
              </a:rPr>
              <a:t>Lucio’s</a:t>
            </a:r>
            <a:r>
              <a:rPr lang="es-ES" b="1" i="1" dirty="0" smtClean="0">
                <a:solidFill>
                  <a:srgbClr val="FF0000"/>
                </a:solidFill>
              </a:rPr>
              <a:t> </a:t>
            </a:r>
            <a:r>
              <a:rPr lang="es-ES" b="1" i="1" dirty="0" err="1" smtClean="0">
                <a:solidFill>
                  <a:srgbClr val="FF0000"/>
                </a:solidFill>
              </a:rPr>
              <a:t>teams</a:t>
            </a:r>
            <a:r>
              <a:rPr lang="es-ES" b="1" i="1" dirty="0" smtClean="0">
                <a:solidFill>
                  <a:srgbClr val="FF0000"/>
                </a:solidFill>
              </a:rPr>
              <a:t> </a:t>
            </a:r>
            <a:r>
              <a:rPr lang="es-ES" b="1" i="1" dirty="0" err="1" smtClean="0">
                <a:solidFill>
                  <a:srgbClr val="FF0000"/>
                </a:solidFill>
              </a:rPr>
              <a:t>for</a:t>
            </a:r>
            <a:r>
              <a:rPr lang="es-ES" b="1" i="1" dirty="0" smtClean="0">
                <a:solidFill>
                  <a:srgbClr val="FF0000"/>
                </a:solidFill>
              </a:rPr>
              <a:t> </a:t>
            </a:r>
            <a:r>
              <a:rPr lang="es-ES" b="1" i="1" dirty="0" err="1" smtClean="0">
                <a:solidFill>
                  <a:srgbClr val="FF0000"/>
                </a:solidFill>
              </a:rPr>
              <a:t>all</a:t>
            </a:r>
            <a:r>
              <a:rPr lang="es-ES" b="1" i="1" dirty="0" smtClean="0">
                <a:solidFill>
                  <a:srgbClr val="FF0000"/>
                </a:solidFill>
              </a:rPr>
              <a:t> </a:t>
            </a:r>
            <a:r>
              <a:rPr lang="es-ES" b="1" i="1" dirty="0" err="1" smtClean="0">
                <a:solidFill>
                  <a:srgbClr val="FF0000"/>
                </a:solidFill>
              </a:rPr>
              <a:t>the</a:t>
            </a:r>
            <a:r>
              <a:rPr lang="es-ES" b="1" i="1" dirty="0" smtClean="0">
                <a:solidFill>
                  <a:srgbClr val="FF0000"/>
                </a:solidFill>
              </a:rPr>
              <a:t> </a:t>
            </a:r>
            <a:r>
              <a:rPr lang="es-ES" b="1" i="1" dirty="0" err="1" smtClean="0">
                <a:solidFill>
                  <a:srgbClr val="FF0000"/>
                </a:solidFill>
              </a:rPr>
              <a:t>nice</a:t>
            </a:r>
            <a:r>
              <a:rPr lang="es-ES" b="1" i="1" dirty="0" smtClean="0">
                <a:solidFill>
                  <a:srgbClr val="FF0000"/>
                </a:solidFill>
              </a:rPr>
              <a:t> </a:t>
            </a:r>
            <a:r>
              <a:rPr lang="es-ES" b="1" i="1" dirty="0" err="1" smtClean="0">
                <a:solidFill>
                  <a:srgbClr val="FF0000"/>
                </a:solidFill>
              </a:rPr>
              <a:t>work</a:t>
            </a:r>
            <a:r>
              <a:rPr lang="es-ES" b="1" i="1" dirty="0" smtClean="0">
                <a:solidFill>
                  <a:srgbClr val="FF0000"/>
                </a:solidFill>
              </a:rPr>
              <a:t>!!</a:t>
            </a:r>
            <a:endParaRPr lang="es-E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315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532271" y="836712"/>
            <a:ext cx="8064455" cy="3600399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The pressure increase </a:t>
            </a:r>
            <a:r>
              <a:rPr lang="en-US" sz="2000" dirty="0" smtClean="0">
                <a:solidFill>
                  <a:schemeClr val="tx1"/>
                </a:solidFill>
              </a:rPr>
              <a:t>is above 20 MPa during assembly.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Some erratic </a:t>
            </a:r>
            <a:r>
              <a:rPr lang="en-US" sz="2000" dirty="0" err="1" smtClean="0">
                <a:solidFill>
                  <a:schemeClr val="tx1"/>
                </a:solidFill>
              </a:rPr>
              <a:t>behaviour</a:t>
            </a:r>
            <a:r>
              <a:rPr lang="en-US" sz="2000" dirty="0" smtClean="0">
                <a:solidFill>
                  <a:schemeClr val="tx1"/>
                </a:solidFill>
              </a:rPr>
              <a:t> at 0.2 mm gap.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No Fuji film test. No instrumented collars at final assembly.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OD </a:t>
            </a:r>
            <a:r>
              <a:rPr lang="en-US" dirty="0" smtClean="0"/>
              <a:t>collar assembly for </a:t>
            </a:r>
            <a:r>
              <a:rPr lang="en-US" dirty="0" smtClean="0"/>
              <a:t>MCBXFBP2b</a:t>
            </a:r>
            <a:endParaRPr lang="en-US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February 2021</a:t>
            </a:r>
            <a:endParaRPr lang="en-GB" dirty="0"/>
          </a:p>
        </p:txBody>
      </p:sp>
      <p:sp>
        <p:nvSpPr>
          <p:cNvPr id="10" name="CuadroTexto 6"/>
          <p:cNvSpPr txBox="1"/>
          <p:nvPr/>
        </p:nvSpPr>
        <p:spPr>
          <a:xfrm>
            <a:off x="2207263" y="5217627"/>
            <a:ext cx="49904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i="1" dirty="0" smtClean="0"/>
              <a:t>MCBXFBP2b </a:t>
            </a:r>
            <a:r>
              <a:rPr lang="es-ES_tradnl" sz="1200" i="1" dirty="0" err="1" smtClean="0"/>
              <a:t>out</a:t>
            </a:r>
            <a:r>
              <a:rPr lang="es-ES_tradnl" sz="1200" i="1" dirty="0" err="1" smtClean="0"/>
              <a:t>er</a:t>
            </a:r>
            <a:r>
              <a:rPr lang="es-ES_tradnl" sz="1200" i="1" dirty="0" smtClean="0"/>
              <a:t> </a:t>
            </a:r>
            <a:r>
              <a:rPr lang="es-ES_tradnl" sz="1200" i="1" dirty="0" smtClean="0"/>
              <a:t>collar stress (</a:t>
            </a:r>
            <a:r>
              <a:rPr lang="es-ES_tradnl" sz="1200" i="1" dirty="0" err="1" smtClean="0"/>
              <a:t>MPa</a:t>
            </a:r>
            <a:r>
              <a:rPr lang="es-ES_tradnl" sz="1200" i="1" dirty="0" smtClean="0"/>
              <a:t>) at </a:t>
            </a:r>
            <a:r>
              <a:rPr lang="es-ES_tradnl" sz="1200" i="1" dirty="0" err="1" smtClean="0"/>
              <a:t>different</a:t>
            </a:r>
            <a:r>
              <a:rPr lang="es-ES_tradnl" sz="1200" i="1" dirty="0" smtClean="0"/>
              <a:t> gaps of </a:t>
            </a:r>
            <a:r>
              <a:rPr lang="es-ES_tradnl" sz="1200" i="1" dirty="0" err="1" smtClean="0"/>
              <a:t>collaring</a:t>
            </a:r>
            <a:r>
              <a:rPr lang="es-ES_tradnl" sz="1200" i="1" dirty="0" smtClean="0"/>
              <a:t> </a:t>
            </a:r>
            <a:r>
              <a:rPr lang="es-ES_tradnl" sz="1200" i="1" dirty="0" err="1" smtClean="0"/>
              <a:t>tool</a:t>
            </a:r>
            <a:endParaRPr lang="es-ES" sz="1200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3429000"/>
            <a:ext cx="7140575" cy="165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813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532271" y="836712"/>
            <a:ext cx="8064455" cy="3600399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Analysis is still ongoing.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Warm magnetic measurements</a:t>
            </a:r>
            <a:endParaRPr lang="en-US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February 2021</a:t>
            </a:r>
            <a:endParaRPr lang="en-GB" dirty="0"/>
          </a:p>
        </p:txBody>
      </p:sp>
      <p:graphicFrame>
        <p:nvGraphicFramePr>
          <p:cNvPr id="2" name="1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2435458"/>
              </p:ext>
            </p:extLst>
          </p:nvPr>
        </p:nvGraphicFramePr>
        <p:xfrm>
          <a:off x="251519" y="1916832"/>
          <a:ext cx="8640961" cy="4204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6955"/>
                <a:gridCol w="607727"/>
                <a:gridCol w="911591"/>
                <a:gridCol w="972363"/>
                <a:gridCol w="1353853"/>
                <a:gridCol w="1440160"/>
                <a:gridCol w="1368152"/>
                <a:gridCol w="1440160"/>
              </a:tblGrid>
              <a:tr h="648072"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Nominal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P2a </a:t>
                      </a:r>
                      <a:r>
                        <a:rPr lang="es-ES" sz="1400" dirty="0" err="1" smtClean="0"/>
                        <a:t>expected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smtClean="0"/>
                        <a:t>P2a </a:t>
                      </a:r>
                      <a:r>
                        <a:rPr lang="es-ES" sz="1400" dirty="0" err="1" smtClean="0"/>
                        <a:t>measured</a:t>
                      </a:r>
                      <a:endParaRPr lang="es-E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P2b </a:t>
                      </a:r>
                      <a:r>
                        <a:rPr lang="es-ES" sz="1400" dirty="0" err="1" smtClean="0"/>
                        <a:t>expected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P2b </a:t>
                      </a:r>
                      <a:r>
                        <a:rPr lang="es-ES" sz="1400" dirty="0" err="1" smtClean="0"/>
                        <a:t>measured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ID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b3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X-</a:t>
                      </a:r>
                      <a:r>
                        <a:rPr lang="es-ES" sz="1400" dirty="0" err="1" smtClean="0"/>
                        <a:t>Section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-13.4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-16.3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-10.1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-16.9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-11.5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3D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-9.2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-5.7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0.1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b5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X-</a:t>
                      </a:r>
                      <a:r>
                        <a:rPr lang="es-ES" sz="1400" dirty="0" err="1" smtClean="0"/>
                        <a:t>Section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0.2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-10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-7.6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-14.8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-8.5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3D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-1.6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-7.3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-9.5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OD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b3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X-</a:t>
                      </a:r>
                      <a:r>
                        <a:rPr lang="es-ES" sz="1400" dirty="0" err="1" smtClean="0"/>
                        <a:t>Section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10.9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9.3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5.1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16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18.7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3D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8.5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-5.1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7.4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b5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X-</a:t>
                      </a:r>
                      <a:r>
                        <a:rPr lang="es-ES" sz="1400" dirty="0" err="1" smtClean="0"/>
                        <a:t>Section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1.3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0.8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-0.4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0.3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1</a:t>
                      </a:r>
                      <a:endParaRPr lang="es-E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dirty="0" smtClean="0"/>
                        <a:t>3D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0.5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-1.1</a:t>
                      </a:r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s-E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 smtClean="0"/>
                        <a:t>0.1</a:t>
                      </a:r>
                      <a:endParaRPr lang="es-E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609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467543" y="836712"/>
            <a:ext cx="8064455" cy="4248471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Performance at combined operation of MCBXFBP2 did not improved the first prototype results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Reassembly has been done at 927 workshop to increase the preload at coils (about 20 MPa) and achieve uniform pressure at coil ends.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Mechanical measurements were close to expectations: slightly below 20 MPa at inner coils, above 20 MPa at outer coils.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Analysis of warm magnetic measurements is ongoing.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Conclusions </a:t>
            </a:r>
            <a:endParaRPr lang="en-US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 smtClean="0"/>
              <a:t>21</a:t>
            </a:r>
            <a:r>
              <a:rPr lang="en-GB" baseline="30000" dirty="0" smtClean="0"/>
              <a:t>st</a:t>
            </a:r>
            <a:r>
              <a:rPr lang="en-GB" dirty="0" smtClean="0"/>
              <a:t> 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314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Index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1042317"/>
            <a:ext cx="7920000" cy="4906963"/>
          </a:xfrm>
        </p:spPr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tx1"/>
                </a:solidFill>
              </a:rPr>
              <a:t>Target: minimal preload.</a:t>
            </a:r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Review of last assembly of MCBXFBP1.</a:t>
            </a:r>
            <a:endParaRPr lang="en-GB" sz="2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Shimming proposal for MCBXFBP2. </a:t>
            </a:r>
            <a:endParaRPr lang="en-US" sz="24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Collaring test results.</a:t>
            </a:r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Conclusions</a:t>
            </a:r>
            <a:r>
              <a:rPr lang="en-GB" sz="24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 smtClean="0"/>
              <a:t>9</a:t>
            </a:r>
            <a:r>
              <a:rPr lang="en-GB" baseline="30000" dirty="0" smtClean="0"/>
              <a:t>th</a:t>
            </a:r>
            <a:r>
              <a:rPr lang="en-GB" dirty="0" smtClean="0"/>
              <a:t> July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14960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467543" y="836712"/>
            <a:ext cx="8064455" cy="4248471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The objective of the coil preload is to avoid cable movements during powering.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The minimal preload for the outer dipole coils at cold is 40 MPa in single operation and 50 MPa in combined operation (electromagnetic forces, no margin).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The minimal preload at room temperature is 120/130 MPa, due to the differential thermal contraction of the coils.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In the first prototype, peak stress was 250 MPa to keep 56 MPa (average) at cold.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Target: minimal preload </a:t>
            </a:r>
            <a:endParaRPr lang="en-US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February 2020</a:t>
            </a:r>
            <a:endParaRPr lang="en-GB" dirty="0"/>
          </a:p>
        </p:txBody>
      </p:sp>
      <p:pic>
        <p:nvPicPr>
          <p:cNvPr id="7" name="Imagen 3"/>
          <p:cNvPicPr>
            <a:picLocks noChangeAspect="1"/>
          </p:cNvPicPr>
          <p:nvPr/>
        </p:nvPicPr>
        <p:blipFill rotWithShape="1">
          <a:blip r:embed="rId3"/>
          <a:srcRect r="5320" b="25289"/>
          <a:stretch/>
        </p:blipFill>
        <p:spPr>
          <a:xfrm>
            <a:off x="737360" y="4230960"/>
            <a:ext cx="7949440" cy="1008112"/>
          </a:xfrm>
          <a:prstGeom prst="rect">
            <a:avLst/>
          </a:prstGeom>
        </p:spPr>
      </p:pic>
      <p:sp>
        <p:nvSpPr>
          <p:cNvPr id="10" name="CuadroTexto 6"/>
          <p:cNvSpPr txBox="1"/>
          <p:nvPr/>
        </p:nvSpPr>
        <p:spPr>
          <a:xfrm>
            <a:off x="1990497" y="5239072"/>
            <a:ext cx="5320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 smtClean="0"/>
              <a:t>MCBXFBP1 </a:t>
            </a:r>
            <a:r>
              <a:rPr lang="es-ES_tradnl" sz="1400" i="1" dirty="0" err="1" smtClean="0"/>
              <a:t>coil</a:t>
            </a:r>
            <a:r>
              <a:rPr lang="es-ES_tradnl" sz="1400" i="1" dirty="0" smtClean="0"/>
              <a:t> </a:t>
            </a:r>
            <a:r>
              <a:rPr lang="es-ES_tradnl" sz="1400" i="1" dirty="0" err="1" smtClean="0"/>
              <a:t>preload</a:t>
            </a:r>
            <a:r>
              <a:rPr lang="es-ES_tradnl" sz="1400" i="1" dirty="0" smtClean="0"/>
              <a:t> (</a:t>
            </a:r>
            <a:r>
              <a:rPr lang="es-ES_tradnl" sz="1400" i="1" dirty="0" err="1" smtClean="0"/>
              <a:t>MPa</a:t>
            </a:r>
            <a:r>
              <a:rPr lang="es-ES_tradnl" sz="1400" i="1" dirty="0" smtClean="0"/>
              <a:t>) at </a:t>
            </a:r>
            <a:r>
              <a:rPr lang="es-ES_tradnl" sz="1400" i="1" dirty="0" err="1" smtClean="0"/>
              <a:t>different</a:t>
            </a:r>
            <a:r>
              <a:rPr lang="es-ES_tradnl" sz="1400" i="1" dirty="0" smtClean="0"/>
              <a:t> </a:t>
            </a:r>
            <a:r>
              <a:rPr lang="es-ES_tradnl" sz="1400" i="1" dirty="0" err="1" smtClean="0"/>
              <a:t>steps</a:t>
            </a:r>
            <a:r>
              <a:rPr lang="es-ES_tradnl" sz="1400" i="1" dirty="0" smtClean="0"/>
              <a:t> and </a:t>
            </a:r>
            <a:r>
              <a:rPr lang="es-ES_tradnl" sz="1400" i="1" dirty="0" err="1" smtClean="0"/>
              <a:t>assemblies</a:t>
            </a:r>
            <a:endParaRPr lang="es-ES" sz="1400" i="1" dirty="0"/>
          </a:p>
        </p:txBody>
      </p:sp>
    </p:spTree>
    <p:extLst>
      <p:ext uri="{BB962C8B-B14F-4D97-AF65-F5344CB8AC3E}">
        <p14:creationId xmlns:p14="http://schemas.microsoft.com/office/powerpoint/2010/main" val="854845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622345" y="906629"/>
            <a:ext cx="8064455" cy="3600399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First MCBXFBP2 collar assembly was checked with Fuji film and strain gauges, both inner and outer dipole.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Final assembly was made without instrumentation.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Inner collar strain gauges were measured again at disassembly.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Review of first assembly of MCBXFBP2 (a)</a:t>
            </a:r>
            <a:endParaRPr lang="en-US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February 2021</a:t>
            </a:r>
            <a:endParaRPr lang="en-GB" dirty="0"/>
          </a:p>
        </p:txBody>
      </p:sp>
      <p:sp>
        <p:nvSpPr>
          <p:cNvPr id="7" name="CuadroTexto 6"/>
          <p:cNvSpPr txBox="1"/>
          <p:nvPr/>
        </p:nvSpPr>
        <p:spPr>
          <a:xfrm>
            <a:off x="1512508" y="4037049"/>
            <a:ext cx="6118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i="1" dirty="0" smtClean="0"/>
              <a:t>MCBXFBP2 </a:t>
            </a:r>
            <a:r>
              <a:rPr lang="es-ES_tradnl" sz="1200" i="1" dirty="0" err="1" smtClean="0"/>
              <a:t>inner</a:t>
            </a:r>
            <a:r>
              <a:rPr lang="es-ES_tradnl" sz="1200" i="1" dirty="0" smtClean="0"/>
              <a:t> collar stress (</a:t>
            </a:r>
            <a:r>
              <a:rPr lang="es-ES_tradnl" sz="1200" i="1" dirty="0" err="1" smtClean="0"/>
              <a:t>MPa</a:t>
            </a:r>
            <a:r>
              <a:rPr lang="es-ES_tradnl" sz="1200" i="1" dirty="0" smtClean="0"/>
              <a:t>) at </a:t>
            </a:r>
            <a:r>
              <a:rPr lang="es-ES_tradnl" sz="1200" i="1" dirty="0" err="1" smtClean="0"/>
              <a:t>different</a:t>
            </a:r>
            <a:r>
              <a:rPr lang="es-ES_tradnl" sz="1200" i="1" dirty="0" smtClean="0"/>
              <a:t> gaps of </a:t>
            </a:r>
            <a:r>
              <a:rPr lang="es-ES_tradnl" sz="1200" i="1" dirty="0" err="1" smtClean="0"/>
              <a:t>collaring</a:t>
            </a:r>
            <a:r>
              <a:rPr lang="es-ES_tradnl" sz="1200" i="1" dirty="0" smtClean="0"/>
              <a:t> </a:t>
            </a:r>
            <a:r>
              <a:rPr lang="es-ES_tradnl" sz="1200" i="1" dirty="0" err="1" smtClean="0"/>
              <a:t>tool</a:t>
            </a:r>
            <a:r>
              <a:rPr lang="es-ES_tradnl" sz="1200" i="1" dirty="0" smtClean="0"/>
              <a:t> </a:t>
            </a:r>
            <a:r>
              <a:rPr lang="es-ES_tradnl" sz="1200" i="1" dirty="0" err="1" smtClean="0"/>
              <a:t>after</a:t>
            </a:r>
            <a:r>
              <a:rPr lang="es-ES_tradnl" sz="1200" i="1" dirty="0" smtClean="0"/>
              <a:t> </a:t>
            </a:r>
            <a:r>
              <a:rPr lang="es-ES_tradnl" sz="1200" i="1" dirty="0" err="1" smtClean="0"/>
              <a:t>power</a:t>
            </a:r>
            <a:r>
              <a:rPr lang="es-ES_tradnl" sz="1200" i="1" dirty="0" smtClean="0"/>
              <a:t> </a:t>
            </a:r>
            <a:r>
              <a:rPr lang="es-ES_tradnl" sz="1200" i="1" dirty="0" err="1" smtClean="0"/>
              <a:t>tests</a:t>
            </a:r>
            <a:endParaRPr lang="es-ES" sz="12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249" y="2668897"/>
            <a:ext cx="7345363" cy="1287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92" y="4653136"/>
            <a:ext cx="5554663" cy="1287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CuadroTexto 6"/>
          <p:cNvSpPr txBox="1"/>
          <p:nvPr/>
        </p:nvSpPr>
        <p:spPr>
          <a:xfrm>
            <a:off x="1785130" y="6021288"/>
            <a:ext cx="58112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i="1" dirty="0" smtClean="0"/>
              <a:t>MCBXFBP2 </a:t>
            </a:r>
            <a:r>
              <a:rPr lang="es-ES_tradnl" sz="1200" i="1" dirty="0" err="1" smtClean="0"/>
              <a:t>outer</a:t>
            </a:r>
            <a:r>
              <a:rPr lang="es-ES_tradnl" sz="1200" i="1" dirty="0" smtClean="0"/>
              <a:t> collar stress (</a:t>
            </a:r>
            <a:r>
              <a:rPr lang="es-ES_tradnl" sz="1200" i="1" dirty="0" err="1" smtClean="0"/>
              <a:t>MPa</a:t>
            </a:r>
            <a:r>
              <a:rPr lang="es-ES_tradnl" sz="1200" i="1" dirty="0" smtClean="0"/>
              <a:t>) at </a:t>
            </a:r>
            <a:r>
              <a:rPr lang="es-ES_tradnl" sz="1200" i="1" dirty="0" err="1" smtClean="0"/>
              <a:t>different</a:t>
            </a:r>
            <a:r>
              <a:rPr lang="es-ES_tradnl" sz="1200" i="1" dirty="0" smtClean="0"/>
              <a:t> gaps of </a:t>
            </a:r>
            <a:r>
              <a:rPr lang="es-ES_tradnl" sz="1200" i="1" dirty="0" err="1" smtClean="0"/>
              <a:t>collaring</a:t>
            </a:r>
            <a:r>
              <a:rPr lang="es-ES_tradnl" sz="1200" i="1" dirty="0" smtClean="0"/>
              <a:t> </a:t>
            </a:r>
            <a:r>
              <a:rPr lang="es-ES_tradnl" sz="1200" i="1" dirty="0" err="1" smtClean="0"/>
              <a:t>tool</a:t>
            </a:r>
            <a:r>
              <a:rPr lang="es-ES_tradnl" sz="1200" i="1" dirty="0" smtClean="0"/>
              <a:t> at </a:t>
            </a:r>
            <a:r>
              <a:rPr lang="es-ES_tradnl" sz="1200" i="1" dirty="0" err="1" smtClean="0"/>
              <a:t>assembly</a:t>
            </a:r>
            <a:endParaRPr lang="es-ES" sz="1200" i="1" dirty="0"/>
          </a:p>
        </p:txBody>
      </p:sp>
    </p:spTree>
    <p:extLst>
      <p:ext uri="{BB962C8B-B14F-4D97-AF65-F5344CB8AC3E}">
        <p14:creationId xmlns:p14="http://schemas.microsoft.com/office/powerpoint/2010/main" val="3964314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557676" y="836712"/>
            <a:ext cx="8064455" cy="3600399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The objective is to increase the preload about 20 MPa, with better support at the coil ends.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50 micron will be added at the pole and 50 micron at the </a:t>
            </a:r>
            <a:r>
              <a:rPr lang="en-US" sz="2000" dirty="0" err="1" smtClean="0">
                <a:solidFill>
                  <a:schemeClr val="tx1"/>
                </a:solidFill>
              </a:rPr>
              <a:t>midplane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ID </a:t>
            </a:r>
            <a:r>
              <a:rPr lang="en-US" dirty="0" smtClean="0"/>
              <a:t>shimming </a:t>
            </a:r>
            <a:r>
              <a:rPr lang="en-US" dirty="0" smtClean="0"/>
              <a:t>proposal for </a:t>
            </a:r>
            <a:r>
              <a:rPr lang="en-US" dirty="0" smtClean="0"/>
              <a:t>MCBXFBP2b</a:t>
            </a:r>
            <a:endParaRPr lang="en-US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February 2021</a:t>
            </a:r>
            <a:endParaRPr lang="en-GB" dirty="0"/>
          </a:p>
        </p:txBody>
      </p:sp>
      <p:pic>
        <p:nvPicPr>
          <p:cNvPr id="11" name="10 Imagen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43" y="2420888"/>
            <a:ext cx="7992888" cy="33123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432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557676" y="836712"/>
            <a:ext cx="8064455" cy="3600399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The pressure increase at NCS collars measured by the gauges is not as high as expected.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Fuji film shows step transitions at the coil ends.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First ID collar assembly for MCBXFBP2b</a:t>
            </a:r>
            <a:endParaRPr lang="en-US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February 2021</a:t>
            </a:r>
            <a:endParaRPr lang="en-GB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876" y="2348880"/>
            <a:ext cx="8244408" cy="85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M:\SEGUIMIENTO FABRICACION\04_COMPONENTES\Shimming Plan\MCBXFBP2b\Assembly at CERN\01 - ID First Assembly\P2b - ID Fuji - 01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252" y="3933501"/>
            <a:ext cx="3928748" cy="220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M:\SEGUIMIENTO FABRICACION\04_COMPONENTES\Shimming Plan\MCBXFBP2b\Assembly at CERN\01 - ID First Assembly\P2b - ID Fuji - 05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837695"/>
            <a:ext cx="3199487" cy="2399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uadroTexto 6"/>
          <p:cNvSpPr txBox="1"/>
          <p:nvPr/>
        </p:nvSpPr>
        <p:spPr>
          <a:xfrm>
            <a:off x="1835696" y="3393040"/>
            <a:ext cx="50241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i="1" dirty="0" smtClean="0"/>
              <a:t>MCBXFBP2b </a:t>
            </a:r>
            <a:r>
              <a:rPr lang="es-ES_tradnl" sz="1200" i="1" dirty="0" err="1" smtClean="0"/>
              <a:t>inner</a:t>
            </a:r>
            <a:r>
              <a:rPr lang="es-ES_tradnl" sz="1200" i="1" dirty="0" smtClean="0"/>
              <a:t> collar stress (</a:t>
            </a:r>
            <a:r>
              <a:rPr lang="es-ES_tradnl" sz="1200" i="1" dirty="0" err="1" smtClean="0"/>
              <a:t>MPa</a:t>
            </a:r>
            <a:r>
              <a:rPr lang="es-ES_tradnl" sz="1200" i="1" dirty="0" smtClean="0"/>
              <a:t>) at </a:t>
            </a:r>
            <a:r>
              <a:rPr lang="es-ES_tradnl" sz="1200" i="1" dirty="0" err="1" smtClean="0"/>
              <a:t>different</a:t>
            </a:r>
            <a:r>
              <a:rPr lang="es-ES_tradnl" sz="1200" i="1" dirty="0" smtClean="0"/>
              <a:t> gaps of </a:t>
            </a:r>
            <a:r>
              <a:rPr lang="es-ES_tradnl" sz="1200" i="1" dirty="0" err="1" smtClean="0"/>
              <a:t>collaring</a:t>
            </a:r>
            <a:r>
              <a:rPr lang="es-ES_tradnl" sz="1200" i="1" dirty="0" smtClean="0"/>
              <a:t> </a:t>
            </a:r>
            <a:r>
              <a:rPr lang="es-ES_tradnl" sz="1200" i="1" dirty="0" err="1" smtClean="0"/>
              <a:t>tool</a:t>
            </a:r>
            <a:endParaRPr lang="es-ES" sz="1200" i="1" dirty="0"/>
          </a:p>
        </p:txBody>
      </p:sp>
    </p:spTree>
    <p:extLst>
      <p:ext uri="{BB962C8B-B14F-4D97-AF65-F5344CB8AC3E}">
        <p14:creationId xmlns:p14="http://schemas.microsoft.com/office/powerpoint/2010/main" val="2792699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557676" y="836712"/>
            <a:ext cx="8064455" cy="3600399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The shimming is increased by 100 micron at NCS pole turn.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Shimming transitions at coil ends are smoothed.</a:t>
            </a: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576064" y="9536"/>
            <a:ext cx="8460432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Second ID </a:t>
            </a:r>
            <a:r>
              <a:rPr lang="en-US" dirty="0" smtClean="0"/>
              <a:t>shimming </a:t>
            </a:r>
            <a:r>
              <a:rPr lang="en-US" dirty="0" smtClean="0"/>
              <a:t>proposal for </a:t>
            </a:r>
            <a:r>
              <a:rPr lang="en-US" dirty="0" smtClean="0"/>
              <a:t>MCBXFBP2b</a:t>
            </a:r>
            <a:endParaRPr lang="en-US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February 2021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968" y="1628800"/>
            <a:ext cx="6796063" cy="4346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40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557676" y="836712"/>
            <a:ext cx="8064455" cy="3600399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The pressure increase </a:t>
            </a:r>
            <a:r>
              <a:rPr lang="en-US" sz="2000" dirty="0" smtClean="0">
                <a:solidFill>
                  <a:schemeClr val="tx1"/>
                </a:solidFill>
              </a:rPr>
              <a:t>is slightly above 20 MPa during assembly.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Spring-back behaves as expected (stress close to 0.3 mm gap; slightly increase </a:t>
            </a:r>
            <a:r>
              <a:rPr lang="en-US" sz="2000" dirty="0" err="1" smtClean="0">
                <a:solidFill>
                  <a:schemeClr val="tx1"/>
                </a:solidFill>
              </a:rPr>
              <a:t>wrt</a:t>
            </a:r>
            <a:r>
              <a:rPr lang="en-US" sz="2000" dirty="0" smtClean="0">
                <a:solidFill>
                  <a:schemeClr val="tx1"/>
                </a:solidFill>
              </a:rPr>
              <a:t>. P1-&gt;122 MPa).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Uniform pressure at coil ends (Fuji film).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Second ID collar assembly for </a:t>
            </a:r>
            <a:r>
              <a:rPr lang="en-US" dirty="0" smtClean="0"/>
              <a:t>MCBXFBP2b</a:t>
            </a:r>
            <a:endParaRPr lang="en-US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February 2021</a:t>
            </a:r>
            <a:endParaRPr lang="en-GB" dirty="0"/>
          </a:p>
        </p:txBody>
      </p:sp>
      <p:sp>
        <p:nvSpPr>
          <p:cNvPr id="12" name="CuadroTexto 6"/>
          <p:cNvSpPr txBox="1"/>
          <p:nvPr/>
        </p:nvSpPr>
        <p:spPr>
          <a:xfrm>
            <a:off x="1835696" y="3393040"/>
            <a:ext cx="60147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i="1" dirty="0" smtClean="0"/>
              <a:t>MCBXFBP2b </a:t>
            </a:r>
            <a:r>
              <a:rPr lang="es-ES_tradnl" sz="1200" i="1" dirty="0" err="1" smtClean="0"/>
              <a:t>inner</a:t>
            </a:r>
            <a:r>
              <a:rPr lang="es-ES_tradnl" sz="1200" i="1" dirty="0" smtClean="0"/>
              <a:t> collar stress (</a:t>
            </a:r>
            <a:r>
              <a:rPr lang="es-ES_tradnl" sz="1200" i="1" dirty="0" err="1" smtClean="0"/>
              <a:t>MPa</a:t>
            </a:r>
            <a:r>
              <a:rPr lang="es-ES_tradnl" sz="1200" i="1" dirty="0" smtClean="0"/>
              <a:t>) at </a:t>
            </a:r>
            <a:r>
              <a:rPr lang="es-ES_tradnl" sz="1200" i="1" dirty="0" err="1" smtClean="0"/>
              <a:t>different</a:t>
            </a:r>
            <a:r>
              <a:rPr lang="es-ES_tradnl" sz="1200" i="1" dirty="0" smtClean="0"/>
              <a:t> gaps of </a:t>
            </a:r>
            <a:r>
              <a:rPr lang="es-ES_tradnl" sz="1200" i="1" dirty="0" err="1" smtClean="0"/>
              <a:t>collaring</a:t>
            </a:r>
            <a:r>
              <a:rPr lang="es-ES_tradnl" sz="1200" i="1" dirty="0" smtClean="0"/>
              <a:t> </a:t>
            </a:r>
            <a:r>
              <a:rPr lang="es-ES_tradnl" sz="1200" i="1" dirty="0" err="1" smtClean="0"/>
              <a:t>tool</a:t>
            </a:r>
            <a:r>
              <a:rPr lang="es-ES_tradnl" sz="1200" i="1" dirty="0" smtClean="0"/>
              <a:t> (</a:t>
            </a:r>
            <a:r>
              <a:rPr lang="es-ES_tradnl" sz="1200" i="1" dirty="0" err="1" smtClean="0"/>
              <a:t>with</a:t>
            </a:r>
            <a:r>
              <a:rPr lang="es-ES_tradnl" sz="1200" i="1" dirty="0" smtClean="0"/>
              <a:t> </a:t>
            </a:r>
            <a:r>
              <a:rPr lang="es-ES_tradnl" sz="1200" i="1" dirty="0" err="1" smtClean="0"/>
              <a:t>Fuji</a:t>
            </a:r>
            <a:r>
              <a:rPr lang="es-ES_tradnl" sz="1200" i="1" dirty="0" smtClean="0"/>
              <a:t> film)</a:t>
            </a:r>
            <a:endParaRPr lang="es-ES" sz="1200" i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952" y="2492896"/>
            <a:ext cx="7140575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1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851591"/>
              </p:ext>
            </p:extLst>
          </p:nvPr>
        </p:nvGraphicFramePr>
        <p:xfrm>
          <a:off x="5796136" y="1628800"/>
          <a:ext cx="1174750" cy="439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5" name="Objeto empaquetador del shell" showAsIcon="1" r:id="rId5" imgW="1174320" imgH="439560" progId="Package">
                  <p:embed/>
                </p:oleObj>
              </mc:Choice>
              <mc:Fallback>
                <p:oleObj name="Objeto empaquetador del shell" showAsIcon="1" r:id="rId5" imgW="1174320" imgH="43956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796136" y="1628800"/>
                        <a:ext cx="1174750" cy="4397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CuadroTexto 6"/>
          <p:cNvSpPr txBox="1"/>
          <p:nvPr/>
        </p:nvSpPr>
        <p:spPr>
          <a:xfrm>
            <a:off x="2309383" y="5937707"/>
            <a:ext cx="50674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200" i="1" dirty="0" smtClean="0"/>
              <a:t>MCBXFBP2b </a:t>
            </a:r>
            <a:r>
              <a:rPr lang="es-ES_tradnl" sz="1200" i="1" dirty="0" err="1" smtClean="0"/>
              <a:t>inner</a:t>
            </a:r>
            <a:r>
              <a:rPr lang="es-ES_tradnl" sz="1200" i="1" dirty="0" smtClean="0"/>
              <a:t> collar stress (</a:t>
            </a:r>
            <a:r>
              <a:rPr lang="es-ES_tradnl" sz="1200" i="1" dirty="0" err="1" smtClean="0"/>
              <a:t>MPa</a:t>
            </a:r>
            <a:r>
              <a:rPr lang="es-ES_tradnl" sz="1200" i="1" dirty="0" smtClean="0"/>
              <a:t>) at </a:t>
            </a:r>
            <a:r>
              <a:rPr lang="es-ES_tradnl" sz="1200" i="1" dirty="0" err="1" smtClean="0"/>
              <a:t>different</a:t>
            </a:r>
            <a:r>
              <a:rPr lang="es-ES_tradnl" sz="1200" i="1" dirty="0" smtClean="0"/>
              <a:t> gaps of </a:t>
            </a:r>
            <a:r>
              <a:rPr lang="es-ES_tradnl" sz="1200" i="1" dirty="0" err="1" smtClean="0"/>
              <a:t>collaring</a:t>
            </a:r>
            <a:r>
              <a:rPr lang="es-ES_tradnl" sz="1200" i="1" dirty="0" smtClean="0"/>
              <a:t> </a:t>
            </a:r>
            <a:r>
              <a:rPr lang="es-ES_tradnl" sz="1200" i="1" dirty="0" err="1" smtClean="0"/>
              <a:t>tool</a:t>
            </a:r>
            <a:endParaRPr lang="es-ES" sz="1200" i="1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09" y="3933056"/>
            <a:ext cx="808175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2528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557676" y="836712"/>
            <a:ext cx="8064455" cy="3600399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The objective is to increase the preload about </a:t>
            </a:r>
            <a:r>
              <a:rPr lang="en-US" sz="2000" dirty="0" smtClean="0">
                <a:solidFill>
                  <a:schemeClr val="tx1"/>
                </a:solidFill>
              </a:rPr>
              <a:t>20 </a:t>
            </a:r>
            <a:r>
              <a:rPr lang="en-US" sz="2000" dirty="0" smtClean="0">
                <a:solidFill>
                  <a:schemeClr val="tx1"/>
                </a:solidFill>
              </a:rPr>
              <a:t>MPa, with better support at the coil ends.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125 </a:t>
            </a:r>
            <a:r>
              <a:rPr lang="en-US" sz="2000" dirty="0" smtClean="0">
                <a:solidFill>
                  <a:schemeClr val="tx1"/>
                </a:solidFill>
              </a:rPr>
              <a:t>micron </a:t>
            </a:r>
            <a:r>
              <a:rPr lang="en-US" sz="2000" dirty="0" smtClean="0">
                <a:solidFill>
                  <a:schemeClr val="tx1"/>
                </a:solidFill>
              </a:rPr>
              <a:t>shim will </a:t>
            </a:r>
            <a:r>
              <a:rPr lang="en-US" sz="2000" dirty="0" smtClean="0">
                <a:solidFill>
                  <a:schemeClr val="tx1"/>
                </a:solidFill>
              </a:rPr>
              <a:t>be </a:t>
            </a:r>
            <a:r>
              <a:rPr lang="en-US" sz="2000" dirty="0" smtClean="0">
                <a:solidFill>
                  <a:schemeClr val="tx1"/>
                </a:solidFill>
              </a:rPr>
              <a:t>added. All the shims are moved to </a:t>
            </a:r>
            <a:r>
              <a:rPr lang="en-US" sz="2000" dirty="0" err="1" smtClean="0">
                <a:solidFill>
                  <a:schemeClr val="tx1"/>
                </a:solidFill>
              </a:rPr>
              <a:t>midplane</a:t>
            </a:r>
            <a:r>
              <a:rPr lang="en-US" sz="2000" dirty="0" smtClean="0">
                <a:solidFill>
                  <a:schemeClr val="tx1"/>
                </a:solidFill>
              </a:rPr>
              <a:t> to improve field quality.</a:t>
            </a:r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9536"/>
            <a:ext cx="9144000" cy="827176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</a:t>
            </a:r>
            <a:r>
              <a:rPr lang="en-US" dirty="0" smtClean="0"/>
              <a:t>D </a:t>
            </a:r>
            <a:r>
              <a:rPr lang="en-US" dirty="0" smtClean="0"/>
              <a:t>shimming </a:t>
            </a:r>
            <a:r>
              <a:rPr lang="en-US" dirty="0" smtClean="0"/>
              <a:t>proposal for </a:t>
            </a:r>
            <a:r>
              <a:rPr lang="en-US" dirty="0" smtClean="0"/>
              <a:t>MCBXFBP2b</a:t>
            </a:r>
            <a:endParaRPr lang="en-US" dirty="0"/>
          </a:p>
        </p:txBody>
      </p:sp>
      <p:sp>
        <p:nvSpPr>
          <p:cNvPr id="9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r>
              <a:rPr lang="en-GB" dirty="0" smtClean="0"/>
              <a:t>4</a:t>
            </a:r>
            <a:r>
              <a:rPr lang="en-GB" baseline="30000" dirty="0" smtClean="0"/>
              <a:t>th</a:t>
            </a:r>
            <a:r>
              <a:rPr lang="en-GB" dirty="0" smtClean="0"/>
              <a:t> February 2021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276872"/>
            <a:ext cx="7308413" cy="3764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017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730</Words>
  <Application>Microsoft Office PowerPoint</Application>
  <PresentationFormat>Presentación en pantalla (4:3)</PresentationFormat>
  <Paragraphs>138</Paragraphs>
  <Slides>12</Slides>
  <Notes>11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4" baseType="lpstr">
      <vt:lpstr>Thème Office</vt:lpstr>
      <vt:lpstr>Paquete</vt:lpstr>
      <vt:lpstr>MCBXFBP2b reassembly</vt:lpstr>
      <vt:lpstr>Index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2016-04-21T14:50:33Z</dcterms:created>
  <dcterms:modified xsi:type="dcterms:W3CDTF">2021-02-05T10:01:12Z</dcterms:modified>
</cp:coreProperties>
</file>