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61" r:id="rId4"/>
    <p:sldId id="262" r:id="rId5"/>
    <p:sldId id="266" r:id="rId6"/>
    <p:sldId id="267" r:id="rId7"/>
    <p:sldId id="260" r:id="rId8"/>
    <p:sldId id="269" r:id="rId9"/>
    <p:sldId id="275" r:id="rId10"/>
    <p:sldId id="289" r:id="rId11"/>
    <p:sldId id="277" r:id="rId12"/>
    <p:sldId id="278" r:id="rId13"/>
    <p:sldId id="279" r:id="rId14"/>
    <p:sldId id="290" r:id="rId15"/>
    <p:sldId id="283" r:id="rId16"/>
    <p:sldId id="284" r:id="rId17"/>
    <p:sldId id="285" r:id="rId18"/>
    <p:sldId id="286" r:id="rId19"/>
    <p:sldId id="287" r:id="rId20"/>
    <p:sldId id="288" r:id="rId2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6F98F-096A-4CC0-B582-D4FD25D27C1F}" type="datetimeFigureOut">
              <a:rPr lang="en-GB" smtClean="0"/>
              <a:pPr/>
              <a:t>08/12/2010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B0446-1E19-4CC0-B786-C0699D71BD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EA7EE67-E57B-488B-AB7D-8B819539F1FF}" type="datetimeFigureOut">
              <a:rPr lang="en-US"/>
              <a:pPr>
                <a:defRPr/>
              </a:pPr>
              <a:t>12/8/2010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5406"/>
            <a:ext cx="5438748" cy="4467471"/>
          </a:xfrm>
          <a:prstGeom prst="rect">
            <a:avLst/>
          </a:prstGeom>
        </p:spPr>
        <p:txBody>
          <a:bodyPr vert="horz" lIns="95571" tIns="47786" rIns="95571" bIns="477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A1056CF-6C51-407C-909E-2BDD4354CE2C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A82A-C9D1-4931-9616-1089AC46398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C3377-D8CF-4536-A481-FA84EFBFFB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91A3-9D61-4959-94BC-4EB63F991AD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C96BC-3870-44B2-9E96-B50D3781DBF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F5D7-38BF-4DAB-925C-A75C20C0290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531C4-F9CD-49B3-80E0-24A2A4CB015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4536-4C98-459B-86BB-B3168F9E032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DDA1-D897-43C0-8FAA-D2B0771C96B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D8DDB-3314-4A5D-B1FC-F3D37BEB1C5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809C-8AC7-4BB1-92C2-75EEDB5A930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C283-E555-4052-8B13-3AB29027E59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7F56CDE-C909-4C21-8BEE-FB457FD3C6E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Injector RF and Synchrotron RF</a:t>
            </a:r>
            <a:endParaRPr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Present Status, Activities</a:t>
            </a:r>
            <a:r>
              <a:rPr lang="en-GB" dirty="0" smtClean="0"/>
              <a:t>,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G. Kotzian</a:t>
            </a:r>
            <a:r>
              <a:rPr lang="sv-SE" dirty="0"/>
              <a:t>
</a:t>
            </a:r>
            <a:r>
              <a:rPr lang="sv-SE" dirty="0" smtClean="0"/>
              <a:t>WP RF - Present Status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9A30C-8827-4646-A349-43DA258A15A1}" type="slidenum">
              <a:rPr lang="de-AT"/>
              <a:pPr>
                <a:defRPr/>
              </a:pPr>
              <a:t>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Present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Two-stage negotiated tendering procedure</a:t>
            </a:r>
          </a:p>
          <a:p>
            <a:pPr lvl="1"/>
            <a:r>
              <a:rPr lang="en-GB" dirty="0" smtClean="0"/>
              <a:t>For RF amplifiers + LLRF</a:t>
            </a:r>
          </a:p>
          <a:p>
            <a:pPr lvl="1"/>
            <a:r>
              <a:rPr lang="en-GB" dirty="0" smtClean="0"/>
              <a:t>About to be successfully completed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Definition of contract scope/optional items</a:t>
            </a:r>
          </a:p>
          <a:p>
            <a:pPr lvl="1"/>
            <a:r>
              <a:rPr lang="en-GB" dirty="0" smtClean="0"/>
              <a:t>Amount of documentation we get</a:t>
            </a:r>
          </a:p>
          <a:p>
            <a:pPr lvl="1"/>
            <a:r>
              <a:rPr lang="en-GB" dirty="0" smtClean="0"/>
              <a:t>On-site visits and system simulator access</a:t>
            </a:r>
          </a:p>
          <a:p>
            <a:pPr lvl="1"/>
            <a:r>
              <a:rPr lang="en-GB" dirty="0" smtClean="0"/>
              <a:t>Provision of LLRF System “CERN” mid 2011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Concentrate requirements in terms of controls</a:t>
            </a:r>
          </a:p>
          <a:p>
            <a:r>
              <a:rPr lang="en-GB" sz="2000" dirty="0" smtClean="0"/>
              <a:t>On-site tests (~2 weeks, close to Zürich)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Install and run LLRF “CERN” – Mid 2011</a:t>
            </a:r>
          </a:p>
          <a:p>
            <a:r>
              <a:rPr lang="en-GB" sz="2000" dirty="0" smtClean="0"/>
              <a:t>Delivery of RFQ amplifier for ITS – End 2011</a:t>
            </a:r>
          </a:p>
          <a:p>
            <a:pPr lvl="1"/>
            <a:r>
              <a:rPr lang="en-GB" sz="1600" dirty="0" smtClean="0"/>
              <a:t>Run ITS at CERN (LLRF “CERN”)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sz="2000" dirty="0" smtClean="0"/>
              <a:t>Delivery of IH amplifier to Wiener Neustadt – End 2012</a:t>
            </a:r>
          </a:p>
          <a:p>
            <a:pPr lvl="1"/>
            <a:r>
              <a:rPr lang="en-GB" sz="1600" dirty="0" smtClean="0"/>
              <a:t>RF conditioning of IH tank (LLRF “WN”)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Ship CERN equipment to Wiener Neustadt  - End 2012</a:t>
            </a:r>
          </a:p>
          <a:p>
            <a:pPr lvl="1"/>
            <a:r>
              <a:rPr lang="en-GB" sz="1600" dirty="0" smtClean="0"/>
              <a:t>Merge LLRF “CERN” and LLRF “WN”, </a:t>
            </a:r>
          </a:p>
          <a:p>
            <a:pPr lvl="1"/>
            <a:r>
              <a:rPr lang="en-GB" sz="1600" dirty="0" smtClean="0"/>
              <a:t>Run Injector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- 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6491064" cy="4497363"/>
          </a:xfrm>
        </p:spPr>
        <p:txBody>
          <a:bodyPr/>
          <a:lstStyle/>
          <a:p>
            <a:r>
              <a:rPr lang="en-GB" dirty="0" smtClean="0"/>
              <a:t>Contract Signature with Supplier</a:t>
            </a:r>
          </a:p>
          <a:p>
            <a:endParaRPr lang="en-GB" dirty="0" smtClean="0"/>
          </a:p>
          <a:p>
            <a:r>
              <a:rPr lang="en-GB" dirty="0" smtClean="0"/>
              <a:t>Requirements Document, WP CO</a:t>
            </a:r>
          </a:p>
          <a:p>
            <a:r>
              <a:rPr lang="en-GB" dirty="0" smtClean="0"/>
              <a:t>Define on-site tests (Supplier, WP-CO)</a:t>
            </a:r>
          </a:p>
          <a:p>
            <a:endParaRPr lang="en-GB" dirty="0" smtClean="0"/>
          </a:p>
          <a:p>
            <a:r>
              <a:rPr lang="en-GB" dirty="0" smtClean="0"/>
              <a:t>Prepare  LLRF “CERN”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64288" y="1628800"/>
            <a:ext cx="1800200" cy="2736304"/>
            <a:chOff x="-108520" y="1628800"/>
            <a:chExt cx="1800200" cy="2736304"/>
          </a:xfrm>
        </p:grpSpPr>
        <p:sp>
          <p:nvSpPr>
            <p:cNvPr id="7" name="Notched Right Arrow 6"/>
            <p:cNvSpPr/>
            <p:nvPr/>
          </p:nvSpPr>
          <p:spPr>
            <a:xfrm rot="5400000">
              <a:off x="-324544" y="1844824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8" name="Notched Right Arrow 7"/>
            <p:cNvSpPr/>
            <p:nvPr/>
          </p:nvSpPr>
          <p:spPr>
            <a:xfrm rot="5400000">
              <a:off x="-324544" y="2780928"/>
              <a:ext cx="864096" cy="432048"/>
            </a:xfrm>
            <a:prstGeom prst="notchedRightArrow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Notched Right Arrow 8"/>
            <p:cNvSpPr/>
            <p:nvPr/>
          </p:nvSpPr>
          <p:spPr>
            <a:xfrm rot="5400000">
              <a:off x="-324544" y="3717032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251520" y="1844825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Short term</a:t>
              </a: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251520" y="2780928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Mid term</a:t>
              </a: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 bwMode="auto">
            <a:xfrm>
              <a:off x="251520" y="3717032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Long</a:t>
              </a:r>
              <a:r>
                <a:rPr kumimoji="0" lang="en-GB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term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58832"/>
            <a:ext cx="8928000" cy="375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Present Status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Identified synergies with CERN PS-Booster upgrades</a:t>
            </a:r>
          </a:p>
          <a:p>
            <a:r>
              <a:rPr lang="en-GB" dirty="0" smtClean="0"/>
              <a:t>in preparation: Collaboration Agreement between CERN RF-group and </a:t>
            </a:r>
            <a:r>
              <a:rPr lang="en-GB" dirty="0" err="1" smtClean="0"/>
              <a:t>MedAustron</a:t>
            </a:r>
            <a:endParaRPr lang="en-GB" dirty="0" smtClean="0"/>
          </a:p>
          <a:p>
            <a:pPr lvl="1"/>
            <a:r>
              <a:rPr lang="en-GB" dirty="0" smtClean="0"/>
              <a:t>Big effort, covers LLRF + cavity + amplifier</a:t>
            </a:r>
          </a:p>
          <a:p>
            <a:r>
              <a:rPr lang="en-GB" dirty="0" smtClean="0"/>
              <a:t>New team member started, working on </a:t>
            </a:r>
          </a:p>
          <a:p>
            <a:pPr lvl="1"/>
            <a:r>
              <a:rPr lang="en-GB" dirty="0" smtClean="0"/>
              <a:t>LLRF hardware development</a:t>
            </a:r>
          </a:p>
          <a:p>
            <a:pPr lvl="1"/>
            <a:r>
              <a:rPr lang="en-GB" dirty="0" smtClean="0"/>
              <a:t>Implementation of firmware components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15</a:t>
            </a:fld>
            <a:endParaRPr lang="de-A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Plans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Finalize Collaboration Agreement (CERN)</a:t>
            </a:r>
          </a:p>
          <a:p>
            <a:r>
              <a:rPr lang="en-GB" dirty="0" smtClean="0"/>
              <a:t>Requirements Document (WP-CO)</a:t>
            </a:r>
          </a:p>
          <a:p>
            <a:r>
              <a:rPr lang="en-GB" dirty="0" smtClean="0"/>
              <a:t>Develop LLRF prototype – Fall 2011</a:t>
            </a:r>
          </a:p>
          <a:p>
            <a:pPr lvl="1"/>
            <a:r>
              <a:rPr lang="en-GB" sz="1800" dirty="0" smtClean="0"/>
              <a:t>For beam tests @CERN using CERN infrastructure</a:t>
            </a:r>
          </a:p>
          <a:p>
            <a:r>
              <a:rPr lang="en-GB" dirty="0" smtClean="0"/>
              <a:t>LLRF series production</a:t>
            </a:r>
          </a:p>
          <a:p>
            <a:pPr lvl="1"/>
            <a:r>
              <a:rPr lang="en-GB" sz="1800" dirty="0" smtClean="0"/>
              <a:t>MACS integration – Spring 2012</a:t>
            </a:r>
          </a:p>
          <a:p>
            <a:r>
              <a:rPr lang="en-GB" dirty="0" smtClean="0"/>
              <a:t>Overall system tests</a:t>
            </a:r>
          </a:p>
          <a:p>
            <a:pPr lvl="1"/>
            <a:r>
              <a:rPr lang="en-GB" sz="1800" dirty="0" err="1" smtClean="0"/>
              <a:t>LLRF+cavity+amplifer</a:t>
            </a:r>
            <a:r>
              <a:rPr lang="en-GB" sz="1800" dirty="0" smtClean="0"/>
              <a:t> – Mid 2012</a:t>
            </a:r>
          </a:p>
          <a:p>
            <a:r>
              <a:rPr lang="en-GB" dirty="0" smtClean="0"/>
              <a:t>Wiener Neustadt</a:t>
            </a:r>
          </a:p>
          <a:p>
            <a:pPr lvl="1"/>
            <a:r>
              <a:rPr lang="en-GB" sz="1800" dirty="0" smtClean="0"/>
              <a:t>Installation, commissioning, operation – 2013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16</a:t>
            </a:fld>
            <a:endParaRPr lang="de-A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Actions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497363"/>
          </a:xfrm>
        </p:spPr>
        <p:txBody>
          <a:bodyPr/>
          <a:lstStyle/>
          <a:p>
            <a:r>
              <a:rPr lang="en-GB" sz="2300" dirty="0" smtClean="0"/>
              <a:t>Finalize Collaboration Agreement</a:t>
            </a:r>
          </a:p>
          <a:p>
            <a:endParaRPr lang="en-GB" sz="2300" dirty="0" smtClean="0"/>
          </a:p>
          <a:p>
            <a:r>
              <a:rPr lang="en-GB" sz="2300" dirty="0" smtClean="0"/>
              <a:t>Requirements Document, WP CO</a:t>
            </a:r>
          </a:p>
          <a:p>
            <a:r>
              <a:rPr lang="en-GB" sz="2300" dirty="0" smtClean="0"/>
              <a:t>Prepare LLRF tests for end 2011, CERN</a:t>
            </a:r>
          </a:p>
          <a:p>
            <a:endParaRPr lang="en-GB" sz="2300" dirty="0" smtClean="0"/>
          </a:p>
          <a:p>
            <a:r>
              <a:rPr lang="en-GB" sz="2300" dirty="0" smtClean="0"/>
              <a:t>(Build cavity prototype)</a:t>
            </a:r>
            <a:endParaRPr lang="en-GB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17</a:t>
            </a:fld>
            <a:endParaRPr lang="de-AT" dirty="0"/>
          </a:p>
        </p:txBody>
      </p:sp>
      <p:grpSp>
        <p:nvGrpSpPr>
          <p:cNvPr id="7" name="Group 6"/>
          <p:cNvGrpSpPr/>
          <p:nvPr/>
        </p:nvGrpSpPr>
        <p:grpSpPr>
          <a:xfrm>
            <a:off x="7164288" y="1628800"/>
            <a:ext cx="1800200" cy="2736304"/>
            <a:chOff x="-108520" y="1628800"/>
            <a:chExt cx="1800200" cy="2736304"/>
          </a:xfrm>
        </p:grpSpPr>
        <p:sp>
          <p:nvSpPr>
            <p:cNvPr id="8" name="Notched Right Arrow 7"/>
            <p:cNvSpPr/>
            <p:nvPr/>
          </p:nvSpPr>
          <p:spPr>
            <a:xfrm rot="5400000">
              <a:off x="-324544" y="1844824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Notched Right Arrow 8"/>
            <p:cNvSpPr/>
            <p:nvPr/>
          </p:nvSpPr>
          <p:spPr>
            <a:xfrm rot="5400000">
              <a:off x="-324544" y="2780928"/>
              <a:ext cx="864096" cy="432048"/>
            </a:xfrm>
            <a:prstGeom prst="notchedRightArrow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Notched Right Arrow 9"/>
            <p:cNvSpPr/>
            <p:nvPr/>
          </p:nvSpPr>
          <p:spPr>
            <a:xfrm rot="5400000">
              <a:off x="-324544" y="3717032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Content Placeholder 2"/>
            <p:cNvSpPr txBox="1">
              <a:spLocks/>
            </p:cNvSpPr>
            <p:nvPr/>
          </p:nvSpPr>
          <p:spPr bwMode="auto">
            <a:xfrm>
              <a:off x="251520" y="1844825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Short term</a:t>
              </a: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 bwMode="auto">
            <a:xfrm>
              <a:off x="251520" y="2780928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Mid term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251520" y="3717032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Long</a:t>
              </a:r>
              <a:r>
                <a:rPr kumimoji="0" lang="en-GB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term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18</a:t>
            </a:fld>
            <a:endParaRPr lang="de-A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Injector RF and Synchrotron RF</a:t>
            </a:r>
          </a:p>
          <a:p>
            <a:pPr lvl="1"/>
            <a:r>
              <a:rPr lang="en-GB" dirty="0" smtClean="0"/>
              <a:t>Two independent and different systems</a:t>
            </a:r>
          </a:p>
          <a:p>
            <a:r>
              <a:rPr lang="en-GB" dirty="0" smtClean="0"/>
              <a:t>Implementation approaches</a:t>
            </a:r>
          </a:p>
          <a:p>
            <a:pPr lvl="1"/>
            <a:r>
              <a:rPr lang="en-GB" dirty="0" smtClean="0"/>
              <a:t>Synchrotron RF </a:t>
            </a:r>
            <a:r>
              <a:rPr lang="en-GB" dirty="0" smtClean="0">
                <a:sym typeface="Wingdings" pitchFamily="2" charset="2"/>
              </a:rPr>
              <a:t> build in-house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Injector RF  purchase solution</a:t>
            </a:r>
          </a:p>
          <a:p>
            <a:r>
              <a:rPr lang="en-GB" dirty="0" smtClean="0">
                <a:sym typeface="Wingdings" pitchFamily="2" charset="2"/>
              </a:rPr>
              <a:t>Next big steps: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Contract signature for Injector RF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Accepted collaboration agreement for Synchrotron RF</a:t>
            </a:r>
          </a:p>
          <a:p>
            <a:pPr lvl="1"/>
            <a:r>
              <a:rPr lang="en-GB" b="1" i="1" u="sng" dirty="0" smtClean="0">
                <a:solidFill>
                  <a:srgbClr val="0070C0"/>
                </a:solidFill>
                <a:sym typeface="Wingdings" pitchFamily="2" charset="2"/>
              </a:rPr>
              <a:t>Requirements documents</a:t>
            </a:r>
            <a:endParaRPr lang="en-GB" b="1" i="1" u="sng" dirty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19</a:t>
            </a:fld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Contents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827213"/>
            <a:ext cx="8001000" cy="4770437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Introduction</a:t>
            </a:r>
          </a:p>
          <a:p>
            <a:pPr lvl="1" eaLnBrk="1" hangingPunct="1"/>
            <a:r>
              <a:rPr lang="en-GB" dirty="0" smtClean="0"/>
              <a:t>What is “RF”?</a:t>
            </a:r>
          </a:p>
          <a:p>
            <a:pPr lvl="1" eaLnBrk="1" hangingPunct="1"/>
            <a:r>
              <a:rPr lang="en-GB" dirty="0" smtClean="0"/>
              <a:t>Main components of an RF system</a:t>
            </a:r>
          </a:p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Injector RF System</a:t>
            </a:r>
          </a:p>
          <a:p>
            <a:pPr lvl="1" eaLnBrk="1" hangingPunct="1"/>
            <a:r>
              <a:rPr lang="de-CH" dirty="0" err="1" smtClean="0"/>
              <a:t>Overview</a:t>
            </a:r>
            <a:endParaRPr lang="de-CH" dirty="0" smtClean="0"/>
          </a:p>
          <a:p>
            <a:pPr lvl="1" eaLnBrk="1" hangingPunct="1"/>
            <a:r>
              <a:rPr lang="de-CH" dirty="0" smtClean="0"/>
              <a:t>Status, Plans, Actions</a:t>
            </a:r>
            <a:endParaRPr lang="en-GB" dirty="0" smtClean="0"/>
          </a:p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Synchrotron RF System</a:t>
            </a:r>
          </a:p>
          <a:p>
            <a:pPr lvl="1" eaLnBrk="1" hangingPunct="1"/>
            <a:r>
              <a:rPr lang="de-CH" dirty="0" err="1" smtClean="0"/>
              <a:t>Overview</a:t>
            </a:r>
            <a:endParaRPr lang="de-CH" dirty="0" smtClean="0"/>
          </a:p>
          <a:p>
            <a:pPr lvl="1" eaLnBrk="1" hangingPunct="1"/>
            <a:r>
              <a:rPr lang="de-CH" dirty="0" smtClean="0"/>
              <a:t>Status, Plans, Actions</a:t>
            </a:r>
            <a:endParaRPr lang="en-GB" dirty="0" smtClean="0"/>
          </a:p>
          <a:p>
            <a:pPr marL="514350" indent="-514350" eaLnBrk="1" hangingPunct="1">
              <a:lnSpc>
                <a:spcPct val="80000"/>
              </a:lnSpc>
              <a:buFont typeface="+mj-lt"/>
              <a:buAutoNum type="romanUcPeriod"/>
            </a:pPr>
            <a:r>
              <a:rPr lang="en-GB" dirty="0" smtClean="0"/>
              <a:t>Summary and 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AEC9E-3CBB-4DD4-BD61-ADD1C6C00BCB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THank</a:t>
            </a:r>
            <a:r>
              <a:rPr lang="en-US" dirty="0" smtClean="0"/>
              <a:t> you!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20</a:t>
            </a:fld>
            <a:endParaRPr lang="de-AT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 err="1" smtClean="0"/>
              <a:t>Recap</a:t>
            </a:r>
            <a:r>
              <a:rPr lang="de-CH" dirty="0" smtClean="0"/>
              <a:t>: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en-GB" dirty="0" smtClean="0"/>
              <a:t>‘RF’ ?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1424755"/>
          </a:xfrm>
        </p:spPr>
        <p:txBody>
          <a:bodyPr/>
          <a:lstStyle/>
          <a:p>
            <a:r>
              <a:rPr lang="en-GB" dirty="0" smtClean="0"/>
              <a:t>RF, short for: </a:t>
            </a:r>
            <a:r>
              <a:rPr lang="en-GB" u="sng" dirty="0" smtClean="0"/>
              <a:t>R</a:t>
            </a:r>
            <a:r>
              <a:rPr lang="en-GB" dirty="0" smtClean="0"/>
              <a:t>adio </a:t>
            </a:r>
            <a:r>
              <a:rPr lang="en-GB" u="sng" dirty="0" smtClean="0"/>
              <a:t>F</a:t>
            </a:r>
            <a:r>
              <a:rPr lang="en-GB" dirty="0" smtClean="0"/>
              <a:t>requency</a:t>
            </a:r>
          </a:p>
          <a:p>
            <a:pPr lvl="1"/>
            <a:r>
              <a:rPr lang="en-GB" dirty="0" smtClean="0"/>
              <a:t>Wave length comparable to physical dimensions</a:t>
            </a:r>
          </a:p>
          <a:p>
            <a:pPr lvl="1"/>
            <a:r>
              <a:rPr lang="en-GB" dirty="0" smtClean="0"/>
              <a:t>Field quantities = function(time, space)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1F5D7-38BF-4DAB-925C-A75C20C0290F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grpSp>
        <p:nvGrpSpPr>
          <p:cNvPr id="26" name="Group 25"/>
          <p:cNvGrpSpPr/>
          <p:nvPr/>
        </p:nvGrpSpPr>
        <p:grpSpPr>
          <a:xfrm>
            <a:off x="2051720" y="2924944"/>
            <a:ext cx="3816424" cy="1341730"/>
            <a:chOff x="971600" y="2708920"/>
            <a:chExt cx="3816424" cy="1341730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2411760" y="2708920"/>
            <a:ext cx="1396290" cy="552698"/>
          </p:xfrm>
          <a:graphic>
            <a:graphicData uri="http://schemas.openxmlformats.org/presentationml/2006/ole">
              <p:oleObj spid="_x0000_s1027" name="Equation" r:id="rId3" imgW="609480" imgH="241200" progId="Equation.3">
                <p:embed/>
              </p:oleObj>
            </a:graphicData>
          </a:graphic>
        </p:graphicFrame>
        <p:cxnSp>
          <p:nvCxnSpPr>
            <p:cNvPr id="13" name="Straight Arrow Connector 12"/>
            <p:cNvCxnSpPr>
              <a:stCxn id="15" idx="0"/>
            </p:cNvCxnSpPr>
            <p:nvPr/>
          </p:nvCxnSpPr>
          <p:spPr>
            <a:xfrm rot="5400000" flipH="1" flipV="1">
              <a:off x="2069722" y="3086962"/>
              <a:ext cx="360040" cy="468052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71600" y="3501008"/>
              <a:ext cx="20882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velocity of propagation</a:t>
              </a:r>
            </a:p>
            <a:p>
              <a:pPr algn="ctr"/>
              <a:r>
                <a:rPr lang="en-GB" sz="1100" dirty="0" smtClean="0"/>
                <a:t>in a medium</a:t>
              </a:r>
              <a:endParaRPr lang="en-GB" sz="1100" dirty="0"/>
            </a:p>
          </p:txBody>
        </p:sp>
        <p:cxnSp>
          <p:nvCxnSpPr>
            <p:cNvPr id="17" name="Straight Arrow Connector 16"/>
            <p:cNvCxnSpPr>
              <a:stCxn id="19" idx="0"/>
            </p:cNvCxnSpPr>
            <p:nvPr/>
          </p:nvCxnSpPr>
          <p:spPr>
            <a:xfrm rot="5400000" flipH="1" flipV="1">
              <a:off x="2987824" y="3501008"/>
              <a:ext cx="576064" cy="1588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627784" y="3789040"/>
              <a:ext cx="12961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wave length</a:t>
              </a:r>
              <a:endParaRPr lang="en-GB" sz="1100" dirty="0"/>
            </a:p>
          </p:txBody>
        </p:sp>
        <p:cxnSp>
          <p:nvCxnSpPr>
            <p:cNvPr id="22" name="Straight Arrow Connector 21"/>
            <p:cNvCxnSpPr>
              <a:stCxn id="23" idx="0"/>
            </p:cNvCxnSpPr>
            <p:nvPr/>
          </p:nvCxnSpPr>
          <p:spPr>
            <a:xfrm rot="16200000" flipV="1">
              <a:off x="3779912" y="2996952"/>
              <a:ext cx="432048" cy="576064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779912" y="3501008"/>
              <a:ext cx="10081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frequency</a:t>
              </a:r>
              <a:endParaRPr lang="en-GB" sz="1100" dirty="0"/>
            </a:p>
          </p:txBody>
        </p:sp>
      </p:grpSp>
      <p:sp>
        <p:nvSpPr>
          <p:cNvPr id="27" name="Content Placeholder 7"/>
          <p:cNvSpPr txBox="1">
            <a:spLocks/>
          </p:cNvSpPr>
          <p:nvPr/>
        </p:nvSpPr>
        <p:spPr bwMode="auto">
          <a:xfrm>
            <a:off x="467544" y="4437112"/>
            <a:ext cx="8229600" cy="1208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tabLst/>
              <a:defRPr/>
            </a:pPr>
            <a:r>
              <a:rPr kumimoji="0" lang="en-GB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Practical</a:t>
            </a:r>
            <a:r>
              <a:rPr kumimoji="0" lang="en-GB" sz="1600" b="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Example: Mobile Phone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tabLst/>
              <a:defRPr/>
            </a:pPr>
            <a:endParaRPr kumimoji="0" lang="en-GB" sz="1600" b="0" i="0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1043608" y="4826678"/>
          <a:ext cx="4104456" cy="714711"/>
        </p:xfrm>
        <a:graphic>
          <a:graphicData uri="http://schemas.openxmlformats.org/presentationml/2006/ole">
            <p:oleObj spid="_x0000_s1028" name="Equation" r:id="rId4" imgW="2768400" imgH="482400" progId="Equation.3">
              <p:embed/>
            </p:oleObj>
          </a:graphicData>
        </a:graphic>
      </p:graphicFrame>
      <p:sp>
        <p:nvSpPr>
          <p:cNvPr id="34" name="Right Brace 33"/>
          <p:cNvSpPr/>
          <p:nvPr/>
        </p:nvSpPr>
        <p:spPr>
          <a:xfrm>
            <a:off x="5220073" y="4797152"/>
            <a:ext cx="144016" cy="93523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Content Placeholder 7"/>
          <p:cNvSpPr txBox="1">
            <a:spLocks/>
          </p:cNvSpPr>
          <p:nvPr/>
        </p:nvSpPr>
        <p:spPr bwMode="auto">
          <a:xfrm>
            <a:off x="5580112" y="4869160"/>
            <a:ext cx="3240360" cy="864096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tabLst/>
              <a:defRPr/>
            </a:pPr>
            <a:r>
              <a:rPr kumimoji="0" lang="en-GB" sz="2400" i="0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Transmit energy by means of EM-fields.</a:t>
            </a:r>
            <a:endParaRPr kumimoji="0" lang="en-GB" sz="240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Char char="•"/>
              <a:tabLst/>
              <a:defRPr/>
            </a:pPr>
            <a:endParaRPr kumimoji="0" lang="en-GB" sz="24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accelerate particles?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graphicFrame>
        <p:nvGraphicFramePr>
          <p:cNvPr id="7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1331640" y="1988840"/>
          <a:ext cx="3263395" cy="720666"/>
        </p:xfrm>
        <a:graphic>
          <a:graphicData uri="http://schemas.openxmlformats.org/presentationml/2006/ole">
            <p:oleObj spid="_x0000_s3074" name="Equation" r:id="rId3" imgW="1091880" imgH="241200" progId="Equation.3">
              <p:embed/>
            </p:oleObj>
          </a:graphicData>
        </a:graphic>
      </p:graphicFrame>
      <p:cxnSp>
        <p:nvCxnSpPr>
          <p:cNvPr id="8" name="Straight Arrow Connector 7"/>
          <p:cNvCxnSpPr>
            <a:stCxn id="9" idx="0"/>
          </p:cNvCxnSpPr>
          <p:nvPr/>
        </p:nvCxnSpPr>
        <p:spPr bwMode="auto">
          <a:xfrm rot="5400000" flipH="1" flipV="1">
            <a:off x="871581" y="2752917"/>
            <a:ext cx="792088" cy="56007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79512" y="3429000"/>
            <a:ext cx="1616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Force acting on a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charged particle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3429000"/>
            <a:ext cx="121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Force due to</a:t>
            </a:r>
            <a:br>
              <a:rPr lang="en-US" sz="1400" dirty="0" smtClean="0">
                <a:solidFill>
                  <a:srgbClr val="00B0F0"/>
                </a:solidFill>
              </a:rPr>
            </a:br>
            <a:r>
              <a:rPr lang="en-US" sz="1400" dirty="0" smtClean="0">
                <a:solidFill>
                  <a:srgbClr val="00B0F0"/>
                </a:solidFill>
              </a:rPr>
              <a:t>Electric Field</a:t>
            </a:r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3429000"/>
            <a:ext cx="138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Magnetic 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Guidanc</a:t>
            </a:r>
            <a:r>
              <a:rPr lang="en-US" sz="1400" dirty="0" smtClean="0"/>
              <a:t>e F</a:t>
            </a:r>
            <a:r>
              <a:rPr lang="en-US" sz="1400" dirty="0" smtClean="0">
                <a:solidFill>
                  <a:schemeClr val="tx1"/>
                </a:solidFill>
              </a:rPr>
              <a:t>ield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1412776"/>
            <a:ext cx="7011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Charged particle dynamics are represented by </a:t>
            </a:r>
            <a:r>
              <a:rPr lang="en-GB" u="sng" dirty="0" smtClean="0">
                <a:solidFill>
                  <a:schemeClr val="tx1"/>
                </a:solidFill>
              </a:rPr>
              <a:t>Lorentz's Equation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971600" y="4293096"/>
            <a:ext cx="1908425" cy="1317675"/>
            <a:chOff x="2562631" y="4671269"/>
            <a:chExt cx="1908425" cy="1317675"/>
          </a:xfrm>
        </p:grpSpPr>
        <p:grpSp>
          <p:nvGrpSpPr>
            <p:cNvPr id="5" name="Group 14"/>
            <p:cNvGrpSpPr/>
            <p:nvPr/>
          </p:nvGrpSpPr>
          <p:grpSpPr>
            <a:xfrm>
              <a:off x="3025092" y="4671269"/>
              <a:ext cx="1445964" cy="440019"/>
              <a:chOff x="2914355" y="4768203"/>
              <a:chExt cx="1445964" cy="440019"/>
            </a:xfrm>
          </p:grpSpPr>
          <p:cxnSp>
            <p:nvCxnSpPr>
              <p:cNvPr id="16" name="Straight Connector 15"/>
              <p:cNvCxnSpPr/>
              <p:nvPr/>
            </p:nvCxnSpPr>
            <p:spPr bwMode="auto">
              <a:xfrm>
                <a:off x="2914355" y="5205046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" name="Straight Connector 16"/>
              <p:cNvCxnSpPr/>
              <p:nvPr/>
            </p:nvCxnSpPr>
            <p:spPr bwMode="auto">
              <a:xfrm>
                <a:off x="3396343" y="4768203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3878331" y="5206634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rot="5400000" flipH="1" flipV="1">
                <a:off x="3177922" y="4986625"/>
                <a:ext cx="436843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 rot="5400000">
                <a:off x="3660704" y="4987418"/>
                <a:ext cx="435255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5" name="Group 20"/>
            <p:cNvGrpSpPr/>
            <p:nvPr/>
          </p:nvGrpSpPr>
          <p:grpSpPr>
            <a:xfrm flipV="1">
              <a:off x="3025092" y="5548925"/>
              <a:ext cx="1445964" cy="440019"/>
              <a:chOff x="2914355" y="4768203"/>
              <a:chExt cx="1445964" cy="440019"/>
            </a:xfrm>
          </p:grpSpPr>
          <p:cxnSp>
            <p:nvCxnSpPr>
              <p:cNvPr id="22" name="Straight Connector 21"/>
              <p:cNvCxnSpPr/>
              <p:nvPr/>
            </p:nvCxnSpPr>
            <p:spPr bwMode="auto">
              <a:xfrm>
                <a:off x="2914355" y="5205046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>
                <a:off x="3396343" y="4768203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 bwMode="auto">
              <a:xfrm>
                <a:off x="3878331" y="5206634"/>
                <a:ext cx="481988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 rot="5400000" flipH="1" flipV="1">
                <a:off x="3177922" y="4986625"/>
                <a:ext cx="436843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 rot="5400000">
                <a:off x="3660704" y="4987418"/>
                <a:ext cx="435255" cy="1588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7" name="Arc 26"/>
            <p:cNvSpPr/>
            <p:nvPr/>
          </p:nvSpPr>
          <p:spPr bwMode="auto">
            <a:xfrm>
              <a:off x="3486190" y="5396352"/>
              <a:ext cx="522515" cy="311498"/>
            </a:xfrm>
            <a:prstGeom prst="arc">
              <a:avLst>
                <a:gd name="adj1" fmla="val 10700523"/>
                <a:gd name="adj2" fmla="val 0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/>
            <p:cNvSpPr/>
            <p:nvPr/>
          </p:nvSpPr>
          <p:spPr bwMode="auto">
            <a:xfrm flipV="1">
              <a:off x="3467348" y="4952363"/>
              <a:ext cx="522515" cy="311498"/>
            </a:xfrm>
            <a:prstGeom prst="arc">
              <a:avLst>
                <a:gd name="adj1" fmla="val 10700523"/>
                <a:gd name="adj2" fmla="val 0"/>
              </a:avLst>
            </a:pr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2714893" y="5263861"/>
              <a:ext cx="200319" cy="132491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2964143" y="5334197"/>
              <a:ext cx="503205" cy="1588"/>
            </a:xfrm>
            <a:prstGeom prst="straightConnector1">
              <a:avLst/>
            </a:prstGeom>
            <a:solidFill>
              <a:srgbClr val="00B8FF"/>
            </a:solidFill>
            <a:ln w="158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31" name="Content Placeholder 3"/>
            <p:cNvGraphicFramePr>
              <a:graphicFrameLocks noChangeAspect="1"/>
            </p:cNvGraphicFramePr>
            <p:nvPr/>
          </p:nvGraphicFramePr>
          <p:xfrm>
            <a:off x="3558115" y="4751544"/>
            <a:ext cx="301625" cy="401637"/>
          </p:xfrm>
          <a:graphic>
            <a:graphicData uri="http://schemas.openxmlformats.org/presentationml/2006/ole">
              <p:oleObj spid="_x0000_s3075" name="Equation" r:id="rId4" imgW="152280" imgH="203040" progId="Equation.3">
                <p:embed/>
              </p:oleObj>
            </a:graphicData>
          </a:graphic>
        </p:graphicFrame>
        <p:graphicFrame>
          <p:nvGraphicFramePr>
            <p:cNvPr id="32" name="Content Placeholder 3"/>
            <p:cNvGraphicFramePr>
              <a:graphicFrameLocks noChangeAspect="1"/>
            </p:cNvGraphicFramePr>
            <p:nvPr/>
          </p:nvGraphicFramePr>
          <p:xfrm>
            <a:off x="2562631" y="5396352"/>
            <a:ext cx="252412" cy="327025"/>
          </p:xfrm>
          <a:graphic>
            <a:graphicData uri="http://schemas.openxmlformats.org/presentationml/2006/ole">
              <p:oleObj spid="_x0000_s3076" name="Equation" r:id="rId5" imgW="126720" imgH="164880" progId="Equation.3">
                <p:embed/>
              </p:oleObj>
            </a:graphicData>
          </a:graphic>
        </p:graphicFrame>
      </p:grpSp>
      <p:grpSp>
        <p:nvGrpSpPr>
          <p:cNvPr id="53" name="Group 52"/>
          <p:cNvGrpSpPr/>
          <p:nvPr/>
        </p:nvGrpSpPr>
        <p:grpSpPr>
          <a:xfrm>
            <a:off x="3275856" y="4293096"/>
            <a:ext cx="1959769" cy="1323217"/>
            <a:chOff x="5338768" y="4647551"/>
            <a:chExt cx="1959769" cy="1323217"/>
          </a:xfrm>
        </p:grpSpPr>
        <p:sp>
          <p:nvSpPr>
            <p:cNvPr id="33" name="Rectangle 32"/>
            <p:cNvSpPr/>
            <p:nvPr/>
          </p:nvSpPr>
          <p:spPr bwMode="auto">
            <a:xfrm>
              <a:off x="5652412" y="4647551"/>
              <a:ext cx="1477108" cy="262918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652412" y="5707850"/>
              <a:ext cx="1477108" cy="262918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rot="5400000">
              <a:off x="5382763" y="5310747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rot="5400000">
              <a:off x="5594572" y="5310748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5814842" y="5310748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rot="5400000">
              <a:off x="6058470" y="5300176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 rot="5400000">
              <a:off x="6310656" y="5310749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rot="5400000">
              <a:off x="6552609" y="5310750"/>
              <a:ext cx="800557" cy="1588"/>
            </a:xfrm>
            <a:prstGeom prst="straightConnector1">
              <a:avLst/>
            </a:prstGeom>
            <a:solidFill>
              <a:srgbClr val="00B8FF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1" name="Content Placeholder 3"/>
            <p:cNvGraphicFramePr>
              <a:graphicFrameLocks noChangeAspect="1"/>
            </p:cNvGraphicFramePr>
            <p:nvPr/>
          </p:nvGraphicFramePr>
          <p:xfrm>
            <a:off x="6996912" y="5236011"/>
            <a:ext cx="301625" cy="401637"/>
          </p:xfrm>
          <a:graphic>
            <a:graphicData uri="http://schemas.openxmlformats.org/presentationml/2006/ole">
              <p:oleObj spid="_x0000_s3077" name="Equation" r:id="rId6" imgW="152280" imgH="203040" progId="Equation.3">
                <p:embed/>
              </p:oleObj>
            </a:graphicData>
          </a:graphic>
        </p:graphicFrame>
        <p:sp>
          <p:nvSpPr>
            <p:cNvPr id="42" name="Oval 41"/>
            <p:cNvSpPr/>
            <p:nvPr/>
          </p:nvSpPr>
          <p:spPr bwMode="auto">
            <a:xfrm>
              <a:off x="6257635" y="5203967"/>
              <a:ext cx="201908" cy="218819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43" name="Straight Connector 42"/>
            <p:cNvCxnSpPr>
              <a:stCxn id="42" idx="7"/>
              <a:endCxn id="42" idx="3"/>
            </p:cNvCxnSpPr>
            <p:nvPr/>
          </p:nvCxnSpPr>
          <p:spPr bwMode="auto">
            <a:xfrm rot="16200000" flipH="1" flipV="1">
              <a:off x="6281224" y="5241991"/>
              <a:ext cx="154729" cy="14277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>
              <a:stCxn id="42" idx="1"/>
              <a:endCxn id="42" idx="5"/>
            </p:cNvCxnSpPr>
            <p:nvPr/>
          </p:nvCxnSpPr>
          <p:spPr bwMode="auto">
            <a:xfrm rot="16200000" flipH="1">
              <a:off x="6281224" y="5241991"/>
              <a:ext cx="154729" cy="14277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Arrow Connector 44"/>
            <p:cNvCxnSpPr>
              <a:stCxn id="42" idx="2"/>
            </p:cNvCxnSpPr>
            <p:nvPr/>
          </p:nvCxnSpPr>
          <p:spPr bwMode="auto">
            <a:xfrm rot="10800000">
              <a:off x="5652413" y="5312107"/>
              <a:ext cx="605223" cy="1271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46" name="Content Placeholder 3"/>
            <p:cNvGraphicFramePr>
              <a:graphicFrameLocks noChangeAspect="1"/>
            </p:cNvGraphicFramePr>
            <p:nvPr/>
          </p:nvGraphicFramePr>
          <p:xfrm>
            <a:off x="5338768" y="5061589"/>
            <a:ext cx="327025" cy="401637"/>
          </p:xfrm>
          <a:graphic>
            <a:graphicData uri="http://schemas.openxmlformats.org/presentationml/2006/ole">
              <p:oleObj spid="_x0000_s3078" name="Equation" r:id="rId7" imgW="164880" imgH="203040" progId="Equation.3">
                <p:embed/>
              </p:oleObj>
            </a:graphicData>
          </a:graphic>
        </p:graphicFrame>
        <p:graphicFrame>
          <p:nvGraphicFramePr>
            <p:cNvPr id="47" name="Content Placeholder 3"/>
            <p:cNvGraphicFramePr>
              <a:graphicFrameLocks noChangeAspect="1"/>
            </p:cNvGraphicFramePr>
            <p:nvPr/>
          </p:nvGraphicFramePr>
          <p:xfrm>
            <a:off x="6225963" y="4885629"/>
            <a:ext cx="250825" cy="350837"/>
          </p:xfrm>
          <a:graphic>
            <a:graphicData uri="http://schemas.openxmlformats.org/presentationml/2006/ole">
              <p:oleObj spid="_x0000_s3079" name="Equation" r:id="rId8" imgW="126720" imgH="177480" progId="Equation.3">
                <p:embed/>
              </p:oleObj>
            </a:graphicData>
          </a:graphic>
        </p:graphicFrame>
      </p:grpSp>
      <p:cxnSp>
        <p:nvCxnSpPr>
          <p:cNvPr id="48" name="Straight Arrow Connector 47"/>
          <p:cNvCxnSpPr>
            <a:stCxn id="11" idx="0"/>
          </p:cNvCxnSpPr>
          <p:nvPr/>
        </p:nvCxnSpPr>
        <p:spPr bwMode="auto">
          <a:xfrm rot="16200000" flipV="1">
            <a:off x="3767003" y="3009861"/>
            <a:ext cx="504056" cy="334221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GB" smtClean="0"/>
              <a:t>G. Kotzian 
WP RF - Present Status</a:t>
            </a:r>
            <a:endParaRPr lang="de-AT" dirty="0"/>
          </a:p>
        </p:txBody>
      </p:sp>
      <p:cxnSp>
        <p:nvCxnSpPr>
          <p:cNvPr id="55" name="Straight Arrow Connector 54"/>
          <p:cNvCxnSpPr>
            <a:stCxn id="10" idx="0"/>
            <a:endCxn id="71" idx="2"/>
          </p:cNvCxnSpPr>
          <p:nvPr/>
        </p:nvCxnSpPr>
        <p:spPr bwMode="auto">
          <a:xfrm rot="5400000" flipH="1" flipV="1">
            <a:off x="2084337" y="3065573"/>
            <a:ext cx="720080" cy="6774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Folded Corner 56"/>
          <p:cNvSpPr/>
          <p:nvPr/>
        </p:nvSpPr>
        <p:spPr>
          <a:xfrm>
            <a:off x="5940152" y="2060848"/>
            <a:ext cx="2808312" cy="2808312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6588221" y="2617748"/>
            <a:ext cx="2121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Confined volume 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for EM-field + beam</a:t>
            </a:r>
            <a:endParaRPr lang="en-GB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6236874" y="2780928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6236874" y="3475892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588224" y="3331876"/>
            <a:ext cx="1854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Provide EM-field </a:t>
            </a:r>
            <a:b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energy to vo</a:t>
            </a:r>
            <a:r>
              <a:rPr lang="en-US" sz="1600" dirty="0" smtClean="0">
                <a:latin typeface="Comic Sans MS" pitchFamily="66" charset="0"/>
              </a:rPr>
              <a:t>lume</a:t>
            </a:r>
            <a:endParaRPr lang="en-GB" sz="1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236874" y="4149080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88224" y="4096236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</a:rPr>
              <a:t>Control EM-field</a:t>
            </a:r>
            <a:endParaRPr lang="en-US" sz="1600" dirty="0" smtClean="0"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28184" y="2132856"/>
            <a:ext cx="834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ToDo</a:t>
            </a:r>
            <a:r>
              <a:rPr lang="en-US" b="1" dirty="0" smtClean="0"/>
              <a:t>:</a:t>
            </a:r>
            <a:endParaRPr lang="en-GB" b="1" dirty="0"/>
          </a:p>
        </p:txBody>
      </p:sp>
      <p:sp>
        <p:nvSpPr>
          <p:cNvPr id="68" name="Left Brace 67"/>
          <p:cNvSpPr/>
          <p:nvPr/>
        </p:nvSpPr>
        <p:spPr bwMode="auto">
          <a:xfrm rot="16200000">
            <a:off x="3727308" y="2041445"/>
            <a:ext cx="249225" cy="1440160"/>
          </a:xfrm>
          <a:prstGeom prst="lef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123728" y="1988840"/>
            <a:ext cx="648072" cy="72008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Main components of an RF System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Resonant structure = cavity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store energy (in form of EM-field)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apply E-field component in beam direction</a:t>
            </a:r>
          </a:p>
          <a:p>
            <a:r>
              <a:rPr lang="en-GB" dirty="0" smtClean="0"/>
              <a:t>RF amplifier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build up EM-field, i.e. to power the cavity</a:t>
            </a:r>
          </a:p>
          <a:p>
            <a:r>
              <a:rPr lang="en-GB" dirty="0" smtClean="0"/>
              <a:t>RF signal generation = LLRF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Drives the RF amplifier</a:t>
            </a:r>
          </a:p>
          <a:p>
            <a:pPr lvl="1"/>
            <a:endParaRPr lang="en-GB" dirty="0" smtClean="0"/>
          </a:p>
          <a:p>
            <a:pPr>
              <a:buNone/>
            </a:pP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dirty="0" smtClean="0"/>
              <a:t>LLRF </a:t>
            </a:r>
            <a:r>
              <a:rPr lang="en-GB" sz="1400" dirty="0" smtClean="0"/>
              <a:t>(Low Level RF; means: low signal level)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Consists of closed loop controls,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to ensure HW performance 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and beam stability/</a:t>
            </a:r>
            <a:r>
              <a:rPr lang="en-GB" sz="1800" dirty="0" err="1" smtClean="0"/>
              <a:t>reproduceability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380312" y="1484784"/>
            <a:ext cx="864096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cavity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7515687" y="2420888"/>
            <a:ext cx="584705" cy="5040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380312" y="3284984"/>
            <a:ext cx="864096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LLRF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>
            <a:stCxn id="9" idx="0"/>
            <a:endCxn id="8" idx="3"/>
          </p:cNvCxnSpPr>
          <p:nvPr/>
        </p:nvCxnSpPr>
        <p:spPr>
          <a:xfrm rot="16200000" flipV="1">
            <a:off x="7630180" y="3102804"/>
            <a:ext cx="360040" cy="4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0"/>
            <a:endCxn id="7" idx="2"/>
          </p:cNvCxnSpPr>
          <p:nvPr/>
        </p:nvCxnSpPr>
        <p:spPr>
          <a:xfrm rot="5400000" flipH="1" flipV="1">
            <a:off x="7666184" y="2274712"/>
            <a:ext cx="288032" cy="4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67544" y="1556792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7544" y="2695527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7544" y="3464169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package RF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7E59E-31E5-4517-AFA8-427F96E85462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sp>
        <p:nvSpPr>
          <p:cNvPr id="3076" name="TextBox 8"/>
          <p:cNvSpPr txBox="1">
            <a:spLocks noChangeArrowheads="1"/>
          </p:cNvSpPr>
          <p:nvPr/>
        </p:nvSpPr>
        <p:spPr bwMode="auto">
          <a:xfrm>
            <a:off x="323850" y="3068638"/>
            <a:ext cx="1727200" cy="720725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Accelerator</a:t>
            </a:r>
            <a:endParaRPr lang="en-GB"/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>
            <a:off x="2627313" y="2205038"/>
            <a:ext cx="1800225" cy="719137"/>
          </a:xfrm>
          <a:prstGeom prst="rect">
            <a:avLst/>
          </a:prstGeom>
          <a:solidFill>
            <a:srgbClr val="95B3D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Injector RF</a:t>
            </a:r>
            <a:endParaRPr lang="en-GB"/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148263" y="1773238"/>
            <a:ext cx="1727200" cy="719137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5148263" y="981075"/>
            <a:ext cx="1727200" cy="719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0" name="TextBox 12"/>
          <p:cNvSpPr txBox="1">
            <a:spLocks noChangeArrowheads="1"/>
          </p:cNvSpPr>
          <p:nvPr/>
        </p:nvSpPr>
        <p:spPr bwMode="auto">
          <a:xfrm>
            <a:off x="5148263" y="2565400"/>
            <a:ext cx="1727200" cy="719138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627313" y="4365625"/>
            <a:ext cx="1800225" cy="719138"/>
          </a:xfrm>
          <a:prstGeom prst="rect">
            <a:avLst/>
          </a:prstGeom>
          <a:solidFill>
            <a:srgbClr val="95B3D7"/>
          </a:solidFill>
          <a:ln w="19050">
            <a:solidFill>
              <a:schemeClr val="tx1"/>
            </a:solidFill>
          </a:ln>
        </p:spPr>
        <p:txBody>
          <a:bodyPr anchor="ctr"/>
          <a:lstStyle/>
          <a:p>
            <a:pPr algn="ctr">
              <a:defRPr/>
            </a:pPr>
            <a:r>
              <a:rPr lang="en-US" dirty="0"/>
              <a:t>Synchrotron RF</a:t>
            </a:r>
            <a:endParaRPr lang="en-GB" dirty="0"/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5148263" y="4365625"/>
            <a:ext cx="1727200" cy="719138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83" name="TextBox 16"/>
          <p:cNvSpPr txBox="1">
            <a:spLocks noChangeArrowheads="1"/>
          </p:cNvSpPr>
          <p:nvPr/>
        </p:nvSpPr>
        <p:spPr bwMode="auto">
          <a:xfrm>
            <a:off x="5148263" y="3573463"/>
            <a:ext cx="1727200" cy="7191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5148263" y="5157788"/>
            <a:ext cx="1727200" cy="719137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cxnSp>
        <p:nvCxnSpPr>
          <p:cNvPr id="20" name="Elbow Connector 19"/>
          <p:cNvCxnSpPr>
            <a:stCxn id="3076" idx="3"/>
            <a:endCxn id="3077" idx="1"/>
          </p:cNvCxnSpPr>
          <p:nvPr/>
        </p:nvCxnSpPr>
        <p:spPr>
          <a:xfrm flipV="1">
            <a:off x="2051050" y="2565400"/>
            <a:ext cx="576263" cy="8636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076" idx="3"/>
            <a:endCxn id="14" idx="1"/>
          </p:cNvCxnSpPr>
          <p:nvPr/>
        </p:nvCxnSpPr>
        <p:spPr>
          <a:xfrm>
            <a:off x="2051050" y="3429000"/>
            <a:ext cx="576263" cy="12954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077" idx="3"/>
            <a:endCxn id="3078" idx="1"/>
          </p:cNvCxnSpPr>
          <p:nvPr/>
        </p:nvCxnSpPr>
        <p:spPr>
          <a:xfrm flipV="1">
            <a:off x="4427538" y="2133600"/>
            <a:ext cx="720725" cy="4318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077" idx="3"/>
            <a:endCxn id="3080" idx="1"/>
          </p:cNvCxnSpPr>
          <p:nvPr/>
        </p:nvCxnSpPr>
        <p:spPr>
          <a:xfrm>
            <a:off x="4427538" y="2565400"/>
            <a:ext cx="720725" cy="3587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4" idx="3"/>
            <a:endCxn id="3082" idx="1"/>
          </p:cNvCxnSpPr>
          <p:nvPr/>
        </p:nvCxnSpPr>
        <p:spPr>
          <a:xfrm>
            <a:off x="4427538" y="4724400"/>
            <a:ext cx="720725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4" idx="3"/>
            <a:endCxn id="3083" idx="1"/>
          </p:cNvCxnSpPr>
          <p:nvPr/>
        </p:nvCxnSpPr>
        <p:spPr>
          <a:xfrm flipV="1">
            <a:off x="4427538" y="3933825"/>
            <a:ext cx="720725" cy="7905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4" idx="3"/>
            <a:endCxn id="3084" idx="1"/>
          </p:cNvCxnSpPr>
          <p:nvPr/>
        </p:nvCxnSpPr>
        <p:spPr>
          <a:xfrm>
            <a:off x="4427538" y="4724400"/>
            <a:ext cx="720725" cy="79216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Arrow 32"/>
          <p:cNvSpPr/>
          <p:nvPr/>
        </p:nvSpPr>
        <p:spPr>
          <a:xfrm>
            <a:off x="7236296" y="2276872"/>
            <a:ext cx="1223963" cy="504825"/>
          </a:xfrm>
          <a:prstGeom prst="lef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Today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339975" y="3429000"/>
            <a:ext cx="5761038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25" name="Right Brace 24"/>
          <p:cNvSpPr/>
          <p:nvPr/>
        </p:nvSpPr>
        <p:spPr>
          <a:xfrm>
            <a:off x="7019925" y="1773238"/>
            <a:ext cx="144463" cy="15113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59338" y="6215063"/>
            <a:ext cx="3822700" cy="506412"/>
          </a:xfrm>
        </p:spPr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27" name="Left Arrow 26"/>
          <p:cNvSpPr/>
          <p:nvPr/>
        </p:nvSpPr>
        <p:spPr>
          <a:xfrm>
            <a:off x="7236296" y="4868738"/>
            <a:ext cx="1223963" cy="504825"/>
          </a:xfrm>
          <a:prstGeom prst="lef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Today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ight Brace 28"/>
          <p:cNvSpPr/>
          <p:nvPr/>
        </p:nvSpPr>
        <p:spPr>
          <a:xfrm>
            <a:off x="7019925" y="4365104"/>
            <a:ext cx="144463" cy="15113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9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Injector RF – Overview, RF signals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PP-101201-a-GKO_MACS_RfStatus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G. Kotzian 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749115-695F-4201-A549-1997F983099F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grpSp>
        <p:nvGrpSpPr>
          <p:cNvPr id="3" name="Group 50"/>
          <p:cNvGrpSpPr/>
          <p:nvPr/>
        </p:nvGrpSpPr>
        <p:grpSpPr>
          <a:xfrm>
            <a:off x="971600" y="1412776"/>
            <a:ext cx="7488832" cy="4176464"/>
            <a:chOff x="539552" y="1412776"/>
            <a:chExt cx="7488832" cy="4176464"/>
          </a:xfrm>
        </p:grpSpPr>
        <p:sp>
          <p:nvSpPr>
            <p:cNvPr id="15" name="Rectangle 14"/>
            <p:cNvSpPr/>
            <p:nvPr/>
          </p:nvSpPr>
          <p:spPr>
            <a:xfrm>
              <a:off x="971600" y="3861048"/>
              <a:ext cx="864096" cy="576064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M&amp;A 1</a:t>
              </a:r>
              <a:endParaRPr lang="en-GB" sz="12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9552" y="5085184"/>
              <a:ext cx="7488832" cy="504056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Digital LLRF</a:t>
              </a:r>
              <a:endParaRPr lang="en-GB" sz="1400" b="1" dirty="0"/>
            </a:p>
          </p:txBody>
        </p:sp>
        <p:grpSp>
          <p:nvGrpSpPr>
            <p:cNvPr id="9" name="Group 20"/>
            <p:cNvGrpSpPr/>
            <p:nvPr/>
          </p:nvGrpSpPr>
          <p:grpSpPr>
            <a:xfrm>
              <a:off x="971600" y="1412776"/>
              <a:ext cx="864096" cy="2016224"/>
              <a:chOff x="971600" y="1628800"/>
              <a:chExt cx="864096" cy="201622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971600" y="1628800"/>
                <a:ext cx="864096" cy="20162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 smtClean="0"/>
                  <a:t>Amp 1</a:t>
                </a:r>
                <a:endParaRPr lang="en-GB" sz="1200" b="1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043608" y="1772816"/>
                <a:ext cx="720080" cy="504056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/>
                  <a:t>PLC</a:t>
                </a:r>
                <a:endParaRPr lang="en-GB" sz="1400" b="1" dirty="0"/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1081052" y="2743484"/>
                <a:ext cx="501176" cy="432048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4932040" y="3861048"/>
              <a:ext cx="864096" cy="576064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M&amp;A 2</a:t>
              </a:r>
              <a:endParaRPr lang="en-GB" sz="1200" b="1" dirty="0"/>
            </a:p>
          </p:txBody>
        </p:sp>
        <p:grpSp>
          <p:nvGrpSpPr>
            <p:cNvPr id="10" name="Group 34"/>
            <p:cNvGrpSpPr/>
            <p:nvPr/>
          </p:nvGrpSpPr>
          <p:grpSpPr>
            <a:xfrm>
              <a:off x="2699792" y="1412776"/>
              <a:ext cx="864096" cy="2016224"/>
              <a:chOff x="971600" y="1628800"/>
              <a:chExt cx="864096" cy="2016224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971600" y="1628800"/>
                <a:ext cx="864096" cy="20162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 smtClean="0"/>
                  <a:t>Amp 2</a:t>
                </a:r>
                <a:endParaRPr lang="en-GB" sz="1200" b="1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043608" y="1772816"/>
                <a:ext cx="720080" cy="504056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/>
                  <a:t>PLC</a:t>
                </a:r>
                <a:endParaRPr lang="en-GB" sz="1400" b="1" dirty="0"/>
              </a:p>
            </p:txBody>
          </p:sp>
          <p:sp>
            <p:nvSpPr>
              <p:cNvPr id="38" name="Isosceles Triangle 37"/>
              <p:cNvSpPr/>
              <p:nvPr/>
            </p:nvSpPr>
            <p:spPr>
              <a:xfrm rot="5400000">
                <a:off x="1081052" y="2743484"/>
                <a:ext cx="501176" cy="432048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42"/>
            <p:cNvGrpSpPr/>
            <p:nvPr/>
          </p:nvGrpSpPr>
          <p:grpSpPr>
            <a:xfrm>
              <a:off x="4932040" y="1412776"/>
              <a:ext cx="864096" cy="2016224"/>
              <a:chOff x="971600" y="1628800"/>
              <a:chExt cx="864096" cy="2016224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971600" y="1628800"/>
                <a:ext cx="864096" cy="20162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 smtClean="0"/>
                  <a:t>Amp 3</a:t>
                </a:r>
                <a:endParaRPr lang="en-GB" sz="1200" b="1" dirty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43608" y="1772816"/>
                <a:ext cx="720080" cy="504056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/>
                  <a:t>PLC</a:t>
                </a:r>
                <a:endParaRPr lang="en-GB" sz="1400" b="1" dirty="0"/>
              </a:p>
            </p:txBody>
          </p:sp>
          <p:sp>
            <p:nvSpPr>
              <p:cNvPr id="46" name="Isosceles Triangle 45"/>
              <p:cNvSpPr/>
              <p:nvPr/>
            </p:nvSpPr>
            <p:spPr>
              <a:xfrm rot="5400000">
                <a:off x="1081052" y="2743484"/>
                <a:ext cx="501176" cy="432048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46"/>
            <p:cNvGrpSpPr/>
            <p:nvPr/>
          </p:nvGrpSpPr>
          <p:grpSpPr>
            <a:xfrm>
              <a:off x="6660232" y="1412776"/>
              <a:ext cx="864096" cy="2016224"/>
              <a:chOff x="971600" y="1628800"/>
              <a:chExt cx="864096" cy="201622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971600" y="1628800"/>
                <a:ext cx="864096" cy="20162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 smtClean="0"/>
                  <a:t>Amp 4</a:t>
                </a:r>
                <a:endParaRPr lang="en-GB" sz="1200" b="1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1043608" y="1772816"/>
                <a:ext cx="720080" cy="504056"/>
              </a:xfrm>
              <a:prstGeom prst="rect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/>
                  <a:t>PLC</a:t>
                </a:r>
                <a:endParaRPr lang="en-GB" sz="1400" b="1" dirty="0"/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5400000">
                <a:off x="1081052" y="2743484"/>
                <a:ext cx="501176" cy="432048"/>
              </a:xfrm>
              <a:prstGeom prst="triangl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" name="Group 41"/>
          <p:cNvGrpSpPr/>
          <p:nvPr/>
        </p:nvGrpSpPr>
        <p:grpSpPr>
          <a:xfrm flipH="1">
            <a:off x="1089324" y="2780928"/>
            <a:ext cx="314321" cy="2304256"/>
            <a:chOff x="2267744" y="1988840"/>
            <a:chExt cx="216024" cy="3096344"/>
          </a:xfrm>
        </p:grpSpPr>
        <p:cxnSp>
          <p:nvCxnSpPr>
            <p:cNvPr id="43" name="Straight Connector 42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 rot="16200000">
            <a:off x="475656" y="4114676"/>
            <a:ext cx="104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DRIVE 1</a:t>
            </a:r>
            <a:endParaRPr lang="en-GB" sz="1000" dirty="0">
              <a:solidFill>
                <a:srgbClr val="00B050"/>
              </a:solidFill>
            </a:endParaRPr>
          </a:p>
        </p:txBody>
      </p:sp>
      <p:grpSp>
        <p:nvGrpSpPr>
          <p:cNvPr id="14" name="Group 61"/>
          <p:cNvGrpSpPr/>
          <p:nvPr/>
        </p:nvGrpSpPr>
        <p:grpSpPr>
          <a:xfrm flipH="1">
            <a:off x="2843808" y="2780928"/>
            <a:ext cx="314321" cy="2304256"/>
            <a:chOff x="2267744" y="1988840"/>
            <a:chExt cx="216024" cy="3096344"/>
          </a:xfrm>
        </p:grpSpPr>
        <p:cxnSp>
          <p:nvCxnSpPr>
            <p:cNvPr id="63" name="Straight Connector 62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65"/>
          <p:cNvGrpSpPr/>
          <p:nvPr/>
        </p:nvGrpSpPr>
        <p:grpSpPr>
          <a:xfrm flipH="1">
            <a:off x="5076056" y="2780928"/>
            <a:ext cx="314321" cy="2304256"/>
            <a:chOff x="2267744" y="1988840"/>
            <a:chExt cx="216024" cy="3096344"/>
          </a:xfrm>
        </p:grpSpPr>
        <p:cxnSp>
          <p:nvCxnSpPr>
            <p:cNvPr id="67" name="Straight Connector 66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69"/>
          <p:cNvGrpSpPr/>
          <p:nvPr/>
        </p:nvGrpSpPr>
        <p:grpSpPr>
          <a:xfrm flipH="1">
            <a:off x="6804248" y="2780928"/>
            <a:ext cx="314321" cy="2304256"/>
            <a:chOff x="2267744" y="1988840"/>
            <a:chExt cx="216024" cy="3096344"/>
          </a:xfrm>
        </p:grpSpPr>
        <p:cxnSp>
          <p:nvCxnSpPr>
            <p:cNvPr id="71" name="Straight Connector 70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4"/>
          <p:cNvGrpSpPr/>
          <p:nvPr/>
        </p:nvGrpSpPr>
        <p:grpSpPr>
          <a:xfrm>
            <a:off x="2267744" y="2780928"/>
            <a:ext cx="288032" cy="792088"/>
            <a:chOff x="2267744" y="1988840"/>
            <a:chExt cx="216024" cy="3096344"/>
          </a:xfrm>
        </p:grpSpPr>
        <p:cxnSp>
          <p:nvCxnSpPr>
            <p:cNvPr id="76" name="Straight Connector 75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77"/>
          <p:cNvSpPr txBox="1"/>
          <p:nvPr/>
        </p:nvSpPr>
        <p:spPr>
          <a:xfrm rot="16200000">
            <a:off x="2030815" y="2945850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OUT 1</a:t>
            </a:r>
            <a:endParaRPr lang="en-GB" sz="1000" dirty="0">
              <a:solidFill>
                <a:srgbClr val="00B050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 rot="10800000">
            <a:off x="513262" y="5373216"/>
            <a:ext cx="458338" cy="0"/>
          </a:xfrm>
          <a:prstGeom prst="line">
            <a:avLst/>
          </a:prstGeom>
          <a:ln w="19050">
            <a:solidFill>
              <a:srgbClr val="00B050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34146" y="5157192"/>
            <a:ext cx="465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MO</a:t>
            </a:r>
            <a:endParaRPr lang="en-GB" sz="1000" dirty="0">
              <a:solidFill>
                <a:srgbClr val="00B050"/>
              </a:solidFill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rot="5400000" flipH="1" flipV="1">
            <a:off x="1619672" y="4149080"/>
            <a:ext cx="187220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108"/>
          <p:cNvGrpSpPr/>
          <p:nvPr/>
        </p:nvGrpSpPr>
        <p:grpSpPr>
          <a:xfrm>
            <a:off x="3995936" y="2780928"/>
            <a:ext cx="288032" cy="792088"/>
            <a:chOff x="2267744" y="1988840"/>
            <a:chExt cx="216024" cy="3096344"/>
          </a:xfrm>
        </p:grpSpPr>
        <p:cxnSp>
          <p:nvCxnSpPr>
            <p:cNvPr id="110" name="Straight Connector 109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Straight Connector 112"/>
          <p:cNvCxnSpPr/>
          <p:nvPr/>
        </p:nvCxnSpPr>
        <p:spPr>
          <a:xfrm rot="5400000" flipH="1" flipV="1">
            <a:off x="3347864" y="4149080"/>
            <a:ext cx="187220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113"/>
          <p:cNvGrpSpPr/>
          <p:nvPr/>
        </p:nvGrpSpPr>
        <p:grpSpPr>
          <a:xfrm>
            <a:off x="6228184" y="2780928"/>
            <a:ext cx="288032" cy="792088"/>
            <a:chOff x="2267744" y="1988840"/>
            <a:chExt cx="216024" cy="3096344"/>
          </a:xfrm>
        </p:grpSpPr>
        <p:cxnSp>
          <p:nvCxnSpPr>
            <p:cNvPr id="115" name="Straight Connector 114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8" name="Straight Connector 117"/>
          <p:cNvCxnSpPr/>
          <p:nvPr/>
        </p:nvCxnSpPr>
        <p:spPr>
          <a:xfrm rot="5400000" flipH="1" flipV="1">
            <a:off x="5580112" y="4149080"/>
            <a:ext cx="187220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18"/>
          <p:cNvGrpSpPr/>
          <p:nvPr/>
        </p:nvGrpSpPr>
        <p:grpSpPr>
          <a:xfrm>
            <a:off x="7956376" y="2780928"/>
            <a:ext cx="288032" cy="792088"/>
            <a:chOff x="2267744" y="1988840"/>
            <a:chExt cx="216024" cy="3096344"/>
          </a:xfrm>
        </p:grpSpPr>
        <p:cxnSp>
          <p:nvCxnSpPr>
            <p:cNvPr id="120" name="Straight Connector 119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5" name="Straight Connector 124"/>
          <p:cNvCxnSpPr/>
          <p:nvPr/>
        </p:nvCxnSpPr>
        <p:spPr>
          <a:xfrm rot="5400000" flipH="1" flipV="1">
            <a:off x="7308304" y="4149080"/>
            <a:ext cx="187220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 flipH="1" flipV="1">
            <a:off x="1547664" y="3645024"/>
            <a:ext cx="43204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136"/>
          <p:cNvGrpSpPr/>
          <p:nvPr/>
        </p:nvGrpSpPr>
        <p:grpSpPr>
          <a:xfrm rot="5400000">
            <a:off x="2555776" y="2852937"/>
            <a:ext cx="432049" cy="1584176"/>
            <a:chOff x="2267744" y="1988840"/>
            <a:chExt cx="388844" cy="3096344"/>
          </a:xfrm>
        </p:grpSpPr>
        <p:cxnSp>
          <p:nvCxnSpPr>
            <p:cNvPr id="138" name="Straight Connector 137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2" name="Straight Connector 141"/>
          <p:cNvCxnSpPr/>
          <p:nvPr/>
        </p:nvCxnSpPr>
        <p:spPr>
          <a:xfrm rot="5400000" flipH="1" flipV="1">
            <a:off x="5508104" y="3645024"/>
            <a:ext cx="432048" cy="0"/>
          </a:xfrm>
          <a:prstGeom prst="line">
            <a:avLst/>
          </a:prstGeom>
          <a:ln w="12700">
            <a:solidFill>
              <a:srgbClr val="00B050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142"/>
          <p:cNvGrpSpPr/>
          <p:nvPr/>
        </p:nvGrpSpPr>
        <p:grpSpPr>
          <a:xfrm rot="5400000">
            <a:off x="6516216" y="2852937"/>
            <a:ext cx="432049" cy="1584176"/>
            <a:chOff x="2267744" y="1988840"/>
            <a:chExt cx="388844" cy="3096344"/>
          </a:xfrm>
        </p:grpSpPr>
        <p:cxnSp>
          <p:nvCxnSpPr>
            <p:cNvPr id="144" name="Straight Connector 143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2267744" y="1988840"/>
              <a:ext cx="21602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TextBox 146"/>
          <p:cNvSpPr txBox="1"/>
          <p:nvPr/>
        </p:nvSpPr>
        <p:spPr>
          <a:xfrm rot="16200000">
            <a:off x="2114699" y="4500558"/>
            <a:ext cx="60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50"/>
                </a:solidFill>
              </a:rPr>
              <a:t>Monitor Fwd/</a:t>
            </a:r>
            <a:r>
              <a:rPr lang="en-US" sz="800" dirty="0" err="1" smtClean="0">
                <a:solidFill>
                  <a:srgbClr val="00B050"/>
                </a:solidFill>
              </a:rPr>
              <a:t>Refl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 rot="16200000">
            <a:off x="1371536" y="3456288"/>
            <a:ext cx="6094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Monitor</a:t>
            </a:r>
            <a:endParaRPr lang="en-GB" sz="700" dirty="0">
              <a:solidFill>
                <a:srgbClr val="00B05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5319369" y="3456289"/>
            <a:ext cx="6094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Monitor</a:t>
            </a:r>
            <a:endParaRPr lang="en-GB" sz="700" dirty="0">
              <a:solidFill>
                <a:srgbClr val="00B05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 rot="16200000">
            <a:off x="2230140" y="4114677"/>
            <a:ext cx="104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DRIVE 2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 rot="16200000">
            <a:off x="4462388" y="4114677"/>
            <a:ext cx="104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DRIVE 3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 rot="16200000">
            <a:off x="6190580" y="4114677"/>
            <a:ext cx="104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DRIVE 4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3759007" y="2945851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OUT 2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 rot="16200000">
            <a:off x="5991255" y="2945852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OUT 3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 rot="16200000">
            <a:off x="7719447" y="2945853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</a:rPr>
              <a:t>RF OUT 4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 rot="16200000">
            <a:off x="3860482" y="4500558"/>
            <a:ext cx="60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50"/>
                </a:solidFill>
              </a:rPr>
              <a:t>Monitor Fwd/</a:t>
            </a:r>
            <a:r>
              <a:rPr lang="en-US" sz="800" dirty="0" err="1" smtClean="0">
                <a:solidFill>
                  <a:srgbClr val="00B050"/>
                </a:solidFill>
              </a:rPr>
              <a:t>Refl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 rot="16200000">
            <a:off x="6092730" y="4500558"/>
            <a:ext cx="60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50"/>
                </a:solidFill>
              </a:rPr>
              <a:t>Monitor Fwd/</a:t>
            </a:r>
            <a:r>
              <a:rPr lang="en-US" sz="800" dirty="0" err="1" smtClean="0">
                <a:solidFill>
                  <a:srgbClr val="00B050"/>
                </a:solidFill>
              </a:rPr>
              <a:t>Refl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 rot="16200000">
            <a:off x="7838513" y="4500558"/>
            <a:ext cx="609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B050"/>
                </a:solidFill>
              </a:rPr>
              <a:t>Monitor Fwd/</a:t>
            </a:r>
            <a:r>
              <a:rPr lang="en-US" sz="800" dirty="0" err="1" smtClean="0">
                <a:solidFill>
                  <a:srgbClr val="00B050"/>
                </a:solidFill>
              </a:rPr>
              <a:t>Refl</a:t>
            </a:r>
            <a:endParaRPr lang="en-GB" sz="800" dirty="0">
              <a:solidFill>
                <a:srgbClr val="00B050"/>
              </a:solidFill>
            </a:endParaRPr>
          </a:p>
        </p:txBody>
      </p:sp>
      <p:grpSp>
        <p:nvGrpSpPr>
          <p:cNvPr id="26" name="Group 166"/>
          <p:cNvGrpSpPr/>
          <p:nvPr/>
        </p:nvGrpSpPr>
        <p:grpSpPr>
          <a:xfrm rot="16200000" flipV="1">
            <a:off x="2015717" y="5337211"/>
            <a:ext cx="288032" cy="792090"/>
            <a:chOff x="2483768" y="1988840"/>
            <a:chExt cx="172820" cy="3096344"/>
          </a:xfrm>
        </p:grpSpPr>
        <p:cxnSp>
          <p:nvCxnSpPr>
            <p:cNvPr id="168" name="Straight Connector 167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TextBox 170"/>
          <p:cNvSpPr txBox="1"/>
          <p:nvPr/>
        </p:nvSpPr>
        <p:spPr>
          <a:xfrm>
            <a:off x="1763688" y="5708873"/>
            <a:ext cx="852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Tank probe 1</a:t>
            </a:r>
            <a:endParaRPr lang="en-GB" sz="700" dirty="0">
              <a:solidFill>
                <a:srgbClr val="00B050"/>
              </a:solidFill>
            </a:endParaRPr>
          </a:p>
        </p:txBody>
      </p:sp>
      <p:grpSp>
        <p:nvGrpSpPr>
          <p:cNvPr id="27" name="Group 171"/>
          <p:cNvGrpSpPr/>
          <p:nvPr/>
        </p:nvGrpSpPr>
        <p:grpSpPr>
          <a:xfrm rot="16200000" flipV="1">
            <a:off x="3887925" y="5337211"/>
            <a:ext cx="288032" cy="792090"/>
            <a:chOff x="2483768" y="1988840"/>
            <a:chExt cx="172820" cy="3096344"/>
          </a:xfrm>
        </p:grpSpPr>
        <p:cxnSp>
          <p:nvCxnSpPr>
            <p:cNvPr id="173" name="Straight Connector 172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TextBox 174"/>
          <p:cNvSpPr txBox="1"/>
          <p:nvPr/>
        </p:nvSpPr>
        <p:spPr>
          <a:xfrm>
            <a:off x="3635896" y="5708873"/>
            <a:ext cx="852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Tank probe 2</a:t>
            </a:r>
            <a:endParaRPr lang="en-GB" sz="700" dirty="0">
              <a:solidFill>
                <a:srgbClr val="00B050"/>
              </a:solidFill>
            </a:endParaRPr>
          </a:p>
        </p:txBody>
      </p:sp>
      <p:grpSp>
        <p:nvGrpSpPr>
          <p:cNvPr id="28" name="Group 175"/>
          <p:cNvGrpSpPr/>
          <p:nvPr/>
        </p:nvGrpSpPr>
        <p:grpSpPr>
          <a:xfrm rot="16200000" flipV="1">
            <a:off x="6048165" y="5337211"/>
            <a:ext cx="288032" cy="792090"/>
            <a:chOff x="2483768" y="1988840"/>
            <a:chExt cx="172820" cy="3096344"/>
          </a:xfrm>
        </p:grpSpPr>
        <p:cxnSp>
          <p:nvCxnSpPr>
            <p:cNvPr id="177" name="Straight Connector 176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TextBox 178"/>
          <p:cNvSpPr txBox="1"/>
          <p:nvPr/>
        </p:nvSpPr>
        <p:spPr>
          <a:xfrm>
            <a:off x="5796136" y="5708873"/>
            <a:ext cx="852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Tank probe 3</a:t>
            </a:r>
            <a:endParaRPr lang="en-GB" sz="700" dirty="0">
              <a:solidFill>
                <a:srgbClr val="00B050"/>
              </a:solidFill>
            </a:endParaRPr>
          </a:p>
        </p:txBody>
      </p:sp>
      <p:grpSp>
        <p:nvGrpSpPr>
          <p:cNvPr id="29" name="Group 179"/>
          <p:cNvGrpSpPr/>
          <p:nvPr/>
        </p:nvGrpSpPr>
        <p:grpSpPr>
          <a:xfrm rot="16200000" flipV="1">
            <a:off x="7920373" y="5337211"/>
            <a:ext cx="288032" cy="792090"/>
            <a:chOff x="2483768" y="1988840"/>
            <a:chExt cx="172820" cy="3096344"/>
          </a:xfrm>
        </p:grpSpPr>
        <p:cxnSp>
          <p:nvCxnSpPr>
            <p:cNvPr id="181" name="Straight Connector 180"/>
            <p:cNvCxnSpPr/>
            <p:nvPr/>
          </p:nvCxnSpPr>
          <p:spPr>
            <a:xfrm rot="5400000" flipH="1" flipV="1">
              <a:off x="935596" y="3537012"/>
              <a:ext cx="3096344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H="1" flipV="1">
              <a:off x="2483769" y="5085183"/>
              <a:ext cx="172819" cy="0"/>
            </a:xfrm>
            <a:prstGeom prst="line">
              <a:avLst/>
            </a:prstGeom>
            <a:ln w="12700">
              <a:solidFill>
                <a:srgbClr val="00B05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3" name="TextBox 182"/>
          <p:cNvSpPr txBox="1"/>
          <p:nvPr/>
        </p:nvSpPr>
        <p:spPr>
          <a:xfrm>
            <a:off x="7668344" y="5708873"/>
            <a:ext cx="852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Tank probe 4</a:t>
            </a:r>
            <a:endParaRPr lang="en-GB" sz="700" dirty="0">
              <a:solidFill>
                <a:srgbClr val="00B050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098442" y="3444969"/>
            <a:ext cx="6094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Monitor</a:t>
            </a:r>
            <a:endParaRPr lang="en-GB" sz="700" dirty="0">
              <a:solidFill>
                <a:srgbClr val="00B050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7092280" y="3444969"/>
            <a:ext cx="6094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B050"/>
                </a:solidFill>
              </a:rPr>
              <a:t>Monitor</a:t>
            </a:r>
            <a:endParaRPr lang="en-GB" sz="7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3026</TotalTime>
  <Words>689</Words>
  <Application>Microsoft Office PowerPoint</Application>
  <PresentationFormat>On-screen Show (4:3)</PresentationFormat>
  <Paragraphs>236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1_Office Theme</vt:lpstr>
      <vt:lpstr>Equation</vt:lpstr>
      <vt:lpstr>Injector RF and Synchrotron RF</vt:lpstr>
      <vt:lpstr>Contents</vt:lpstr>
      <vt:lpstr>Introduction</vt:lpstr>
      <vt:lpstr>Recap: What is ‘RF’ ?</vt:lpstr>
      <vt:lpstr>How to accelerate particles?</vt:lpstr>
      <vt:lpstr>Main components of an RF System</vt:lpstr>
      <vt:lpstr>Work package RF</vt:lpstr>
      <vt:lpstr>Injector RF</vt:lpstr>
      <vt:lpstr>Injector RF – Overview, RF signals</vt:lpstr>
      <vt:lpstr>Injector RF – Present Status</vt:lpstr>
      <vt:lpstr>Injector RF – Plans</vt:lpstr>
      <vt:lpstr>Injector RF - Actions</vt:lpstr>
      <vt:lpstr>Synchrotron RF</vt:lpstr>
      <vt:lpstr>System Overview</vt:lpstr>
      <vt:lpstr>Synchrotron RF – Present Status </vt:lpstr>
      <vt:lpstr>Synchrotron RF – Plans </vt:lpstr>
      <vt:lpstr>Synchrotron RF – Actions </vt:lpstr>
      <vt:lpstr>Summary and outlook</vt:lpstr>
      <vt:lpstr>Summary and Outlook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Injector RF and Synchrotron RF</dc:title>
  <dc:subject>MACS week, Dec. 2012</dc:subject>
  <dc:creator>Gerd Kotzian</dc:creator>
  <cp:lastModifiedBy>G. Kotzian</cp:lastModifiedBy>
  <cp:revision>142</cp:revision>
  <dcterms:created xsi:type="dcterms:W3CDTF">2008-05-26T15:39:36Z</dcterms:created>
  <dcterms:modified xsi:type="dcterms:W3CDTF">2010-12-08T19:30:34Z</dcterms:modified>
</cp:coreProperties>
</file>