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Default Extension="emf" ContentType="image/x-emf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commentAuthors.xml" ContentType="application/vnd.openxmlformats-officedocument.presentationml.commentAuthors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notesSlides/notesSlide2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17.xml" ContentType="application/vnd.openxmlformats-officedocument.presentationml.slid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Default Extension="fntdata" ContentType="application/x-fontdata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embedTrueTypeFonts="1" saveSubsetFonts="1">
  <p:sldMasterIdLst>
    <p:sldMasterId id="2147483660" r:id="rId1"/>
  </p:sldMasterIdLst>
  <p:notesMasterIdLst>
    <p:notesMasterId r:id="rId19"/>
  </p:notesMasterIdLst>
  <p:handoutMasterIdLst>
    <p:handoutMasterId r:id="rId20"/>
  </p:handoutMasterIdLst>
  <p:sldIdLst>
    <p:sldId id="256" r:id="rId2"/>
    <p:sldId id="530" r:id="rId3"/>
    <p:sldId id="534" r:id="rId4"/>
    <p:sldId id="535" r:id="rId5"/>
    <p:sldId id="547" r:id="rId6"/>
    <p:sldId id="548" r:id="rId7"/>
    <p:sldId id="550" r:id="rId8"/>
    <p:sldId id="551" r:id="rId9"/>
    <p:sldId id="549" r:id="rId10"/>
    <p:sldId id="522" r:id="rId11"/>
    <p:sldId id="523" r:id="rId12"/>
    <p:sldId id="524" r:id="rId13"/>
    <p:sldId id="552" r:id="rId14"/>
    <p:sldId id="555" r:id="rId15"/>
    <p:sldId id="553" r:id="rId16"/>
    <p:sldId id="527" r:id="rId17"/>
    <p:sldId id="532" r:id="rId18"/>
  </p:sldIdLst>
  <p:sldSz cx="9144000" cy="6858000" type="screen4x3"/>
  <p:notesSz cx="6718300" cy="9855200"/>
  <p:embeddedFontLst>
    <p:embeddedFont>
      <p:font typeface="Calibri"/>
      <p:regular r:id="rId21"/>
      <p:bold r:id="rId22"/>
      <p:italic r:id="rId23"/>
      <p:boldItalic r:id="rId24"/>
    </p:embeddedFont>
    <p:embeddedFont>
      <p:font typeface="Verdana"/>
      <p:regular r:id="rId25"/>
      <p:bold r:id="rId26"/>
      <p:italic r:id="rId27"/>
      <p:boldItalic r:id="rId28"/>
    </p:embeddedFont>
    <p:embeddedFont>
      <p:font typeface="ＭＳ Ｐゴシック"/>
      <p:regular r:id="rId29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mAuthor id="0" name="Adrian Fabich" initials="AFA" lastIdx="7" clrIdx="0"/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004586"/>
    <a:srgbClr val="B3B80F"/>
    <a:srgbClr val="FF9900"/>
    <a:srgbClr val="F8FCC4"/>
    <a:srgbClr val="FDFFE7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horzBarState="maximized">
    <p:restoredLeft sz="9528" autoAdjust="0"/>
    <p:restoredTop sz="94660"/>
  </p:normalViewPr>
  <p:slideViewPr>
    <p:cSldViewPr snapToGrid="0" snapToObjects="1" showGuides="1">
      <p:cViewPr>
        <p:scale>
          <a:sx n="100" d="100"/>
          <a:sy n="100" d="100"/>
        </p:scale>
        <p:origin x="-840" y="-88"/>
      </p:cViewPr>
      <p:guideLst>
        <p:guide orient="horz" pos="2160"/>
        <p:guide pos="2937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92171838" cy="9217183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handoutMaster" Target="handoutMasters/handoutMaster1.xml"/><Relationship Id="rId21" Type="http://schemas.openxmlformats.org/officeDocument/2006/relationships/font" Target="fonts/font1.fntdata"/><Relationship Id="rId22" Type="http://schemas.openxmlformats.org/officeDocument/2006/relationships/font" Target="fonts/font2.fntdata"/><Relationship Id="rId23" Type="http://schemas.openxmlformats.org/officeDocument/2006/relationships/font" Target="fonts/font3.fntdata"/><Relationship Id="rId24" Type="http://schemas.openxmlformats.org/officeDocument/2006/relationships/font" Target="fonts/font4.fntdata"/><Relationship Id="rId25" Type="http://schemas.openxmlformats.org/officeDocument/2006/relationships/font" Target="fonts/font5.fntdata"/><Relationship Id="rId26" Type="http://schemas.openxmlformats.org/officeDocument/2006/relationships/font" Target="fonts/font6.fntdata"/><Relationship Id="rId27" Type="http://schemas.openxmlformats.org/officeDocument/2006/relationships/font" Target="fonts/font7.fntdata"/><Relationship Id="rId28" Type="http://schemas.openxmlformats.org/officeDocument/2006/relationships/font" Target="fonts/font8.fntdata"/><Relationship Id="rId29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interSettings" Target="printerSettings/printerSettings1.bin"/><Relationship Id="rId31" Type="http://schemas.openxmlformats.org/officeDocument/2006/relationships/commentAuthors" Target="commentAuthors.xml"/><Relationship Id="rId32" Type="http://schemas.openxmlformats.org/officeDocument/2006/relationships/presProps" Target="pres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viewProps" Target="viewProps.xml"/><Relationship Id="rId34" Type="http://schemas.openxmlformats.org/officeDocument/2006/relationships/theme" Target="theme/theme1.xml"/><Relationship Id="rId3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1263" cy="492760"/>
          </a:xfrm>
          <a:prstGeom prst="rect">
            <a:avLst/>
          </a:prstGeom>
        </p:spPr>
        <p:txBody>
          <a:bodyPr vert="horz" lIns="94703" tIns="47351" rIns="94703" bIns="47351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05482" y="0"/>
            <a:ext cx="2911263" cy="492760"/>
          </a:xfrm>
          <a:prstGeom prst="rect">
            <a:avLst/>
          </a:prstGeom>
        </p:spPr>
        <p:txBody>
          <a:bodyPr vert="horz" lIns="94703" tIns="47351" rIns="94703" bIns="47351" rtlCol="0"/>
          <a:lstStyle>
            <a:lvl1pPr algn="r">
              <a:defRPr sz="1200"/>
            </a:lvl1pPr>
          </a:lstStyle>
          <a:p>
            <a:fld id="{7B595169-9ABE-C046-ACAE-8377F5E642F2}" type="datetimeFigureOut">
              <a:rPr lang="en-US" smtClean="0"/>
              <a:pPr/>
              <a:t>12/7/10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360730"/>
            <a:ext cx="2911263" cy="492760"/>
          </a:xfrm>
          <a:prstGeom prst="rect">
            <a:avLst/>
          </a:prstGeom>
        </p:spPr>
        <p:txBody>
          <a:bodyPr vert="horz" lIns="94703" tIns="47351" rIns="94703" bIns="47351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05482" y="9360730"/>
            <a:ext cx="2911263" cy="492760"/>
          </a:xfrm>
          <a:prstGeom prst="rect">
            <a:avLst/>
          </a:prstGeom>
        </p:spPr>
        <p:txBody>
          <a:bodyPr vert="horz" lIns="94703" tIns="47351" rIns="94703" bIns="47351" rtlCol="0" anchor="b"/>
          <a:lstStyle>
            <a:lvl1pPr algn="r">
              <a:defRPr sz="1200"/>
            </a:lvl1pPr>
          </a:lstStyle>
          <a:p>
            <a:fld id="{F79748CB-B34D-9841-88B0-092CC0BD16B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1263" cy="492760"/>
          </a:xfrm>
          <a:prstGeom prst="rect">
            <a:avLst/>
          </a:prstGeom>
        </p:spPr>
        <p:txBody>
          <a:bodyPr vert="horz" wrap="square" lIns="94703" tIns="47351" rIns="94703" bIns="47351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</a:defRPr>
            </a:lvl1pPr>
          </a:lstStyle>
          <a:p>
            <a:endParaRPr lang="de-A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05482" y="0"/>
            <a:ext cx="2911263" cy="492760"/>
          </a:xfrm>
          <a:prstGeom prst="rect">
            <a:avLst/>
          </a:prstGeom>
        </p:spPr>
        <p:txBody>
          <a:bodyPr vert="horz" wrap="square" lIns="94703" tIns="47351" rIns="94703" bIns="47351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E5600289-AAC1-5F4E-8549-825309C98B47}" type="datetimeFigureOut">
              <a:rPr lang="en-US"/>
              <a:pPr/>
              <a:t>12/7/10</a:t>
            </a:fld>
            <a:endParaRPr lang="de-A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95350" y="738188"/>
            <a:ext cx="4927600" cy="3695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03" tIns="47351" rIns="94703" bIns="47351" rtlCol="0" anchor="ctr"/>
          <a:lstStyle/>
          <a:p>
            <a:pPr lvl="0"/>
            <a:endParaRPr lang="de-AT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1830" y="4681220"/>
            <a:ext cx="5374640" cy="4434840"/>
          </a:xfrm>
          <a:prstGeom prst="rect">
            <a:avLst/>
          </a:prstGeom>
        </p:spPr>
        <p:txBody>
          <a:bodyPr vert="horz" wrap="square" lIns="94703" tIns="47351" rIns="94703" bIns="47351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360730"/>
            <a:ext cx="2911263" cy="492760"/>
          </a:xfrm>
          <a:prstGeom prst="rect">
            <a:avLst/>
          </a:prstGeom>
        </p:spPr>
        <p:txBody>
          <a:bodyPr vert="horz" wrap="square" lIns="94703" tIns="47351" rIns="94703" bIns="47351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</a:defRPr>
            </a:lvl1pPr>
          </a:lstStyle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05482" y="9360730"/>
            <a:ext cx="2911263" cy="492760"/>
          </a:xfrm>
          <a:prstGeom prst="rect">
            <a:avLst/>
          </a:prstGeom>
        </p:spPr>
        <p:txBody>
          <a:bodyPr vert="horz" wrap="square" lIns="94703" tIns="47351" rIns="94703" bIns="47351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BEA14068-BE10-2A43-8831-707D85966634}" type="slidenum">
              <a:rPr lang="de-AT"/>
              <a:pPr/>
              <a:t>‹#›</a:t>
            </a:fld>
            <a:endParaRPr lang="de-A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1</a:t>
            </a:fld>
            <a:endParaRPr lang="de-A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11</a:t>
            </a:fld>
            <a:endParaRPr lang="de-A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DaxWide-Medium" pitchFamily="50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de-AT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DaxWide-Medium" pitchFamily="50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CE0773-6806-8F4A-9D65-5EADC8B0D11E}" type="datetime4">
              <a:rPr lang="en-US" smtClean="0"/>
              <a:pPr/>
              <a:t>December 7, 2010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5E3CFF-827A-2348-AFC6-B42AAC21F430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smtClean="0"/>
              <a:t>PR-101207-a-JGU, December 8th, 2010</a:t>
            </a:r>
            <a:endParaRPr lang="de-AT" dirty="0" smtClean="0"/>
          </a:p>
          <a:p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637FDA-2D41-3546-A845-97B4ECFE73EC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smtClean="0"/>
              <a:t>PR-101207-a-JGU, December 8th, 2010</a:t>
            </a:r>
            <a:endParaRPr lang="de-AT" dirty="0" smtClean="0"/>
          </a:p>
          <a:p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C3B493-5797-D244-966C-24F457207262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80944"/>
            <a:ext cx="7791450" cy="939800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smtClean="0"/>
              <a:t>PR-101207-a-JGU, December 8th, 2010</a:t>
            </a:r>
            <a:endParaRPr lang="de-AT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698CBE-1794-1441-A42E-D13DB17F8847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smtClean="0"/>
              <a:t>PR-101207-a-JGU, December 8th, 2010</a:t>
            </a:r>
            <a:endParaRPr lang="de-AT" dirty="0" smtClean="0"/>
          </a:p>
          <a:p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33B8E6-4B85-1344-86AB-A5F68B2A5F96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smtClean="0"/>
              <a:t>PR-101207-a-JGU, December 8th, 2010</a:t>
            </a:r>
            <a:endParaRPr lang="de-AT" dirty="0" smtClean="0"/>
          </a:p>
          <a:p>
            <a:endParaRPr lang="de-A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9DCDDC-9CBB-7940-8E9E-0217040E4DE6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smtClean="0"/>
              <a:t>PR-101207-a-JGU, December 8th, 2010</a:t>
            </a:r>
            <a:endParaRPr lang="de-AT" dirty="0" smtClean="0"/>
          </a:p>
          <a:p>
            <a:endParaRPr lang="de-AT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0B9A59-0928-E944-897D-546A2984D1EC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smtClean="0"/>
              <a:t>PR-101207-a-JGU, December 8th, 2010</a:t>
            </a:r>
            <a:endParaRPr lang="de-AT" dirty="0" smtClean="0"/>
          </a:p>
          <a:p>
            <a:endParaRPr lang="de-AT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0A7B46-598E-3941-8FFE-BF2DBE9C7F0A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smtClean="0"/>
              <a:t>PR-101207-a-JGU, December 8th, 2010</a:t>
            </a:r>
            <a:endParaRPr lang="de-AT" dirty="0" smtClean="0"/>
          </a:p>
          <a:p>
            <a:endParaRPr lang="de-AT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FE0821-5C5A-E040-9525-3D27A4D1E3A4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smtClean="0"/>
              <a:t>PR-101207-a-JGU, December 8th, 2010</a:t>
            </a:r>
            <a:endParaRPr lang="de-AT" dirty="0" smtClean="0"/>
          </a:p>
          <a:p>
            <a:endParaRPr lang="de-A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67B490-6150-8748-8AEE-7CF89C2C2F3C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AT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smtClean="0"/>
              <a:t>PR-101207-a-JGU, December 8th, 2010</a:t>
            </a:r>
            <a:endParaRPr lang="de-AT" dirty="0" smtClean="0"/>
          </a:p>
          <a:p>
            <a:endParaRPr lang="de-A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589704-27E4-E942-9B57-871AC3995AB4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5" Type="http://schemas.openxmlformats.org/officeDocument/2006/relationships/image" Target="../media/image3.png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500563" y="142875"/>
            <a:ext cx="4533900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906462" y="274638"/>
            <a:ext cx="7780337" cy="93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de-AT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500188"/>
            <a:ext cx="8229600" cy="462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8625" y="6215063"/>
            <a:ext cx="3500438" cy="50006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fld id="{E46BF197-CF5F-CF4F-8E18-D26F8135A810}" type="datetime4">
              <a:rPr lang="en-US" smtClean="0"/>
              <a:pPr/>
              <a:t>December 7, 2010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929188" y="6215063"/>
            <a:ext cx="3752850" cy="50641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14813" y="6429375"/>
            <a:ext cx="400050" cy="2921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fld id="{1CCF0AE8-371C-594E-8E08-5931F0FD524E}" type="slidenum">
              <a:rPr lang="de-AT"/>
              <a:pPr/>
              <a:t>‹#›</a:t>
            </a:fld>
            <a:endParaRPr lang="de-AT"/>
          </a:p>
        </p:txBody>
      </p:sp>
      <p:pic>
        <p:nvPicPr>
          <p:cNvPr id="1032" name="Picture 8" descr="linie1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28625" y="6118225"/>
            <a:ext cx="4229100" cy="2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 descr="linie2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429500" y="6118225"/>
            <a:ext cx="1008063" cy="2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0" descr="Logo_CERN"/>
          <p:cNvPicPr>
            <a:picLocks noChangeAspect="1" noChangeArrowheads="1"/>
          </p:cNvPicPr>
          <p:nvPr userDrawn="1"/>
        </p:nvPicPr>
        <p:blipFill>
          <a:blip r:embed="rId16" cstate="print"/>
          <a:srcRect l="-5556" t="-5556" r="-5556" b="-5556"/>
          <a:stretch>
            <a:fillRect/>
          </a:stretch>
        </p:blipFill>
        <p:spPr bwMode="auto">
          <a:xfrm>
            <a:off x="88900" y="61913"/>
            <a:ext cx="817563" cy="8175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lang="de-AT" sz="3200" kern="1200" dirty="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sz="24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sz="20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3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6" Type="http://schemas.openxmlformats.org/officeDocument/2006/relationships/image" Target="../media/image14.png"/><Relationship Id="rId7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new-1 png.png"/>
          <p:cNvPicPr>
            <a:picLocks noChangeAspect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4076" y="2857496"/>
            <a:ext cx="8947102" cy="2866468"/>
          </a:xfrm>
          <a:prstGeom prst="rect">
            <a:avLst/>
          </a:prstGeom>
        </p:spPr>
      </p:pic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85800" y="990600"/>
            <a:ext cx="7772400" cy="1470025"/>
          </a:xfrm>
        </p:spPr>
        <p:txBody>
          <a:bodyPr vert="horz" anchor="ctr" anchorCtr="0"/>
          <a:lstStyle/>
          <a:p>
            <a:pPr algn="r" eaLnBrk="1" hangingPunct="1"/>
            <a:r>
              <a:rPr dirty="0" smtClean="0">
                <a:latin typeface="+mj-lt"/>
                <a:ea typeface="Verdana" charset="0"/>
                <a:cs typeface="Verdana" charset="0"/>
              </a:rPr>
              <a:t>WP CO </a:t>
            </a:r>
            <a:br>
              <a:rPr dirty="0" smtClean="0">
                <a:latin typeface="+mj-lt"/>
                <a:ea typeface="Verdana" charset="0"/>
                <a:cs typeface="Verdana" charset="0"/>
              </a:rPr>
            </a:br>
            <a:r>
              <a:rPr lang="de-AT" sz="2400" dirty="0" smtClean="0">
                <a:latin typeface="+mj-lt"/>
                <a:ea typeface="Verdana" charset="0"/>
                <a:cs typeface="Verdana" charset="0"/>
              </a:rPr>
              <a:t>Status </a:t>
            </a:r>
            <a:r>
              <a:rPr lang="de-AT" sz="2400" dirty="0" err="1" smtClean="0">
                <a:latin typeface="+mj-lt"/>
                <a:ea typeface="Verdana" charset="0"/>
                <a:cs typeface="Verdana" charset="0"/>
              </a:rPr>
              <a:t>and</a:t>
            </a:r>
            <a:r>
              <a:rPr lang="de-AT" sz="2400" dirty="0" smtClean="0">
                <a:latin typeface="+mj-lt"/>
                <a:ea typeface="Verdana" charset="0"/>
                <a:cs typeface="Verdana" charset="0"/>
              </a:rPr>
              <a:t> Progress</a:t>
            </a:r>
            <a:br>
              <a:rPr lang="de-AT" sz="2400" dirty="0" smtClean="0">
                <a:latin typeface="+mj-lt"/>
                <a:ea typeface="Verdana" charset="0"/>
                <a:cs typeface="Verdana" charset="0"/>
              </a:rPr>
            </a:br>
            <a:r>
              <a:rPr lang="de-AT" sz="2400" dirty="0" err="1" smtClean="0">
                <a:latin typeface="+mj-lt"/>
                <a:ea typeface="Verdana" charset="0"/>
                <a:cs typeface="Verdana" charset="0"/>
              </a:rPr>
              <a:t>December</a:t>
            </a:r>
            <a:r>
              <a:rPr lang="de-AT" sz="2400" dirty="0" smtClean="0">
                <a:latin typeface="+mj-lt"/>
                <a:ea typeface="Verdana" charset="0"/>
                <a:cs typeface="Verdana" charset="0"/>
              </a:rPr>
              <a:t> 8th, 2010</a:t>
            </a:r>
            <a:br>
              <a:rPr lang="de-AT" sz="2400" dirty="0" smtClean="0">
                <a:latin typeface="+mj-lt"/>
                <a:ea typeface="Verdana" charset="0"/>
                <a:cs typeface="Verdana" charset="0"/>
              </a:rPr>
            </a:br>
            <a:r>
              <a:rPr lang="de-AT" sz="2400" dirty="0" smtClean="0">
                <a:latin typeface="+mj-lt"/>
                <a:ea typeface="Verdana" charset="0"/>
                <a:cs typeface="Verdana" charset="0"/>
              </a:rPr>
              <a:t>Johannes </a:t>
            </a:r>
            <a:r>
              <a:rPr lang="de-AT" sz="2400" dirty="0" err="1" smtClean="0">
                <a:latin typeface="+mj-lt"/>
                <a:ea typeface="Verdana" charset="0"/>
                <a:cs typeface="Verdana" charset="0"/>
              </a:rPr>
              <a:t>Gutleber</a:t>
            </a:r>
            <a:endParaRPr sz="2400" dirty="0">
              <a:latin typeface="+mj-lt"/>
              <a:ea typeface="Verdana" charset="0"/>
              <a:cs typeface="Verdana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en-US" dirty="0" smtClean="0"/>
              <a:t>PR-101207-a-JGU, December 8th, 2010</a:t>
            </a:r>
            <a:endParaRPr lang="de-AT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J. Gutleber</a:t>
            </a:r>
            <a:endParaRPr lang="de-A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DE25F-5207-7F4A-B4A7-163C1CA9656A}" type="slidenum">
              <a:rPr lang="de-AT"/>
              <a:pPr/>
              <a:t>1</a:t>
            </a:fld>
            <a:endParaRPr lang="de-AT"/>
          </a:p>
        </p:txBody>
      </p:sp>
      <p:sp>
        <p:nvSpPr>
          <p:cNvPr id="8" name="TextBox 7"/>
          <p:cNvSpPr txBox="1"/>
          <p:nvPr/>
        </p:nvSpPr>
        <p:spPr>
          <a:xfrm>
            <a:off x="7920056" y="5329248"/>
            <a:ext cx="90441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2"/>
                </a:solidFill>
              </a:rPr>
              <a:t>R. Gutleber</a:t>
            </a:r>
            <a:endParaRPr lang="en-US" sz="11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essentialpartyrentals.com/images/products/medium/td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8088" y="1890704"/>
            <a:ext cx="2857500" cy="2857500"/>
          </a:xfrm>
          <a:prstGeom prst="rect">
            <a:avLst/>
          </a:prstGeom>
          <a:noFill/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2278072" y="2705097"/>
            <a:ext cx="6365888" cy="1538296"/>
          </a:xfrm>
        </p:spPr>
        <p:txBody>
          <a:bodyPr/>
          <a:lstStyle/>
          <a:p>
            <a:r>
              <a:rPr lang="en-US" dirty="0" smtClean="0"/>
              <a:t>MACS Column</a:t>
            </a:r>
            <a:br>
              <a:rPr lang="en-US" dirty="0" smtClean="0"/>
            </a:br>
            <a:r>
              <a:rPr lang="en-US" dirty="0" smtClean="0"/>
              <a:t>2010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PR-101207-a-JGU, December 8th, 2010</a:t>
            </a:r>
            <a:endParaRPr lang="de-AT" dirty="0" smtClean="0"/>
          </a:p>
          <a:p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10</a:t>
            </a:fld>
            <a:endParaRPr lang="de-AT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 descr="http://www.essentialpartyrentals.com/images/products/medium/td16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2834" r="25166"/>
          <a:stretch>
            <a:fillRect/>
          </a:stretch>
        </p:blipFill>
        <p:spPr bwMode="auto">
          <a:xfrm>
            <a:off x="209550" y="817608"/>
            <a:ext cx="2152631" cy="5125312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Column Overview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3486144" y="1347776"/>
            <a:ext cx="5200656" cy="4778387"/>
          </a:xfrm>
        </p:spPr>
        <p:txBody>
          <a:bodyPr/>
          <a:lstStyle/>
          <a:p>
            <a:r>
              <a:rPr lang="en-US" dirty="0" smtClean="0"/>
              <a:t>Functional </a:t>
            </a:r>
            <a:r>
              <a:rPr lang="en-US" b="1" dirty="0" smtClean="0">
                <a:solidFill>
                  <a:srgbClr val="B3B80F"/>
                </a:solidFill>
              </a:rPr>
              <a:t>vertical cut </a:t>
            </a:r>
            <a:r>
              <a:rPr lang="en-US" dirty="0" smtClean="0"/>
              <a:t>through the control system architecture for </a:t>
            </a:r>
          </a:p>
          <a:p>
            <a:pPr lvl="1"/>
            <a:r>
              <a:rPr lang="en-US" dirty="0" smtClean="0"/>
              <a:t>confirming technology choices</a:t>
            </a:r>
          </a:p>
          <a:p>
            <a:pPr lvl="1"/>
            <a:r>
              <a:rPr lang="en-US" dirty="0" smtClean="0"/>
              <a:t>Refining the design</a:t>
            </a:r>
          </a:p>
          <a:p>
            <a:pPr lvl="1"/>
            <a:r>
              <a:rPr lang="en-US" dirty="0" smtClean="0"/>
              <a:t>Improving project cost/time estimate</a:t>
            </a:r>
          </a:p>
          <a:p>
            <a:pPr lvl="1"/>
            <a:r>
              <a:rPr lang="en-US" dirty="0" smtClean="0"/>
              <a:t>Providing users with a working infrastructure skeleton</a:t>
            </a:r>
          </a:p>
          <a:p>
            <a:r>
              <a:rPr lang="en-US" dirty="0" smtClean="0"/>
              <a:t>To be </a:t>
            </a:r>
            <a:r>
              <a:rPr lang="en-US" b="1" dirty="0" smtClean="0">
                <a:solidFill>
                  <a:srgbClr val="B3B80F"/>
                </a:solidFill>
              </a:rPr>
              <a:t>replicated</a:t>
            </a:r>
            <a:r>
              <a:rPr lang="en-US" dirty="0" smtClean="0"/>
              <a:t> for each subsystem</a:t>
            </a:r>
          </a:p>
          <a:p>
            <a:r>
              <a:rPr lang="en-US" dirty="0" smtClean="0"/>
              <a:t>Leads to a </a:t>
            </a:r>
            <a:r>
              <a:rPr lang="en-US" b="1" dirty="0" smtClean="0">
                <a:solidFill>
                  <a:srgbClr val="B3B80F"/>
                </a:solidFill>
              </a:rPr>
              <a:t>scalable</a:t>
            </a:r>
            <a:r>
              <a:rPr lang="en-US" dirty="0" smtClean="0"/>
              <a:t> system</a:t>
            </a:r>
          </a:p>
          <a:p>
            <a:pPr lvl="1"/>
            <a:r>
              <a:rPr lang="en-US" dirty="0" smtClean="0"/>
              <a:t>In terms of performance</a:t>
            </a:r>
          </a:p>
          <a:p>
            <a:pPr lvl="1"/>
            <a:r>
              <a:rPr lang="en-US" dirty="0" smtClean="0"/>
              <a:t>In terms of management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PR-101207-a-JGU, December 8th, 2010</a:t>
            </a:r>
            <a:endParaRPr lang="de-AT" dirty="0" smtClean="0"/>
          </a:p>
          <a:p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11</a:t>
            </a:fld>
            <a:endParaRPr lang="de-AT"/>
          </a:p>
        </p:txBody>
      </p:sp>
      <p:sp>
        <p:nvSpPr>
          <p:cNvPr id="8" name="Rounded Rectangle 7"/>
          <p:cNvSpPr/>
          <p:nvPr/>
        </p:nvSpPr>
        <p:spPr>
          <a:xfrm>
            <a:off x="590524" y="1300150"/>
            <a:ext cx="2714644" cy="785818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1">
                  <a:tint val="50000"/>
                  <a:satMod val="300000"/>
                  <a:alpha val="30000"/>
                </a:schemeClr>
              </a:gs>
              <a:gs pos="35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Presentation tier (1)</a:t>
            </a: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590524" y="2411400"/>
            <a:ext cx="2714644" cy="785818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6">
                  <a:tint val="50000"/>
                  <a:satMod val="300000"/>
                  <a:alpha val="30000"/>
                </a:schemeClr>
              </a:gs>
              <a:gs pos="35000">
                <a:schemeClr val="accent6">
                  <a:tint val="37000"/>
                  <a:satMod val="30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Processing tier (2)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590524" y="3522650"/>
            <a:ext cx="2714644" cy="785818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2">
                  <a:tint val="50000"/>
                  <a:satMod val="300000"/>
                  <a:alpha val="30000"/>
                </a:schemeClr>
              </a:gs>
              <a:gs pos="35000">
                <a:schemeClr val="accent2">
                  <a:tint val="37000"/>
                  <a:satMod val="300000"/>
                </a:schemeClr>
              </a:gs>
              <a:gs pos="100000">
                <a:schemeClr val="accent2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Equipment tier (3)</a:t>
            </a:r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rot="5400000">
            <a:off x="1785922" y="3355978"/>
            <a:ext cx="325432" cy="158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5400000">
            <a:off x="1785922" y="2233602"/>
            <a:ext cx="325432" cy="158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ounded Rectangle 13"/>
          <p:cNvSpPr/>
          <p:nvPr/>
        </p:nvSpPr>
        <p:spPr>
          <a:xfrm>
            <a:off x="590524" y="4633900"/>
            <a:ext cx="2714644" cy="785818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3">
                  <a:tint val="50000"/>
                  <a:satMod val="300000"/>
                  <a:alpha val="30000"/>
                </a:schemeClr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Frontend tier (4)</a:t>
            </a: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rot="5400000">
            <a:off x="1785922" y="4495802"/>
            <a:ext cx="325432" cy="158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045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04900" y="447675"/>
            <a:ext cx="6934200" cy="596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PR-101207-a-JGU, December 8th, 2010</a:t>
            </a:r>
            <a:endParaRPr lang="de-AT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12</a:t>
            </a:fld>
            <a:endParaRPr lang="de-AT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3" y="142875"/>
            <a:ext cx="4533900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Technical Work for </a:t>
            </a:r>
            <a:r>
              <a:rPr lang="en-US" dirty="0" smtClean="0"/>
              <a:t>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84300"/>
            <a:ext cx="8229600" cy="4540250"/>
          </a:xfrm>
        </p:spPr>
        <p:txBody>
          <a:bodyPr/>
          <a:lstStyle/>
          <a:p>
            <a:r>
              <a:rPr lang="en-US" b="1" dirty="0" smtClean="0"/>
              <a:t>Continuous integration </a:t>
            </a:r>
            <a:r>
              <a:rPr lang="en-US" dirty="0" smtClean="0"/>
              <a:t>of MACS </a:t>
            </a:r>
            <a:r>
              <a:rPr lang="en-US" dirty="0" smtClean="0"/>
              <a:t>column</a:t>
            </a:r>
          </a:p>
          <a:p>
            <a:r>
              <a:rPr lang="en-US" dirty="0" smtClean="0"/>
              <a:t>Finalize development of </a:t>
            </a:r>
            <a:r>
              <a:rPr lang="en-US" b="1" dirty="0" smtClean="0"/>
              <a:t>MTS</a:t>
            </a:r>
            <a:r>
              <a:rPr lang="en-US" dirty="0" smtClean="0"/>
              <a:t> and </a:t>
            </a:r>
            <a:r>
              <a:rPr lang="en-US" b="1" dirty="0" smtClean="0"/>
              <a:t>PCC</a:t>
            </a:r>
            <a:endParaRPr lang="en-US" dirty="0" smtClean="0"/>
          </a:p>
          <a:p>
            <a:r>
              <a:rPr lang="en-US" dirty="0" smtClean="0"/>
              <a:t>Finalize </a:t>
            </a:r>
            <a:r>
              <a:rPr lang="en-US" b="1" dirty="0" smtClean="0"/>
              <a:t>VAA</a:t>
            </a:r>
            <a:r>
              <a:rPr lang="en-US" dirty="0" smtClean="0"/>
              <a:t>, </a:t>
            </a:r>
            <a:r>
              <a:rPr lang="en-US" b="1" dirty="0" smtClean="0"/>
              <a:t>dummy BDS </a:t>
            </a:r>
            <a:r>
              <a:rPr lang="en-US" dirty="0" smtClean="0"/>
              <a:t>and operation </a:t>
            </a:r>
            <a:r>
              <a:rPr lang="en-US" dirty="0" smtClean="0"/>
              <a:t>chain</a:t>
            </a:r>
          </a:p>
          <a:p>
            <a:r>
              <a:rPr lang="en-US" dirty="0" smtClean="0"/>
              <a:t>Develop &amp; integrate </a:t>
            </a:r>
            <a:r>
              <a:rPr lang="en-US" b="1" dirty="0" smtClean="0"/>
              <a:t>ion source slow control </a:t>
            </a:r>
            <a:r>
              <a:rPr lang="en-US" dirty="0" smtClean="0"/>
              <a:t>FEC</a:t>
            </a:r>
          </a:p>
          <a:p>
            <a:r>
              <a:rPr lang="en-US" dirty="0" smtClean="0"/>
              <a:t>Develop &amp; integrate </a:t>
            </a:r>
            <a:r>
              <a:rPr lang="en-US" b="1" dirty="0" smtClean="0"/>
              <a:t>injector LLRF</a:t>
            </a:r>
            <a:r>
              <a:rPr lang="en-US" dirty="0" smtClean="0"/>
              <a:t> </a:t>
            </a:r>
            <a:r>
              <a:rPr lang="en-US" dirty="0" smtClean="0"/>
              <a:t>FEC</a:t>
            </a:r>
          </a:p>
          <a:p>
            <a:r>
              <a:rPr lang="en-US" b="1" dirty="0" smtClean="0"/>
              <a:t>SADS </a:t>
            </a:r>
            <a:r>
              <a:rPr lang="en-US" dirty="0" smtClean="0"/>
              <a:t>development</a:t>
            </a:r>
          </a:p>
          <a:p>
            <a:r>
              <a:rPr lang="en-US" b="1" dirty="0" smtClean="0"/>
              <a:t>CRB </a:t>
            </a:r>
            <a:r>
              <a:rPr lang="en-US" dirty="0" smtClean="0"/>
              <a:t>integration related </a:t>
            </a:r>
            <a:r>
              <a:rPr lang="en-US" dirty="0" smtClean="0"/>
              <a:t>work</a:t>
            </a:r>
          </a:p>
          <a:p>
            <a:r>
              <a:rPr lang="en-US" dirty="0" smtClean="0"/>
              <a:t>Integrate </a:t>
            </a:r>
            <a:r>
              <a:rPr lang="en-US" b="1" dirty="0" smtClean="0"/>
              <a:t>family A PCOs </a:t>
            </a:r>
            <a:r>
              <a:rPr lang="en-US" dirty="0" smtClean="0"/>
              <a:t>into </a:t>
            </a:r>
            <a:r>
              <a:rPr lang="en-US" dirty="0" smtClean="0"/>
              <a:t>PCC</a:t>
            </a:r>
          </a:p>
          <a:p>
            <a:r>
              <a:rPr lang="en-US" b="1" dirty="0" smtClean="0"/>
              <a:t>Vacuum controls </a:t>
            </a:r>
            <a:r>
              <a:rPr lang="en-US" dirty="0" smtClean="0"/>
              <a:t>technology </a:t>
            </a:r>
            <a:r>
              <a:rPr lang="en-US" dirty="0" smtClean="0"/>
              <a:t>validation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PR-101207-a-JGU, December 8th, 2010</a:t>
            </a:r>
            <a:endParaRPr lang="de-AT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13</a:t>
            </a:fld>
            <a:endParaRPr lang="de-AT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Technical Work for 2011 (contd.)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70000"/>
            <a:ext cx="8229600" cy="4654550"/>
          </a:xfrm>
        </p:spPr>
        <p:txBody>
          <a:bodyPr/>
          <a:lstStyle/>
          <a:p>
            <a:r>
              <a:rPr lang="en-US" b="1" dirty="0" smtClean="0"/>
              <a:t>RMS</a:t>
            </a:r>
            <a:r>
              <a:rPr lang="en-US" dirty="0" smtClean="0"/>
              <a:t> importer, management, exporter </a:t>
            </a:r>
            <a:r>
              <a:rPr lang="en-US" dirty="0" smtClean="0"/>
              <a:t>chain</a:t>
            </a:r>
          </a:p>
          <a:p>
            <a:r>
              <a:rPr lang="en-US" b="1" dirty="0" smtClean="0"/>
              <a:t>Fill RMS </a:t>
            </a:r>
            <a:r>
              <a:rPr lang="en-US" dirty="0" smtClean="0"/>
              <a:t>with first devices and cycle </a:t>
            </a:r>
            <a:r>
              <a:rPr lang="en-US" dirty="0" smtClean="0"/>
              <a:t>data</a:t>
            </a:r>
            <a:endParaRPr lang="en-US" b="1" dirty="0" smtClean="0"/>
          </a:p>
          <a:p>
            <a:r>
              <a:rPr lang="en-US" b="1" dirty="0" err="1" smtClean="0"/>
              <a:t>ProShell</a:t>
            </a:r>
            <a:r>
              <a:rPr lang="en-US" dirty="0" smtClean="0"/>
              <a:t> minimal framework release to </a:t>
            </a:r>
            <a:r>
              <a:rPr lang="en-US" dirty="0" smtClean="0"/>
              <a:t>users</a:t>
            </a:r>
          </a:p>
          <a:p>
            <a:r>
              <a:rPr lang="en-US" b="1" dirty="0" smtClean="0"/>
              <a:t>Beam Interlock System </a:t>
            </a:r>
            <a:r>
              <a:rPr lang="en-US" dirty="0" smtClean="0"/>
              <a:t>technology </a:t>
            </a:r>
            <a:r>
              <a:rPr lang="en-US" dirty="0" smtClean="0"/>
              <a:t>validation</a:t>
            </a:r>
          </a:p>
          <a:p>
            <a:r>
              <a:rPr lang="en-US" dirty="0" smtClean="0"/>
              <a:t>Finalization of </a:t>
            </a:r>
            <a:r>
              <a:rPr lang="en-US" b="1" dirty="0" smtClean="0"/>
              <a:t>IT infrastructure </a:t>
            </a:r>
            <a:r>
              <a:rPr lang="en-US" dirty="0" smtClean="0"/>
              <a:t>definition</a:t>
            </a:r>
          </a:p>
          <a:p>
            <a:r>
              <a:rPr lang="en-US" dirty="0" smtClean="0"/>
              <a:t>Functional </a:t>
            </a:r>
            <a:r>
              <a:rPr lang="en-US" b="1" dirty="0" smtClean="0"/>
              <a:t>integration </a:t>
            </a:r>
            <a:r>
              <a:rPr lang="en-US" dirty="0" smtClean="0"/>
              <a:t>of control system for </a:t>
            </a:r>
            <a:r>
              <a:rPr lang="en-US" dirty="0" smtClean="0"/>
              <a:t>ITS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PR-101207-a-JGU, December 8th, 2010</a:t>
            </a:r>
            <a:endParaRPr lang="de-AT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14</a:t>
            </a:fld>
            <a:endParaRPr lang="de-AT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Support </a:t>
            </a:r>
            <a:r>
              <a:rPr lang="en-US" dirty="0" smtClean="0"/>
              <a:t>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8900"/>
            <a:ext cx="8229600" cy="4767263"/>
          </a:xfrm>
        </p:spPr>
        <p:txBody>
          <a:bodyPr/>
          <a:lstStyle/>
          <a:p>
            <a:r>
              <a:rPr lang="en-US" dirty="0" smtClean="0"/>
              <a:t>Configuration </a:t>
            </a:r>
            <a:r>
              <a:rPr lang="en-US" dirty="0" smtClean="0"/>
              <a:t>Management</a:t>
            </a:r>
          </a:p>
          <a:p>
            <a:pPr lvl="1"/>
            <a:r>
              <a:rPr lang="en-US" dirty="0" err="1" smtClean="0"/>
              <a:t>Followup</a:t>
            </a:r>
            <a:r>
              <a:rPr lang="en-US" dirty="0" smtClean="0"/>
              <a:t> of tickets</a:t>
            </a:r>
          </a:p>
          <a:p>
            <a:pPr lvl="1"/>
            <a:r>
              <a:rPr lang="en-US" dirty="0" smtClean="0"/>
              <a:t>Extension of </a:t>
            </a:r>
            <a:r>
              <a:rPr lang="en-US" dirty="0" err="1" smtClean="0"/>
              <a:t>Trac</a:t>
            </a:r>
            <a:r>
              <a:rPr lang="en-US" dirty="0" smtClean="0"/>
              <a:t>/SVN system</a:t>
            </a:r>
          </a:p>
          <a:p>
            <a:pPr lvl="1"/>
            <a:r>
              <a:rPr lang="en-US" dirty="0" smtClean="0"/>
              <a:t>Training of MA team and supervision of environment</a:t>
            </a:r>
          </a:p>
          <a:p>
            <a:r>
              <a:rPr lang="en-US" dirty="0" smtClean="0"/>
              <a:t>Maintenance of development </a:t>
            </a:r>
            <a:r>
              <a:rPr lang="en-US" dirty="0" smtClean="0"/>
              <a:t>infrastructure</a:t>
            </a:r>
          </a:p>
          <a:p>
            <a:pPr lvl="1"/>
            <a:r>
              <a:rPr lang="en-US" dirty="0" smtClean="0"/>
              <a:t>Hardware and software administration, scale-up, evaluation</a:t>
            </a:r>
            <a:endParaRPr lang="en-US" dirty="0" smtClean="0"/>
          </a:p>
          <a:p>
            <a:r>
              <a:rPr lang="en-US" dirty="0" smtClean="0"/>
              <a:t>Interaction with </a:t>
            </a:r>
            <a:r>
              <a:rPr lang="en-US" dirty="0" err="1" smtClean="0"/>
              <a:t>WPs</a:t>
            </a:r>
            <a:endParaRPr lang="en-US" dirty="0" smtClean="0"/>
          </a:p>
          <a:p>
            <a:pPr lvl="1"/>
            <a:r>
              <a:rPr lang="en-US" dirty="0" smtClean="0"/>
              <a:t>Interactions </a:t>
            </a:r>
            <a:r>
              <a:rPr lang="en-US" dirty="0" smtClean="0"/>
              <a:t>with WPs at CERN and Austria</a:t>
            </a:r>
          </a:p>
          <a:p>
            <a:pPr lvl="1"/>
            <a:r>
              <a:rPr lang="en-US" dirty="0" smtClean="0"/>
              <a:t>Interactions with WP suppliers and AE</a:t>
            </a:r>
          </a:p>
          <a:p>
            <a:r>
              <a:rPr lang="en-US" dirty="0" smtClean="0"/>
              <a:t>Risk </a:t>
            </a:r>
            <a:r>
              <a:rPr lang="en-US" dirty="0" smtClean="0"/>
              <a:t>Management</a:t>
            </a:r>
          </a:p>
          <a:p>
            <a:pPr lvl="1"/>
            <a:r>
              <a:rPr lang="en-US" dirty="0" smtClean="0"/>
              <a:t>Accelerator control system risk analysis (not medical device!)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PR-101207-a-JGU, December 8th, 2010</a:t>
            </a:r>
            <a:endParaRPr lang="de-AT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15</a:t>
            </a:fld>
            <a:endParaRPr lang="de-AT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214679" y="2343145"/>
            <a:ext cx="5280033" cy="1900248"/>
          </a:xfrm>
        </p:spPr>
        <p:txBody>
          <a:bodyPr/>
          <a:lstStyle/>
          <a:p>
            <a:r>
              <a:rPr lang="en-US" dirty="0" smtClean="0"/>
              <a:t>Summary</a:t>
            </a:r>
            <a:br>
              <a:rPr lang="en-US" dirty="0" smtClean="0"/>
            </a:br>
            <a:r>
              <a:rPr lang="en-US" dirty="0" smtClean="0"/>
              <a:t>and</a:t>
            </a:r>
            <a:br>
              <a:rPr lang="en-US" dirty="0" smtClean="0"/>
            </a:br>
            <a:r>
              <a:rPr lang="en-US" dirty="0" smtClean="0"/>
              <a:t>outlook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PR-101207-a-JGU, December 8th, 2010</a:t>
            </a:r>
            <a:endParaRPr lang="de-AT" dirty="0" smtClean="0"/>
          </a:p>
          <a:p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Gutleber</a:t>
            </a:r>
            <a:endParaRPr lang="de-AT"/>
          </a:p>
        </p:txBody>
      </p:sp>
      <p:pic>
        <p:nvPicPr>
          <p:cNvPr id="87042" name="Picture 2" descr="http://www.gianodo.it/cur/wp-content/bussol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2480" y="2162168"/>
            <a:ext cx="2336788" cy="2336788"/>
          </a:xfrm>
          <a:prstGeom prst="rect">
            <a:avLst/>
          </a:prstGeom>
          <a:noFill/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16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20744"/>
            <a:ext cx="8229600" cy="4732357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Behind Schedule</a:t>
            </a:r>
          </a:p>
          <a:p>
            <a:pPr lvl="1"/>
            <a:r>
              <a:rPr lang="en-US" dirty="0" err="1" smtClean="0"/>
              <a:t>ProShell</a:t>
            </a:r>
            <a:r>
              <a:rPr lang="en-US" dirty="0" smtClean="0"/>
              <a:t> development</a:t>
            </a:r>
          </a:p>
          <a:p>
            <a:pPr lvl="1"/>
            <a:r>
              <a:rPr lang="en-US" dirty="0" smtClean="0"/>
              <a:t>Finalization of requirements (</a:t>
            </a:r>
            <a:r>
              <a:rPr lang="en-US" dirty="0" err="1" smtClean="0"/>
              <a:t>Linac</a:t>
            </a:r>
            <a:r>
              <a:rPr lang="en-US" dirty="0" smtClean="0"/>
              <a:t>, SADS, Sources)</a:t>
            </a:r>
          </a:p>
          <a:p>
            <a:pPr lvl="1"/>
            <a:r>
              <a:rPr lang="en-US" dirty="0" smtClean="0"/>
              <a:t>Beam Interlock System development (risk analysis)</a:t>
            </a:r>
          </a:p>
          <a:p>
            <a:pPr lvl="1"/>
            <a:r>
              <a:rPr lang="en-US" dirty="0" smtClean="0"/>
              <a:t>Use of RMS (device specification, filling of database)</a:t>
            </a:r>
            <a:endParaRPr lang="en-US" dirty="0" smtClean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Ahead of Time</a:t>
            </a:r>
          </a:p>
          <a:p>
            <a:pPr lvl="1"/>
            <a:r>
              <a:rPr lang="en-US" dirty="0" smtClean="0"/>
              <a:t>FECOS development and provision</a:t>
            </a:r>
          </a:p>
          <a:p>
            <a:pPr lvl="1"/>
            <a:r>
              <a:rPr lang="en-US" dirty="0" smtClean="0"/>
              <a:t>Supervisory Control System architecture/design</a:t>
            </a:r>
          </a:p>
          <a:p>
            <a:pPr lvl="1"/>
            <a:r>
              <a:rPr lang="en-US" dirty="0" smtClean="0"/>
              <a:t>VAA development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In Time</a:t>
            </a:r>
          </a:p>
          <a:p>
            <a:pPr lvl="1"/>
            <a:r>
              <a:rPr lang="en-US" dirty="0" smtClean="0"/>
              <a:t>Development of timing system</a:t>
            </a:r>
          </a:p>
          <a:p>
            <a:pPr lvl="1"/>
            <a:r>
              <a:rPr lang="en-US" dirty="0" smtClean="0"/>
              <a:t>Development of power converter </a:t>
            </a:r>
            <a:r>
              <a:rPr lang="en-US" dirty="0" smtClean="0"/>
              <a:t>controller</a:t>
            </a:r>
          </a:p>
          <a:p>
            <a:pPr lvl="1"/>
            <a:r>
              <a:rPr lang="en-US" dirty="0" smtClean="0"/>
              <a:t>RMS adaption to </a:t>
            </a:r>
            <a:r>
              <a:rPr lang="en-US" dirty="0" err="1" smtClean="0"/>
              <a:t>MedAustron</a:t>
            </a:r>
            <a:r>
              <a:rPr lang="en-US" dirty="0" smtClean="0"/>
              <a:t> needs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PR-101207-a-JGU, December 8th, 2010</a:t>
            </a:r>
            <a:endParaRPr lang="de-AT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17</a:t>
            </a:fld>
            <a:endParaRPr lang="de-AT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044" name="Picture 4" descr="http://www.denverdivorcelawyerblog.com/1088924_annual_report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85896" y="2162168"/>
            <a:ext cx="2857500" cy="2857500"/>
          </a:xfrm>
          <a:prstGeom prst="rect">
            <a:avLst/>
          </a:prstGeom>
          <a:noFill/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722313" y="1433509"/>
            <a:ext cx="7772400" cy="1362075"/>
          </a:xfrm>
        </p:spPr>
        <p:txBody>
          <a:bodyPr/>
          <a:lstStyle/>
          <a:p>
            <a:pPr algn="r"/>
            <a:r>
              <a:rPr lang="en-US" dirty="0" smtClean="0"/>
              <a:t>Status Report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PR-101207-a-JGU, December 8th, 2010</a:t>
            </a:r>
            <a:endParaRPr lang="de-AT" dirty="0" smtClean="0"/>
          </a:p>
          <a:p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2</a:t>
            </a:fld>
            <a:endParaRPr lang="de-AT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Phase (Elaboration)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PR-101207-a-JGU, December 8th, 2010</a:t>
            </a:r>
            <a:endParaRPr lang="de-AT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3</a:t>
            </a:fld>
            <a:endParaRPr lang="de-AT"/>
          </a:p>
        </p:txBody>
      </p:sp>
      <p:sp>
        <p:nvSpPr>
          <p:cNvPr id="7" name="Content Placeholder 9"/>
          <p:cNvSpPr>
            <a:spLocks noGrp="1"/>
          </p:cNvSpPr>
          <p:nvPr>
            <p:ph idx="1"/>
          </p:nvPr>
        </p:nvSpPr>
        <p:spPr>
          <a:xfrm>
            <a:off x="457200" y="4695832"/>
            <a:ext cx="8229600" cy="1430331"/>
          </a:xfrm>
        </p:spPr>
        <p:txBody>
          <a:bodyPr/>
          <a:lstStyle/>
          <a:p>
            <a:r>
              <a:rPr lang="en-US" dirty="0" smtClean="0"/>
              <a:t>Focus on </a:t>
            </a:r>
            <a:r>
              <a:rPr lang="en-US" b="1" dirty="0" smtClean="0">
                <a:solidFill>
                  <a:srgbClr val="B3B80F"/>
                </a:solidFill>
              </a:rPr>
              <a:t>requirements</a:t>
            </a:r>
            <a:r>
              <a:rPr lang="en-US" dirty="0" smtClean="0">
                <a:solidFill>
                  <a:srgbClr val="B3B80F"/>
                </a:solidFill>
              </a:rPr>
              <a:t>, </a:t>
            </a:r>
            <a:r>
              <a:rPr lang="en-US" b="1" dirty="0" smtClean="0">
                <a:solidFill>
                  <a:srgbClr val="B3B80F"/>
                </a:solidFill>
              </a:rPr>
              <a:t>architecture, design</a:t>
            </a:r>
          </a:p>
          <a:p>
            <a:r>
              <a:rPr lang="en-US" b="1" dirty="0" smtClean="0">
                <a:solidFill>
                  <a:srgbClr val="B3B80F"/>
                </a:solidFill>
              </a:rPr>
              <a:t>Prototype</a:t>
            </a:r>
            <a:r>
              <a:rPr lang="en-US" dirty="0" smtClean="0"/>
              <a:t> implementation and technology evaluation</a:t>
            </a:r>
          </a:p>
          <a:p>
            <a:r>
              <a:rPr lang="en-US" dirty="0" smtClean="0"/>
              <a:t>Prepare </a:t>
            </a:r>
            <a:r>
              <a:rPr lang="en-US" b="1" dirty="0" smtClean="0">
                <a:solidFill>
                  <a:srgbClr val="B3B80F"/>
                </a:solidFill>
              </a:rPr>
              <a:t>development setup</a:t>
            </a: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40" y="973402"/>
            <a:ext cx="7239040" cy="3771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Rectangle 8"/>
          <p:cNvSpPr/>
          <p:nvPr/>
        </p:nvSpPr>
        <p:spPr>
          <a:xfrm>
            <a:off x="2219312" y="1166800"/>
            <a:ext cx="1052518" cy="3348056"/>
          </a:xfrm>
          <a:prstGeom prst="rect">
            <a:avLst/>
          </a:prstGeom>
          <a:gradFill flip="none" rotWithShape="1">
            <a:gsLst>
              <a:gs pos="0">
                <a:schemeClr val="accent2">
                  <a:tint val="50000"/>
                  <a:satMod val="300000"/>
                  <a:alpha val="50000"/>
                </a:schemeClr>
              </a:gs>
              <a:gs pos="35000">
                <a:schemeClr val="accent2">
                  <a:tint val="37000"/>
                  <a:satMod val="300000"/>
                  <a:alpha val="50000"/>
                </a:schemeClr>
              </a:gs>
              <a:gs pos="100000">
                <a:schemeClr val="accent2">
                  <a:tint val="15000"/>
                  <a:satMod val="350000"/>
                  <a:alpha val="5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rot="5400000" flipH="1" flipV="1">
            <a:off x="1383487" y="2840828"/>
            <a:ext cx="3348056" cy="0"/>
          </a:xfrm>
          <a:prstGeom prst="line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rot="5400000" flipH="1" flipV="1">
            <a:off x="1597801" y="2840828"/>
            <a:ext cx="3348056" cy="0"/>
          </a:xfrm>
          <a:prstGeom prst="line">
            <a:avLst/>
          </a:prstGeom>
          <a:ln w="381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 for 2010 (Reminder)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PR-101207-a-JGU, December 8th, 2010</a:t>
            </a:r>
            <a:endParaRPr lang="de-AT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4</a:t>
            </a:fld>
            <a:endParaRPr lang="de-AT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Complete </a:t>
            </a:r>
            <a:r>
              <a:rPr lang="en-US" b="1" dirty="0" smtClean="0">
                <a:solidFill>
                  <a:srgbClr val="B3B80F"/>
                </a:solidFill>
              </a:rPr>
              <a:t>architecture </a:t>
            </a:r>
            <a:r>
              <a:rPr lang="en-US" dirty="0" smtClean="0"/>
              <a:t>and</a:t>
            </a:r>
            <a:r>
              <a:rPr lang="en-US" b="1" dirty="0" smtClean="0">
                <a:solidFill>
                  <a:srgbClr val="B3B80F"/>
                </a:solidFill>
              </a:rPr>
              <a:t> implementing </a:t>
            </a:r>
            <a:r>
              <a:rPr lang="en-US" dirty="0" smtClean="0"/>
              <a:t>first</a:t>
            </a:r>
            <a:r>
              <a:rPr lang="en-US" b="1" dirty="0" smtClean="0">
                <a:solidFill>
                  <a:srgbClr val="B3B80F"/>
                </a:solidFill>
              </a:rPr>
              <a:t> components</a:t>
            </a:r>
          </a:p>
          <a:p>
            <a:r>
              <a:rPr lang="en-US" dirty="0" smtClean="0"/>
              <a:t>Complete and </a:t>
            </a:r>
            <a:r>
              <a:rPr lang="en-US" b="1" dirty="0" smtClean="0">
                <a:solidFill>
                  <a:srgbClr val="B3B80F"/>
                </a:solidFill>
              </a:rPr>
              <a:t>MTS</a:t>
            </a:r>
            <a:r>
              <a:rPr lang="en-US" dirty="0" smtClean="0"/>
              <a:t> design and demo core functionality</a:t>
            </a:r>
          </a:p>
          <a:p>
            <a:r>
              <a:rPr lang="en-US" dirty="0" smtClean="0"/>
              <a:t>Complete </a:t>
            </a:r>
            <a:r>
              <a:rPr lang="en-US" b="1" dirty="0" smtClean="0">
                <a:solidFill>
                  <a:srgbClr val="B3B80F"/>
                </a:solidFill>
              </a:rPr>
              <a:t>PCC</a:t>
            </a:r>
            <a:r>
              <a:rPr lang="en-US" dirty="0" smtClean="0"/>
              <a:t> design and demo core functionality</a:t>
            </a:r>
          </a:p>
          <a:p>
            <a:r>
              <a:rPr lang="en-US" dirty="0" smtClean="0"/>
              <a:t>Make PCO </a:t>
            </a:r>
            <a:r>
              <a:rPr lang="en-US" b="1" dirty="0" smtClean="0">
                <a:solidFill>
                  <a:srgbClr val="B3B80F"/>
                </a:solidFill>
              </a:rPr>
              <a:t>FED</a:t>
            </a:r>
            <a:r>
              <a:rPr lang="en-US" dirty="0" smtClean="0"/>
              <a:t> ready for production</a:t>
            </a:r>
          </a:p>
          <a:p>
            <a:r>
              <a:rPr lang="en-US" dirty="0" smtClean="0"/>
              <a:t>Elaborate </a:t>
            </a:r>
            <a:r>
              <a:rPr lang="en-US" b="1" dirty="0" err="1" smtClean="0">
                <a:solidFill>
                  <a:srgbClr val="B3B80F"/>
                </a:solidFill>
              </a:rPr>
              <a:t>ProShell</a:t>
            </a:r>
            <a:r>
              <a:rPr lang="en-US" dirty="0" smtClean="0"/>
              <a:t> design and API skeleton</a:t>
            </a:r>
          </a:p>
          <a:p>
            <a:r>
              <a:rPr lang="en-US" dirty="0" smtClean="0"/>
              <a:t>Demonstrate </a:t>
            </a:r>
            <a:r>
              <a:rPr lang="en-US" b="1" dirty="0" smtClean="0">
                <a:solidFill>
                  <a:srgbClr val="B3B80F"/>
                </a:solidFill>
              </a:rPr>
              <a:t>use of RMS</a:t>
            </a:r>
            <a:r>
              <a:rPr lang="en-US" dirty="0" smtClean="0"/>
              <a:t>, database filler, PVSS filler</a:t>
            </a:r>
          </a:p>
          <a:p>
            <a:r>
              <a:rPr lang="en-US" dirty="0" smtClean="0"/>
              <a:t>Have development infrastructure (HW, SW) operational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Achievements for 2010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PR-101207-a-JGU, December 8th, 2010</a:t>
            </a:r>
            <a:endParaRPr lang="de-AT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5</a:t>
            </a:fld>
            <a:endParaRPr lang="de-AT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895350" y="1500188"/>
            <a:ext cx="7791450" cy="4625975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Complete </a:t>
            </a:r>
            <a:r>
              <a:rPr lang="en-US" b="1" dirty="0" smtClean="0">
                <a:solidFill>
                  <a:srgbClr val="B3B80F"/>
                </a:solidFill>
              </a:rPr>
              <a:t>architecture </a:t>
            </a:r>
            <a:r>
              <a:rPr lang="en-US" dirty="0" smtClean="0"/>
              <a:t>and</a:t>
            </a:r>
            <a:r>
              <a:rPr lang="en-US" b="1" dirty="0" smtClean="0">
                <a:solidFill>
                  <a:srgbClr val="B3B80F"/>
                </a:solidFill>
              </a:rPr>
              <a:t> implementing </a:t>
            </a:r>
            <a:r>
              <a:rPr lang="en-US" dirty="0" smtClean="0"/>
              <a:t>first</a:t>
            </a:r>
            <a:r>
              <a:rPr lang="en-US" b="1" dirty="0" smtClean="0">
                <a:solidFill>
                  <a:srgbClr val="B3B80F"/>
                </a:solidFill>
              </a:rPr>
              <a:t> components</a:t>
            </a:r>
          </a:p>
          <a:p>
            <a:pPr>
              <a:buNone/>
            </a:pPr>
            <a:r>
              <a:rPr lang="en-US" dirty="0" smtClean="0"/>
              <a:t>Complete and </a:t>
            </a:r>
            <a:r>
              <a:rPr lang="en-US" b="1" dirty="0" smtClean="0">
                <a:solidFill>
                  <a:srgbClr val="B3B80F"/>
                </a:solidFill>
              </a:rPr>
              <a:t>MTS</a:t>
            </a:r>
            <a:r>
              <a:rPr lang="en-US" dirty="0" smtClean="0"/>
              <a:t> design and demo core functionality</a:t>
            </a:r>
          </a:p>
          <a:p>
            <a:pPr>
              <a:buNone/>
            </a:pPr>
            <a:r>
              <a:rPr lang="en-US" dirty="0" smtClean="0"/>
              <a:t>Complete </a:t>
            </a:r>
            <a:r>
              <a:rPr lang="en-US" b="1" dirty="0" smtClean="0">
                <a:solidFill>
                  <a:srgbClr val="B3B80F"/>
                </a:solidFill>
              </a:rPr>
              <a:t>PCC</a:t>
            </a:r>
            <a:r>
              <a:rPr lang="en-US" dirty="0" smtClean="0"/>
              <a:t> design and demo core functionality</a:t>
            </a:r>
          </a:p>
          <a:p>
            <a:pPr>
              <a:buNone/>
            </a:pPr>
            <a:r>
              <a:rPr lang="en-US" dirty="0" smtClean="0"/>
              <a:t>Make PCO </a:t>
            </a:r>
            <a:r>
              <a:rPr lang="en-US" b="1" dirty="0" smtClean="0">
                <a:solidFill>
                  <a:srgbClr val="B3B80F"/>
                </a:solidFill>
              </a:rPr>
              <a:t>FED</a:t>
            </a:r>
            <a:r>
              <a:rPr lang="en-US" dirty="0" smtClean="0"/>
              <a:t> ready for production</a:t>
            </a:r>
          </a:p>
          <a:p>
            <a:pPr>
              <a:buNone/>
            </a:pPr>
            <a:r>
              <a:rPr lang="en-US" dirty="0" smtClean="0"/>
              <a:t>Elaborate </a:t>
            </a:r>
            <a:r>
              <a:rPr lang="en-US" b="1" dirty="0" err="1" smtClean="0">
                <a:solidFill>
                  <a:srgbClr val="B3B80F"/>
                </a:solidFill>
              </a:rPr>
              <a:t>ProShell</a:t>
            </a:r>
            <a:r>
              <a:rPr lang="en-US" dirty="0" smtClean="0"/>
              <a:t> design and API skeleton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Demonstrate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rgbClr val="B3B80F"/>
                </a:solidFill>
              </a:rPr>
              <a:t>use of RMS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FF0000"/>
                </a:solidFill>
              </a:rPr>
              <a:t>database filler</a:t>
            </a:r>
            <a:r>
              <a:rPr lang="en-US" dirty="0" smtClean="0"/>
              <a:t>, PVSS filler</a:t>
            </a:r>
          </a:p>
          <a:p>
            <a:pPr>
              <a:buNone/>
            </a:pPr>
            <a:r>
              <a:rPr lang="en-US" dirty="0" smtClean="0"/>
              <a:t>Have development infrastructure (HW, SW) operational</a:t>
            </a:r>
          </a:p>
        </p:txBody>
      </p:sp>
      <p:pic>
        <p:nvPicPr>
          <p:cNvPr id="397316" name="Picture 4" descr="http://www.gettyicons.com/free-icons/112/must-have/png/48/check_4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7350" y="1500188"/>
            <a:ext cx="457200" cy="457200"/>
          </a:xfrm>
          <a:prstGeom prst="rect">
            <a:avLst/>
          </a:prstGeom>
          <a:noFill/>
        </p:spPr>
      </p:pic>
      <p:pic>
        <p:nvPicPr>
          <p:cNvPr id="9" name="Picture 4" descr="http://www.gettyicons.com/free-icons/112/must-have/png/48/check_4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7350" y="1947863"/>
            <a:ext cx="457200" cy="457200"/>
          </a:xfrm>
          <a:prstGeom prst="rect">
            <a:avLst/>
          </a:prstGeom>
          <a:noFill/>
        </p:spPr>
      </p:pic>
      <p:pic>
        <p:nvPicPr>
          <p:cNvPr id="10" name="Picture 4" descr="http://www.gettyicons.com/free-icons/112/must-have/png/48/check_4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7350" y="2376488"/>
            <a:ext cx="457200" cy="457200"/>
          </a:xfrm>
          <a:prstGeom prst="rect">
            <a:avLst/>
          </a:prstGeom>
          <a:noFill/>
        </p:spPr>
      </p:pic>
      <p:pic>
        <p:nvPicPr>
          <p:cNvPr id="11" name="Picture 4" descr="http://www.gettyicons.com/free-icons/112/must-have/png/48/check_4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7350" y="2814638"/>
            <a:ext cx="457200" cy="457200"/>
          </a:xfrm>
          <a:prstGeom prst="rect">
            <a:avLst/>
          </a:prstGeom>
          <a:noFill/>
        </p:spPr>
      </p:pic>
      <p:pic>
        <p:nvPicPr>
          <p:cNvPr id="12" name="Picture 4" descr="http://www.gettyicons.com/free-icons/112/must-have/png/48/check_4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7350" y="3252788"/>
            <a:ext cx="457200" cy="457200"/>
          </a:xfrm>
          <a:prstGeom prst="rect">
            <a:avLst/>
          </a:prstGeom>
          <a:noFill/>
        </p:spPr>
      </p:pic>
      <p:pic>
        <p:nvPicPr>
          <p:cNvPr id="13" name="Picture 4" descr="http://www.gettyicons.com/free-icons/112/must-have/png/48/check_4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7350" y="4129088"/>
            <a:ext cx="457200" cy="457200"/>
          </a:xfrm>
          <a:prstGeom prst="rect">
            <a:avLst/>
          </a:prstGeom>
          <a:noFill/>
        </p:spPr>
      </p:pic>
      <p:pic>
        <p:nvPicPr>
          <p:cNvPr id="397318" name="Picture 6" descr="http://www.gettyicons.com/free-icons/112/must-have/png/48/redo_4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7350" y="3738563"/>
            <a:ext cx="457200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Achievements!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PR-101207-a-JGU, December 8th, 2010</a:t>
            </a:r>
            <a:endParaRPr lang="de-AT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6</a:t>
            </a:fld>
            <a:endParaRPr lang="de-AT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895350" y="1500188"/>
            <a:ext cx="7791450" cy="4625975"/>
          </a:xfrm>
        </p:spPr>
        <p:txBody>
          <a:bodyPr/>
          <a:lstStyle/>
          <a:p>
            <a:pPr>
              <a:buNone/>
            </a:pPr>
            <a:r>
              <a:rPr lang="en-US" b="1" dirty="0" smtClean="0">
                <a:solidFill>
                  <a:srgbClr val="B3B80F"/>
                </a:solidFill>
              </a:rPr>
              <a:t>FECOS documented and ready for pre-release</a:t>
            </a:r>
          </a:p>
          <a:p>
            <a:pPr>
              <a:buNone/>
            </a:pPr>
            <a:r>
              <a:rPr lang="en-US" b="1" dirty="0" smtClean="0">
                <a:solidFill>
                  <a:srgbClr val="B3B80F"/>
                </a:solidFill>
              </a:rPr>
              <a:t>Virtual Accelerator Allocator </a:t>
            </a:r>
            <a:r>
              <a:rPr lang="en-US" dirty="0" smtClean="0"/>
              <a:t>first iteration completed</a:t>
            </a:r>
          </a:p>
          <a:p>
            <a:pPr>
              <a:buNone/>
            </a:pPr>
            <a:r>
              <a:rPr lang="en-US" dirty="0" smtClean="0"/>
              <a:t>	requirements, design, implementation</a:t>
            </a:r>
          </a:p>
        </p:txBody>
      </p:sp>
      <p:pic>
        <p:nvPicPr>
          <p:cNvPr id="397316" name="Picture 4" descr="http://www.gettyicons.com/free-icons/112/must-have/png/48/check_4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7350" y="1500188"/>
            <a:ext cx="457200" cy="457200"/>
          </a:xfrm>
          <a:prstGeom prst="rect">
            <a:avLst/>
          </a:prstGeom>
          <a:noFill/>
        </p:spPr>
      </p:pic>
      <p:pic>
        <p:nvPicPr>
          <p:cNvPr id="9" name="Picture 4" descr="http://www.gettyicons.com/free-icons/112/must-have/png/48/check_4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7350" y="1947863"/>
            <a:ext cx="457200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Original Plan (Dec. 14, 2009)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PR-101207-a-JGU, December 8th, 2010</a:t>
            </a:r>
            <a:endParaRPr lang="de-AT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7</a:t>
            </a:fld>
            <a:endParaRPr lang="de-AT"/>
          </a:p>
        </p:txBody>
      </p:sp>
      <p:grpSp>
        <p:nvGrpSpPr>
          <p:cNvPr id="7" name="Group 28"/>
          <p:cNvGrpSpPr>
            <a:grpSpLocks/>
          </p:cNvGrpSpPr>
          <p:nvPr/>
        </p:nvGrpSpPr>
        <p:grpSpPr bwMode="auto">
          <a:xfrm>
            <a:off x="900113" y="1257288"/>
            <a:ext cx="7315200" cy="4489450"/>
            <a:chOff x="567" y="964"/>
            <a:chExt cx="4608" cy="2828"/>
          </a:xfrm>
        </p:grpSpPr>
        <p:sp>
          <p:nvSpPr>
            <p:cNvPr id="8" name="Rectangle 3"/>
            <p:cNvSpPr>
              <a:spLocks noChangeArrowheads="1"/>
            </p:cNvSpPr>
            <p:nvPr/>
          </p:nvSpPr>
          <p:spPr bwMode="auto">
            <a:xfrm>
              <a:off x="571" y="964"/>
              <a:ext cx="4600" cy="2824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Rectangle 4"/>
            <p:cNvSpPr>
              <a:spLocks noChangeArrowheads="1"/>
            </p:cNvSpPr>
            <p:nvPr/>
          </p:nvSpPr>
          <p:spPr bwMode="auto">
            <a:xfrm>
              <a:off x="571" y="964"/>
              <a:ext cx="376" cy="280"/>
            </a:xfrm>
            <a:prstGeom prst="rect">
              <a:avLst/>
            </a:prstGeom>
            <a:solidFill>
              <a:srgbClr val="B3B80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algn="ctr"/>
              <a:r>
                <a:rPr lang="en-US" sz="1800" b="1">
                  <a:solidFill>
                    <a:srgbClr val="000000"/>
                  </a:solidFill>
                  <a:latin typeface="Arial" charset="0"/>
                </a:rPr>
                <a:t>JAN</a:t>
              </a:r>
            </a:p>
          </p:txBody>
        </p:sp>
        <p:sp>
          <p:nvSpPr>
            <p:cNvPr id="10" name="Rectangle 5"/>
            <p:cNvSpPr>
              <a:spLocks noChangeArrowheads="1"/>
            </p:cNvSpPr>
            <p:nvPr/>
          </p:nvSpPr>
          <p:spPr bwMode="auto">
            <a:xfrm>
              <a:off x="955" y="964"/>
              <a:ext cx="376" cy="280"/>
            </a:xfrm>
            <a:prstGeom prst="rect">
              <a:avLst/>
            </a:prstGeom>
            <a:solidFill>
              <a:srgbClr val="B3B80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algn="ctr"/>
              <a:r>
                <a:rPr lang="en-US" sz="1800" b="1" dirty="0">
                  <a:solidFill>
                    <a:srgbClr val="000000"/>
                  </a:solidFill>
                  <a:latin typeface="Arial" charset="0"/>
                </a:rPr>
                <a:t>FEB</a:t>
              </a:r>
            </a:p>
          </p:txBody>
        </p:sp>
        <p:sp>
          <p:nvSpPr>
            <p:cNvPr id="11" name="Rectangle 6"/>
            <p:cNvSpPr>
              <a:spLocks noChangeArrowheads="1"/>
            </p:cNvSpPr>
            <p:nvPr/>
          </p:nvSpPr>
          <p:spPr bwMode="auto">
            <a:xfrm>
              <a:off x="1339" y="964"/>
              <a:ext cx="376" cy="280"/>
            </a:xfrm>
            <a:prstGeom prst="rect">
              <a:avLst/>
            </a:prstGeom>
            <a:solidFill>
              <a:srgbClr val="B3B80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algn="ctr"/>
              <a:r>
                <a:rPr lang="en-US" sz="1800" b="1">
                  <a:solidFill>
                    <a:srgbClr val="000000"/>
                  </a:solidFill>
                  <a:latin typeface="Arial" charset="0"/>
                </a:rPr>
                <a:t>MAR</a:t>
              </a:r>
            </a:p>
          </p:txBody>
        </p:sp>
        <p:sp>
          <p:nvSpPr>
            <p:cNvPr id="12" name="Rectangle 7"/>
            <p:cNvSpPr>
              <a:spLocks noChangeArrowheads="1"/>
            </p:cNvSpPr>
            <p:nvPr/>
          </p:nvSpPr>
          <p:spPr bwMode="auto">
            <a:xfrm>
              <a:off x="1723" y="964"/>
              <a:ext cx="376" cy="280"/>
            </a:xfrm>
            <a:prstGeom prst="rect">
              <a:avLst/>
            </a:prstGeom>
            <a:solidFill>
              <a:srgbClr val="B3B80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algn="ctr"/>
              <a:r>
                <a:rPr lang="en-US" sz="1800" b="1">
                  <a:solidFill>
                    <a:srgbClr val="000000"/>
                  </a:solidFill>
                  <a:latin typeface="Arial" charset="0"/>
                </a:rPr>
                <a:t>APR</a:t>
              </a:r>
            </a:p>
          </p:txBody>
        </p:sp>
        <p:sp>
          <p:nvSpPr>
            <p:cNvPr id="13" name="Rectangle 8"/>
            <p:cNvSpPr>
              <a:spLocks noChangeArrowheads="1"/>
            </p:cNvSpPr>
            <p:nvPr/>
          </p:nvSpPr>
          <p:spPr bwMode="auto">
            <a:xfrm>
              <a:off x="2107" y="964"/>
              <a:ext cx="376" cy="280"/>
            </a:xfrm>
            <a:prstGeom prst="rect">
              <a:avLst/>
            </a:prstGeom>
            <a:solidFill>
              <a:srgbClr val="B3B80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algn="ctr"/>
              <a:r>
                <a:rPr lang="en-US" sz="1800" b="1">
                  <a:solidFill>
                    <a:srgbClr val="000000"/>
                  </a:solidFill>
                  <a:latin typeface="Arial" charset="0"/>
                </a:rPr>
                <a:t>MAY</a:t>
              </a:r>
            </a:p>
          </p:txBody>
        </p:sp>
        <p:sp>
          <p:nvSpPr>
            <p:cNvPr id="14" name="Rectangle 9"/>
            <p:cNvSpPr>
              <a:spLocks noChangeArrowheads="1"/>
            </p:cNvSpPr>
            <p:nvPr/>
          </p:nvSpPr>
          <p:spPr bwMode="auto">
            <a:xfrm>
              <a:off x="2491" y="964"/>
              <a:ext cx="376" cy="280"/>
            </a:xfrm>
            <a:prstGeom prst="rect">
              <a:avLst/>
            </a:prstGeom>
            <a:solidFill>
              <a:srgbClr val="B3B80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algn="ctr"/>
              <a:r>
                <a:rPr lang="en-US" sz="1800" b="1">
                  <a:solidFill>
                    <a:srgbClr val="000000"/>
                  </a:solidFill>
                  <a:latin typeface="Arial" charset="0"/>
                </a:rPr>
                <a:t>JUN</a:t>
              </a:r>
            </a:p>
          </p:txBody>
        </p:sp>
        <p:sp>
          <p:nvSpPr>
            <p:cNvPr id="15" name="Rectangle 10"/>
            <p:cNvSpPr>
              <a:spLocks noChangeArrowheads="1"/>
            </p:cNvSpPr>
            <p:nvPr/>
          </p:nvSpPr>
          <p:spPr bwMode="auto">
            <a:xfrm>
              <a:off x="2875" y="964"/>
              <a:ext cx="376" cy="280"/>
            </a:xfrm>
            <a:prstGeom prst="rect">
              <a:avLst/>
            </a:prstGeom>
            <a:solidFill>
              <a:srgbClr val="B3B80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algn="ctr"/>
              <a:r>
                <a:rPr lang="en-US" sz="1800" b="1">
                  <a:solidFill>
                    <a:srgbClr val="000000"/>
                  </a:solidFill>
                  <a:latin typeface="Arial" charset="0"/>
                </a:rPr>
                <a:t>JUL</a:t>
              </a:r>
            </a:p>
          </p:txBody>
        </p:sp>
        <p:sp>
          <p:nvSpPr>
            <p:cNvPr id="16" name="Rectangle 11"/>
            <p:cNvSpPr>
              <a:spLocks noChangeArrowheads="1"/>
            </p:cNvSpPr>
            <p:nvPr/>
          </p:nvSpPr>
          <p:spPr bwMode="auto">
            <a:xfrm>
              <a:off x="3259" y="964"/>
              <a:ext cx="376" cy="280"/>
            </a:xfrm>
            <a:prstGeom prst="rect">
              <a:avLst/>
            </a:prstGeom>
            <a:solidFill>
              <a:srgbClr val="B3B80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algn="ctr"/>
              <a:r>
                <a:rPr lang="en-US" sz="1800" b="1">
                  <a:solidFill>
                    <a:srgbClr val="000000"/>
                  </a:solidFill>
                  <a:latin typeface="Arial" charset="0"/>
                </a:rPr>
                <a:t>AUG</a:t>
              </a:r>
            </a:p>
          </p:txBody>
        </p:sp>
        <p:sp>
          <p:nvSpPr>
            <p:cNvPr id="17" name="Rectangle 12"/>
            <p:cNvSpPr>
              <a:spLocks noChangeArrowheads="1"/>
            </p:cNvSpPr>
            <p:nvPr/>
          </p:nvSpPr>
          <p:spPr bwMode="auto">
            <a:xfrm>
              <a:off x="3643" y="964"/>
              <a:ext cx="376" cy="280"/>
            </a:xfrm>
            <a:prstGeom prst="rect">
              <a:avLst/>
            </a:prstGeom>
            <a:solidFill>
              <a:srgbClr val="B3B80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algn="ctr"/>
              <a:r>
                <a:rPr lang="en-US" sz="1800" b="1">
                  <a:solidFill>
                    <a:srgbClr val="000000"/>
                  </a:solidFill>
                  <a:latin typeface="Arial" charset="0"/>
                </a:rPr>
                <a:t>SEP</a:t>
              </a:r>
            </a:p>
          </p:txBody>
        </p:sp>
        <p:sp>
          <p:nvSpPr>
            <p:cNvPr id="18" name="Rectangle 13"/>
            <p:cNvSpPr>
              <a:spLocks noChangeArrowheads="1"/>
            </p:cNvSpPr>
            <p:nvPr/>
          </p:nvSpPr>
          <p:spPr bwMode="auto">
            <a:xfrm>
              <a:off x="4027" y="964"/>
              <a:ext cx="376" cy="280"/>
            </a:xfrm>
            <a:prstGeom prst="rect">
              <a:avLst/>
            </a:prstGeom>
            <a:solidFill>
              <a:srgbClr val="B3B80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algn="ctr"/>
              <a:r>
                <a:rPr lang="en-US" sz="1800" b="1">
                  <a:solidFill>
                    <a:srgbClr val="000000"/>
                  </a:solidFill>
                  <a:latin typeface="Arial" charset="0"/>
                </a:rPr>
                <a:t>OCT</a:t>
              </a:r>
            </a:p>
          </p:txBody>
        </p:sp>
        <p:sp>
          <p:nvSpPr>
            <p:cNvPr id="19" name="Rectangle 14"/>
            <p:cNvSpPr>
              <a:spLocks noChangeArrowheads="1"/>
            </p:cNvSpPr>
            <p:nvPr/>
          </p:nvSpPr>
          <p:spPr bwMode="auto">
            <a:xfrm>
              <a:off x="4411" y="964"/>
              <a:ext cx="376" cy="280"/>
            </a:xfrm>
            <a:prstGeom prst="rect">
              <a:avLst/>
            </a:prstGeom>
            <a:solidFill>
              <a:srgbClr val="B3B80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algn="ctr"/>
              <a:r>
                <a:rPr lang="en-US" sz="1800" b="1">
                  <a:solidFill>
                    <a:srgbClr val="000000"/>
                  </a:solidFill>
                  <a:latin typeface="Arial" charset="0"/>
                </a:rPr>
                <a:t>NOV</a:t>
              </a:r>
            </a:p>
          </p:txBody>
        </p:sp>
        <p:sp>
          <p:nvSpPr>
            <p:cNvPr id="20" name="Rectangle 15"/>
            <p:cNvSpPr>
              <a:spLocks noChangeArrowheads="1"/>
            </p:cNvSpPr>
            <p:nvPr/>
          </p:nvSpPr>
          <p:spPr bwMode="auto">
            <a:xfrm>
              <a:off x="4795" y="964"/>
              <a:ext cx="376" cy="280"/>
            </a:xfrm>
            <a:prstGeom prst="rect">
              <a:avLst/>
            </a:prstGeom>
            <a:solidFill>
              <a:srgbClr val="B3B80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algn="ctr"/>
              <a:r>
                <a:rPr lang="en-US" sz="1800" b="1">
                  <a:solidFill>
                    <a:srgbClr val="000000"/>
                  </a:solidFill>
                  <a:latin typeface="Arial" charset="0"/>
                </a:rPr>
                <a:t>DEC</a:t>
              </a:r>
            </a:p>
          </p:txBody>
        </p:sp>
        <p:sp>
          <p:nvSpPr>
            <p:cNvPr id="21" name="Line 16"/>
            <p:cNvSpPr>
              <a:spLocks noChangeShapeType="1"/>
            </p:cNvSpPr>
            <p:nvPr/>
          </p:nvSpPr>
          <p:spPr bwMode="auto">
            <a:xfrm>
              <a:off x="567" y="1248"/>
              <a:ext cx="4608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Line 17"/>
            <p:cNvSpPr>
              <a:spLocks noChangeShapeType="1"/>
            </p:cNvSpPr>
            <p:nvPr/>
          </p:nvSpPr>
          <p:spPr bwMode="auto">
            <a:xfrm>
              <a:off x="951" y="1248"/>
              <a:ext cx="0" cy="254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Line 18"/>
            <p:cNvSpPr>
              <a:spLocks noChangeShapeType="1"/>
            </p:cNvSpPr>
            <p:nvPr/>
          </p:nvSpPr>
          <p:spPr bwMode="auto">
            <a:xfrm>
              <a:off x="1335" y="1248"/>
              <a:ext cx="0" cy="254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Line 19"/>
            <p:cNvSpPr>
              <a:spLocks noChangeShapeType="1"/>
            </p:cNvSpPr>
            <p:nvPr/>
          </p:nvSpPr>
          <p:spPr bwMode="auto">
            <a:xfrm>
              <a:off x="1719" y="1248"/>
              <a:ext cx="0" cy="254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Line 20"/>
            <p:cNvSpPr>
              <a:spLocks noChangeShapeType="1"/>
            </p:cNvSpPr>
            <p:nvPr/>
          </p:nvSpPr>
          <p:spPr bwMode="auto">
            <a:xfrm>
              <a:off x="2103" y="1248"/>
              <a:ext cx="0" cy="254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Line 21"/>
            <p:cNvSpPr>
              <a:spLocks noChangeShapeType="1"/>
            </p:cNvSpPr>
            <p:nvPr/>
          </p:nvSpPr>
          <p:spPr bwMode="auto">
            <a:xfrm>
              <a:off x="2487" y="1248"/>
              <a:ext cx="0" cy="254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Line 22"/>
            <p:cNvSpPr>
              <a:spLocks noChangeShapeType="1"/>
            </p:cNvSpPr>
            <p:nvPr/>
          </p:nvSpPr>
          <p:spPr bwMode="auto">
            <a:xfrm>
              <a:off x="2871" y="1248"/>
              <a:ext cx="0" cy="254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Line 23"/>
            <p:cNvSpPr>
              <a:spLocks noChangeShapeType="1"/>
            </p:cNvSpPr>
            <p:nvPr/>
          </p:nvSpPr>
          <p:spPr bwMode="auto">
            <a:xfrm>
              <a:off x="3255" y="1248"/>
              <a:ext cx="0" cy="254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Line 24"/>
            <p:cNvSpPr>
              <a:spLocks noChangeShapeType="1"/>
            </p:cNvSpPr>
            <p:nvPr/>
          </p:nvSpPr>
          <p:spPr bwMode="auto">
            <a:xfrm>
              <a:off x="3639" y="1248"/>
              <a:ext cx="0" cy="254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Line 25"/>
            <p:cNvSpPr>
              <a:spLocks noChangeShapeType="1"/>
            </p:cNvSpPr>
            <p:nvPr/>
          </p:nvSpPr>
          <p:spPr bwMode="auto">
            <a:xfrm>
              <a:off x="4023" y="1248"/>
              <a:ext cx="0" cy="254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Line 26"/>
            <p:cNvSpPr>
              <a:spLocks noChangeShapeType="1"/>
            </p:cNvSpPr>
            <p:nvPr/>
          </p:nvSpPr>
          <p:spPr bwMode="auto">
            <a:xfrm>
              <a:off x="4407" y="1248"/>
              <a:ext cx="0" cy="254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Line 27"/>
            <p:cNvSpPr>
              <a:spLocks noChangeShapeType="1"/>
            </p:cNvSpPr>
            <p:nvPr/>
          </p:nvSpPr>
          <p:spPr bwMode="auto">
            <a:xfrm>
              <a:off x="4791" y="1248"/>
              <a:ext cx="0" cy="254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3" name="Rectangle 32"/>
          <p:cNvSpPr/>
          <p:nvPr/>
        </p:nvSpPr>
        <p:spPr>
          <a:xfrm>
            <a:off x="771504" y="1800216"/>
            <a:ext cx="2171712" cy="2714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Framework Agreement</a:t>
            </a:r>
            <a:endParaRPr lang="en-US" sz="1600" dirty="0"/>
          </a:p>
        </p:txBody>
      </p:sp>
      <p:sp>
        <p:nvSpPr>
          <p:cNvPr id="34" name="Diamond 33"/>
          <p:cNvSpPr/>
          <p:nvPr/>
        </p:nvSpPr>
        <p:spPr>
          <a:xfrm>
            <a:off x="2852728" y="1800216"/>
            <a:ext cx="271464" cy="271464"/>
          </a:xfrm>
          <a:prstGeom prst="diamon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2490776" y="3971928"/>
            <a:ext cx="2624152" cy="2714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T4 framework definition</a:t>
            </a:r>
            <a:endParaRPr lang="en-US" sz="1600" dirty="0"/>
          </a:p>
        </p:txBody>
      </p:sp>
      <p:sp>
        <p:nvSpPr>
          <p:cNvPr id="36" name="Rectangle 35"/>
          <p:cNvSpPr/>
          <p:nvPr/>
        </p:nvSpPr>
        <p:spPr>
          <a:xfrm>
            <a:off x="861992" y="2162168"/>
            <a:ext cx="1809760" cy="2714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 anchorCtr="1"/>
          <a:lstStyle/>
          <a:p>
            <a:pPr algn="r"/>
            <a:endParaRPr lang="en-US" sz="1600" dirty="0"/>
          </a:p>
        </p:txBody>
      </p:sp>
      <p:sp>
        <p:nvSpPr>
          <p:cNvPr id="37" name="Diamond 36"/>
          <p:cNvSpPr/>
          <p:nvPr/>
        </p:nvSpPr>
        <p:spPr>
          <a:xfrm>
            <a:off x="2581264" y="2162168"/>
            <a:ext cx="271464" cy="271464"/>
          </a:xfrm>
          <a:prstGeom prst="diamon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3033704" y="2524120"/>
            <a:ext cx="2895616" cy="2714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 anchorCtr="1"/>
          <a:lstStyle/>
          <a:p>
            <a:pPr algn="r"/>
            <a:r>
              <a:rPr lang="en-US" sz="1600" dirty="0" smtClean="0"/>
              <a:t>PC Interface Def./</a:t>
            </a:r>
            <a:r>
              <a:rPr lang="en-US" sz="1600" dirty="0" err="1" smtClean="0"/>
              <a:t>Impl</a:t>
            </a:r>
            <a:r>
              <a:rPr lang="en-US" sz="1600" dirty="0" smtClean="0"/>
              <a:t>.</a:t>
            </a:r>
            <a:endParaRPr lang="en-US" sz="1600" dirty="0"/>
          </a:p>
        </p:txBody>
      </p:sp>
      <p:sp>
        <p:nvSpPr>
          <p:cNvPr id="39" name="Rectangle 38"/>
          <p:cNvSpPr/>
          <p:nvPr/>
        </p:nvSpPr>
        <p:spPr>
          <a:xfrm>
            <a:off x="3033704" y="2886072"/>
            <a:ext cx="1447808" cy="2714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 anchorCtr="1"/>
          <a:lstStyle/>
          <a:p>
            <a:pPr algn="r"/>
            <a:r>
              <a:rPr lang="en-US" sz="1600" dirty="0" smtClean="0"/>
              <a:t>MTS Definition</a:t>
            </a:r>
            <a:endParaRPr lang="en-US" sz="1600" dirty="0"/>
          </a:p>
        </p:txBody>
      </p:sp>
      <p:sp>
        <p:nvSpPr>
          <p:cNvPr id="40" name="Rectangle 39"/>
          <p:cNvSpPr/>
          <p:nvPr/>
        </p:nvSpPr>
        <p:spPr>
          <a:xfrm>
            <a:off x="4662488" y="2886072"/>
            <a:ext cx="3348056" cy="2714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 anchorCtr="1"/>
          <a:lstStyle/>
          <a:p>
            <a:pPr algn="r"/>
            <a:r>
              <a:rPr lang="en-US" sz="1600" dirty="0" smtClean="0"/>
              <a:t>MTS Functional Product Development</a:t>
            </a:r>
            <a:endParaRPr lang="en-US" sz="1600" dirty="0"/>
          </a:p>
        </p:txBody>
      </p:sp>
      <p:sp>
        <p:nvSpPr>
          <p:cNvPr id="41" name="Diamond 40"/>
          <p:cNvSpPr/>
          <p:nvPr/>
        </p:nvSpPr>
        <p:spPr>
          <a:xfrm>
            <a:off x="7920056" y="2886072"/>
            <a:ext cx="271464" cy="271464"/>
          </a:xfrm>
          <a:prstGeom prst="diamond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3033704" y="3248024"/>
            <a:ext cx="1176344" cy="2714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 anchorCtr="1"/>
          <a:lstStyle/>
          <a:p>
            <a:pPr algn="r"/>
            <a:r>
              <a:rPr lang="en-US" sz="1600" dirty="0" smtClean="0"/>
              <a:t>PCC Def.</a:t>
            </a:r>
            <a:endParaRPr lang="en-US" sz="1600" dirty="0"/>
          </a:p>
        </p:txBody>
      </p:sp>
      <p:sp>
        <p:nvSpPr>
          <p:cNvPr id="43" name="Rectangle 42"/>
          <p:cNvSpPr/>
          <p:nvPr/>
        </p:nvSpPr>
        <p:spPr>
          <a:xfrm>
            <a:off x="1585896" y="3609976"/>
            <a:ext cx="2443176" cy="2714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 anchorCtr="1"/>
          <a:lstStyle/>
          <a:p>
            <a:pPr algn="r"/>
            <a:r>
              <a:rPr lang="en-US" sz="1600" dirty="0" smtClean="0"/>
              <a:t>Procedure </a:t>
            </a:r>
            <a:r>
              <a:rPr lang="en-US" sz="1600" dirty="0" err="1" smtClean="0"/>
              <a:t>Fw</a:t>
            </a:r>
            <a:r>
              <a:rPr lang="en-US" sz="1600" dirty="0" smtClean="0"/>
              <a:t> Definition</a:t>
            </a:r>
            <a:endParaRPr lang="en-US" sz="1600" dirty="0"/>
          </a:p>
        </p:txBody>
      </p:sp>
      <p:sp>
        <p:nvSpPr>
          <p:cNvPr id="44" name="Rectangle 43"/>
          <p:cNvSpPr/>
          <p:nvPr/>
        </p:nvSpPr>
        <p:spPr>
          <a:xfrm>
            <a:off x="4300536" y="3248024"/>
            <a:ext cx="3438544" cy="2714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 anchorCtr="1"/>
          <a:lstStyle/>
          <a:p>
            <a:pPr algn="r"/>
            <a:r>
              <a:rPr lang="en-US" sz="1600" dirty="0" smtClean="0"/>
              <a:t>PCC Functional Product Development</a:t>
            </a:r>
            <a:endParaRPr lang="en-US" sz="1600" dirty="0"/>
          </a:p>
        </p:txBody>
      </p:sp>
      <p:sp>
        <p:nvSpPr>
          <p:cNvPr id="45" name="Diamond 44"/>
          <p:cNvSpPr/>
          <p:nvPr/>
        </p:nvSpPr>
        <p:spPr>
          <a:xfrm>
            <a:off x="7558104" y="3248024"/>
            <a:ext cx="271464" cy="271464"/>
          </a:xfrm>
          <a:prstGeom prst="diamond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Diamond 45"/>
          <p:cNvSpPr/>
          <p:nvPr/>
        </p:nvSpPr>
        <p:spPr>
          <a:xfrm>
            <a:off x="4436268" y="2886072"/>
            <a:ext cx="271464" cy="271464"/>
          </a:xfrm>
          <a:prstGeom prst="diamond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Diamond 46"/>
          <p:cNvSpPr/>
          <p:nvPr/>
        </p:nvSpPr>
        <p:spPr>
          <a:xfrm>
            <a:off x="4119560" y="3248024"/>
            <a:ext cx="271464" cy="271464"/>
          </a:xfrm>
          <a:prstGeom prst="diamond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4119560" y="3609976"/>
            <a:ext cx="4162448" cy="2714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 anchorCtr="1"/>
          <a:lstStyle/>
          <a:p>
            <a:pPr algn="r"/>
            <a:r>
              <a:rPr lang="en-US" sz="1600" dirty="0" smtClean="0"/>
              <a:t>Procedure </a:t>
            </a:r>
            <a:r>
              <a:rPr lang="en-US" sz="1600" dirty="0" err="1" smtClean="0"/>
              <a:t>Fw</a:t>
            </a:r>
            <a:r>
              <a:rPr lang="en-US" sz="1600" dirty="0" smtClean="0"/>
              <a:t> Skeleton Development</a:t>
            </a:r>
            <a:endParaRPr lang="en-US" sz="1600" dirty="0"/>
          </a:p>
        </p:txBody>
      </p:sp>
      <p:sp>
        <p:nvSpPr>
          <p:cNvPr id="49" name="Diamond 48"/>
          <p:cNvSpPr/>
          <p:nvPr/>
        </p:nvSpPr>
        <p:spPr>
          <a:xfrm>
            <a:off x="3938584" y="3609976"/>
            <a:ext cx="271464" cy="271464"/>
          </a:xfrm>
          <a:prstGeom prst="diamond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/>
          <p:cNvSpPr txBox="1"/>
          <p:nvPr/>
        </p:nvSpPr>
        <p:spPr>
          <a:xfrm>
            <a:off x="7648592" y="5329248"/>
            <a:ext cx="889987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/>
              <a:t>Column</a:t>
            </a:r>
          </a:p>
          <a:p>
            <a:pPr algn="ctr"/>
            <a:r>
              <a:rPr lang="en-US" sz="1600" dirty="0" smtClean="0"/>
              <a:t>Demo</a:t>
            </a:r>
            <a:endParaRPr lang="en-US" sz="1600" dirty="0"/>
          </a:p>
        </p:txBody>
      </p:sp>
      <p:sp>
        <p:nvSpPr>
          <p:cNvPr id="51" name="5-Point Star 50"/>
          <p:cNvSpPr/>
          <p:nvPr/>
        </p:nvSpPr>
        <p:spPr>
          <a:xfrm>
            <a:off x="952480" y="5057784"/>
            <a:ext cx="271464" cy="271464"/>
          </a:xfrm>
          <a:prstGeom prst="star5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/>
          <p:cNvSpPr txBox="1"/>
          <p:nvPr/>
        </p:nvSpPr>
        <p:spPr>
          <a:xfrm>
            <a:off x="665451" y="5419736"/>
            <a:ext cx="92044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 SW Eng.</a:t>
            </a:r>
            <a:endParaRPr lang="en-US" sz="1200" dirty="0"/>
          </a:p>
        </p:txBody>
      </p:sp>
      <p:sp>
        <p:nvSpPr>
          <p:cNvPr id="53" name="TextBox 52"/>
          <p:cNvSpPr txBox="1"/>
          <p:nvPr/>
        </p:nvSpPr>
        <p:spPr>
          <a:xfrm>
            <a:off x="1910290" y="5329248"/>
            <a:ext cx="942438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/>
              <a:t>1 engineer,</a:t>
            </a:r>
          </a:p>
          <a:p>
            <a:pPr algn="ctr"/>
            <a:r>
              <a:rPr lang="en-US" sz="1200" dirty="0" smtClean="0"/>
              <a:t>Junior</a:t>
            </a:r>
          </a:p>
          <a:p>
            <a:pPr algn="ctr"/>
            <a:r>
              <a:rPr lang="en-US" sz="1200" dirty="0" smtClean="0"/>
              <a:t>partner</a:t>
            </a:r>
            <a:endParaRPr lang="en-US" sz="1200" dirty="0"/>
          </a:p>
        </p:txBody>
      </p:sp>
      <p:sp>
        <p:nvSpPr>
          <p:cNvPr id="54" name="TextBox 53"/>
          <p:cNvSpPr txBox="1"/>
          <p:nvPr/>
        </p:nvSpPr>
        <p:spPr>
          <a:xfrm>
            <a:off x="2651298" y="5329248"/>
            <a:ext cx="901209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/>
              <a:t>5 FTE</a:t>
            </a:r>
          </a:p>
          <a:p>
            <a:pPr algn="ctr"/>
            <a:r>
              <a:rPr lang="en-US" sz="1200" dirty="0" smtClean="0"/>
              <a:t>Contractor</a:t>
            </a:r>
            <a:endParaRPr lang="en-US" sz="1200" dirty="0"/>
          </a:p>
        </p:txBody>
      </p:sp>
      <p:sp>
        <p:nvSpPr>
          <p:cNvPr id="55" name="5-Point Star 54"/>
          <p:cNvSpPr/>
          <p:nvPr/>
        </p:nvSpPr>
        <p:spPr>
          <a:xfrm>
            <a:off x="2222824" y="5057784"/>
            <a:ext cx="271464" cy="271464"/>
          </a:xfrm>
          <a:prstGeom prst="star5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5-Point Star 55"/>
          <p:cNvSpPr/>
          <p:nvPr/>
        </p:nvSpPr>
        <p:spPr>
          <a:xfrm>
            <a:off x="2943216" y="5057784"/>
            <a:ext cx="271464" cy="271464"/>
          </a:xfrm>
          <a:prstGeom prst="star5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6019808" y="2524120"/>
            <a:ext cx="1809760" cy="2714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 anchorCtr="1"/>
          <a:lstStyle/>
          <a:p>
            <a:pPr algn="r"/>
            <a:r>
              <a:rPr lang="en-US" sz="1600" dirty="0" smtClean="0"/>
              <a:t>Interface Prod.</a:t>
            </a:r>
            <a:endParaRPr lang="en-US" sz="1600" dirty="0"/>
          </a:p>
        </p:txBody>
      </p:sp>
      <p:sp>
        <p:nvSpPr>
          <p:cNvPr id="58" name="Diamond 57"/>
          <p:cNvSpPr/>
          <p:nvPr/>
        </p:nvSpPr>
        <p:spPr>
          <a:xfrm>
            <a:off x="5838832" y="2524120"/>
            <a:ext cx="271464" cy="271464"/>
          </a:xfrm>
          <a:prstGeom prst="diamon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Diamond 58"/>
          <p:cNvSpPr/>
          <p:nvPr/>
        </p:nvSpPr>
        <p:spPr>
          <a:xfrm>
            <a:off x="7739080" y="2524120"/>
            <a:ext cx="271464" cy="271464"/>
          </a:xfrm>
          <a:prstGeom prst="diamond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Diamond 59"/>
          <p:cNvSpPr/>
          <p:nvPr/>
        </p:nvSpPr>
        <p:spPr>
          <a:xfrm>
            <a:off x="7920056" y="5057784"/>
            <a:ext cx="271464" cy="271464"/>
          </a:xfrm>
          <a:prstGeom prst="diamon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1" name="Straight Connector 60"/>
          <p:cNvCxnSpPr>
            <a:stCxn id="34" idx="2"/>
          </p:cNvCxnSpPr>
          <p:nvPr/>
        </p:nvCxnSpPr>
        <p:spPr>
          <a:xfrm rot="5400000">
            <a:off x="2263879" y="2794907"/>
            <a:ext cx="1447808" cy="1354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62" name="Rectangle 61"/>
          <p:cNvSpPr/>
          <p:nvPr/>
        </p:nvSpPr>
        <p:spPr>
          <a:xfrm>
            <a:off x="5205416" y="3971928"/>
            <a:ext cx="2986104" cy="2714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T4 framework development</a:t>
            </a:r>
            <a:endParaRPr lang="en-US" sz="1600" dirty="0"/>
          </a:p>
        </p:txBody>
      </p:sp>
      <p:sp>
        <p:nvSpPr>
          <p:cNvPr id="63" name="Diamond 62"/>
          <p:cNvSpPr/>
          <p:nvPr/>
        </p:nvSpPr>
        <p:spPr>
          <a:xfrm>
            <a:off x="8101032" y="3971928"/>
            <a:ext cx="271464" cy="271464"/>
          </a:xfrm>
          <a:prstGeom prst="diamond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Diamond 63"/>
          <p:cNvSpPr/>
          <p:nvPr/>
        </p:nvSpPr>
        <p:spPr>
          <a:xfrm>
            <a:off x="5024440" y="3971928"/>
            <a:ext cx="271464" cy="271464"/>
          </a:xfrm>
          <a:prstGeom prst="diamon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/>
          <p:cNvSpPr/>
          <p:nvPr/>
        </p:nvSpPr>
        <p:spPr>
          <a:xfrm>
            <a:off x="1947848" y="4333880"/>
            <a:ext cx="1764516" cy="2714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 anchorCtr="1"/>
          <a:lstStyle/>
          <a:p>
            <a:pPr algn="r"/>
            <a:r>
              <a:rPr lang="en-US" sz="1600" dirty="0" smtClean="0"/>
              <a:t>Repo Sw. Adoption</a:t>
            </a:r>
            <a:endParaRPr lang="en-US" sz="1600" dirty="0"/>
          </a:p>
        </p:txBody>
      </p:sp>
      <p:sp>
        <p:nvSpPr>
          <p:cNvPr id="66" name="Rectangle 65"/>
          <p:cNvSpPr/>
          <p:nvPr/>
        </p:nvSpPr>
        <p:spPr>
          <a:xfrm>
            <a:off x="3802852" y="4333880"/>
            <a:ext cx="1855004" cy="2714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 anchorCtr="1"/>
          <a:lstStyle/>
          <a:p>
            <a:pPr algn="r"/>
            <a:r>
              <a:rPr lang="en-US" sz="1600" dirty="0" smtClean="0"/>
              <a:t>Repo Sw. Package 1</a:t>
            </a:r>
            <a:endParaRPr lang="en-US" sz="1600" dirty="0"/>
          </a:p>
        </p:txBody>
      </p:sp>
      <p:sp>
        <p:nvSpPr>
          <p:cNvPr id="67" name="Diamond 66"/>
          <p:cNvSpPr/>
          <p:nvPr/>
        </p:nvSpPr>
        <p:spPr>
          <a:xfrm>
            <a:off x="3621876" y="4333880"/>
            <a:ext cx="271464" cy="271464"/>
          </a:xfrm>
          <a:prstGeom prst="diamond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 67"/>
          <p:cNvSpPr/>
          <p:nvPr/>
        </p:nvSpPr>
        <p:spPr>
          <a:xfrm>
            <a:off x="5793588" y="4333880"/>
            <a:ext cx="1855004" cy="2714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 anchorCtr="1"/>
          <a:lstStyle/>
          <a:p>
            <a:pPr algn="r"/>
            <a:r>
              <a:rPr lang="en-US" sz="1600" dirty="0" smtClean="0"/>
              <a:t>Repo Sw. Package 2</a:t>
            </a:r>
            <a:endParaRPr lang="en-US" sz="1600" dirty="0"/>
          </a:p>
        </p:txBody>
      </p:sp>
      <p:sp>
        <p:nvSpPr>
          <p:cNvPr id="69" name="Diamond 68"/>
          <p:cNvSpPr/>
          <p:nvPr/>
        </p:nvSpPr>
        <p:spPr>
          <a:xfrm>
            <a:off x="5567368" y="4333880"/>
            <a:ext cx="271464" cy="271464"/>
          </a:xfrm>
          <a:prstGeom prst="diamond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7739080" y="4329113"/>
            <a:ext cx="995368" cy="2714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 anchorCtr="1"/>
          <a:lstStyle/>
          <a:p>
            <a:pPr algn="r"/>
            <a:r>
              <a:rPr lang="en-US" sz="1600" dirty="0" smtClean="0"/>
              <a:t>Repo Sw. </a:t>
            </a:r>
            <a:endParaRPr lang="en-US" sz="1600" dirty="0"/>
          </a:p>
        </p:txBody>
      </p:sp>
      <p:sp>
        <p:nvSpPr>
          <p:cNvPr id="71" name="Diamond 70"/>
          <p:cNvSpPr/>
          <p:nvPr/>
        </p:nvSpPr>
        <p:spPr>
          <a:xfrm>
            <a:off x="7558104" y="4333880"/>
            <a:ext cx="271464" cy="271464"/>
          </a:xfrm>
          <a:prstGeom prst="diamond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TextBox 71"/>
          <p:cNvSpPr txBox="1"/>
          <p:nvPr/>
        </p:nvSpPr>
        <p:spPr>
          <a:xfrm>
            <a:off x="3132055" y="2095078"/>
            <a:ext cx="4245073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Power Converter Interface Recommendation</a:t>
            </a:r>
            <a:endParaRPr lang="en-US" sz="1600" dirty="0"/>
          </a:p>
        </p:txBody>
      </p:sp>
      <p:sp>
        <p:nvSpPr>
          <p:cNvPr id="73" name="Diamond 72"/>
          <p:cNvSpPr/>
          <p:nvPr/>
        </p:nvSpPr>
        <p:spPr>
          <a:xfrm>
            <a:off x="1766872" y="4329113"/>
            <a:ext cx="271464" cy="271464"/>
          </a:xfrm>
          <a:prstGeom prst="diamond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 73"/>
          <p:cNvSpPr/>
          <p:nvPr/>
        </p:nvSpPr>
        <p:spPr>
          <a:xfrm>
            <a:off x="500040" y="3609976"/>
            <a:ext cx="995368" cy="2714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 anchorCtr="1"/>
          <a:lstStyle/>
          <a:p>
            <a:pPr algn="r"/>
            <a:r>
              <a:rPr lang="en-US" sz="1600" dirty="0" smtClean="0"/>
              <a:t>Tech. </a:t>
            </a:r>
            <a:r>
              <a:rPr lang="en-US" sz="1600" dirty="0" err="1" smtClean="0"/>
              <a:t>Eval</a:t>
            </a:r>
            <a:r>
              <a:rPr lang="en-US" sz="1600" dirty="0" smtClean="0"/>
              <a:t>.</a:t>
            </a:r>
            <a:endParaRPr lang="en-US" sz="1600" dirty="0"/>
          </a:p>
        </p:txBody>
      </p:sp>
      <p:sp>
        <p:nvSpPr>
          <p:cNvPr id="75" name="Diamond 74"/>
          <p:cNvSpPr/>
          <p:nvPr/>
        </p:nvSpPr>
        <p:spPr>
          <a:xfrm>
            <a:off x="1404920" y="3609976"/>
            <a:ext cx="271464" cy="271464"/>
          </a:xfrm>
          <a:prstGeom prst="diamond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/>
          <p:cNvSpPr/>
          <p:nvPr/>
        </p:nvSpPr>
        <p:spPr>
          <a:xfrm>
            <a:off x="952480" y="4695832"/>
            <a:ext cx="7781968" cy="2714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 anchorCtr="1"/>
          <a:lstStyle/>
          <a:p>
            <a:pPr algn="r"/>
            <a:r>
              <a:rPr lang="en-US" sz="1600" dirty="0" smtClean="0"/>
              <a:t>Beam Interlock System Specification and Development</a:t>
            </a:r>
            <a:endParaRPr lang="en-US" sz="16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Actual Plan (Dec. 8, 2010)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PR-101207-a-JGU, December 8th, 2010</a:t>
            </a:r>
            <a:endParaRPr lang="de-AT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8</a:t>
            </a:fld>
            <a:endParaRPr lang="de-AT"/>
          </a:p>
        </p:txBody>
      </p:sp>
      <p:grpSp>
        <p:nvGrpSpPr>
          <p:cNvPr id="3" name="Group 28"/>
          <p:cNvGrpSpPr>
            <a:grpSpLocks/>
          </p:cNvGrpSpPr>
          <p:nvPr/>
        </p:nvGrpSpPr>
        <p:grpSpPr bwMode="auto">
          <a:xfrm>
            <a:off x="900113" y="1257288"/>
            <a:ext cx="7315200" cy="4489450"/>
            <a:chOff x="567" y="964"/>
            <a:chExt cx="4608" cy="2828"/>
          </a:xfrm>
        </p:grpSpPr>
        <p:sp>
          <p:nvSpPr>
            <p:cNvPr id="8" name="Rectangle 3"/>
            <p:cNvSpPr>
              <a:spLocks noChangeArrowheads="1"/>
            </p:cNvSpPr>
            <p:nvPr/>
          </p:nvSpPr>
          <p:spPr bwMode="auto">
            <a:xfrm>
              <a:off x="571" y="964"/>
              <a:ext cx="4600" cy="2824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Rectangle 4"/>
            <p:cNvSpPr>
              <a:spLocks noChangeArrowheads="1"/>
            </p:cNvSpPr>
            <p:nvPr/>
          </p:nvSpPr>
          <p:spPr bwMode="auto">
            <a:xfrm>
              <a:off x="571" y="964"/>
              <a:ext cx="376" cy="280"/>
            </a:xfrm>
            <a:prstGeom prst="rect">
              <a:avLst/>
            </a:prstGeom>
            <a:solidFill>
              <a:srgbClr val="B3B80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algn="ctr"/>
              <a:r>
                <a:rPr lang="en-US" sz="1800" b="1">
                  <a:solidFill>
                    <a:srgbClr val="000000"/>
                  </a:solidFill>
                  <a:latin typeface="Arial" charset="0"/>
                </a:rPr>
                <a:t>JAN</a:t>
              </a:r>
            </a:p>
          </p:txBody>
        </p:sp>
        <p:sp>
          <p:nvSpPr>
            <p:cNvPr id="10" name="Rectangle 5"/>
            <p:cNvSpPr>
              <a:spLocks noChangeArrowheads="1"/>
            </p:cNvSpPr>
            <p:nvPr/>
          </p:nvSpPr>
          <p:spPr bwMode="auto">
            <a:xfrm>
              <a:off x="955" y="964"/>
              <a:ext cx="376" cy="280"/>
            </a:xfrm>
            <a:prstGeom prst="rect">
              <a:avLst/>
            </a:prstGeom>
            <a:solidFill>
              <a:srgbClr val="B3B80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algn="ctr"/>
              <a:r>
                <a:rPr lang="en-US" sz="1800" b="1" dirty="0">
                  <a:solidFill>
                    <a:srgbClr val="000000"/>
                  </a:solidFill>
                  <a:latin typeface="Arial" charset="0"/>
                </a:rPr>
                <a:t>FEB</a:t>
              </a:r>
            </a:p>
          </p:txBody>
        </p:sp>
        <p:sp>
          <p:nvSpPr>
            <p:cNvPr id="11" name="Rectangle 6"/>
            <p:cNvSpPr>
              <a:spLocks noChangeArrowheads="1"/>
            </p:cNvSpPr>
            <p:nvPr/>
          </p:nvSpPr>
          <p:spPr bwMode="auto">
            <a:xfrm>
              <a:off x="1339" y="964"/>
              <a:ext cx="376" cy="280"/>
            </a:xfrm>
            <a:prstGeom prst="rect">
              <a:avLst/>
            </a:prstGeom>
            <a:solidFill>
              <a:srgbClr val="B3B80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algn="ctr"/>
              <a:r>
                <a:rPr lang="en-US" sz="1800" b="1">
                  <a:solidFill>
                    <a:srgbClr val="000000"/>
                  </a:solidFill>
                  <a:latin typeface="Arial" charset="0"/>
                </a:rPr>
                <a:t>MAR</a:t>
              </a:r>
            </a:p>
          </p:txBody>
        </p:sp>
        <p:sp>
          <p:nvSpPr>
            <p:cNvPr id="12" name="Rectangle 7"/>
            <p:cNvSpPr>
              <a:spLocks noChangeArrowheads="1"/>
            </p:cNvSpPr>
            <p:nvPr/>
          </p:nvSpPr>
          <p:spPr bwMode="auto">
            <a:xfrm>
              <a:off x="1723" y="964"/>
              <a:ext cx="376" cy="280"/>
            </a:xfrm>
            <a:prstGeom prst="rect">
              <a:avLst/>
            </a:prstGeom>
            <a:solidFill>
              <a:srgbClr val="B3B80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algn="ctr"/>
              <a:r>
                <a:rPr lang="en-US" sz="1800" b="1">
                  <a:solidFill>
                    <a:srgbClr val="000000"/>
                  </a:solidFill>
                  <a:latin typeface="Arial" charset="0"/>
                </a:rPr>
                <a:t>APR</a:t>
              </a:r>
            </a:p>
          </p:txBody>
        </p:sp>
        <p:sp>
          <p:nvSpPr>
            <p:cNvPr id="13" name="Rectangle 8"/>
            <p:cNvSpPr>
              <a:spLocks noChangeArrowheads="1"/>
            </p:cNvSpPr>
            <p:nvPr/>
          </p:nvSpPr>
          <p:spPr bwMode="auto">
            <a:xfrm>
              <a:off x="2107" y="964"/>
              <a:ext cx="376" cy="280"/>
            </a:xfrm>
            <a:prstGeom prst="rect">
              <a:avLst/>
            </a:prstGeom>
            <a:solidFill>
              <a:srgbClr val="B3B80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algn="ctr"/>
              <a:r>
                <a:rPr lang="en-US" sz="1800" b="1">
                  <a:solidFill>
                    <a:srgbClr val="000000"/>
                  </a:solidFill>
                  <a:latin typeface="Arial" charset="0"/>
                </a:rPr>
                <a:t>MAY</a:t>
              </a:r>
            </a:p>
          </p:txBody>
        </p:sp>
        <p:sp>
          <p:nvSpPr>
            <p:cNvPr id="14" name="Rectangle 9"/>
            <p:cNvSpPr>
              <a:spLocks noChangeArrowheads="1"/>
            </p:cNvSpPr>
            <p:nvPr/>
          </p:nvSpPr>
          <p:spPr bwMode="auto">
            <a:xfrm>
              <a:off x="2491" y="964"/>
              <a:ext cx="376" cy="280"/>
            </a:xfrm>
            <a:prstGeom prst="rect">
              <a:avLst/>
            </a:prstGeom>
            <a:solidFill>
              <a:srgbClr val="B3B80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algn="ctr"/>
              <a:r>
                <a:rPr lang="en-US" sz="1800" b="1">
                  <a:solidFill>
                    <a:srgbClr val="000000"/>
                  </a:solidFill>
                  <a:latin typeface="Arial" charset="0"/>
                </a:rPr>
                <a:t>JUN</a:t>
              </a:r>
            </a:p>
          </p:txBody>
        </p:sp>
        <p:sp>
          <p:nvSpPr>
            <p:cNvPr id="15" name="Rectangle 10"/>
            <p:cNvSpPr>
              <a:spLocks noChangeArrowheads="1"/>
            </p:cNvSpPr>
            <p:nvPr/>
          </p:nvSpPr>
          <p:spPr bwMode="auto">
            <a:xfrm>
              <a:off x="2875" y="964"/>
              <a:ext cx="376" cy="280"/>
            </a:xfrm>
            <a:prstGeom prst="rect">
              <a:avLst/>
            </a:prstGeom>
            <a:solidFill>
              <a:srgbClr val="B3B80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algn="ctr"/>
              <a:r>
                <a:rPr lang="en-US" sz="1800" b="1">
                  <a:solidFill>
                    <a:srgbClr val="000000"/>
                  </a:solidFill>
                  <a:latin typeface="Arial" charset="0"/>
                </a:rPr>
                <a:t>JUL</a:t>
              </a:r>
            </a:p>
          </p:txBody>
        </p:sp>
        <p:sp>
          <p:nvSpPr>
            <p:cNvPr id="16" name="Rectangle 11"/>
            <p:cNvSpPr>
              <a:spLocks noChangeArrowheads="1"/>
            </p:cNvSpPr>
            <p:nvPr/>
          </p:nvSpPr>
          <p:spPr bwMode="auto">
            <a:xfrm>
              <a:off x="3259" y="964"/>
              <a:ext cx="376" cy="280"/>
            </a:xfrm>
            <a:prstGeom prst="rect">
              <a:avLst/>
            </a:prstGeom>
            <a:solidFill>
              <a:srgbClr val="B3B80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algn="ctr"/>
              <a:r>
                <a:rPr lang="en-US" sz="1800" b="1">
                  <a:solidFill>
                    <a:srgbClr val="000000"/>
                  </a:solidFill>
                  <a:latin typeface="Arial" charset="0"/>
                </a:rPr>
                <a:t>AUG</a:t>
              </a:r>
            </a:p>
          </p:txBody>
        </p:sp>
        <p:sp>
          <p:nvSpPr>
            <p:cNvPr id="17" name="Rectangle 12"/>
            <p:cNvSpPr>
              <a:spLocks noChangeArrowheads="1"/>
            </p:cNvSpPr>
            <p:nvPr/>
          </p:nvSpPr>
          <p:spPr bwMode="auto">
            <a:xfrm>
              <a:off x="3643" y="964"/>
              <a:ext cx="376" cy="280"/>
            </a:xfrm>
            <a:prstGeom prst="rect">
              <a:avLst/>
            </a:prstGeom>
            <a:solidFill>
              <a:srgbClr val="B3B80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algn="ctr"/>
              <a:r>
                <a:rPr lang="en-US" sz="1800" b="1">
                  <a:solidFill>
                    <a:srgbClr val="000000"/>
                  </a:solidFill>
                  <a:latin typeface="Arial" charset="0"/>
                </a:rPr>
                <a:t>SEP</a:t>
              </a:r>
            </a:p>
          </p:txBody>
        </p:sp>
        <p:sp>
          <p:nvSpPr>
            <p:cNvPr id="18" name="Rectangle 13"/>
            <p:cNvSpPr>
              <a:spLocks noChangeArrowheads="1"/>
            </p:cNvSpPr>
            <p:nvPr/>
          </p:nvSpPr>
          <p:spPr bwMode="auto">
            <a:xfrm>
              <a:off x="4027" y="964"/>
              <a:ext cx="376" cy="280"/>
            </a:xfrm>
            <a:prstGeom prst="rect">
              <a:avLst/>
            </a:prstGeom>
            <a:solidFill>
              <a:srgbClr val="B3B80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algn="ctr"/>
              <a:r>
                <a:rPr lang="en-US" sz="1800" b="1">
                  <a:solidFill>
                    <a:srgbClr val="000000"/>
                  </a:solidFill>
                  <a:latin typeface="Arial" charset="0"/>
                </a:rPr>
                <a:t>OCT</a:t>
              </a:r>
            </a:p>
          </p:txBody>
        </p:sp>
        <p:sp>
          <p:nvSpPr>
            <p:cNvPr id="19" name="Rectangle 14"/>
            <p:cNvSpPr>
              <a:spLocks noChangeArrowheads="1"/>
            </p:cNvSpPr>
            <p:nvPr/>
          </p:nvSpPr>
          <p:spPr bwMode="auto">
            <a:xfrm>
              <a:off x="4411" y="964"/>
              <a:ext cx="376" cy="280"/>
            </a:xfrm>
            <a:prstGeom prst="rect">
              <a:avLst/>
            </a:prstGeom>
            <a:solidFill>
              <a:srgbClr val="B3B80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algn="ctr"/>
              <a:r>
                <a:rPr lang="en-US" sz="1800" b="1">
                  <a:solidFill>
                    <a:srgbClr val="000000"/>
                  </a:solidFill>
                  <a:latin typeface="Arial" charset="0"/>
                </a:rPr>
                <a:t>NOV</a:t>
              </a:r>
            </a:p>
          </p:txBody>
        </p:sp>
        <p:sp>
          <p:nvSpPr>
            <p:cNvPr id="20" name="Rectangle 15"/>
            <p:cNvSpPr>
              <a:spLocks noChangeArrowheads="1"/>
            </p:cNvSpPr>
            <p:nvPr/>
          </p:nvSpPr>
          <p:spPr bwMode="auto">
            <a:xfrm>
              <a:off x="4795" y="964"/>
              <a:ext cx="376" cy="280"/>
            </a:xfrm>
            <a:prstGeom prst="rect">
              <a:avLst/>
            </a:prstGeom>
            <a:solidFill>
              <a:srgbClr val="B3B80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algn="ctr"/>
              <a:r>
                <a:rPr lang="en-US" sz="1800" b="1">
                  <a:solidFill>
                    <a:srgbClr val="000000"/>
                  </a:solidFill>
                  <a:latin typeface="Arial" charset="0"/>
                </a:rPr>
                <a:t>DEC</a:t>
              </a:r>
            </a:p>
          </p:txBody>
        </p:sp>
        <p:sp>
          <p:nvSpPr>
            <p:cNvPr id="21" name="Line 16"/>
            <p:cNvSpPr>
              <a:spLocks noChangeShapeType="1"/>
            </p:cNvSpPr>
            <p:nvPr/>
          </p:nvSpPr>
          <p:spPr bwMode="auto">
            <a:xfrm>
              <a:off x="567" y="1248"/>
              <a:ext cx="4608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Line 17"/>
            <p:cNvSpPr>
              <a:spLocks noChangeShapeType="1"/>
            </p:cNvSpPr>
            <p:nvPr/>
          </p:nvSpPr>
          <p:spPr bwMode="auto">
            <a:xfrm>
              <a:off x="951" y="1248"/>
              <a:ext cx="0" cy="254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Line 18"/>
            <p:cNvSpPr>
              <a:spLocks noChangeShapeType="1"/>
            </p:cNvSpPr>
            <p:nvPr/>
          </p:nvSpPr>
          <p:spPr bwMode="auto">
            <a:xfrm>
              <a:off x="1335" y="1248"/>
              <a:ext cx="0" cy="254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Line 19"/>
            <p:cNvSpPr>
              <a:spLocks noChangeShapeType="1"/>
            </p:cNvSpPr>
            <p:nvPr/>
          </p:nvSpPr>
          <p:spPr bwMode="auto">
            <a:xfrm>
              <a:off x="1719" y="1248"/>
              <a:ext cx="0" cy="254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Line 20"/>
            <p:cNvSpPr>
              <a:spLocks noChangeShapeType="1"/>
            </p:cNvSpPr>
            <p:nvPr/>
          </p:nvSpPr>
          <p:spPr bwMode="auto">
            <a:xfrm>
              <a:off x="2103" y="1248"/>
              <a:ext cx="0" cy="254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Line 21"/>
            <p:cNvSpPr>
              <a:spLocks noChangeShapeType="1"/>
            </p:cNvSpPr>
            <p:nvPr/>
          </p:nvSpPr>
          <p:spPr bwMode="auto">
            <a:xfrm>
              <a:off x="2487" y="1248"/>
              <a:ext cx="0" cy="254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Line 22"/>
            <p:cNvSpPr>
              <a:spLocks noChangeShapeType="1"/>
            </p:cNvSpPr>
            <p:nvPr/>
          </p:nvSpPr>
          <p:spPr bwMode="auto">
            <a:xfrm>
              <a:off x="2871" y="1248"/>
              <a:ext cx="0" cy="254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Line 23"/>
            <p:cNvSpPr>
              <a:spLocks noChangeShapeType="1"/>
            </p:cNvSpPr>
            <p:nvPr/>
          </p:nvSpPr>
          <p:spPr bwMode="auto">
            <a:xfrm>
              <a:off x="3255" y="1248"/>
              <a:ext cx="0" cy="254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Line 24"/>
            <p:cNvSpPr>
              <a:spLocks noChangeShapeType="1"/>
            </p:cNvSpPr>
            <p:nvPr/>
          </p:nvSpPr>
          <p:spPr bwMode="auto">
            <a:xfrm>
              <a:off x="3639" y="1248"/>
              <a:ext cx="0" cy="254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Line 25"/>
            <p:cNvSpPr>
              <a:spLocks noChangeShapeType="1"/>
            </p:cNvSpPr>
            <p:nvPr/>
          </p:nvSpPr>
          <p:spPr bwMode="auto">
            <a:xfrm>
              <a:off x="4023" y="1248"/>
              <a:ext cx="0" cy="254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Line 26"/>
            <p:cNvSpPr>
              <a:spLocks noChangeShapeType="1"/>
            </p:cNvSpPr>
            <p:nvPr/>
          </p:nvSpPr>
          <p:spPr bwMode="auto">
            <a:xfrm>
              <a:off x="4407" y="1248"/>
              <a:ext cx="0" cy="254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Line 27"/>
            <p:cNvSpPr>
              <a:spLocks noChangeShapeType="1"/>
            </p:cNvSpPr>
            <p:nvPr/>
          </p:nvSpPr>
          <p:spPr bwMode="auto">
            <a:xfrm>
              <a:off x="4791" y="1248"/>
              <a:ext cx="0" cy="254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3" name="Rectangle 32"/>
          <p:cNvSpPr/>
          <p:nvPr/>
        </p:nvSpPr>
        <p:spPr>
          <a:xfrm>
            <a:off x="771504" y="1800216"/>
            <a:ext cx="2171712" cy="2714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Framework Agreement</a:t>
            </a:r>
            <a:endParaRPr lang="en-US" sz="1600" dirty="0"/>
          </a:p>
        </p:txBody>
      </p:sp>
      <p:sp>
        <p:nvSpPr>
          <p:cNvPr id="34" name="Diamond 33"/>
          <p:cNvSpPr/>
          <p:nvPr/>
        </p:nvSpPr>
        <p:spPr>
          <a:xfrm>
            <a:off x="2852728" y="1800216"/>
            <a:ext cx="271464" cy="271464"/>
          </a:xfrm>
          <a:prstGeom prst="diamon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2490776" y="3971928"/>
            <a:ext cx="2624152" cy="2714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T4 framework definition</a:t>
            </a:r>
            <a:endParaRPr lang="en-US" sz="1600" dirty="0"/>
          </a:p>
        </p:txBody>
      </p:sp>
      <p:sp>
        <p:nvSpPr>
          <p:cNvPr id="36" name="Rectangle 35"/>
          <p:cNvSpPr/>
          <p:nvPr/>
        </p:nvSpPr>
        <p:spPr>
          <a:xfrm>
            <a:off x="861992" y="2162168"/>
            <a:ext cx="1809760" cy="2714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 anchorCtr="1"/>
          <a:lstStyle/>
          <a:p>
            <a:pPr algn="r"/>
            <a:endParaRPr lang="en-US" sz="1600" dirty="0"/>
          </a:p>
        </p:txBody>
      </p:sp>
      <p:sp>
        <p:nvSpPr>
          <p:cNvPr id="37" name="Diamond 36"/>
          <p:cNvSpPr/>
          <p:nvPr/>
        </p:nvSpPr>
        <p:spPr>
          <a:xfrm>
            <a:off x="2581264" y="2162168"/>
            <a:ext cx="271464" cy="271464"/>
          </a:xfrm>
          <a:prstGeom prst="diamon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3033704" y="2524120"/>
            <a:ext cx="2895616" cy="2714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 anchorCtr="1"/>
          <a:lstStyle/>
          <a:p>
            <a:pPr algn="r"/>
            <a:r>
              <a:rPr lang="en-US" sz="1600" dirty="0" smtClean="0"/>
              <a:t>PC Interface Def./</a:t>
            </a:r>
            <a:r>
              <a:rPr lang="en-US" sz="1600" dirty="0" err="1" smtClean="0"/>
              <a:t>Impl</a:t>
            </a:r>
            <a:r>
              <a:rPr lang="en-US" sz="1600" dirty="0" smtClean="0"/>
              <a:t>.</a:t>
            </a:r>
            <a:endParaRPr lang="en-US" sz="1600" dirty="0"/>
          </a:p>
        </p:txBody>
      </p:sp>
      <p:sp>
        <p:nvSpPr>
          <p:cNvPr id="39" name="Rectangle 38"/>
          <p:cNvSpPr/>
          <p:nvPr/>
        </p:nvSpPr>
        <p:spPr>
          <a:xfrm>
            <a:off x="3033704" y="2886072"/>
            <a:ext cx="1447808" cy="2714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 anchorCtr="1"/>
          <a:lstStyle/>
          <a:p>
            <a:pPr algn="r"/>
            <a:r>
              <a:rPr lang="en-US" sz="1600" dirty="0" smtClean="0"/>
              <a:t>MTS Definition</a:t>
            </a:r>
            <a:endParaRPr lang="en-US" sz="1600" dirty="0"/>
          </a:p>
        </p:txBody>
      </p:sp>
      <p:sp>
        <p:nvSpPr>
          <p:cNvPr id="40" name="Rectangle 39"/>
          <p:cNvSpPr/>
          <p:nvPr/>
        </p:nvSpPr>
        <p:spPr>
          <a:xfrm>
            <a:off x="4662488" y="2886072"/>
            <a:ext cx="3348056" cy="2714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 anchorCtr="1"/>
          <a:lstStyle/>
          <a:p>
            <a:pPr algn="r"/>
            <a:r>
              <a:rPr lang="en-US" sz="1600" dirty="0" smtClean="0"/>
              <a:t>MTS Functional Product Development</a:t>
            </a:r>
            <a:endParaRPr lang="en-US" sz="1600" dirty="0"/>
          </a:p>
        </p:txBody>
      </p:sp>
      <p:sp>
        <p:nvSpPr>
          <p:cNvPr id="41" name="Diamond 40"/>
          <p:cNvSpPr/>
          <p:nvPr/>
        </p:nvSpPr>
        <p:spPr>
          <a:xfrm>
            <a:off x="7920056" y="2886072"/>
            <a:ext cx="271464" cy="271464"/>
          </a:xfrm>
          <a:prstGeom prst="diamond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3033704" y="3248024"/>
            <a:ext cx="1176344" cy="27146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 anchor="ctr" anchorCtr="1"/>
          <a:lstStyle/>
          <a:p>
            <a:pPr algn="r"/>
            <a:r>
              <a:rPr lang="en-US" sz="1600" dirty="0" smtClean="0"/>
              <a:t>PCC Def.</a:t>
            </a:r>
            <a:endParaRPr lang="en-US" sz="1600" dirty="0"/>
          </a:p>
        </p:txBody>
      </p:sp>
      <p:sp>
        <p:nvSpPr>
          <p:cNvPr id="43" name="Rectangle 42"/>
          <p:cNvSpPr/>
          <p:nvPr/>
        </p:nvSpPr>
        <p:spPr>
          <a:xfrm>
            <a:off x="1585896" y="3609976"/>
            <a:ext cx="2443176" cy="27146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 anchor="ctr" anchorCtr="1"/>
          <a:lstStyle/>
          <a:p>
            <a:pPr algn="r"/>
            <a:r>
              <a:rPr lang="en-US" sz="1600" dirty="0" smtClean="0"/>
              <a:t>Procedure </a:t>
            </a:r>
            <a:r>
              <a:rPr lang="en-US" sz="1600" dirty="0" err="1" smtClean="0"/>
              <a:t>Fw</a:t>
            </a:r>
            <a:r>
              <a:rPr lang="en-US" sz="1600" dirty="0" smtClean="0"/>
              <a:t> Definition</a:t>
            </a:r>
            <a:endParaRPr lang="en-US" sz="1600" dirty="0"/>
          </a:p>
        </p:txBody>
      </p:sp>
      <p:sp>
        <p:nvSpPr>
          <p:cNvPr id="44" name="Rectangle 43"/>
          <p:cNvSpPr/>
          <p:nvPr/>
        </p:nvSpPr>
        <p:spPr>
          <a:xfrm>
            <a:off x="4300536" y="3248024"/>
            <a:ext cx="3438544" cy="27146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 anchor="ctr" anchorCtr="1"/>
          <a:lstStyle/>
          <a:p>
            <a:pPr algn="r"/>
            <a:r>
              <a:rPr lang="en-US" sz="1600" dirty="0" smtClean="0"/>
              <a:t>PCC Functional Product Development</a:t>
            </a:r>
            <a:endParaRPr lang="en-US" sz="1600" dirty="0"/>
          </a:p>
        </p:txBody>
      </p:sp>
      <p:sp>
        <p:nvSpPr>
          <p:cNvPr id="45" name="Diamond 44"/>
          <p:cNvSpPr/>
          <p:nvPr/>
        </p:nvSpPr>
        <p:spPr>
          <a:xfrm>
            <a:off x="7558104" y="3248024"/>
            <a:ext cx="271464" cy="271464"/>
          </a:xfrm>
          <a:prstGeom prst="diamond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Diamond 45"/>
          <p:cNvSpPr/>
          <p:nvPr/>
        </p:nvSpPr>
        <p:spPr>
          <a:xfrm>
            <a:off x="4436268" y="2886072"/>
            <a:ext cx="271464" cy="271464"/>
          </a:xfrm>
          <a:prstGeom prst="diamond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Diamond 46"/>
          <p:cNvSpPr/>
          <p:nvPr/>
        </p:nvSpPr>
        <p:spPr>
          <a:xfrm>
            <a:off x="4119560" y="3248024"/>
            <a:ext cx="271464" cy="271464"/>
          </a:xfrm>
          <a:prstGeom prst="diamond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4119560" y="3609976"/>
            <a:ext cx="4162448" cy="27146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 anchor="ctr" anchorCtr="1"/>
          <a:lstStyle/>
          <a:p>
            <a:pPr algn="r"/>
            <a:r>
              <a:rPr lang="en-US" sz="1600" dirty="0" smtClean="0"/>
              <a:t>Procedure </a:t>
            </a:r>
            <a:r>
              <a:rPr lang="en-US" sz="1600" dirty="0" err="1" smtClean="0"/>
              <a:t>Fw</a:t>
            </a:r>
            <a:r>
              <a:rPr lang="en-US" sz="1600" dirty="0" smtClean="0"/>
              <a:t> Skeleton Development</a:t>
            </a:r>
            <a:endParaRPr lang="en-US" sz="1600" dirty="0"/>
          </a:p>
        </p:txBody>
      </p:sp>
      <p:sp>
        <p:nvSpPr>
          <p:cNvPr id="49" name="Diamond 48"/>
          <p:cNvSpPr/>
          <p:nvPr/>
        </p:nvSpPr>
        <p:spPr>
          <a:xfrm>
            <a:off x="3938584" y="3609976"/>
            <a:ext cx="271464" cy="271464"/>
          </a:xfrm>
          <a:prstGeom prst="diamond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/>
          <p:cNvSpPr txBox="1"/>
          <p:nvPr/>
        </p:nvSpPr>
        <p:spPr>
          <a:xfrm>
            <a:off x="7648592" y="5329248"/>
            <a:ext cx="889987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/>
              <a:t>Column</a:t>
            </a:r>
          </a:p>
          <a:p>
            <a:pPr algn="ctr"/>
            <a:r>
              <a:rPr lang="en-US" sz="1600" dirty="0" smtClean="0"/>
              <a:t>Demo</a:t>
            </a:r>
            <a:endParaRPr lang="en-US" sz="1600" dirty="0"/>
          </a:p>
        </p:txBody>
      </p:sp>
      <p:sp>
        <p:nvSpPr>
          <p:cNvPr id="51" name="5-Point Star 50"/>
          <p:cNvSpPr/>
          <p:nvPr/>
        </p:nvSpPr>
        <p:spPr>
          <a:xfrm>
            <a:off x="952480" y="5057784"/>
            <a:ext cx="271464" cy="271464"/>
          </a:xfrm>
          <a:prstGeom prst="star5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/>
          <p:cNvSpPr txBox="1"/>
          <p:nvPr/>
        </p:nvSpPr>
        <p:spPr>
          <a:xfrm>
            <a:off x="665451" y="5419736"/>
            <a:ext cx="92044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 SW Eng.</a:t>
            </a:r>
            <a:endParaRPr lang="en-US" sz="1200" dirty="0"/>
          </a:p>
        </p:txBody>
      </p:sp>
      <p:sp>
        <p:nvSpPr>
          <p:cNvPr id="53" name="TextBox 52"/>
          <p:cNvSpPr txBox="1"/>
          <p:nvPr/>
        </p:nvSpPr>
        <p:spPr>
          <a:xfrm>
            <a:off x="1910290" y="5329248"/>
            <a:ext cx="942438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/>
              <a:t>1 engineer,</a:t>
            </a:r>
          </a:p>
          <a:p>
            <a:pPr algn="ctr"/>
            <a:r>
              <a:rPr lang="en-US" sz="1200" dirty="0" smtClean="0"/>
              <a:t>Junior</a:t>
            </a:r>
          </a:p>
          <a:p>
            <a:pPr algn="ctr"/>
            <a:r>
              <a:rPr lang="en-US" sz="1200" dirty="0" smtClean="0"/>
              <a:t>partner</a:t>
            </a:r>
            <a:endParaRPr lang="en-US" sz="1200" dirty="0"/>
          </a:p>
        </p:txBody>
      </p:sp>
      <p:sp>
        <p:nvSpPr>
          <p:cNvPr id="54" name="TextBox 53"/>
          <p:cNvSpPr txBox="1"/>
          <p:nvPr/>
        </p:nvSpPr>
        <p:spPr>
          <a:xfrm>
            <a:off x="2651298" y="5329248"/>
            <a:ext cx="901209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/>
              <a:t>5 FTE</a:t>
            </a:r>
          </a:p>
          <a:p>
            <a:pPr algn="ctr"/>
            <a:r>
              <a:rPr lang="en-US" sz="1200" dirty="0" smtClean="0"/>
              <a:t>Contractor</a:t>
            </a:r>
            <a:endParaRPr lang="en-US" sz="1200" dirty="0"/>
          </a:p>
        </p:txBody>
      </p:sp>
      <p:sp>
        <p:nvSpPr>
          <p:cNvPr id="55" name="5-Point Star 54"/>
          <p:cNvSpPr/>
          <p:nvPr/>
        </p:nvSpPr>
        <p:spPr>
          <a:xfrm>
            <a:off x="2222824" y="5057784"/>
            <a:ext cx="271464" cy="271464"/>
          </a:xfrm>
          <a:prstGeom prst="star5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5-Point Star 55"/>
          <p:cNvSpPr/>
          <p:nvPr/>
        </p:nvSpPr>
        <p:spPr>
          <a:xfrm>
            <a:off x="2943216" y="5057784"/>
            <a:ext cx="271464" cy="271464"/>
          </a:xfrm>
          <a:prstGeom prst="star5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6019808" y="2524120"/>
            <a:ext cx="1809760" cy="27146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 anchor="ctr" anchorCtr="1"/>
          <a:lstStyle/>
          <a:p>
            <a:pPr algn="r"/>
            <a:r>
              <a:rPr lang="en-US" sz="1600" dirty="0" smtClean="0"/>
              <a:t>Interface Definition</a:t>
            </a:r>
            <a:endParaRPr lang="en-US" sz="1600" dirty="0"/>
          </a:p>
        </p:txBody>
      </p:sp>
      <p:sp>
        <p:nvSpPr>
          <p:cNvPr id="58" name="Diamond 57"/>
          <p:cNvSpPr/>
          <p:nvPr/>
        </p:nvSpPr>
        <p:spPr>
          <a:xfrm>
            <a:off x="5838832" y="2524120"/>
            <a:ext cx="271464" cy="271464"/>
          </a:xfrm>
          <a:prstGeom prst="diamon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Diamond 59"/>
          <p:cNvSpPr/>
          <p:nvPr/>
        </p:nvSpPr>
        <p:spPr>
          <a:xfrm>
            <a:off x="7920056" y="5057784"/>
            <a:ext cx="271464" cy="271464"/>
          </a:xfrm>
          <a:prstGeom prst="diamon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1" name="Straight Connector 60"/>
          <p:cNvCxnSpPr>
            <a:stCxn id="34" idx="2"/>
          </p:cNvCxnSpPr>
          <p:nvPr/>
        </p:nvCxnSpPr>
        <p:spPr>
          <a:xfrm rot="5400000">
            <a:off x="2263879" y="2794907"/>
            <a:ext cx="1447808" cy="1354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62" name="Rectangle 61"/>
          <p:cNvSpPr/>
          <p:nvPr/>
        </p:nvSpPr>
        <p:spPr>
          <a:xfrm>
            <a:off x="5205416" y="3971928"/>
            <a:ext cx="2986104" cy="2714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T4 framework development</a:t>
            </a:r>
            <a:endParaRPr lang="en-US" sz="1600" dirty="0"/>
          </a:p>
        </p:txBody>
      </p:sp>
      <p:sp>
        <p:nvSpPr>
          <p:cNvPr id="63" name="Diamond 62"/>
          <p:cNvSpPr/>
          <p:nvPr/>
        </p:nvSpPr>
        <p:spPr>
          <a:xfrm>
            <a:off x="8101032" y="3971928"/>
            <a:ext cx="271464" cy="271464"/>
          </a:xfrm>
          <a:prstGeom prst="diamond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Diamond 63"/>
          <p:cNvSpPr/>
          <p:nvPr/>
        </p:nvSpPr>
        <p:spPr>
          <a:xfrm>
            <a:off x="5024440" y="3971928"/>
            <a:ext cx="271464" cy="271464"/>
          </a:xfrm>
          <a:prstGeom prst="diamon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/>
          <p:cNvSpPr/>
          <p:nvPr/>
        </p:nvSpPr>
        <p:spPr>
          <a:xfrm>
            <a:off x="1947848" y="4333880"/>
            <a:ext cx="1764516" cy="2714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 anchorCtr="1"/>
          <a:lstStyle/>
          <a:p>
            <a:pPr algn="r"/>
            <a:r>
              <a:rPr lang="en-US" sz="1600" dirty="0" smtClean="0"/>
              <a:t>Repo Sw. Adoption</a:t>
            </a:r>
            <a:endParaRPr lang="en-US" sz="1600" dirty="0"/>
          </a:p>
        </p:txBody>
      </p:sp>
      <p:sp>
        <p:nvSpPr>
          <p:cNvPr id="66" name="Rectangle 65"/>
          <p:cNvSpPr/>
          <p:nvPr/>
        </p:nvSpPr>
        <p:spPr>
          <a:xfrm>
            <a:off x="3802852" y="4333880"/>
            <a:ext cx="1855004" cy="2714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 anchorCtr="1"/>
          <a:lstStyle/>
          <a:p>
            <a:pPr algn="r"/>
            <a:r>
              <a:rPr lang="en-US" sz="1600" dirty="0" smtClean="0"/>
              <a:t>Repo Sw. Package 1</a:t>
            </a:r>
            <a:endParaRPr lang="en-US" sz="1600" dirty="0"/>
          </a:p>
        </p:txBody>
      </p:sp>
      <p:sp>
        <p:nvSpPr>
          <p:cNvPr id="67" name="Diamond 66"/>
          <p:cNvSpPr/>
          <p:nvPr/>
        </p:nvSpPr>
        <p:spPr>
          <a:xfrm>
            <a:off x="3621876" y="4333880"/>
            <a:ext cx="271464" cy="271464"/>
          </a:xfrm>
          <a:prstGeom prst="diamond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 67"/>
          <p:cNvSpPr/>
          <p:nvPr/>
        </p:nvSpPr>
        <p:spPr>
          <a:xfrm>
            <a:off x="5793588" y="4333880"/>
            <a:ext cx="1855004" cy="2714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 anchorCtr="1"/>
          <a:lstStyle/>
          <a:p>
            <a:pPr algn="r"/>
            <a:r>
              <a:rPr lang="en-US" sz="1600" dirty="0" smtClean="0"/>
              <a:t>Repo Sw. Package 2</a:t>
            </a:r>
            <a:endParaRPr lang="en-US" sz="1600" dirty="0"/>
          </a:p>
        </p:txBody>
      </p:sp>
      <p:sp>
        <p:nvSpPr>
          <p:cNvPr id="69" name="Diamond 68"/>
          <p:cNvSpPr/>
          <p:nvPr/>
        </p:nvSpPr>
        <p:spPr>
          <a:xfrm>
            <a:off x="5567368" y="4333880"/>
            <a:ext cx="271464" cy="271464"/>
          </a:xfrm>
          <a:prstGeom prst="diamond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7739080" y="4329113"/>
            <a:ext cx="995368" cy="2714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 anchorCtr="1"/>
          <a:lstStyle/>
          <a:p>
            <a:pPr algn="r"/>
            <a:r>
              <a:rPr lang="en-US" sz="1600" dirty="0" smtClean="0"/>
              <a:t>Repo Sw. </a:t>
            </a:r>
            <a:endParaRPr lang="en-US" sz="1600" dirty="0"/>
          </a:p>
        </p:txBody>
      </p:sp>
      <p:sp>
        <p:nvSpPr>
          <p:cNvPr id="71" name="Diamond 70"/>
          <p:cNvSpPr/>
          <p:nvPr/>
        </p:nvSpPr>
        <p:spPr>
          <a:xfrm>
            <a:off x="7558104" y="4333880"/>
            <a:ext cx="271464" cy="271464"/>
          </a:xfrm>
          <a:prstGeom prst="diamond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TextBox 71"/>
          <p:cNvSpPr txBox="1"/>
          <p:nvPr/>
        </p:nvSpPr>
        <p:spPr>
          <a:xfrm>
            <a:off x="3132055" y="2095078"/>
            <a:ext cx="4245073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Power Converter Interface Recommendation</a:t>
            </a:r>
            <a:endParaRPr lang="en-US" sz="1600" dirty="0"/>
          </a:p>
        </p:txBody>
      </p:sp>
      <p:sp>
        <p:nvSpPr>
          <p:cNvPr id="73" name="Diamond 72"/>
          <p:cNvSpPr/>
          <p:nvPr/>
        </p:nvSpPr>
        <p:spPr>
          <a:xfrm>
            <a:off x="1766872" y="4329113"/>
            <a:ext cx="271464" cy="271464"/>
          </a:xfrm>
          <a:prstGeom prst="diamond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 73"/>
          <p:cNvSpPr/>
          <p:nvPr/>
        </p:nvSpPr>
        <p:spPr>
          <a:xfrm>
            <a:off x="500040" y="3609976"/>
            <a:ext cx="995368" cy="2714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 anchorCtr="1"/>
          <a:lstStyle/>
          <a:p>
            <a:pPr algn="r"/>
            <a:r>
              <a:rPr lang="en-US" sz="1600" dirty="0" smtClean="0"/>
              <a:t>Tech. </a:t>
            </a:r>
            <a:r>
              <a:rPr lang="en-US" sz="1600" dirty="0" err="1" smtClean="0"/>
              <a:t>Eval</a:t>
            </a:r>
            <a:r>
              <a:rPr lang="en-US" sz="1600" dirty="0" smtClean="0"/>
              <a:t>.</a:t>
            </a:r>
            <a:endParaRPr lang="en-US" sz="1600" dirty="0"/>
          </a:p>
        </p:txBody>
      </p:sp>
      <p:sp>
        <p:nvSpPr>
          <p:cNvPr id="75" name="Diamond 74"/>
          <p:cNvSpPr/>
          <p:nvPr/>
        </p:nvSpPr>
        <p:spPr>
          <a:xfrm>
            <a:off x="1404920" y="3609976"/>
            <a:ext cx="271464" cy="271464"/>
          </a:xfrm>
          <a:prstGeom prst="diamond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/>
          <p:cNvSpPr/>
          <p:nvPr/>
        </p:nvSpPr>
        <p:spPr>
          <a:xfrm>
            <a:off x="952480" y="4695832"/>
            <a:ext cx="7586099" cy="2714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 anchorCtr="1"/>
          <a:lstStyle/>
          <a:p>
            <a:r>
              <a:rPr lang="en-US" sz="1600" dirty="0" smtClean="0"/>
              <a:t>Beam Interlock System Specification and Development</a:t>
            </a:r>
            <a:endParaRPr lang="en-US" sz="1600" dirty="0"/>
          </a:p>
        </p:txBody>
      </p:sp>
      <p:sp>
        <p:nvSpPr>
          <p:cNvPr id="147" name="Rectangle 146"/>
          <p:cNvSpPr/>
          <p:nvPr/>
        </p:nvSpPr>
        <p:spPr>
          <a:xfrm>
            <a:off x="7905768" y="2524120"/>
            <a:ext cx="1123932" cy="2714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 anchor="ctr" anchorCtr="1"/>
          <a:lstStyle/>
          <a:p>
            <a:pPr algn="r"/>
            <a:r>
              <a:rPr lang="en-US" sz="1600" dirty="0" smtClean="0"/>
              <a:t>Production</a:t>
            </a:r>
            <a:endParaRPr lang="en-US" sz="1600" dirty="0"/>
          </a:p>
        </p:txBody>
      </p:sp>
      <p:sp>
        <p:nvSpPr>
          <p:cNvPr id="59" name="Diamond 58"/>
          <p:cNvSpPr/>
          <p:nvPr/>
        </p:nvSpPr>
        <p:spPr>
          <a:xfrm>
            <a:off x="7739080" y="2524120"/>
            <a:ext cx="271464" cy="271464"/>
          </a:xfrm>
          <a:prstGeom prst="diamond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Rectangle 147"/>
          <p:cNvSpPr/>
          <p:nvPr/>
        </p:nvSpPr>
        <p:spPr>
          <a:xfrm>
            <a:off x="4438624" y="3248024"/>
            <a:ext cx="1176344" cy="2714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 anchor="ctr" anchorCtr="1"/>
          <a:lstStyle/>
          <a:p>
            <a:pPr algn="r"/>
            <a:r>
              <a:rPr lang="en-US" sz="1600" dirty="0" smtClean="0"/>
              <a:t>PCC Def.</a:t>
            </a:r>
            <a:endParaRPr lang="en-US" sz="1600" dirty="0"/>
          </a:p>
        </p:txBody>
      </p:sp>
      <p:sp>
        <p:nvSpPr>
          <p:cNvPr id="149" name="Rectangle 148"/>
          <p:cNvSpPr/>
          <p:nvPr/>
        </p:nvSpPr>
        <p:spPr>
          <a:xfrm>
            <a:off x="5705456" y="3248024"/>
            <a:ext cx="3438544" cy="2714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 anchor="ctr" anchorCtr="1"/>
          <a:lstStyle/>
          <a:p>
            <a:pPr algn="r"/>
            <a:r>
              <a:rPr lang="en-US" sz="1600" dirty="0" smtClean="0"/>
              <a:t>PCC Functional Product Development</a:t>
            </a:r>
            <a:endParaRPr lang="en-US" sz="1600" dirty="0"/>
          </a:p>
        </p:txBody>
      </p:sp>
      <p:sp>
        <p:nvSpPr>
          <p:cNvPr id="150" name="Rectangle 149"/>
          <p:cNvSpPr/>
          <p:nvPr/>
        </p:nvSpPr>
        <p:spPr>
          <a:xfrm>
            <a:off x="4888708" y="3609976"/>
            <a:ext cx="2850372" cy="27146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 anchor="ctr" anchorCtr="1"/>
          <a:lstStyle/>
          <a:p>
            <a:pPr algn="r"/>
            <a:r>
              <a:rPr lang="en-US" sz="1600" dirty="0" smtClean="0"/>
              <a:t>Procedure </a:t>
            </a:r>
            <a:r>
              <a:rPr lang="en-US" sz="1600" dirty="0" err="1" smtClean="0"/>
              <a:t>Fw</a:t>
            </a:r>
            <a:r>
              <a:rPr lang="en-US" sz="1600" dirty="0" smtClean="0"/>
              <a:t> Definition</a:t>
            </a:r>
            <a:endParaRPr lang="en-US" sz="1600" dirty="0"/>
          </a:p>
        </p:txBody>
      </p:sp>
      <p:sp>
        <p:nvSpPr>
          <p:cNvPr id="151" name="Rectangle 150"/>
          <p:cNvSpPr/>
          <p:nvPr/>
        </p:nvSpPr>
        <p:spPr>
          <a:xfrm>
            <a:off x="7739080" y="3609976"/>
            <a:ext cx="1404920" cy="2714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 anchorCtr="1"/>
          <a:lstStyle/>
          <a:p>
            <a:pPr algn="r"/>
            <a:r>
              <a:rPr lang="en-US" sz="1600" dirty="0" smtClean="0"/>
              <a:t>Development</a:t>
            </a:r>
            <a:endParaRPr lang="en-US" sz="1600" dirty="0"/>
          </a:p>
        </p:txBody>
      </p:sp>
      <p:sp>
        <p:nvSpPr>
          <p:cNvPr id="152" name="Rectangle 151"/>
          <p:cNvSpPr/>
          <p:nvPr/>
        </p:nvSpPr>
        <p:spPr>
          <a:xfrm>
            <a:off x="4300536" y="4333880"/>
            <a:ext cx="1764516" cy="2714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 anchor="ctr" anchorCtr="1"/>
          <a:lstStyle/>
          <a:p>
            <a:pPr algn="r"/>
            <a:r>
              <a:rPr lang="en-US" sz="1600" dirty="0" smtClean="0"/>
              <a:t>Repo Sw. Adoption</a:t>
            </a:r>
            <a:endParaRPr lang="en-US" sz="1600" dirty="0"/>
          </a:p>
        </p:txBody>
      </p:sp>
      <p:sp>
        <p:nvSpPr>
          <p:cNvPr id="153" name="Rectangle 152"/>
          <p:cNvSpPr/>
          <p:nvPr/>
        </p:nvSpPr>
        <p:spPr>
          <a:xfrm>
            <a:off x="6155540" y="4333880"/>
            <a:ext cx="1855004" cy="2714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 anchor="ctr" anchorCtr="1"/>
          <a:lstStyle/>
          <a:p>
            <a:pPr algn="r"/>
            <a:r>
              <a:rPr lang="en-US" sz="1600" dirty="0" smtClean="0"/>
              <a:t>Repo Sw. Package 1</a:t>
            </a:r>
            <a:endParaRPr lang="en-US" sz="1600" dirty="0"/>
          </a:p>
        </p:txBody>
      </p:sp>
      <p:sp>
        <p:nvSpPr>
          <p:cNvPr id="154" name="Rectangle 153"/>
          <p:cNvSpPr/>
          <p:nvPr/>
        </p:nvSpPr>
        <p:spPr>
          <a:xfrm>
            <a:off x="1857360" y="4333880"/>
            <a:ext cx="2352688" cy="27146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 anchor="ctr" anchorCtr="1"/>
          <a:lstStyle/>
          <a:p>
            <a:pPr algn="r"/>
            <a:r>
              <a:rPr lang="en-US" sz="1600" dirty="0" smtClean="0"/>
              <a:t>RMS not available</a:t>
            </a:r>
            <a:endParaRPr lang="en-US" sz="1600" dirty="0"/>
          </a:p>
        </p:txBody>
      </p:sp>
      <p:sp>
        <p:nvSpPr>
          <p:cNvPr id="155" name="Rectangle 154"/>
          <p:cNvSpPr/>
          <p:nvPr/>
        </p:nvSpPr>
        <p:spPr>
          <a:xfrm>
            <a:off x="4214813" y="4705357"/>
            <a:ext cx="4467225" cy="27146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On Hold</a:t>
            </a:r>
            <a:endParaRPr lang="en-US" sz="1600" dirty="0"/>
          </a:p>
        </p:txBody>
      </p:sp>
      <p:cxnSp>
        <p:nvCxnSpPr>
          <p:cNvPr id="156" name="Straight Connector 155"/>
          <p:cNvCxnSpPr/>
          <p:nvPr/>
        </p:nvCxnSpPr>
        <p:spPr>
          <a:xfrm rot="5400000">
            <a:off x="5639313" y="3505200"/>
            <a:ext cx="4837711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 of Work with Other WPs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PR-101207-a-JGU, December 8th, 2010</a:t>
            </a:r>
            <a:endParaRPr lang="de-AT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9</a:t>
            </a:fld>
            <a:endParaRPr lang="de-AT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238124" y="1020736"/>
          <a:ext cx="8658225" cy="5694388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731645"/>
                <a:gridCol w="1731645"/>
                <a:gridCol w="1731645"/>
                <a:gridCol w="1731645"/>
                <a:gridCol w="1731645"/>
              </a:tblGrid>
              <a:tr h="406742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WP/Subsystem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Requirements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Design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Implementation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Integration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742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Power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742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BTS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742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Vacuum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742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Injector RF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742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Synchrotron RF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742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BDI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742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BID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742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Magnets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742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Sources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742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MSS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742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BDS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742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Building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742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IT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02442" name="Picture 10" descr="http://coolwebstock.com/upimg/allimg/071106/2007127159498757780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8882" y="1457325"/>
            <a:ext cx="333375" cy="333375"/>
          </a:xfrm>
          <a:prstGeom prst="rect">
            <a:avLst/>
          </a:prstGeom>
          <a:noFill/>
        </p:spPr>
      </p:pic>
      <p:pic>
        <p:nvPicPr>
          <p:cNvPr id="23" name="Picture 10" descr="http://coolwebstock.com/upimg/allimg/071106/2007127159498757780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8882" y="1866900"/>
            <a:ext cx="333375" cy="333375"/>
          </a:xfrm>
          <a:prstGeom prst="rect">
            <a:avLst/>
          </a:prstGeom>
          <a:noFill/>
        </p:spPr>
      </p:pic>
      <p:pic>
        <p:nvPicPr>
          <p:cNvPr id="24" name="Picture 10" descr="http://coolwebstock.com/upimg/allimg/071106/2007127159498757780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8882" y="2276475"/>
            <a:ext cx="333375" cy="333375"/>
          </a:xfrm>
          <a:prstGeom prst="rect">
            <a:avLst/>
          </a:prstGeom>
          <a:noFill/>
        </p:spPr>
      </p:pic>
      <p:pic>
        <p:nvPicPr>
          <p:cNvPr id="28" name="Picture 10" descr="http://coolwebstock.com/upimg/allimg/071106/2007127159498757780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8882" y="3914775"/>
            <a:ext cx="333375" cy="333375"/>
          </a:xfrm>
          <a:prstGeom prst="rect">
            <a:avLst/>
          </a:prstGeom>
          <a:noFill/>
        </p:spPr>
      </p:pic>
      <p:pic>
        <p:nvPicPr>
          <p:cNvPr id="29" name="Picture 10" descr="http://coolwebstock.com/upimg/allimg/071106/2007127159498757780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8882" y="4324350"/>
            <a:ext cx="333375" cy="333375"/>
          </a:xfrm>
          <a:prstGeom prst="rect">
            <a:avLst/>
          </a:prstGeom>
          <a:noFill/>
        </p:spPr>
      </p:pic>
      <p:pic>
        <p:nvPicPr>
          <p:cNvPr id="30" name="Picture 10" descr="http://coolwebstock.com/upimg/allimg/071106/2007127159498757780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8882" y="4733925"/>
            <a:ext cx="333375" cy="333375"/>
          </a:xfrm>
          <a:prstGeom prst="rect">
            <a:avLst/>
          </a:prstGeom>
          <a:noFill/>
        </p:spPr>
      </p:pic>
      <p:pic>
        <p:nvPicPr>
          <p:cNvPr id="31" name="Picture 10" descr="http://coolwebstock.com/upimg/allimg/071106/2007127159498757780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8882" y="5143500"/>
            <a:ext cx="333375" cy="333375"/>
          </a:xfrm>
          <a:prstGeom prst="rect">
            <a:avLst/>
          </a:prstGeom>
          <a:noFill/>
        </p:spPr>
      </p:pic>
      <p:pic>
        <p:nvPicPr>
          <p:cNvPr id="33" name="Picture 10" descr="http://coolwebstock.com/upimg/allimg/071106/2007127159498757780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8882" y="5962650"/>
            <a:ext cx="333375" cy="333375"/>
          </a:xfrm>
          <a:prstGeom prst="rect">
            <a:avLst/>
          </a:prstGeom>
          <a:noFill/>
        </p:spPr>
      </p:pic>
      <p:pic>
        <p:nvPicPr>
          <p:cNvPr id="34" name="Picture 10" descr="http://coolwebstock.com/upimg/allimg/071106/2007127159498757780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8882" y="6372225"/>
            <a:ext cx="333375" cy="333375"/>
          </a:xfrm>
          <a:prstGeom prst="rect">
            <a:avLst/>
          </a:prstGeom>
          <a:noFill/>
        </p:spPr>
      </p:pic>
      <p:pic>
        <p:nvPicPr>
          <p:cNvPr id="35" name="Picture 10" descr="http://coolwebstock.com/upimg/allimg/071106/2007127159498757780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5" y="6343650"/>
            <a:ext cx="333375" cy="333375"/>
          </a:xfrm>
          <a:prstGeom prst="rect">
            <a:avLst/>
          </a:prstGeom>
          <a:noFill/>
        </p:spPr>
      </p:pic>
      <p:pic>
        <p:nvPicPr>
          <p:cNvPr id="36" name="Picture 10" descr="http://coolwebstock.com/upimg/allimg/071106/2007127159498757780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4838" y="1466850"/>
            <a:ext cx="333375" cy="333375"/>
          </a:xfrm>
          <a:prstGeom prst="rect">
            <a:avLst/>
          </a:prstGeom>
          <a:noFill/>
        </p:spPr>
      </p:pic>
      <p:pic>
        <p:nvPicPr>
          <p:cNvPr id="37" name="Picture 10" descr="http://coolwebstock.com/upimg/allimg/071106/2007127159498757780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00551" y="2276475"/>
            <a:ext cx="333375" cy="333375"/>
          </a:xfrm>
          <a:prstGeom prst="rect">
            <a:avLst/>
          </a:prstGeom>
          <a:noFill/>
        </p:spPr>
      </p:pic>
      <p:pic>
        <p:nvPicPr>
          <p:cNvPr id="39" name="Picture 12" descr="http://coolwebstock.com/upimg/allimg/071106/20071271594989077804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8882" y="2671762"/>
            <a:ext cx="395288" cy="395288"/>
          </a:xfrm>
          <a:prstGeom prst="rect">
            <a:avLst/>
          </a:prstGeom>
          <a:noFill/>
        </p:spPr>
      </p:pic>
      <p:pic>
        <p:nvPicPr>
          <p:cNvPr id="402446" name="Picture 14" descr="http://coolwebstock.com/upimg/allimg/071106/2007127159498757780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35239" y="3067050"/>
            <a:ext cx="485775" cy="485775"/>
          </a:xfrm>
          <a:prstGeom prst="rect">
            <a:avLst/>
          </a:prstGeom>
          <a:noFill/>
        </p:spPr>
      </p:pic>
      <p:pic>
        <p:nvPicPr>
          <p:cNvPr id="41" name="Picture 12" descr="http://coolwebstock.com/upimg/allimg/071106/20071271594989077804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2925" y="2671762"/>
            <a:ext cx="395288" cy="395288"/>
          </a:xfrm>
          <a:prstGeom prst="rect">
            <a:avLst/>
          </a:prstGeom>
          <a:noFill/>
        </p:spPr>
      </p:pic>
      <p:pic>
        <p:nvPicPr>
          <p:cNvPr id="402448" name="Picture 16" descr="http://coolwebstock.com/upimg/allimg/071106/200712715949875778029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00537" y="2981325"/>
            <a:ext cx="523875" cy="523875"/>
          </a:xfrm>
          <a:prstGeom prst="rect">
            <a:avLst/>
          </a:prstGeom>
          <a:noFill/>
        </p:spPr>
      </p:pic>
      <p:pic>
        <p:nvPicPr>
          <p:cNvPr id="43" name="Picture 16" descr="http://coolwebstock.com/upimg/allimg/071106/200712715949875778029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72186" y="2981325"/>
            <a:ext cx="523875" cy="523875"/>
          </a:xfrm>
          <a:prstGeom prst="rect">
            <a:avLst/>
          </a:prstGeom>
          <a:noFill/>
        </p:spPr>
      </p:pic>
      <p:pic>
        <p:nvPicPr>
          <p:cNvPr id="44" name="Picture 16" descr="http://coolwebstock.com/upimg/allimg/071106/200712715949875778029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43835" y="2981325"/>
            <a:ext cx="523875" cy="523875"/>
          </a:xfrm>
          <a:prstGeom prst="rect">
            <a:avLst/>
          </a:prstGeom>
          <a:noFill/>
        </p:spPr>
      </p:pic>
      <p:pic>
        <p:nvPicPr>
          <p:cNvPr id="46" name="Picture 16" descr="http://coolwebstock.com/upimg/allimg/071106/200712715949875778029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43835" y="2190750"/>
            <a:ext cx="523875" cy="523875"/>
          </a:xfrm>
          <a:prstGeom prst="rect">
            <a:avLst/>
          </a:prstGeom>
          <a:noFill/>
        </p:spPr>
      </p:pic>
      <p:pic>
        <p:nvPicPr>
          <p:cNvPr id="47" name="Picture 16" descr="http://coolwebstock.com/upimg/allimg/071106/200712715949875778029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43835" y="1790700"/>
            <a:ext cx="523875" cy="523875"/>
          </a:xfrm>
          <a:prstGeom prst="rect">
            <a:avLst/>
          </a:prstGeom>
          <a:noFill/>
        </p:spPr>
      </p:pic>
      <p:pic>
        <p:nvPicPr>
          <p:cNvPr id="48" name="Picture 16" descr="http://coolwebstock.com/upimg/allimg/071106/200712715949875778029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43835" y="1390650"/>
            <a:ext cx="523875" cy="523875"/>
          </a:xfrm>
          <a:prstGeom prst="rect">
            <a:avLst/>
          </a:prstGeom>
          <a:noFill/>
        </p:spPr>
      </p:pic>
      <p:pic>
        <p:nvPicPr>
          <p:cNvPr id="49" name="Picture 16" descr="http://coolwebstock.com/upimg/allimg/071106/200712715949875778029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43835" y="3400425"/>
            <a:ext cx="523875" cy="523875"/>
          </a:xfrm>
          <a:prstGeom prst="rect">
            <a:avLst/>
          </a:prstGeom>
          <a:noFill/>
        </p:spPr>
      </p:pic>
      <p:pic>
        <p:nvPicPr>
          <p:cNvPr id="51" name="Picture 16" descr="http://coolwebstock.com/upimg/allimg/071106/200712715949875778029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43835" y="3800475"/>
            <a:ext cx="523875" cy="523875"/>
          </a:xfrm>
          <a:prstGeom prst="rect">
            <a:avLst/>
          </a:prstGeom>
          <a:noFill/>
        </p:spPr>
      </p:pic>
      <p:pic>
        <p:nvPicPr>
          <p:cNvPr id="52" name="Picture 16" descr="http://coolwebstock.com/upimg/allimg/071106/200712715949875778029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43835" y="4210050"/>
            <a:ext cx="523875" cy="523875"/>
          </a:xfrm>
          <a:prstGeom prst="rect">
            <a:avLst/>
          </a:prstGeom>
          <a:noFill/>
        </p:spPr>
      </p:pic>
      <p:pic>
        <p:nvPicPr>
          <p:cNvPr id="53" name="Picture 16" descr="http://coolwebstock.com/upimg/allimg/071106/200712715949875778029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43835" y="4619625"/>
            <a:ext cx="523875" cy="523875"/>
          </a:xfrm>
          <a:prstGeom prst="rect">
            <a:avLst/>
          </a:prstGeom>
          <a:noFill/>
        </p:spPr>
      </p:pic>
      <p:pic>
        <p:nvPicPr>
          <p:cNvPr id="55" name="Picture 16" descr="http://coolwebstock.com/upimg/allimg/071106/200712715949875778029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43835" y="5848350"/>
            <a:ext cx="523875" cy="523875"/>
          </a:xfrm>
          <a:prstGeom prst="rect">
            <a:avLst/>
          </a:prstGeom>
          <a:noFill/>
        </p:spPr>
      </p:pic>
      <p:pic>
        <p:nvPicPr>
          <p:cNvPr id="56" name="Picture 16" descr="http://coolwebstock.com/upimg/allimg/071106/200712715949875778029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43835" y="6253163"/>
            <a:ext cx="523875" cy="523875"/>
          </a:xfrm>
          <a:prstGeom prst="rect">
            <a:avLst/>
          </a:prstGeom>
          <a:noFill/>
        </p:spPr>
      </p:pic>
      <p:pic>
        <p:nvPicPr>
          <p:cNvPr id="58" name="Picture 16" descr="http://coolwebstock.com/upimg/allimg/071106/200712715949875778029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72186" y="1381125"/>
            <a:ext cx="523875" cy="523875"/>
          </a:xfrm>
          <a:prstGeom prst="rect">
            <a:avLst/>
          </a:prstGeom>
          <a:noFill/>
        </p:spPr>
      </p:pic>
      <p:pic>
        <p:nvPicPr>
          <p:cNvPr id="59" name="Picture 16" descr="http://coolwebstock.com/upimg/allimg/071106/200712715949875778029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72186" y="1790700"/>
            <a:ext cx="523875" cy="523875"/>
          </a:xfrm>
          <a:prstGeom prst="rect">
            <a:avLst/>
          </a:prstGeom>
          <a:noFill/>
        </p:spPr>
      </p:pic>
      <p:pic>
        <p:nvPicPr>
          <p:cNvPr id="60" name="Picture 16" descr="http://coolwebstock.com/upimg/allimg/071106/200712715949875778029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72186" y="2200275"/>
            <a:ext cx="523875" cy="523875"/>
          </a:xfrm>
          <a:prstGeom prst="rect">
            <a:avLst/>
          </a:prstGeom>
          <a:noFill/>
        </p:spPr>
      </p:pic>
      <p:pic>
        <p:nvPicPr>
          <p:cNvPr id="62" name="Picture 16" descr="http://coolwebstock.com/upimg/allimg/071106/200712715949875778029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72186" y="3429000"/>
            <a:ext cx="523875" cy="523875"/>
          </a:xfrm>
          <a:prstGeom prst="rect">
            <a:avLst/>
          </a:prstGeom>
          <a:noFill/>
        </p:spPr>
      </p:pic>
      <p:pic>
        <p:nvPicPr>
          <p:cNvPr id="63" name="Picture 16" descr="http://coolwebstock.com/upimg/allimg/071106/200712715949875778029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72186" y="4248150"/>
            <a:ext cx="523875" cy="523875"/>
          </a:xfrm>
          <a:prstGeom prst="rect">
            <a:avLst/>
          </a:prstGeom>
          <a:noFill/>
        </p:spPr>
      </p:pic>
      <p:pic>
        <p:nvPicPr>
          <p:cNvPr id="64" name="Picture 16" descr="http://coolwebstock.com/upimg/allimg/071106/200712715949875778029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72186" y="3800475"/>
            <a:ext cx="523875" cy="523875"/>
          </a:xfrm>
          <a:prstGeom prst="rect">
            <a:avLst/>
          </a:prstGeom>
          <a:noFill/>
        </p:spPr>
      </p:pic>
      <p:pic>
        <p:nvPicPr>
          <p:cNvPr id="65" name="Picture 16" descr="http://coolwebstock.com/upimg/allimg/071106/200712715949875778029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72186" y="4619625"/>
            <a:ext cx="523875" cy="523875"/>
          </a:xfrm>
          <a:prstGeom prst="rect">
            <a:avLst/>
          </a:prstGeom>
          <a:noFill/>
        </p:spPr>
      </p:pic>
      <p:pic>
        <p:nvPicPr>
          <p:cNvPr id="67" name="Picture 16" descr="http://coolwebstock.com/upimg/allimg/071106/200712715949875778029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72186" y="6257925"/>
            <a:ext cx="523875" cy="523875"/>
          </a:xfrm>
          <a:prstGeom prst="rect">
            <a:avLst/>
          </a:prstGeom>
          <a:noFill/>
        </p:spPr>
      </p:pic>
      <p:pic>
        <p:nvPicPr>
          <p:cNvPr id="69" name="Picture 16" descr="http://coolwebstock.com/upimg/allimg/071106/200712715949875778029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72186" y="5848350"/>
            <a:ext cx="523875" cy="523875"/>
          </a:xfrm>
          <a:prstGeom prst="rect">
            <a:avLst/>
          </a:prstGeom>
          <a:noFill/>
        </p:spPr>
      </p:pic>
      <p:pic>
        <p:nvPicPr>
          <p:cNvPr id="402450" name="Picture 18" descr="http://coolwebstock.com/upimg/allimg/071106/2007127159498757780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00537" y="3476625"/>
            <a:ext cx="523875" cy="523875"/>
          </a:xfrm>
          <a:prstGeom prst="rect">
            <a:avLst/>
          </a:prstGeom>
          <a:noFill/>
        </p:spPr>
      </p:pic>
      <p:pic>
        <p:nvPicPr>
          <p:cNvPr id="71" name="Picture 18" descr="http://coolwebstock.com/upimg/allimg/071106/2007127159498757780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00537" y="1857375"/>
            <a:ext cx="523875" cy="523875"/>
          </a:xfrm>
          <a:prstGeom prst="rect">
            <a:avLst/>
          </a:prstGeom>
          <a:noFill/>
        </p:spPr>
      </p:pic>
      <p:pic>
        <p:nvPicPr>
          <p:cNvPr id="72" name="Picture 18" descr="http://coolwebstock.com/upimg/allimg/071106/2007127159498757780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19587" y="3895725"/>
            <a:ext cx="523875" cy="523875"/>
          </a:xfrm>
          <a:prstGeom prst="rect">
            <a:avLst/>
          </a:prstGeom>
          <a:noFill/>
        </p:spPr>
      </p:pic>
      <p:pic>
        <p:nvPicPr>
          <p:cNvPr id="73" name="Picture 10" descr="http://coolwebstock.com/upimg/allimg/071106/2007127159498757780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00551" y="4324350"/>
            <a:ext cx="333375" cy="333375"/>
          </a:xfrm>
          <a:prstGeom prst="rect">
            <a:avLst/>
          </a:prstGeom>
          <a:noFill/>
        </p:spPr>
      </p:pic>
      <p:pic>
        <p:nvPicPr>
          <p:cNvPr id="74" name="Picture 10" descr="http://coolwebstock.com/upimg/allimg/071106/2007127159498757780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00551" y="4695825"/>
            <a:ext cx="333375" cy="333375"/>
          </a:xfrm>
          <a:prstGeom prst="rect">
            <a:avLst/>
          </a:prstGeom>
          <a:noFill/>
        </p:spPr>
      </p:pic>
      <p:pic>
        <p:nvPicPr>
          <p:cNvPr id="402452" name="Picture 20" descr="http://coolwebstock.com/upimg/allimg/071106/20071271594987577806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14838" y="5105400"/>
            <a:ext cx="371474" cy="371474"/>
          </a:xfrm>
          <a:prstGeom prst="rect">
            <a:avLst/>
          </a:prstGeom>
          <a:noFill/>
        </p:spPr>
      </p:pic>
      <p:pic>
        <p:nvPicPr>
          <p:cNvPr id="76" name="Picture 16" descr="http://coolwebstock.com/upimg/allimg/071106/200712715949875778029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19587" y="5848350"/>
            <a:ext cx="523875" cy="523875"/>
          </a:xfrm>
          <a:prstGeom prst="rect">
            <a:avLst/>
          </a:prstGeom>
          <a:noFill/>
        </p:spPr>
      </p:pic>
      <p:pic>
        <p:nvPicPr>
          <p:cNvPr id="77" name="Picture 20" descr="http://coolwebstock.com/upimg/allimg/071106/20071271594987577806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90783" y="3476625"/>
            <a:ext cx="371474" cy="371474"/>
          </a:xfrm>
          <a:prstGeom prst="rect">
            <a:avLst/>
          </a:prstGeom>
          <a:noFill/>
        </p:spPr>
      </p:pic>
      <p:pic>
        <p:nvPicPr>
          <p:cNvPr id="78" name="Picture 12" descr="http://coolwebstock.com/upimg/allimg/071106/20071271594989077804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0783" y="5538787"/>
            <a:ext cx="395288" cy="395288"/>
          </a:xfrm>
          <a:prstGeom prst="rect">
            <a:avLst/>
          </a:prstGeom>
          <a:noFill/>
        </p:spPr>
      </p:pic>
      <p:pic>
        <p:nvPicPr>
          <p:cNvPr id="79" name="Picture 12" descr="http://coolwebstock.com/upimg/allimg/071106/20071271594989077804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38638" y="5538787"/>
            <a:ext cx="395288" cy="395288"/>
          </a:xfrm>
          <a:prstGeom prst="rect">
            <a:avLst/>
          </a:prstGeom>
          <a:noFill/>
        </p:spPr>
      </p:pic>
      <p:pic>
        <p:nvPicPr>
          <p:cNvPr id="402456" name="Picture 24" descr="http://coolwebstock.com/upimg/allimg/071106/200712715949875778031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72186" y="2609850"/>
            <a:ext cx="471506" cy="471506"/>
          </a:xfrm>
          <a:prstGeom prst="rect">
            <a:avLst/>
          </a:prstGeom>
          <a:noFill/>
        </p:spPr>
      </p:pic>
      <p:pic>
        <p:nvPicPr>
          <p:cNvPr id="82" name="Picture 24" descr="http://coolwebstock.com/upimg/allimg/071106/200712715949875778031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843835" y="2595544"/>
            <a:ext cx="471506" cy="471506"/>
          </a:xfrm>
          <a:prstGeom prst="rect">
            <a:avLst/>
          </a:prstGeom>
          <a:noFill/>
        </p:spPr>
      </p:pic>
      <p:pic>
        <p:nvPicPr>
          <p:cNvPr id="83" name="Picture 24" descr="http://coolwebstock.com/upimg/allimg/071106/200712715949875778031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72186" y="5029200"/>
            <a:ext cx="471506" cy="471506"/>
          </a:xfrm>
          <a:prstGeom prst="rect">
            <a:avLst/>
          </a:prstGeom>
          <a:noFill/>
        </p:spPr>
      </p:pic>
      <p:pic>
        <p:nvPicPr>
          <p:cNvPr id="84" name="Picture 24" descr="http://coolwebstock.com/upimg/allimg/071106/200712715949875778031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843835" y="5029200"/>
            <a:ext cx="471506" cy="471506"/>
          </a:xfrm>
          <a:prstGeom prst="rect">
            <a:avLst/>
          </a:prstGeom>
          <a:noFill/>
        </p:spPr>
      </p:pic>
      <p:pic>
        <p:nvPicPr>
          <p:cNvPr id="85" name="Picture 24" descr="http://coolwebstock.com/upimg/allimg/071106/200712715949875778031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72186" y="5417353"/>
            <a:ext cx="471506" cy="471506"/>
          </a:xfrm>
          <a:prstGeom prst="rect">
            <a:avLst/>
          </a:prstGeom>
          <a:noFill/>
        </p:spPr>
      </p:pic>
      <p:pic>
        <p:nvPicPr>
          <p:cNvPr id="86" name="Picture 24" descr="http://coolwebstock.com/upimg/allimg/071106/200712715949875778031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843835" y="5417353"/>
            <a:ext cx="471506" cy="4715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18325</TotalTime>
  <Words>1016</Words>
  <Application>Microsoft Macintosh PowerPoint</Application>
  <PresentationFormat>On-screen Show (4:3)</PresentationFormat>
  <Paragraphs>245</Paragraphs>
  <Slides>17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Calibri</vt:lpstr>
      <vt:lpstr>Verdana</vt:lpstr>
      <vt:lpstr>ＭＳ Ｐゴシック</vt:lpstr>
      <vt:lpstr>1_Office Theme</vt:lpstr>
      <vt:lpstr>WP CO  Status and Progress December 8th, 2010 Johannes Gutleber</vt:lpstr>
      <vt:lpstr>Status Report</vt:lpstr>
      <vt:lpstr>Current Phase (Elaboration)</vt:lpstr>
      <vt:lpstr>Goals for 2010 (Reminder)</vt:lpstr>
      <vt:lpstr>Achievements for 2010</vt:lpstr>
      <vt:lpstr>Additional Achievements!</vt:lpstr>
      <vt:lpstr>Original Plan (Dec. 14, 2009)</vt:lpstr>
      <vt:lpstr>Actual Plan (Dec. 8, 2010)</vt:lpstr>
      <vt:lpstr>Status of Work with Other WPs</vt:lpstr>
      <vt:lpstr>MACS Column 2010</vt:lpstr>
      <vt:lpstr>Column Overview</vt:lpstr>
      <vt:lpstr>Slide 12</vt:lpstr>
      <vt:lpstr>Technical Work for 2011</vt:lpstr>
      <vt:lpstr>Technical Work for 2011 (contd.)</vt:lpstr>
      <vt:lpstr>Support Work</vt:lpstr>
      <vt:lpstr>Summary and outlook</vt:lpstr>
      <vt:lpstr>Summary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a test title</dc:title>
  <dc:creator>Adrian Fabich</dc:creator>
  <cp:lastModifiedBy>Johannes Gutleber</cp:lastModifiedBy>
  <cp:revision>1270</cp:revision>
  <dcterms:created xsi:type="dcterms:W3CDTF">2010-12-07T18:17:15Z</dcterms:created>
  <dcterms:modified xsi:type="dcterms:W3CDTF">2010-12-07T18:20:46Z</dcterms:modified>
</cp:coreProperties>
</file>