
<file path=[Content_Types].xml><?xml version="1.0" encoding="utf-8"?>
<Types xmlns="http://schemas.openxmlformats.org/package/2006/content-types">
  <Override PartName="/ppt/slides/slide18.xml" ContentType="application/vnd.openxmlformats-officedocument.presentationml.slide+xml"/>
  <Override PartName="/ppt/notesSlides/notesSlide4.xml" ContentType="application/vnd.openxmlformats-officedocument.presentationml.notesSlide+xml"/>
  <Override PartName="/ppt/slides/slide9.xml" ContentType="application/vnd.openxmlformats-officedocument.presentationml.slide+xml"/>
  <Default Extension="emf" ContentType="image/x-emf"/>
  <Override PartName="/ppt/slides/slide14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s/slide5.xml" ContentType="application/vnd.openxmlformats-officedocument.presentationml.slide+xml"/>
  <Override PartName="/ppt/notesSlides/notesSlide9.xml" ContentType="application/vnd.openxmlformats-officedocument.presentationml.notesSlide+xml"/>
  <Override PartName="/ppt/notesSlides/notesSlide16.xml" ContentType="application/vnd.openxmlformats-officedocument.presentationml.notesSlide+xml"/>
  <Default Extension="rels" ContentType="application/vnd.openxmlformats-package.relationships+xml"/>
  <Override PartName="/ppt/slides/slide10.xml" ContentType="application/vnd.openxmlformats-officedocument.presentationml.slide+xml"/>
  <Override PartName="/ppt/slideLayouts/slideLayout5.xml" ContentType="application/vnd.openxmlformats-officedocument.presentationml.slideLayout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6.xml" ContentType="application/vnd.openxmlformats-officedocument.presentationml.slide+xml"/>
  <Override PartName="/ppt/handoutMasters/handoutMaster1.xml" ContentType="application/vnd.openxmlformats-officedocument.presentationml.handoutMaster+xml"/>
  <Default Extension="jpeg" ContentType="image/jpeg"/>
  <Override PartName="/ppt/theme/theme2.xml" ContentType="application/vnd.openxmlformats-officedocument.theme+xml"/>
  <Override PartName="/ppt/slideLayouts/slideLayout1.xml" ContentType="application/vnd.openxmlformats-officedocument.presentationml.slideLayout+xml"/>
  <Override PartName="/ppt/notesSlides/notesSlide12.xml" ContentType="application/vnd.openxmlformats-officedocument.presentationml.notesSlide+xml"/>
  <Override PartName="/ppt/slides/slide22.xml" ContentType="application/vnd.openxmlformats-officedocument.presentationml.slide+xml"/>
  <Override PartName="/ppt/notesSlides/notesSlide24.xml" ContentType="application/vnd.openxmlformats-officedocument.presentationml.notesSlide+xml"/>
  <Override PartName="/docProps/app.xml" ContentType="application/vnd.openxmlformats-officedocument.extended-properties+xml"/>
  <Default Extension="xml" ContentType="application/xml"/>
  <Override PartName="/ppt/slides/slide19.xml" ContentType="application/vnd.openxmlformats-officedocument.presentationml.slide+xml"/>
  <Override PartName="/ppt/notesSlides/notesSlide5.xml" ContentType="application/vnd.openxmlformats-officedocument.presentationml.notesSlide+xml"/>
  <Override PartName="/ppt/tableStyles.xml" ContentType="application/vnd.openxmlformats-officedocument.presentationml.tableStyles+xml"/>
  <Override PartName="/ppt/notesSlides/notesSlide20.xml" ContentType="application/vnd.openxmlformats-officedocument.presentationml.notesSlide+xml"/>
  <Override PartName="/ppt/slides/slide15.xml" ContentType="application/vnd.openxmlformats-officedocument.presentationml.slide+xml"/>
  <Override PartName="/ppt/notesSlides/notesSlide1.xml" ContentType="application/vnd.openxmlformats-officedocument.presentationml.notesSlide+xml"/>
  <Override PartName="/ppt/notesSlides/notesSlide17.xml" ContentType="application/vnd.openxmlformats-officedocument.presentationml.notesSlide+xml"/>
  <Override PartName="/ppt/slides/slide6.xml" ContentType="application/vnd.openxmlformats-officedocument.presentationml.slide+xml"/>
  <Override PartName="/ppt/embeddings/oleObject1.bin" ContentType="application/vnd.openxmlformats-officedocument.oleObject"/>
  <Override PartName="/docProps/core.xml" ContentType="application/vnd.openxmlformats-package.core-properties+xml"/>
  <Override PartName="/ppt/slides/slide11.xml" ContentType="application/vnd.openxmlformats-officedocument.presentationml.slide+xml"/>
  <Override PartName="/ppt/slideLayouts/slideLayout6.xml" ContentType="application/vnd.openxmlformats-officedocument.presentationml.slideLayout+xml"/>
  <Override PartName="/ppt/notesSlides/notesSlide13.xml" ContentType="application/vnd.openxmlformats-officedocument.presentationml.notesSlide+xml"/>
  <Override PartName="/ppt/slides/slide2.xml" ContentType="application/vnd.openxmlformats-officedocument.presentationml.slide+xml"/>
  <Default Extension="png" ContentType="image/png"/>
  <Override PartName="/ppt/slideLayouts/slideLayout2.xml" ContentType="application/vnd.openxmlformats-officedocument.presentationml.slideLayout+xml"/>
  <Override PartName="/ppt/theme/theme3.xml" ContentType="application/vnd.openxmlformats-officedocument.theme+xml"/>
  <Override PartName="/ppt/slides/slide23.xml" ContentType="application/vnd.openxmlformats-officedocument.presentationml.slide+xml"/>
  <Default Extension="fntdata" ContentType="application/x-fontdata"/>
  <Override PartName="/ppt/notesSlides/notesSlide6.xml" ContentType="application/vnd.openxmlformats-officedocument.presentationml.notesSlide+xml"/>
  <Override PartName="/ppt/notesSlides/notesSlide21.xml" ContentType="application/vnd.openxmlformats-officedocument.presentationml.notesSlide+xml"/>
  <Override PartName="/ppt/slides/slide16.xml" ContentType="application/vnd.openxmlformats-officedocument.presentationml.slide+xml"/>
  <Override PartName="/ppt/notesSlides/notesSlide2.xml" ContentType="application/vnd.openxmlformats-officedocument.presentationml.notesSlide+xml"/>
  <Override PartName="/ppt/notesSlides/notesSlide18.xml" ContentType="application/vnd.openxmlformats-officedocument.presentationml.notesSlide+xml"/>
  <Override PartName="/ppt/slides/slide7.xml" ContentType="application/vnd.openxmlformats-officedocument.presentationml.slide+xml"/>
  <Override PartName="/ppt/embeddings/oleObject2.bin" ContentType="application/vnd.openxmlformats-officedocument.oleObject"/>
  <Override PartName="/ppt/presentation.xml" ContentType="application/vnd.openxmlformats-officedocument.presentationml.presentation.main+xml"/>
  <Override PartName="/ppt/slides/slide12.xml" ContentType="application/vnd.openxmlformats-officedocument.presentationml.slide+xml"/>
  <Override PartName="/ppt/slideLayouts/slideLayout7.xml" ContentType="application/vnd.openxmlformats-officedocument.presentationml.slideLayout+xml"/>
  <Default Extension="vml" ContentType="application/vnd.openxmlformats-officedocument.vmlDrawing"/>
  <Override PartName="/ppt/slides/slide3.xml" ContentType="application/vnd.openxmlformats-officedocument.presentationml.slide+xml"/>
  <Override PartName="/ppt/notesSlides/notesSlide14.xml" ContentType="application/vnd.openxmlformats-officedocument.presentationml.notesSlide+xml"/>
  <Override PartName="/ppt/commentAuthors.xml" ContentType="application/vnd.openxmlformats-officedocument.presentationml.commentAuthors+xml"/>
  <Override PartName="/ppt/slideLayouts/slideLayout3.xml" ContentType="application/vnd.openxmlformats-officedocument.presentationml.slideLayout+xml"/>
  <Override PartName="/ppt/slides/slide24.xml" ContentType="application/vnd.openxmlformats-officedocument.presentationml.slide+xml"/>
  <Override PartName="/ppt/slides/slide20.xml" ContentType="application/vnd.openxmlformats-officedocument.presentationml.slide+xml"/>
  <Override PartName="/ppt/notesSlides/notesSlide7.xml" ContentType="application/vnd.openxmlformats-officedocument.presentationml.notesSlide+xml"/>
  <Override PartName="/ppt/notesSlides/notesSlide22.xml" ContentType="application/vnd.openxmlformats-officedocument.presentationml.notesSlide+xml"/>
  <Override PartName="/ppt/slides/slide17.xml" ContentType="application/vnd.openxmlformats-officedocument.presentationml.slide+xml"/>
  <Override PartName="/ppt/notesSlides/notesSlide3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8.xml" ContentType="application/vnd.openxmlformats-officedocument.presentationml.slide+xml"/>
  <Override PartName="/ppt/notesSlides/notesSlide19.xml" ContentType="application/vnd.openxmlformats-officedocument.presentationml.notesSlide+xml"/>
  <Override PartName="/ppt/presProps.xml" ContentType="application/vnd.openxmlformats-officedocument.presentationml.presProps+xml"/>
  <Override PartName="/ppt/slides/slide13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4.xml" ContentType="application/vnd.openxmlformats-officedocument.presentationml.slide+xml"/>
  <Override PartName="/ppt/notesSlides/notesSlide8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1.xml" ContentType="application/vnd.openxmlformats-officedocument.presentationml.notesSlide+xml"/>
  <Override PartName="/ppt/slideLayouts/slideLayout4.xml" ContentType="application/vnd.openxmlformats-officedocument.presentationml.slideLayout+xml"/>
  <Override PartName="/ppt/slides/slide25.xml" ContentType="application/vnd.openxmlformats-officedocument.presentationml.slide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s/slide21.xml" ContentType="application/vnd.openxmlformats-officedocument.presentationml.slide+xml"/>
  <Default Extension="bin" ContentType="application/vnd.openxmlformats-officedocument.presentationml.printerSettings"/>
  <Override PartName="/ppt/viewProps.xml" ContentType="application/vnd.openxmlformats-officedocument.presentationml.viewProps+xml"/>
  <Override PartName="/ppt/notesSlides/notesSlide2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embedTrueTypeFonts="1" saveSubsetFonts="1">
  <p:sldMasterIdLst>
    <p:sldMasterId id="2147483660" r:id="rId1"/>
  </p:sldMasterIdLst>
  <p:notesMasterIdLst>
    <p:notesMasterId r:id="rId28"/>
  </p:notesMasterIdLst>
  <p:handoutMasterIdLst>
    <p:handoutMasterId r:id="rId29"/>
  </p:handoutMasterIdLst>
  <p:sldIdLst>
    <p:sldId id="256" r:id="rId2"/>
    <p:sldId id="379" r:id="rId3"/>
    <p:sldId id="398" r:id="rId4"/>
    <p:sldId id="386" r:id="rId5"/>
    <p:sldId id="390" r:id="rId6"/>
    <p:sldId id="353" r:id="rId7"/>
    <p:sldId id="391" r:id="rId8"/>
    <p:sldId id="384" r:id="rId9"/>
    <p:sldId id="396" r:id="rId10"/>
    <p:sldId id="380" r:id="rId11"/>
    <p:sldId id="393" r:id="rId12"/>
    <p:sldId id="410" r:id="rId13"/>
    <p:sldId id="382" r:id="rId14"/>
    <p:sldId id="378" r:id="rId15"/>
    <p:sldId id="383" r:id="rId16"/>
    <p:sldId id="363" r:id="rId17"/>
    <p:sldId id="404" r:id="rId18"/>
    <p:sldId id="367" r:id="rId19"/>
    <p:sldId id="406" r:id="rId20"/>
    <p:sldId id="405" r:id="rId21"/>
    <p:sldId id="402" r:id="rId22"/>
    <p:sldId id="399" r:id="rId23"/>
    <p:sldId id="400" r:id="rId24"/>
    <p:sldId id="364" r:id="rId25"/>
    <p:sldId id="413" r:id="rId26"/>
    <p:sldId id="411" r:id="rId27"/>
  </p:sldIdLst>
  <p:sldSz cx="9144000" cy="6858000" type="screen4x3"/>
  <p:notesSz cx="6718300" cy="9855200"/>
  <p:embeddedFontLst>
    <p:embeddedFont>
      <p:font typeface="Calibri"/>
      <p:regular r:id="rId30"/>
      <p:bold r:id="rId31"/>
      <p:italic r:id="rId32"/>
      <p:boldItalic r:id="rId33"/>
    </p:embeddedFont>
    <p:embeddedFont>
      <p:font typeface="Verdana"/>
      <p:regular r:id="rId34"/>
      <p:bold r:id="rId35"/>
      <p:italic r:id="rId36"/>
      <p:boldItalic r:id="rId37"/>
    </p:embeddedFont>
    <p:embeddedFont>
      <p:font typeface="ＭＳ Ｐゴシック"/>
      <p:regular r:id="rId38"/>
    </p:embeddedFont>
  </p:embeddedFont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Arial" charset="0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Arial" charset="0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Arial" charset="0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Arial" charset="0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Arial" charset="0"/>
        <a:cs typeface="Arial" charset="0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Arial" charset="0"/>
        <a:ea typeface="Arial" charset="0"/>
        <a:cs typeface="Arial" charset="0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Arial" charset="0"/>
        <a:ea typeface="Arial" charset="0"/>
        <a:cs typeface="Arial" charset="0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Arial" charset="0"/>
        <a:ea typeface="Arial" charset="0"/>
        <a:cs typeface="Arial" charset="0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Arial" charset="0"/>
        <a:ea typeface="Arial" charset="0"/>
        <a:cs typeface="Arial" charset="0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mAuthor id="0" name="Adrian Fabich" initials="AFA" lastIdx="7" clrIdx="0"/>
</p:cmAuthorLst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prnPr prnWhat="handouts6" frameSlides="1"/>
  <p:clrMru>
    <a:srgbClr val="C8C800"/>
    <a:srgbClr val="B4B000"/>
    <a:srgbClr val="B3B80F"/>
    <a:srgbClr val="FF9900"/>
    <a:srgbClr val="F8FCC4"/>
    <a:srgbClr val="FDFFE7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 vertBarState="maximized">
    <p:restoredLeft sz="34587" autoAdjust="0"/>
    <p:restoredTop sz="77475" autoAdjust="0"/>
  </p:normalViewPr>
  <p:slideViewPr>
    <p:cSldViewPr showGuides="1">
      <p:cViewPr varScale="1">
        <p:scale>
          <a:sx n="77" d="100"/>
          <a:sy n="77" d="100"/>
        </p:scale>
        <p:origin x="-536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93" d="100"/>
          <a:sy n="93" d="100"/>
        </p:scale>
        <p:origin x="-3798" y="-114"/>
      </p:cViewPr>
      <p:guideLst>
        <p:guide orient="horz" pos="3104"/>
        <p:guide pos="2116"/>
      </p:guideLst>
    </p:cSldViewPr>
  </p:notesViewPr>
  <p:gridSpacing cx="92171838" cy="9217183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notesMaster" Target="notesMasters/notesMaster1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font" Target="fonts/font1.fntdata"/><Relationship Id="rId31" Type="http://schemas.openxmlformats.org/officeDocument/2006/relationships/font" Target="fonts/font2.fntdata"/><Relationship Id="rId32" Type="http://schemas.openxmlformats.org/officeDocument/2006/relationships/font" Target="fonts/font3.fntdata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font" Target="fonts/font4.fntdata"/><Relationship Id="rId34" Type="http://schemas.openxmlformats.org/officeDocument/2006/relationships/font" Target="fonts/font5.fntdata"/><Relationship Id="rId35" Type="http://schemas.openxmlformats.org/officeDocument/2006/relationships/font" Target="fonts/font6.fntdata"/><Relationship Id="rId36" Type="http://schemas.openxmlformats.org/officeDocument/2006/relationships/font" Target="fonts/font7.fntdata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font" Target="fonts/font8.fntdata"/><Relationship Id="rId38" Type="http://schemas.openxmlformats.org/officeDocument/2006/relationships/font" Target="fonts/font9.fntdata"/><Relationship Id="rId39" Type="http://schemas.openxmlformats.org/officeDocument/2006/relationships/printerSettings" Target="printerSettings/printerSettings1.bin"/><Relationship Id="rId40" Type="http://schemas.openxmlformats.org/officeDocument/2006/relationships/commentAuthors" Target="commentAuthors.xml"/><Relationship Id="rId41" Type="http://schemas.openxmlformats.org/officeDocument/2006/relationships/presProps" Target="presProps.xml"/><Relationship Id="rId42" Type="http://schemas.openxmlformats.org/officeDocument/2006/relationships/viewProps" Target="viewProps.xml"/><Relationship Id="rId43" Type="http://schemas.openxmlformats.org/officeDocument/2006/relationships/theme" Target="theme/theme1.xml"/><Relationship Id="rId44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11263" cy="492760"/>
          </a:xfrm>
          <a:prstGeom prst="rect">
            <a:avLst/>
          </a:prstGeom>
        </p:spPr>
        <p:txBody>
          <a:bodyPr vert="horz" lIns="94703" tIns="47351" rIns="94703" bIns="47351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05482" y="0"/>
            <a:ext cx="2911263" cy="492760"/>
          </a:xfrm>
          <a:prstGeom prst="rect">
            <a:avLst/>
          </a:prstGeom>
        </p:spPr>
        <p:txBody>
          <a:bodyPr vert="horz" lIns="94703" tIns="47351" rIns="94703" bIns="47351" rtlCol="0"/>
          <a:lstStyle>
            <a:lvl1pPr algn="r">
              <a:defRPr sz="1200"/>
            </a:lvl1pPr>
          </a:lstStyle>
          <a:p>
            <a:fld id="{7B595169-9ABE-C046-ACAE-8377F5E642F2}" type="datetimeFigureOut">
              <a:rPr lang="en-US" smtClean="0"/>
              <a:pPr/>
              <a:t>12/8/10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9360730"/>
            <a:ext cx="2911263" cy="492760"/>
          </a:xfrm>
          <a:prstGeom prst="rect">
            <a:avLst/>
          </a:prstGeom>
        </p:spPr>
        <p:txBody>
          <a:bodyPr vert="horz" lIns="94703" tIns="47351" rIns="94703" bIns="47351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05482" y="9360730"/>
            <a:ext cx="2911263" cy="492760"/>
          </a:xfrm>
          <a:prstGeom prst="rect">
            <a:avLst/>
          </a:prstGeom>
        </p:spPr>
        <p:txBody>
          <a:bodyPr vert="horz" lIns="94703" tIns="47351" rIns="94703" bIns="47351" rtlCol="0" anchor="b"/>
          <a:lstStyle>
            <a:lvl1pPr algn="r">
              <a:defRPr sz="1200"/>
            </a:lvl1pPr>
          </a:lstStyle>
          <a:p>
            <a:fld id="{F79748CB-B34D-9841-88B0-092CC0BD16B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11263" cy="492760"/>
          </a:xfrm>
          <a:prstGeom prst="rect">
            <a:avLst/>
          </a:prstGeom>
        </p:spPr>
        <p:txBody>
          <a:bodyPr vert="horz" wrap="square" lIns="94703" tIns="47351" rIns="94703" bIns="47351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charset="0"/>
              </a:defRPr>
            </a:lvl1pPr>
          </a:lstStyle>
          <a:p>
            <a:endParaRPr lang="de-AT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05482" y="0"/>
            <a:ext cx="2911263" cy="492760"/>
          </a:xfrm>
          <a:prstGeom prst="rect">
            <a:avLst/>
          </a:prstGeom>
        </p:spPr>
        <p:txBody>
          <a:bodyPr vert="horz" wrap="square" lIns="94703" tIns="47351" rIns="94703" bIns="47351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charset="0"/>
              </a:defRPr>
            </a:lvl1pPr>
          </a:lstStyle>
          <a:p>
            <a:fld id="{E5600289-AAC1-5F4E-8549-825309C98B47}" type="datetimeFigureOut">
              <a:rPr lang="en-US"/>
              <a:pPr/>
              <a:t>12/8/10</a:t>
            </a:fld>
            <a:endParaRPr lang="de-AT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895350" y="738188"/>
            <a:ext cx="4927600" cy="36957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703" tIns="47351" rIns="94703" bIns="47351" rtlCol="0" anchor="ctr"/>
          <a:lstStyle/>
          <a:p>
            <a:pPr lvl="0"/>
            <a:endParaRPr lang="de-AT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1830" y="4681220"/>
            <a:ext cx="5374640" cy="4434840"/>
          </a:xfrm>
          <a:prstGeom prst="rect">
            <a:avLst/>
          </a:prstGeom>
        </p:spPr>
        <p:txBody>
          <a:bodyPr vert="horz" wrap="square" lIns="94703" tIns="47351" rIns="94703" bIns="47351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A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9360730"/>
            <a:ext cx="2911263" cy="492760"/>
          </a:xfrm>
          <a:prstGeom prst="rect">
            <a:avLst/>
          </a:prstGeom>
        </p:spPr>
        <p:txBody>
          <a:bodyPr vert="horz" wrap="square" lIns="94703" tIns="47351" rIns="94703" bIns="47351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charset="0"/>
              </a:defRPr>
            </a:lvl1pPr>
          </a:lstStyle>
          <a:p>
            <a:endParaRPr lang="de-A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05482" y="9360730"/>
            <a:ext cx="2911263" cy="492760"/>
          </a:xfrm>
          <a:prstGeom prst="rect">
            <a:avLst/>
          </a:prstGeom>
        </p:spPr>
        <p:txBody>
          <a:bodyPr vert="horz" wrap="square" lIns="94703" tIns="47351" rIns="94703" bIns="47351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charset="0"/>
              </a:defRPr>
            </a:lvl1pPr>
          </a:lstStyle>
          <a:p>
            <a:fld id="{BEA14068-BE10-2A43-8831-707D85966634}" type="slidenum">
              <a:rPr lang="de-AT"/>
              <a:pPr/>
              <a:t>‹#›</a:t>
            </a:fld>
            <a:endParaRPr lang="de-A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2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2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2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CH" sz="1200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A14068-BE10-2A43-8831-707D85966634}" type="slidenum">
              <a:rPr lang="de-AT" smtClean="0"/>
              <a:pPr/>
              <a:t>1</a:t>
            </a:fld>
            <a:endParaRPr lang="de-AT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CH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A14068-BE10-2A43-8831-707D85966634}" type="slidenum">
              <a:rPr lang="de-AT" smtClean="0"/>
              <a:pPr/>
              <a:t>11</a:t>
            </a:fld>
            <a:endParaRPr lang="de-AT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CH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A14068-BE10-2A43-8831-707D85966634}" type="slidenum">
              <a:rPr lang="de-AT" smtClean="0"/>
              <a:pPr/>
              <a:t>13</a:t>
            </a:fld>
            <a:endParaRPr lang="de-AT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A14068-BE10-2A43-8831-707D85966634}" type="slidenum">
              <a:rPr lang="de-AT" smtClean="0"/>
              <a:pPr/>
              <a:t>14</a:t>
            </a:fld>
            <a:endParaRPr lang="de-AT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CH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A14068-BE10-2A43-8831-707D85966634}" type="slidenum">
              <a:rPr lang="de-AT" smtClean="0"/>
              <a:pPr/>
              <a:t>15</a:t>
            </a:fld>
            <a:endParaRPr lang="de-AT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A14068-BE10-2A43-8831-707D85966634}" type="slidenum">
              <a:rPr lang="de-AT" smtClean="0"/>
              <a:pPr/>
              <a:t>16</a:t>
            </a:fld>
            <a:endParaRPr lang="de-AT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A14068-BE10-2A43-8831-707D85966634}" type="slidenum">
              <a:rPr lang="de-AT" smtClean="0"/>
              <a:pPr/>
              <a:t>17</a:t>
            </a:fld>
            <a:endParaRPr lang="de-AT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A14068-BE10-2A43-8831-707D85966634}" type="slidenum">
              <a:rPr lang="de-AT" smtClean="0"/>
              <a:pPr/>
              <a:t>18</a:t>
            </a:fld>
            <a:endParaRPr lang="de-AT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A14068-BE10-2A43-8831-707D85966634}" type="slidenum">
              <a:rPr lang="de-AT" smtClean="0"/>
              <a:pPr/>
              <a:t>19</a:t>
            </a:fld>
            <a:endParaRPr lang="de-AT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A14068-BE10-2A43-8831-707D85966634}" type="slidenum">
              <a:rPr lang="de-AT" smtClean="0"/>
              <a:pPr/>
              <a:t>20</a:t>
            </a:fld>
            <a:endParaRPr lang="de-AT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Resource hierarchy:</a:t>
            </a:r>
          </a:p>
          <a:p>
            <a:r>
              <a:rPr lang="en-US" dirty="0" smtClean="0"/>
              <a:t>-</a:t>
            </a:r>
            <a:r>
              <a:rPr lang="en-US" baseline="0" dirty="0" smtClean="0"/>
              <a:t> Adapt to agreed changes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A14068-BE10-2A43-8831-707D85966634}" type="slidenum">
              <a:rPr lang="de-AT" smtClean="0"/>
              <a:pPr/>
              <a:t>21</a:t>
            </a:fld>
            <a:endParaRPr lang="de-AT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CH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A14068-BE10-2A43-8831-707D85966634}" type="slidenum">
              <a:rPr lang="de-AT" smtClean="0"/>
              <a:pPr/>
              <a:t>2</a:t>
            </a:fld>
            <a:endParaRPr lang="de-AT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A14068-BE10-2A43-8831-707D85966634}" type="slidenum">
              <a:rPr lang="de-AT" smtClean="0"/>
              <a:pPr/>
              <a:t>22</a:t>
            </a:fld>
            <a:endParaRPr lang="de-AT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A14068-BE10-2A43-8831-707D85966634}" type="slidenum">
              <a:rPr lang="de-AT" smtClean="0"/>
              <a:pPr/>
              <a:t>23</a:t>
            </a:fld>
            <a:endParaRPr lang="de-AT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A14068-BE10-2A43-8831-707D85966634}" type="slidenum">
              <a:rPr lang="de-AT" smtClean="0"/>
              <a:pPr/>
              <a:t>24</a:t>
            </a:fld>
            <a:endParaRPr lang="de-AT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A14068-BE10-2A43-8831-707D85966634}" type="slidenum">
              <a:rPr lang="de-AT" smtClean="0"/>
              <a:pPr/>
              <a:t>25</a:t>
            </a:fld>
            <a:endParaRPr lang="de-AT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A14068-BE10-2A43-8831-707D85966634}" type="slidenum">
              <a:rPr lang="de-AT" smtClean="0"/>
              <a:pPr/>
              <a:t>26</a:t>
            </a:fld>
            <a:endParaRPr lang="de-AT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A14068-BE10-2A43-8831-707D85966634}" type="slidenum">
              <a:rPr lang="de-AT" smtClean="0"/>
              <a:pPr/>
              <a:t>3</a:t>
            </a:fld>
            <a:endParaRPr lang="de-AT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CH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A14068-BE10-2A43-8831-707D85966634}" type="slidenum">
              <a:rPr lang="de-AT" smtClean="0"/>
              <a:pPr/>
              <a:t>5</a:t>
            </a:fld>
            <a:endParaRPr lang="de-AT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de-CH" dirty="0" smtClean="0"/>
              <a:t>Note:</a:t>
            </a:r>
            <a:r>
              <a:rPr lang="de-CH" baseline="0" dirty="0" smtClean="0"/>
              <a:t> API will not be get/set Key-value pair based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A14068-BE10-2A43-8831-707D85966634}" type="slidenum">
              <a:rPr lang="de-AT" smtClean="0"/>
              <a:pPr/>
              <a:t>6</a:t>
            </a:fld>
            <a:endParaRPr lang="de-AT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CH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A14068-BE10-2A43-8831-707D85966634}" type="slidenum">
              <a:rPr lang="de-AT" smtClean="0"/>
              <a:pPr/>
              <a:t>7</a:t>
            </a:fld>
            <a:endParaRPr lang="de-AT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CH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A14068-BE10-2A43-8831-707D85966634}" type="slidenum">
              <a:rPr lang="de-AT" smtClean="0"/>
              <a:pPr/>
              <a:t>8</a:t>
            </a:fld>
            <a:endParaRPr lang="de-AT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CH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A14068-BE10-2A43-8831-707D85966634}" type="slidenum">
              <a:rPr lang="de-AT" smtClean="0"/>
              <a:pPr/>
              <a:t>9</a:t>
            </a:fld>
            <a:endParaRPr lang="de-AT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de-CH" dirty="0" smtClean="0"/>
              <a:t>BaseProcedure: such as the input panel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A14068-BE10-2A43-8831-707D85966634}" type="slidenum">
              <a:rPr lang="de-AT" smtClean="0"/>
              <a:pPr/>
              <a:t>10</a:t>
            </a:fld>
            <a:endParaRPr lang="de-AT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>
                <a:latin typeface="DaxWide-Medium" pitchFamily="50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de-AT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  <a:latin typeface="DaxWide-Medium" pitchFamily="50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de-A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PR-100901-a-RMO, September 1</a:t>
            </a:r>
            <a:r>
              <a:rPr lang="en-US" baseline="30000" dirty="0" smtClean="0"/>
              <a:t>st</a:t>
            </a:r>
            <a:r>
              <a:rPr lang="en-US" dirty="0" smtClean="0"/>
              <a:t>, 2010</a:t>
            </a:r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Roland Moser</a:t>
            </a:r>
            <a:endParaRPr lang="de-A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5E3CFF-827A-2348-AFC6-B42AAC21F430}" type="slidenum">
              <a:rPr lang="de-AT"/>
              <a:pPr/>
              <a:t>‹#›</a:t>
            </a:fld>
            <a:endParaRPr lang="de-A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A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A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US" dirty="0" smtClean="0"/>
              <a:t>PR-091210-a-JGU, December 10</a:t>
            </a:r>
            <a:r>
              <a:rPr lang="en-US" baseline="30000" dirty="0" smtClean="0"/>
              <a:t>th</a:t>
            </a:r>
            <a:r>
              <a:rPr lang="en-US" dirty="0" smtClean="0"/>
              <a:t>, 2009</a:t>
            </a:r>
            <a:endParaRPr lang="de-AT" dirty="0" smtClean="0"/>
          </a:p>
          <a:p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J. Gutleber</a:t>
            </a:r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637FDA-2D41-3546-A845-97B4ECFE73EC}" type="slidenum">
              <a:rPr lang="de-AT"/>
              <a:pPr/>
              <a:t>‹#›</a:t>
            </a:fld>
            <a:endParaRPr lang="de-A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de-A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A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US" dirty="0" smtClean="0"/>
              <a:t>PR-091210-a-JGU, December 10</a:t>
            </a:r>
            <a:r>
              <a:rPr lang="en-US" baseline="30000" dirty="0" smtClean="0"/>
              <a:t>th</a:t>
            </a:r>
            <a:r>
              <a:rPr lang="en-US" dirty="0" smtClean="0"/>
              <a:t>, 2009</a:t>
            </a:r>
            <a:endParaRPr lang="de-AT" dirty="0" smtClean="0"/>
          </a:p>
          <a:p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J. Gutleber</a:t>
            </a:r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FC3B493-5797-D244-966C-24F457207262}" type="slidenum">
              <a:rPr lang="de-AT"/>
              <a:pPr/>
              <a:t>‹#›</a:t>
            </a:fld>
            <a:endParaRPr lang="de-A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0944"/>
            <a:ext cx="8229600" cy="939800"/>
          </a:xfrm>
        </p:spPr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US" dirty="0" smtClean="0"/>
              <a:t>PR-100901-a-RMO, September 1</a:t>
            </a:r>
            <a:r>
              <a:rPr lang="en-US" baseline="30000" dirty="0" smtClean="0"/>
              <a:t>st</a:t>
            </a:r>
            <a:r>
              <a:rPr lang="en-US" dirty="0" smtClean="0"/>
              <a:t>, 2010</a:t>
            </a:r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R. Moser</a:t>
            </a:r>
            <a:endParaRPr lang="de-A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3698CBE-1794-1441-A42E-D13DB17F8847}" type="slidenum">
              <a:rPr lang="de-AT"/>
              <a:pPr/>
              <a:t>‹#›</a:t>
            </a:fld>
            <a:endParaRPr lang="de-A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de-A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US" dirty="0" smtClean="0"/>
              <a:t>PR-100901-a-RMO, September 1</a:t>
            </a:r>
            <a:r>
              <a:rPr lang="en-US" baseline="30000" dirty="0" smtClean="0"/>
              <a:t>st</a:t>
            </a:r>
            <a:r>
              <a:rPr lang="en-US" dirty="0" smtClean="0"/>
              <a:t>, 2010</a:t>
            </a:r>
            <a:endParaRPr lang="de-AT" dirty="0" smtClean="0"/>
          </a:p>
          <a:p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J. Gutleber</a:t>
            </a:r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133B8E6-4B85-1344-86AB-A5F68B2A5F96}" type="slidenum">
              <a:rPr lang="de-AT"/>
              <a:pPr/>
              <a:t>‹#›</a:t>
            </a:fld>
            <a:endParaRPr lang="de-A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AT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AT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AT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US" dirty="0" smtClean="0"/>
              <a:t>PR-100901-a-RMO, September 1</a:t>
            </a:r>
            <a:r>
              <a:rPr lang="en-US" baseline="30000" dirty="0" smtClean="0"/>
              <a:t>st</a:t>
            </a:r>
            <a:r>
              <a:rPr lang="en-US" dirty="0" smtClean="0"/>
              <a:t>, 2010</a:t>
            </a:r>
            <a:endParaRPr lang="de-AT" dirty="0" smtClean="0"/>
          </a:p>
          <a:p>
            <a:endParaRPr lang="de-AT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J. Gutleber</a:t>
            </a:r>
            <a:endParaRPr lang="de-AT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E9DCDDC-9CBB-7940-8E9E-0217040E4DE6}" type="slidenum">
              <a:rPr lang="de-AT"/>
              <a:pPr/>
              <a:t>‹#›</a:t>
            </a:fld>
            <a:endParaRPr lang="de-A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de-A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AT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AT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US" dirty="0" smtClean="0"/>
              <a:t>PR-100901-a-RMO, September 1</a:t>
            </a:r>
            <a:r>
              <a:rPr lang="en-US" baseline="30000" dirty="0" smtClean="0"/>
              <a:t>st</a:t>
            </a:r>
            <a:r>
              <a:rPr lang="en-US" dirty="0" smtClean="0"/>
              <a:t>, 2010</a:t>
            </a:r>
            <a:endParaRPr lang="de-AT" dirty="0" smtClean="0"/>
          </a:p>
          <a:p>
            <a:endParaRPr lang="de-AT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J. Gutleber</a:t>
            </a:r>
            <a:endParaRPr lang="de-AT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70B9A59-0928-E944-897D-546A2984D1EC}" type="slidenum">
              <a:rPr lang="de-AT"/>
              <a:pPr/>
              <a:t>‹#›</a:t>
            </a:fld>
            <a:endParaRPr lang="de-A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AT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US" dirty="0" smtClean="0"/>
              <a:t>PR-100901-a-RMO, September 1</a:t>
            </a:r>
            <a:r>
              <a:rPr lang="en-US" baseline="30000" dirty="0" smtClean="0"/>
              <a:t>st</a:t>
            </a:r>
            <a:r>
              <a:rPr lang="en-US" dirty="0" smtClean="0"/>
              <a:t>, 2010</a:t>
            </a:r>
            <a:endParaRPr lang="de-AT" dirty="0" smtClean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J. Gutleber</a:t>
            </a:r>
            <a:endParaRPr lang="de-AT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B0A7B46-598E-3941-8FFE-BF2DBE9C7F0A}" type="slidenum">
              <a:rPr lang="de-AT"/>
              <a:pPr/>
              <a:t>‹#›</a:t>
            </a:fld>
            <a:endParaRPr lang="de-A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US" dirty="0" smtClean="0"/>
              <a:t>PR-091210-a-JGU, December 10</a:t>
            </a:r>
            <a:r>
              <a:rPr lang="en-US" baseline="30000" dirty="0" smtClean="0"/>
              <a:t>th</a:t>
            </a:r>
            <a:r>
              <a:rPr lang="en-US" dirty="0" smtClean="0"/>
              <a:t>, 2009</a:t>
            </a:r>
            <a:endParaRPr lang="de-AT" dirty="0" smtClean="0"/>
          </a:p>
          <a:p>
            <a:endParaRPr lang="de-AT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J. Gutleber</a:t>
            </a:r>
            <a:endParaRPr lang="de-AT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FFE0821-5C5A-E040-9525-3D27A4D1E3A4}" type="slidenum">
              <a:rPr lang="de-AT"/>
              <a:pPr/>
              <a:t>‹#›</a:t>
            </a:fld>
            <a:endParaRPr lang="de-A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A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A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US" dirty="0" smtClean="0"/>
              <a:t>PR-091210-a-JGU, December 10</a:t>
            </a:r>
            <a:r>
              <a:rPr lang="en-US" baseline="30000" dirty="0" smtClean="0"/>
              <a:t>th</a:t>
            </a:r>
            <a:r>
              <a:rPr lang="en-US" dirty="0" smtClean="0"/>
              <a:t>, 2009</a:t>
            </a:r>
            <a:endParaRPr lang="de-AT" dirty="0" smtClean="0"/>
          </a:p>
          <a:p>
            <a:endParaRPr lang="de-AT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J. Gutleber</a:t>
            </a:r>
            <a:endParaRPr lang="de-AT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567B490-6150-8748-8AEE-7CF89C2C2F3C}" type="slidenum">
              <a:rPr lang="de-AT"/>
              <a:pPr/>
              <a:t>‹#›</a:t>
            </a:fld>
            <a:endParaRPr lang="de-A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AT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AT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US" dirty="0" smtClean="0"/>
              <a:t>PR-091210-a-JGU, December 10</a:t>
            </a:r>
            <a:r>
              <a:rPr lang="en-US" baseline="30000" dirty="0" smtClean="0"/>
              <a:t>th</a:t>
            </a:r>
            <a:r>
              <a:rPr lang="en-US" dirty="0" smtClean="0"/>
              <a:t>, 2009</a:t>
            </a:r>
            <a:endParaRPr lang="de-AT" dirty="0" smtClean="0"/>
          </a:p>
          <a:p>
            <a:endParaRPr lang="de-AT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J. Gutleber</a:t>
            </a:r>
            <a:endParaRPr lang="de-AT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C589704-27E4-E942-9B57-871AC3995AB4}" type="slidenum">
              <a:rPr lang="de-AT"/>
              <a:pPr/>
              <a:t>‹#›</a:t>
            </a:fld>
            <a:endParaRPr lang="de-A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4" Type="http://schemas.openxmlformats.org/officeDocument/2006/relationships/image" Target="../media/image2.png"/><Relationship Id="rId15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3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4500563" y="142875"/>
            <a:ext cx="4533900" cy="500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93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  <a:endParaRPr lang="de-AT"/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500188"/>
            <a:ext cx="8229600" cy="4625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28625" y="6215063"/>
            <a:ext cx="3500438" cy="500062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900">
                <a:solidFill>
                  <a:srgbClr val="898989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r>
              <a:rPr lang="en-US" dirty="0" smtClean="0"/>
              <a:t>PR-100901-a-RMO, September 1</a:t>
            </a:r>
            <a:r>
              <a:rPr lang="en-US" baseline="30000" dirty="0" smtClean="0"/>
              <a:t>st</a:t>
            </a:r>
            <a:r>
              <a:rPr lang="en-US" dirty="0" smtClean="0"/>
              <a:t>, 2010</a:t>
            </a:r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929188" y="6215063"/>
            <a:ext cx="3752850" cy="506412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900">
                <a:solidFill>
                  <a:srgbClr val="898989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r>
              <a:rPr lang="en-US" dirty="0" smtClean="0"/>
              <a:t>Roland Moser</a:t>
            </a:r>
            <a:endParaRPr lang="de-A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214813" y="6429375"/>
            <a:ext cx="400050" cy="29210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900">
                <a:solidFill>
                  <a:srgbClr val="898989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fld id="{1CCF0AE8-371C-594E-8E08-5931F0FD524E}" type="slidenum">
              <a:rPr lang="de-AT"/>
              <a:pPr/>
              <a:t>‹#›</a:t>
            </a:fld>
            <a:endParaRPr lang="de-AT"/>
          </a:p>
        </p:txBody>
      </p:sp>
      <p:pic>
        <p:nvPicPr>
          <p:cNvPr id="1032" name="Picture 8" descr="linie1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428625" y="6118225"/>
            <a:ext cx="4229100" cy="23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3" name="Picture 9" descr="linie2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7429500" y="6118225"/>
            <a:ext cx="1008063" cy="2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lang="de-AT" sz="3200" kern="1200" dirty="0">
          <a:solidFill>
            <a:srgbClr val="B3B80F"/>
          </a:solidFill>
          <a:latin typeface="Verdana" pitchFamily="34" charset="0"/>
          <a:ea typeface="Verdana" pitchFamily="34" charset="0"/>
          <a:cs typeface="Verdana" pitchFamily="34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B3B80F"/>
          </a:solidFill>
          <a:latin typeface="Verdana" pitchFamily="34" charset="0"/>
          <a:ea typeface="Verdana" pitchFamily="34" charset="0"/>
          <a:cs typeface="Verdan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B3B80F"/>
          </a:solidFill>
          <a:latin typeface="Verdana" pitchFamily="34" charset="0"/>
          <a:ea typeface="Verdana" pitchFamily="34" charset="0"/>
          <a:cs typeface="Verdan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B3B80F"/>
          </a:solidFill>
          <a:latin typeface="Verdana" pitchFamily="34" charset="0"/>
          <a:ea typeface="Verdana" pitchFamily="34" charset="0"/>
          <a:cs typeface="Verdan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B3B80F"/>
          </a:solidFill>
          <a:latin typeface="Verdana" pitchFamily="34" charset="0"/>
          <a:ea typeface="Verdana" pitchFamily="34" charset="0"/>
          <a:cs typeface="Verdan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rgbClr val="B3B80F"/>
          </a:solidFill>
          <a:latin typeface="Verdana" pitchFamily="34" charset="0"/>
          <a:ea typeface="Verdana" pitchFamily="34" charset="0"/>
          <a:cs typeface="Verdan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rgbClr val="B3B80F"/>
          </a:solidFill>
          <a:latin typeface="Verdana" pitchFamily="34" charset="0"/>
          <a:ea typeface="Verdana" pitchFamily="34" charset="0"/>
          <a:cs typeface="Verdan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rgbClr val="B3B80F"/>
          </a:solidFill>
          <a:latin typeface="Verdana" pitchFamily="34" charset="0"/>
          <a:ea typeface="Verdana" pitchFamily="34" charset="0"/>
          <a:cs typeface="Verdan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rgbClr val="B3B80F"/>
          </a:solidFill>
          <a:latin typeface="Verdana" pitchFamily="34" charset="0"/>
          <a:ea typeface="Verdana" pitchFamily="34" charset="0"/>
          <a:cs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002060"/>
        </a:buClr>
        <a:buFont typeface="Arial" charset="0"/>
        <a:buChar char="•"/>
        <a:defRPr sz="2400"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2060"/>
        </a:buClr>
        <a:buFont typeface="Arial" charset="0"/>
        <a:buChar char="•"/>
        <a:defRPr sz="2000"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002060"/>
        </a:buClr>
        <a:buFont typeface="Arial" charset="0"/>
        <a:buChar char="•"/>
        <a:defRPr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002060"/>
        </a:buClr>
        <a:buFont typeface="Arial" charset="0"/>
        <a:buChar char="•"/>
        <a:defRPr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002060"/>
        </a:buClr>
        <a:buFont typeface="Arial" charset="0"/>
        <a:buChar char="•"/>
        <a:defRPr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emf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0.emf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11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0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12.jpe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3.xml"/><Relationship Id="rId3" Type="http://schemas.openxmlformats.org/officeDocument/2006/relationships/image" Target="../media/image13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4" Type="http://schemas.openxmlformats.org/officeDocument/2006/relationships/oleObject" Target="../embeddings/oleObject1.bin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4" Type="http://schemas.openxmlformats.org/officeDocument/2006/relationships/oleObject" Target="../embeddings/oleObject2.bin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new-1 png.png"/>
          <p:cNvPicPr>
            <a:picLocks noChangeAspect="1"/>
          </p:cNvPicPr>
          <p:nvPr/>
        </p:nvPicPr>
        <p:blipFill>
          <a:blip r:embed="rId3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54076" y="2857496"/>
            <a:ext cx="8947102" cy="2866468"/>
          </a:xfrm>
          <a:prstGeom prst="rect">
            <a:avLst/>
          </a:prstGeom>
        </p:spPr>
      </p:pic>
      <p:sp>
        <p:nvSpPr>
          <p:cNvPr id="2050" name="Title 1"/>
          <p:cNvSpPr>
            <a:spLocks noGrp="1"/>
          </p:cNvSpPr>
          <p:nvPr>
            <p:ph type="ctrTitle"/>
          </p:nvPr>
        </p:nvSpPr>
        <p:spPr>
          <a:xfrm>
            <a:off x="685800" y="990600"/>
            <a:ext cx="7772400" cy="1470025"/>
          </a:xfrm>
        </p:spPr>
        <p:txBody>
          <a:bodyPr vert="horz" anchor="ctr" anchorCtr="0"/>
          <a:lstStyle/>
          <a:p>
            <a:pPr algn="r" eaLnBrk="1" hangingPunct="1"/>
            <a:r>
              <a:rPr lang="en-US" dirty="0" err="1" smtClean="0">
                <a:latin typeface="+mj-lt"/>
                <a:cs typeface="Calibri (Head"/>
              </a:rPr>
              <a:t>ProShell</a:t>
            </a:r>
            <a:r>
              <a:rPr lang="en-US" dirty="0" smtClean="0">
                <a:latin typeface="+mj-lt"/>
                <a:cs typeface="Calibri (Head"/>
              </a:rPr>
              <a:t> Procedure Framework Status</a:t>
            </a:r>
            <a:br>
              <a:rPr lang="en-US" dirty="0" smtClean="0">
                <a:latin typeface="+mj-lt"/>
                <a:cs typeface="Calibri (Head"/>
              </a:rPr>
            </a:br>
            <a:r>
              <a:rPr lang="de-CH" sz="2400" dirty="0" smtClean="0">
                <a:latin typeface="+mj-lt"/>
                <a:cs typeface="Calibri (Head"/>
              </a:rPr>
              <a:t>MedAustron Control System Week 3</a:t>
            </a:r>
            <a:r>
              <a:rPr lang="de-AT" sz="2400" dirty="0" smtClean="0">
                <a:latin typeface="+mj-lt"/>
                <a:ea typeface="Verdana" charset="0"/>
                <a:cs typeface="Calibri (Head"/>
              </a:rPr>
              <a:t/>
            </a:r>
            <a:br>
              <a:rPr lang="de-AT" sz="2400" dirty="0" smtClean="0">
                <a:latin typeface="+mj-lt"/>
                <a:ea typeface="Verdana" charset="0"/>
                <a:cs typeface="Calibri (Head"/>
              </a:rPr>
            </a:br>
            <a:r>
              <a:rPr lang="de-AT" sz="2400" dirty="0" smtClean="0">
                <a:latin typeface="+mj-lt"/>
                <a:ea typeface="Verdana" charset="0"/>
                <a:cs typeface="Calibri (Head"/>
              </a:rPr>
              <a:t>December 8</a:t>
            </a:r>
            <a:r>
              <a:rPr lang="de-AT" sz="2400" baseline="30000" dirty="0" smtClean="0">
                <a:latin typeface="+mj-lt"/>
                <a:ea typeface="Verdana" charset="0"/>
                <a:cs typeface="Calibri (Head"/>
              </a:rPr>
              <a:t>th</a:t>
            </a:r>
            <a:r>
              <a:rPr lang="de-AT" sz="2400" dirty="0" smtClean="0">
                <a:latin typeface="+mj-lt"/>
                <a:ea typeface="Verdana" charset="0"/>
                <a:cs typeface="Calibri (Head"/>
              </a:rPr>
              <a:t>, 2010</a:t>
            </a:r>
            <a:br>
              <a:rPr lang="de-AT" sz="2400" dirty="0" smtClean="0">
                <a:latin typeface="+mj-lt"/>
                <a:ea typeface="Verdana" charset="0"/>
                <a:cs typeface="Calibri (Head"/>
              </a:rPr>
            </a:br>
            <a:r>
              <a:rPr lang="de-AT" sz="2400" dirty="0" smtClean="0">
                <a:latin typeface="+mj-lt"/>
                <a:ea typeface="Verdana" charset="0"/>
                <a:cs typeface="Calibri (Head"/>
              </a:rPr>
              <a:t>Roland Moser</a:t>
            </a:r>
            <a:endParaRPr sz="2400" dirty="0">
              <a:latin typeface="+mj-lt"/>
              <a:ea typeface="Verdana" charset="0"/>
              <a:cs typeface="Calibri (Head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r>
              <a:rPr lang="en-US" dirty="0" smtClean="0"/>
              <a:t>PR-101208-a-RMO, December 8</a:t>
            </a:r>
            <a:r>
              <a:rPr lang="en-US" baseline="30000" dirty="0" smtClean="0"/>
              <a:t>th</a:t>
            </a:r>
            <a:r>
              <a:rPr lang="en-US" dirty="0" smtClean="0"/>
              <a:t>, 2010</a:t>
            </a:r>
            <a:endParaRPr lang="de-AT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Roland Moser</a:t>
            </a:r>
            <a:endParaRPr lang="de-AT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DE25F-5207-7F4A-B4A7-163C1CA9656A}" type="slidenum">
              <a:rPr lang="de-AT"/>
              <a:pPr/>
              <a:t>1</a:t>
            </a:fld>
            <a:endParaRPr lang="de-AT"/>
          </a:p>
        </p:txBody>
      </p:sp>
      <p:sp>
        <p:nvSpPr>
          <p:cNvPr id="8" name="TextBox 7"/>
          <p:cNvSpPr txBox="1"/>
          <p:nvPr/>
        </p:nvSpPr>
        <p:spPr>
          <a:xfrm>
            <a:off x="7920056" y="5329248"/>
            <a:ext cx="90441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>
                <a:solidFill>
                  <a:schemeClr val="tx2"/>
                </a:solidFill>
              </a:rPr>
              <a:t>R. Gutleber</a:t>
            </a:r>
            <a:endParaRPr lang="en-US" sz="1100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Procedure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CH" dirty="0" smtClean="0"/>
              <a:t>implements a </a:t>
            </a:r>
            <a:r>
              <a:rPr lang="de-CH" b="1" dirty="0" err="1" smtClean="0">
                <a:solidFill>
                  <a:srgbClr val="B3B80F"/>
                </a:solidFill>
              </a:rPr>
              <a:t>well-defined</a:t>
            </a:r>
            <a:r>
              <a:rPr lang="de-CH" b="1" dirty="0" smtClean="0">
                <a:solidFill>
                  <a:srgbClr val="B3B80F"/>
                </a:solidFill>
              </a:rPr>
              <a:t> API in C# </a:t>
            </a:r>
            <a:r>
              <a:rPr lang="de-CH" dirty="0" smtClean="0"/>
              <a:t>to perform a task</a:t>
            </a:r>
          </a:p>
          <a:p>
            <a:pPr lvl="1"/>
            <a:r>
              <a:rPr lang="de-CH" dirty="0" smtClean="0"/>
              <a:t>Example: „Emittance measurement“</a:t>
            </a:r>
          </a:p>
          <a:p>
            <a:r>
              <a:rPr lang="de-CH" dirty="0" smtClean="0">
                <a:solidFill>
                  <a:srgbClr val="B3B80F"/>
                </a:solidFill>
              </a:rPr>
              <a:t>operates </a:t>
            </a:r>
            <a:r>
              <a:rPr lang="de-CH" dirty="0" smtClean="0"/>
              <a:t>on </a:t>
            </a:r>
            <a:r>
              <a:rPr lang="de-CH" b="1" dirty="0" smtClean="0">
                <a:solidFill>
                  <a:srgbClr val="B3B80F"/>
                </a:solidFill>
              </a:rPr>
              <a:t>resources</a:t>
            </a:r>
            <a:r>
              <a:rPr lang="de-CH" dirty="0" smtClean="0"/>
              <a:t> (devices, WS, VAccs)</a:t>
            </a:r>
          </a:p>
          <a:p>
            <a:r>
              <a:rPr lang="de-CH" dirty="0" smtClean="0"/>
              <a:t>inherits from</a:t>
            </a:r>
            <a:r>
              <a:rPr lang="de-CH" dirty="0" smtClean="0">
                <a:solidFill>
                  <a:srgbClr val="B3B80F"/>
                </a:solidFill>
              </a:rPr>
              <a:t> BaseProcedure</a:t>
            </a:r>
          </a:p>
          <a:p>
            <a:pPr lvl="1"/>
            <a:r>
              <a:rPr lang="de-CH" dirty="0" smtClean="0"/>
              <a:t>default implementations for each function</a:t>
            </a:r>
          </a:p>
          <a:p>
            <a:r>
              <a:rPr lang="de-CH" dirty="0" smtClean="0"/>
              <a:t>may </a:t>
            </a:r>
            <a:r>
              <a:rPr lang="de-CH" dirty="0" smtClean="0">
                <a:solidFill>
                  <a:srgbClr val="B3B80F"/>
                </a:solidFill>
              </a:rPr>
              <a:t>override default implementations </a:t>
            </a:r>
            <a:r>
              <a:rPr lang="de-CH" dirty="0" smtClean="0"/>
              <a:t>to customize functions</a:t>
            </a:r>
          </a:p>
          <a:p>
            <a:r>
              <a:rPr lang="de-CH" dirty="0" smtClean="0"/>
              <a:t>Handling of </a:t>
            </a:r>
            <a:r>
              <a:rPr lang="de-CH" dirty="0" smtClean="0">
                <a:solidFill>
                  <a:srgbClr val="B3B80F"/>
                </a:solidFill>
              </a:rPr>
              <a:t>user events </a:t>
            </a:r>
            <a:r>
              <a:rPr lang="de-CH" dirty="0" smtClean="0"/>
              <a:t>(button pressed)</a:t>
            </a:r>
          </a:p>
          <a:p>
            <a:endParaRPr lang="de-CH" dirty="0" smtClean="0"/>
          </a:p>
          <a:p>
            <a:endParaRPr lang="de-CH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PR-101208-a-RMO, December 8</a:t>
            </a:r>
            <a:r>
              <a:rPr lang="en-US" baseline="30000" dirty="0" smtClean="0"/>
              <a:t>th</a:t>
            </a:r>
            <a:r>
              <a:rPr lang="en-US" dirty="0" smtClean="0"/>
              <a:t>, 2010</a:t>
            </a:r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 Moser</a:t>
            </a:r>
            <a:endParaRPr lang="de-A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98CBE-1794-1441-A42E-D13DB17F8847}" type="slidenum">
              <a:rPr lang="de-AT" smtClean="0"/>
              <a:pPr/>
              <a:t>10</a:t>
            </a:fld>
            <a:endParaRPr lang="de-A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ProcedureContext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8736"/>
            <a:ext cx="8229600" cy="4677427"/>
          </a:xfrm>
        </p:spPr>
        <p:txBody>
          <a:bodyPr/>
          <a:lstStyle/>
          <a:p>
            <a:r>
              <a:rPr lang="de-CH" dirty="0" smtClean="0"/>
              <a:t>Manages a minimal set of data required by every procedure</a:t>
            </a:r>
          </a:p>
          <a:p>
            <a:pPr lvl="1"/>
            <a:r>
              <a:rPr lang="de-CH" dirty="0" smtClean="0">
                <a:solidFill>
                  <a:srgbClr val="B3B80F"/>
                </a:solidFill>
              </a:rPr>
              <a:t>User Interface</a:t>
            </a:r>
            <a:r>
              <a:rPr lang="de-CH" dirty="0" smtClean="0"/>
              <a:t> Elements</a:t>
            </a:r>
          </a:p>
          <a:p>
            <a:pPr lvl="1"/>
            <a:r>
              <a:rPr lang="de-CH" dirty="0" smtClean="0">
                <a:solidFill>
                  <a:srgbClr val="C8C800"/>
                </a:solidFill>
              </a:rPr>
              <a:t>Dynamic loading </a:t>
            </a:r>
            <a:r>
              <a:rPr lang="de-CH" dirty="0" smtClean="0"/>
              <a:t>of procedure</a:t>
            </a:r>
          </a:p>
          <a:p>
            <a:pPr lvl="1"/>
            <a:r>
              <a:rPr lang="de-CH" dirty="0" smtClean="0"/>
              <a:t>Loading and saving </a:t>
            </a:r>
            <a:r>
              <a:rPr lang="de-CH" dirty="0" smtClean="0">
                <a:solidFill>
                  <a:srgbClr val="B3B80F"/>
                </a:solidFill>
              </a:rPr>
              <a:t>Configurations</a:t>
            </a:r>
          </a:p>
          <a:p>
            <a:pPr lvl="1"/>
            <a:r>
              <a:rPr lang="de-CH" dirty="0" smtClean="0"/>
              <a:t>Provide </a:t>
            </a:r>
            <a:r>
              <a:rPr lang="de-CH" dirty="0" smtClean="0">
                <a:solidFill>
                  <a:srgbClr val="B3B80F"/>
                </a:solidFill>
              </a:rPr>
              <a:t>logging</a:t>
            </a:r>
            <a:r>
              <a:rPr lang="de-CH" dirty="0" smtClean="0"/>
              <a:t> capabilities</a:t>
            </a:r>
          </a:p>
          <a:p>
            <a:pPr lvl="1"/>
            <a:r>
              <a:rPr lang="de-CH" dirty="0" smtClean="0">
                <a:solidFill>
                  <a:srgbClr val="C8C800"/>
                </a:solidFill>
              </a:rPr>
              <a:t>Allocation </a:t>
            </a:r>
            <a:r>
              <a:rPr lang="de-CH" dirty="0" smtClean="0"/>
              <a:t>and deallocation of resources</a:t>
            </a:r>
          </a:p>
          <a:p>
            <a:pPr lvl="1"/>
            <a:r>
              <a:rPr lang="de-CH" dirty="0" smtClean="0"/>
              <a:t>A coloured </a:t>
            </a:r>
            <a:r>
              <a:rPr lang="de-CH" dirty="0" smtClean="0">
                <a:solidFill>
                  <a:srgbClr val="B3B80F"/>
                </a:solidFill>
              </a:rPr>
              <a:t>PetriNet</a:t>
            </a:r>
            <a:r>
              <a:rPr lang="de-CH" dirty="0" smtClean="0"/>
              <a:t> used for executing a procedure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PR-101208-a-RMO, December 8</a:t>
            </a:r>
            <a:r>
              <a:rPr lang="en-US" baseline="30000" dirty="0" smtClean="0"/>
              <a:t>th</a:t>
            </a:r>
            <a:r>
              <a:rPr lang="en-US" dirty="0" smtClean="0"/>
              <a:t>, 2010</a:t>
            </a:r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 Moser</a:t>
            </a:r>
            <a:endParaRPr lang="de-A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98CBE-1794-1441-A42E-D13DB17F8847}" type="slidenum">
              <a:rPr lang="de-AT" smtClean="0"/>
              <a:pPr/>
              <a:t>11</a:t>
            </a:fld>
            <a:endParaRPr lang="de-A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Procedure Class Diagram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PR-101208-a-RMO, December 8</a:t>
            </a:r>
            <a:r>
              <a:rPr lang="en-US" baseline="30000" dirty="0" smtClean="0"/>
              <a:t>th</a:t>
            </a:r>
            <a:r>
              <a:rPr lang="en-US" dirty="0" smtClean="0"/>
              <a:t>, 2010</a:t>
            </a:r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 Moser</a:t>
            </a:r>
            <a:endParaRPr lang="de-A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98CBE-1794-1441-A42E-D13DB17F8847}" type="slidenum">
              <a:rPr lang="de-AT" smtClean="0"/>
              <a:pPr/>
              <a:t>12</a:t>
            </a:fld>
            <a:endParaRPr lang="de-AT"/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91496" y="1127719"/>
            <a:ext cx="7380984" cy="49439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Resources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de-CH" dirty="0" smtClean="0"/>
              <a:t>Procedures operate on the following types of resources</a:t>
            </a:r>
          </a:p>
          <a:p>
            <a:r>
              <a:rPr lang="de-CH" b="1" dirty="0" smtClean="0">
                <a:solidFill>
                  <a:srgbClr val="B3B80F"/>
                </a:solidFill>
              </a:rPr>
              <a:t>Basic Devices</a:t>
            </a:r>
          </a:p>
          <a:p>
            <a:pPr lvl="1"/>
            <a:r>
              <a:rPr lang="de-CH" dirty="0" smtClean="0"/>
              <a:t>E.g. Vacuum Valve </a:t>
            </a:r>
          </a:p>
          <a:p>
            <a:r>
              <a:rPr lang="de-CH" b="1" dirty="0" smtClean="0">
                <a:solidFill>
                  <a:srgbClr val="B3B80F"/>
                </a:solidFill>
              </a:rPr>
              <a:t>State Driven Devices</a:t>
            </a:r>
          </a:p>
          <a:p>
            <a:pPr lvl="1"/>
            <a:r>
              <a:rPr lang="de-CH" dirty="0" smtClean="0"/>
              <a:t>May contain a list of </a:t>
            </a:r>
            <a:r>
              <a:rPr lang="de-CH" dirty="0" err="1" smtClean="0"/>
              <a:t>basic</a:t>
            </a:r>
            <a:r>
              <a:rPr lang="de-CH" dirty="0" smtClean="0"/>
              <a:t> devices</a:t>
            </a:r>
          </a:p>
          <a:p>
            <a:pPr lvl="1"/>
            <a:r>
              <a:rPr lang="de-CH" dirty="0" smtClean="0"/>
              <a:t>E.g. Vacuum Control System for a sector</a:t>
            </a:r>
          </a:p>
          <a:p>
            <a:r>
              <a:rPr lang="de-CH" dirty="0" smtClean="0">
                <a:solidFill>
                  <a:srgbClr val="B3B80F"/>
                </a:solidFill>
              </a:rPr>
              <a:t>Working Sets</a:t>
            </a:r>
          </a:p>
          <a:p>
            <a:pPr lvl="1"/>
            <a:r>
              <a:rPr lang="de-CH" dirty="0" smtClean="0"/>
              <a:t>List of state driven devices</a:t>
            </a:r>
          </a:p>
          <a:p>
            <a:r>
              <a:rPr lang="de-CH" dirty="0" smtClean="0">
                <a:solidFill>
                  <a:srgbClr val="B3B80F"/>
                </a:solidFill>
              </a:rPr>
              <a:t>Virtual Accelerators</a:t>
            </a:r>
          </a:p>
          <a:p>
            <a:pPr lvl="1"/>
            <a:r>
              <a:rPr lang="de-CH" dirty="0" smtClean="0"/>
              <a:t>List of working sets</a:t>
            </a:r>
          </a:p>
          <a:p>
            <a:endParaRPr lang="de-CH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PR-101208-a-RMO, December 8</a:t>
            </a:r>
            <a:r>
              <a:rPr lang="en-US" baseline="30000" dirty="0" smtClean="0"/>
              <a:t>th</a:t>
            </a:r>
            <a:r>
              <a:rPr lang="en-US" dirty="0" smtClean="0"/>
              <a:t>, 2010</a:t>
            </a:r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 Moser</a:t>
            </a:r>
            <a:endParaRPr lang="de-A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98CBE-1794-1441-A42E-D13DB17F8847}" type="slidenum">
              <a:rPr lang="de-AT" smtClean="0"/>
              <a:pPr/>
              <a:t>13</a:t>
            </a:fld>
            <a:endParaRPr lang="de-AT"/>
          </a:p>
        </p:txBody>
      </p:sp>
      <p:sp>
        <p:nvSpPr>
          <p:cNvPr id="7" name="Right Brace 6"/>
          <p:cNvSpPr/>
          <p:nvPr/>
        </p:nvSpPr>
        <p:spPr>
          <a:xfrm>
            <a:off x="5652144" y="2798916"/>
            <a:ext cx="270036" cy="2700360"/>
          </a:xfrm>
          <a:prstGeom prst="righ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8" name="Content Placeholder 2"/>
          <p:cNvSpPr txBox="1">
            <a:spLocks/>
          </p:cNvSpPr>
          <p:nvPr/>
        </p:nvSpPr>
        <p:spPr bwMode="auto">
          <a:xfrm>
            <a:off x="5922180" y="3789049"/>
            <a:ext cx="3872388" cy="900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2060"/>
              </a:buClr>
              <a:buSzTx/>
              <a:buFont typeface="Arial" charset="0"/>
              <a:buNone/>
              <a:tabLst/>
              <a:defRPr/>
            </a:pPr>
            <a:r>
              <a:rPr kumimoji="0" lang="de-CH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Verdana" pitchFamily="34" charset="0"/>
                <a:cs typeface="Verdana" pitchFamily="34" charset="0"/>
              </a:rPr>
              <a:t>Implement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2060"/>
              </a:buClr>
              <a:buSzTx/>
              <a:buFont typeface="Arial" charset="0"/>
              <a:buNone/>
              <a:tabLst/>
              <a:defRPr/>
            </a:pPr>
            <a:r>
              <a:rPr kumimoji="0" lang="de-CH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8C800"/>
                </a:solidFill>
                <a:effectLst/>
                <a:uLnTx/>
                <a:uFillTx/>
                <a:latin typeface="+mn-lt"/>
                <a:ea typeface="Verdana" pitchFamily="34" charset="0"/>
                <a:cs typeface="Verdana" pitchFamily="34" charset="0"/>
              </a:rPr>
              <a:t>state driven device interface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944563" y="648153"/>
            <a:ext cx="1710228" cy="99013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Resource Hierarchy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PR-101208-a-RMO, December 8</a:t>
            </a:r>
            <a:r>
              <a:rPr lang="en-US" baseline="30000" dirty="0" smtClean="0"/>
              <a:t>th</a:t>
            </a:r>
            <a:r>
              <a:rPr lang="en-US" dirty="0" smtClean="0"/>
              <a:t>, 2010</a:t>
            </a:r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 Moser</a:t>
            </a:r>
            <a:endParaRPr lang="de-A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98CBE-1794-1441-A42E-D13DB17F8847}" type="slidenum">
              <a:rPr lang="de-AT" smtClean="0"/>
              <a:pPr/>
              <a:t>14</a:t>
            </a:fld>
            <a:endParaRPr lang="de-AT"/>
          </a:p>
        </p:txBody>
      </p:sp>
      <p:pic>
        <p:nvPicPr>
          <p:cNvPr id="7475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69684" y="1088687"/>
            <a:ext cx="7202796" cy="47937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Devices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8736"/>
            <a:ext cx="8229600" cy="4677427"/>
          </a:xfrm>
        </p:spPr>
        <p:txBody>
          <a:bodyPr/>
          <a:lstStyle/>
          <a:p>
            <a:r>
              <a:rPr lang="de-CH" b="1" dirty="0" smtClean="0">
                <a:solidFill>
                  <a:srgbClr val="B3B80F"/>
                </a:solidFill>
              </a:rPr>
              <a:t>Basic devices </a:t>
            </a:r>
            <a:r>
              <a:rPr lang="de-CH" dirty="0" smtClean="0"/>
              <a:t>provide an </a:t>
            </a:r>
            <a:r>
              <a:rPr lang="de-CH" b="1" dirty="0" smtClean="0">
                <a:solidFill>
                  <a:srgbClr val="B3B80F"/>
                </a:solidFill>
              </a:rPr>
              <a:t>API</a:t>
            </a:r>
            <a:r>
              <a:rPr lang="de-CH" dirty="0" smtClean="0"/>
              <a:t> to</a:t>
            </a:r>
          </a:p>
          <a:p>
            <a:pPr lvl="1"/>
            <a:r>
              <a:rPr lang="de-CH" dirty="0" smtClean="0"/>
              <a:t>Read default properties (e.g. Name)</a:t>
            </a:r>
          </a:p>
          <a:p>
            <a:r>
              <a:rPr lang="de-CH" b="1" dirty="0" smtClean="0">
                <a:solidFill>
                  <a:srgbClr val="B3B80F"/>
                </a:solidFill>
              </a:rPr>
              <a:t>State driven devices </a:t>
            </a:r>
            <a:r>
              <a:rPr lang="de-CH" dirty="0" smtClean="0"/>
              <a:t>provide an </a:t>
            </a:r>
            <a:r>
              <a:rPr lang="de-CH" b="1" dirty="0" smtClean="0">
                <a:solidFill>
                  <a:srgbClr val="B3B80F"/>
                </a:solidFill>
              </a:rPr>
              <a:t>API</a:t>
            </a:r>
            <a:r>
              <a:rPr lang="de-CH" dirty="0" smtClean="0"/>
              <a:t> to</a:t>
            </a:r>
          </a:p>
          <a:p>
            <a:pPr lvl="1"/>
            <a:r>
              <a:rPr lang="de-CH" dirty="0" smtClean="0"/>
              <a:t>control the </a:t>
            </a:r>
            <a:r>
              <a:rPr lang="de-CH" dirty="0" err="1" smtClean="0"/>
              <a:t>state</a:t>
            </a:r>
            <a:r>
              <a:rPr lang="de-CH" dirty="0" smtClean="0"/>
              <a:t> </a:t>
            </a:r>
            <a:r>
              <a:rPr lang="de-CH" dirty="0" err="1" smtClean="0"/>
              <a:t>machine</a:t>
            </a:r>
            <a:endParaRPr lang="de-CH" dirty="0" smtClean="0"/>
          </a:p>
          <a:p>
            <a:pPr lvl="1"/>
            <a:r>
              <a:rPr lang="de-CH" dirty="0" smtClean="0"/>
              <a:t>change the mode</a:t>
            </a:r>
          </a:p>
          <a:p>
            <a:pPr lvl="1"/>
            <a:r>
              <a:rPr lang="de-CH" dirty="0" smtClean="0"/>
              <a:t>etc.</a:t>
            </a:r>
          </a:p>
          <a:p>
            <a:r>
              <a:rPr lang="de-CH" b="1" dirty="0" smtClean="0">
                <a:solidFill>
                  <a:srgbClr val="B3B80F"/>
                </a:solidFill>
              </a:rPr>
              <a:t>Additional device </a:t>
            </a:r>
            <a:r>
              <a:rPr lang="de-CH" dirty="0" smtClean="0"/>
              <a:t>types can be added with a </a:t>
            </a:r>
            <a:r>
              <a:rPr lang="de-CH" b="1" dirty="0" smtClean="0">
                <a:solidFill>
                  <a:srgbClr val="B3B80F"/>
                </a:solidFill>
              </a:rPr>
              <a:t>custom interface </a:t>
            </a:r>
            <a:r>
              <a:rPr lang="de-CH" dirty="0" smtClean="0"/>
              <a:t>that extends one of the above APIs</a:t>
            </a:r>
            <a:endParaRPr lang="de-CH" dirty="0" smtClean="0">
              <a:solidFill>
                <a:srgbClr val="B3B80F"/>
              </a:solidFill>
            </a:endParaRPr>
          </a:p>
          <a:p>
            <a:pPr lvl="1"/>
            <a:r>
              <a:rPr lang="de-CH" dirty="0" smtClean="0"/>
              <a:t>API simplifies the source code in the procedures by not using PVSS dpGet/dpSet directly</a:t>
            </a:r>
          </a:p>
          <a:p>
            <a:pPr lvl="1"/>
            <a:r>
              <a:rPr lang="de-CH" dirty="0" smtClean="0"/>
              <a:t>Power converter: ground(), unground() functions</a:t>
            </a:r>
          </a:p>
          <a:p>
            <a:pPr lvl="1"/>
            <a:r>
              <a:rPr lang="de-CH" dirty="0" smtClean="0"/>
              <a:t>Beam stopper: moveIn() and MoveOut() functions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PR-101208-a-RMO, December 8</a:t>
            </a:r>
            <a:r>
              <a:rPr lang="en-US" baseline="30000" dirty="0" smtClean="0"/>
              <a:t>th</a:t>
            </a:r>
            <a:r>
              <a:rPr lang="en-US" dirty="0" smtClean="0"/>
              <a:t>, 2010</a:t>
            </a:r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 Moser</a:t>
            </a:r>
            <a:endParaRPr lang="de-A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98CBE-1794-1441-A42E-D13DB17F8847}" type="slidenum">
              <a:rPr lang="de-AT" smtClean="0"/>
              <a:pPr/>
              <a:t>15</a:t>
            </a:fld>
            <a:endParaRPr lang="de-A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http://www.gianodo.it/cur/wp-content/bussol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5044" y="2162168"/>
            <a:ext cx="2336788" cy="2336788"/>
          </a:xfrm>
          <a:prstGeom prst="rect">
            <a:avLst/>
          </a:prstGeom>
          <a:noFill/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PR-101208-a-RMO, December 8</a:t>
            </a:r>
            <a:r>
              <a:rPr lang="en-US" baseline="30000" dirty="0" smtClean="0"/>
              <a:t>th</a:t>
            </a:r>
            <a:r>
              <a:rPr lang="en-US" dirty="0" smtClean="0"/>
              <a:t>, 2010</a:t>
            </a:r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 Moser</a:t>
            </a:r>
            <a:endParaRPr lang="de-A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98CBE-1794-1441-A42E-D13DB17F8847}" type="slidenum">
              <a:rPr lang="de-AT" smtClean="0"/>
              <a:pPr/>
              <a:t>16</a:t>
            </a:fld>
            <a:endParaRPr lang="de-AT"/>
          </a:p>
        </p:txBody>
      </p:sp>
      <p:sp>
        <p:nvSpPr>
          <p:cNvPr id="13" name="Title 8"/>
          <p:cNvSpPr>
            <a:spLocks noGrp="1"/>
          </p:cNvSpPr>
          <p:nvPr>
            <p:ph type="title"/>
          </p:nvPr>
        </p:nvSpPr>
        <p:spPr>
          <a:xfrm>
            <a:off x="722313" y="2258845"/>
            <a:ext cx="7772400" cy="1984548"/>
          </a:xfrm>
        </p:spPr>
        <p:txBody>
          <a:bodyPr anchor="t"/>
          <a:lstStyle/>
          <a:p>
            <a:pPr algn="ctr"/>
            <a:r>
              <a:rPr lang="en-US" sz="4000" b="1" dirty="0" smtClean="0">
                <a:latin typeface="Verdana" pitchFamily="34" charset="0"/>
              </a:rPr>
              <a:t/>
            </a:r>
            <a:br>
              <a:rPr lang="en-US" sz="4000" b="1" dirty="0" smtClean="0">
                <a:latin typeface="Verdana" pitchFamily="34" charset="0"/>
              </a:rPr>
            </a:br>
            <a:r>
              <a:rPr lang="en-US" sz="4000" b="1" dirty="0" smtClean="0">
                <a:latin typeface="Verdana" pitchFamily="34" charset="0"/>
              </a:rPr>
              <a:t>STATUS</a:t>
            </a:r>
            <a:endParaRPr lang="en-US" sz="4000" b="1" dirty="0">
              <a:latin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Plan since October 2010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58724"/>
            <a:ext cx="8229600" cy="4767439"/>
          </a:xfrm>
        </p:spPr>
        <p:txBody>
          <a:bodyPr/>
          <a:lstStyle/>
          <a:p>
            <a:r>
              <a:rPr lang="de-CH" dirty="0" smtClean="0"/>
              <a:t>Working on the </a:t>
            </a:r>
            <a:r>
              <a:rPr lang="de-CH" b="1" dirty="0" smtClean="0">
                <a:solidFill>
                  <a:srgbClr val="B3B80F"/>
                </a:solidFill>
              </a:rPr>
              <a:t>Enterprise Architect Model</a:t>
            </a:r>
          </a:p>
          <a:p>
            <a:pPr lvl="1"/>
            <a:r>
              <a:rPr lang="de-CH" b="1" dirty="0" smtClean="0"/>
              <a:t>requirements</a:t>
            </a:r>
          </a:p>
          <a:p>
            <a:pPr lvl="1"/>
            <a:r>
              <a:rPr lang="de-CH" b="1" dirty="0" smtClean="0"/>
              <a:t>architecture</a:t>
            </a:r>
            <a:r>
              <a:rPr lang="de-CH" dirty="0" smtClean="0"/>
              <a:t> and design</a:t>
            </a:r>
          </a:p>
          <a:p>
            <a:r>
              <a:rPr lang="de-CH" dirty="0" smtClean="0"/>
              <a:t>Provide an initial ProShell </a:t>
            </a:r>
            <a:r>
              <a:rPr lang="de-CH" b="1" dirty="0" smtClean="0">
                <a:solidFill>
                  <a:srgbClr val="B3B80F"/>
                </a:solidFill>
              </a:rPr>
              <a:t>skeleton</a:t>
            </a:r>
          </a:p>
          <a:p>
            <a:pPr lvl="1"/>
            <a:r>
              <a:rPr lang="de-CH" b="1" dirty="0" smtClean="0"/>
              <a:t>Procedure interface </a:t>
            </a:r>
            <a:r>
              <a:rPr lang="de-CH" dirty="0" smtClean="0"/>
              <a:t>finalized</a:t>
            </a:r>
          </a:p>
          <a:p>
            <a:pPr lvl="1"/>
            <a:r>
              <a:rPr lang="de-CH" dirty="0" smtClean="0"/>
              <a:t>Eventually provide </a:t>
            </a:r>
            <a:r>
              <a:rPr lang="de-CH" b="1" dirty="0" smtClean="0"/>
              <a:t>integration</a:t>
            </a:r>
            <a:r>
              <a:rPr lang="de-CH" dirty="0" smtClean="0"/>
              <a:t> with </a:t>
            </a:r>
            <a:r>
              <a:rPr lang="de-CH" b="1" dirty="0" smtClean="0"/>
              <a:t>PVSS</a:t>
            </a:r>
          </a:p>
          <a:p>
            <a:pPr lvl="1"/>
            <a:r>
              <a:rPr lang="de-CH" dirty="0" smtClean="0"/>
              <a:t>Dynamic loading of </a:t>
            </a:r>
            <a:r>
              <a:rPr lang="de-CH" dirty="0" err="1" smtClean="0"/>
              <a:t>procedures</a:t>
            </a:r>
            <a:r>
              <a:rPr lang="de-CH" dirty="0" smtClean="0"/>
              <a:t> in </a:t>
            </a:r>
            <a:r>
              <a:rPr lang="de-CH" dirty="0" err="1" smtClean="0"/>
              <a:t>progress</a:t>
            </a:r>
            <a:endParaRPr lang="de-CH" dirty="0" smtClean="0"/>
          </a:p>
          <a:p>
            <a:pPr lvl="1"/>
            <a:r>
              <a:rPr lang="de-CH" dirty="0" smtClean="0"/>
              <a:t>Editor for </a:t>
            </a:r>
            <a:r>
              <a:rPr lang="de-CH" dirty="0" err="1" smtClean="0"/>
              <a:t>Coloured</a:t>
            </a:r>
            <a:r>
              <a:rPr lang="de-CH" dirty="0" smtClean="0"/>
              <a:t> </a:t>
            </a:r>
            <a:r>
              <a:rPr lang="de-CH" dirty="0" err="1" smtClean="0"/>
              <a:t>PetriNets</a:t>
            </a:r>
            <a:r>
              <a:rPr lang="de-CH" dirty="0" smtClean="0"/>
              <a:t> in </a:t>
            </a:r>
            <a:r>
              <a:rPr lang="de-CH" dirty="0" err="1" smtClean="0"/>
              <a:t>progress</a:t>
            </a:r>
            <a:endParaRPr lang="de-CH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PR-101208-a-RMO, December 8</a:t>
            </a:r>
            <a:r>
              <a:rPr lang="en-US" baseline="30000" dirty="0" smtClean="0"/>
              <a:t>th</a:t>
            </a:r>
            <a:r>
              <a:rPr lang="en-US" dirty="0" smtClean="0"/>
              <a:t>, 2010</a:t>
            </a:r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 Moser</a:t>
            </a:r>
            <a:endParaRPr lang="de-A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98CBE-1794-1441-A42E-D13DB17F8847}" type="slidenum">
              <a:rPr lang="de-AT" smtClean="0"/>
              <a:pPr/>
              <a:t>17</a:t>
            </a:fld>
            <a:endParaRPr lang="de-A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Enterprise Architect Model Progress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58724"/>
            <a:ext cx="8229600" cy="4767439"/>
          </a:xfrm>
        </p:spPr>
        <p:txBody>
          <a:bodyPr/>
          <a:lstStyle/>
          <a:p>
            <a:r>
              <a:rPr lang="de-CH" dirty="0" smtClean="0"/>
              <a:t>ProShell </a:t>
            </a:r>
            <a:r>
              <a:rPr lang="de-CH" b="1" dirty="0" smtClean="0">
                <a:solidFill>
                  <a:srgbClr val="B3B80F"/>
                </a:solidFill>
              </a:rPr>
              <a:t>Enterprise Architect Model</a:t>
            </a:r>
            <a:r>
              <a:rPr lang="de-CH" dirty="0" smtClean="0">
                <a:solidFill>
                  <a:srgbClr val="B3B80F"/>
                </a:solidFill>
              </a:rPr>
              <a:t> </a:t>
            </a:r>
            <a:r>
              <a:rPr lang="de-CH" dirty="0" smtClean="0"/>
              <a:t>updated</a:t>
            </a:r>
          </a:p>
          <a:p>
            <a:pPr lvl="1"/>
            <a:r>
              <a:rPr lang="de-CH" dirty="0" smtClean="0"/>
              <a:t>Now an accurate representation of what is implemented</a:t>
            </a:r>
            <a:endParaRPr lang="de-CH" b="1" dirty="0" smtClean="0"/>
          </a:p>
          <a:p>
            <a:pPr lvl="1"/>
            <a:r>
              <a:rPr lang="de-CH" dirty="0" smtClean="0"/>
              <a:t>Contains initial </a:t>
            </a:r>
            <a:r>
              <a:rPr lang="de-CH" dirty="0" smtClean="0">
                <a:solidFill>
                  <a:srgbClr val="B3B80F"/>
                </a:solidFill>
              </a:rPr>
              <a:t>Requirements</a:t>
            </a:r>
            <a:endParaRPr lang="de-CH" dirty="0" smtClean="0"/>
          </a:p>
          <a:p>
            <a:pPr lvl="2"/>
            <a:r>
              <a:rPr lang="de-CH" dirty="0" smtClean="0"/>
              <a:t>further time needed</a:t>
            </a:r>
          </a:p>
          <a:p>
            <a:pPr lvl="1"/>
            <a:r>
              <a:rPr lang="de-CH" dirty="0" smtClean="0">
                <a:solidFill>
                  <a:srgbClr val="B3B80F"/>
                </a:solidFill>
              </a:rPr>
              <a:t>Architecture and Design</a:t>
            </a:r>
          </a:p>
          <a:p>
            <a:pPr lvl="2"/>
            <a:r>
              <a:rPr lang="de-CH" dirty="0" smtClean="0"/>
              <a:t>Cleaned up document</a:t>
            </a:r>
          </a:p>
          <a:p>
            <a:pPr lvl="2"/>
            <a:r>
              <a:rPr lang="de-CH" dirty="0" smtClean="0"/>
              <a:t>Aligned to implementation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PR-101208-a-RMO, December 8</a:t>
            </a:r>
            <a:r>
              <a:rPr lang="en-US" baseline="30000" dirty="0" smtClean="0"/>
              <a:t>th</a:t>
            </a:r>
            <a:r>
              <a:rPr lang="en-US" dirty="0" smtClean="0"/>
              <a:t>, 2010</a:t>
            </a:r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 Moser</a:t>
            </a:r>
            <a:endParaRPr lang="de-A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98CBE-1794-1441-A42E-D13DB17F8847}" type="slidenum">
              <a:rPr lang="de-AT" smtClean="0"/>
              <a:pPr/>
              <a:t>18</a:t>
            </a:fld>
            <a:endParaRPr lang="de-A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Implementation Progress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58724"/>
            <a:ext cx="8229600" cy="4767439"/>
          </a:xfrm>
        </p:spPr>
        <p:txBody>
          <a:bodyPr/>
          <a:lstStyle/>
          <a:p>
            <a:r>
              <a:rPr lang="de-CH" dirty="0" smtClean="0"/>
              <a:t>ProShell</a:t>
            </a:r>
          </a:p>
          <a:p>
            <a:pPr lvl="1"/>
            <a:r>
              <a:rPr lang="de-CH" dirty="0" smtClean="0"/>
              <a:t>Revised </a:t>
            </a:r>
            <a:r>
              <a:rPr lang="de-CH" b="1" dirty="0" smtClean="0">
                <a:solidFill>
                  <a:srgbClr val="C8C800"/>
                </a:solidFill>
              </a:rPr>
              <a:t>procedure interface</a:t>
            </a:r>
          </a:p>
          <a:p>
            <a:pPr lvl="2"/>
            <a:r>
              <a:rPr lang="de-CH" dirty="0" smtClean="0"/>
              <a:t>Only minor changes expected till next MACS week</a:t>
            </a:r>
          </a:p>
          <a:p>
            <a:pPr lvl="1"/>
            <a:r>
              <a:rPr lang="de-CH" dirty="0" smtClean="0"/>
              <a:t>Loading and saving of </a:t>
            </a:r>
            <a:r>
              <a:rPr lang="de-CH" b="1" dirty="0" smtClean="0">
                <a:solidFill>
                  <a:srgbClr val="C8C800"/>
                </a:solidFill>
              </a:rPr>
              <a:t>configurations</a:t>
            </a:r>
            <a:r>
              <a:rPr lang="de-CH" dirty="0" smtClean="0"/>
              <a:t> (settings)</a:t>
            </a:r>
          </a:p>
          <a:p>
            <a:pPr lvl="1"/>
            <a:r>
              <a:rPr lang="de-CH" dirty="0" smtClean="0"/>
              <a:t>Revised and improved </a:t>
            </a:r>
            <a:r>
              <a:rPr lang="de-CH" b="1" dirty="0" smtClean="0">
                <a:solidFill>
                  <a:srgbClr val="C8C800"/>
                </a:solidFill>
              </a:rPr>
              <a:t>input panel</a:t>
            </a:r>
          </a:p>
          <a:p>
            <a:pPr lvl="1"/>
            <a:r>
              <a:rPr lang="de-CH" dirty="0" smtClean="0"/>
              <a:t>Embed NI </a:t>
            </a:r>
            <a:r>
              <a:rPr lang="de-CH" dirty="0" smtClean="0">
                <a:solidFill>
                  <a:srgbClr val="C8C800"/>
                </a:solidFill>
              </a:rPr>
              <a:t>graph </a:t>
            </a:r>
            <a:r>
              <a:rPr lang="de-CH" dirty="0" err="1" smtClean="0">
                <a:solidFill>
                  <a:srgbClr val="C8C800"/>
                </a:solidFill>
              </a:rPr>
              <a:t>widget</a:t>
            </a:r>
            <a:endParaRPr lang="de-CH" dirty="0" smtClean="0">
              <a:solidFill>
                <a:srgbClr val="C8C800"/>
              </a:solidFill>
            </a:endParaRPr>
          </a:p>
          <a:p>
            <a:r>
              <a:rPr lang="de-CH" dirty="0" err="1" smtClean="0"/>
              <a:t>Resource</a:t>
            </a:r>
            <a:r>
              <a:rPr lang="de-CH" dirty="0" smtClean="0"/>
              <a:t> </a:t>
            </a:r>
            <a:r>
              <a:rPr lang="de-CH" dirty="0" err="1" smtClean="0"/>
              <a:t>hierarchy</a:t>
            </a:r>
            <a:endParaRPr lang="de-CH" dirty="0" smtClean="0"/>
          </a:p>
          <a:p>
            <a:pPr lvl="1"/>
            <a:r>
              <a:rPr lang="de-CH" dirty="0" smtClean="0"/>
              <a:t>Basic and state driven </a:t>
            </a:r>
            <a:r>
              <a:rPr lang="de-CH" b="1" dirty="0" smtClean="0">
                <a:solidFill>
                  <a:srgbClr val="C8C800"/>
                </a:solidFill>
              </a:rPr>
              <a:t>devices</a:t>
            </a:r>
          </a:p>
          <a:p>
            <a:pPr lvl="1"/>
            <a:r>
              <a:rPr lang="de-CH" dirty="0" smtClean="0"/>
              <a:t>Working Sets (</a:t>
            </a:r>
            <a:r>
              <a:rPr lang="de-CH" b="1" dirty="0" smtClean="0">
                <a:solidFill>
                  <a:srgbClr val="C8C800"/>
                </a:solidFill>
              </a:rPr>
              <a:t>WS</a:t>
            </a:r>
            <a:r>
              <a:rPr lang="de-CH" dirty="0" smtClean="0"/>
              <a:t>) and Virtual Accelerators (</a:t>
            </a:r>
            <a:r>
              <a:rPr lang="de-CH" b="1" dirty="0" smtClean="0">
                <a:solidFill>
                  <a:srgbClr val="C8C800"/>
                </a:solidFill>
              </a:rPr>
              <a:t>VAcc</a:t>
            </a:r>
            <a:r>
              <a:rPr lang="de-CH" dirty="0" smtClean="0"/>
              <a:t>)</a:t>
            </a:r>
          </a:p>
          <a:p>
            <a:pPr lvl="1"/>
            <a:r>
              <a:rPr lang="de-CH" b="1" dirty="0" smtClean="0"/>
              <a:t>Feedback</a:t>
            </a:r>
            <a:r>
              <a:rPr lang="de-CH" dirty="0" smtClean="0"/>
              <a:t> for PVSSProxy</a:t>
            </a:r>
          </a:p>
          <a:p>
            <a:r>
              <a:rPr lang="de-CH" dirty="0" smtClean="0"/>
              <a:t>Petri Net Editor</a:t>
            </a:r>
          </a:p>
          <a:p>
            <a:pPr lvl="1"/>
            <a:r>
              <a:rPr lang="de-CH" b="1" dirty="0" smtClean="0"/>
              <a:t>Initial </a:t>
            </a:r>
            <a:r>
              <a:rPr lang="de-CH" b="1" dirty="0" smtClean="0">
                <a:solidFill>
                  <a:srgbClr val="C8C800"/>
                </a:solidFill>
              </a:rPr>
              <a:t>implementation</a:t>
            </a:r>
            <a:r>
              <a:rPr lang="de-CH" b="1" dirty="0" smtClean="0"/>
              <a:t> </a:t>
            </a:r>
            <a:r>
              <a:rPr lang="de-CH" dirty="0" smtClean="0"/>
              <a:t>(Cosylab, Sunil Sah)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PR-101208-a-RMO, December 8</a:t>
            </a:r>
            <a:r>
              <a:rPr lang="en-US" baseline="30000" dirty="0" smtClean="0"/>
              <a:t>th</a:t>
            </a:r>
            <a:r>
              <a:rPr lang="en-US" dirty="0" smtClean="0"/>
              <a:t>, 2010</a:t>
            </a:r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 Moser</a:t>
            </a:r>
            <a:endParaRPr lang="de-A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98CBE-1794-1441-A42E-D13DB17F8847}" type="slidenum">
              <a:rPr lang="de-AT" smtClean="0"/>
              <a:pPr/>
              <a:t>19</a:t>
            </a:fld>
            <a:endParaRPr lang="de-A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Scope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CH" dirty="0" smtClean="0"/>
              <a:t>Overview of </a:t>
            </a:r>
            <a:r>
              <a:rPr lang="de-CH" b="1" dirty="0" smtClean="0">
                <a:solidFill>
                  <a:srgbClr val="B3B80F"/>
                </a:solidFill>
              </a:rPr>
              <a:t>ProShell </a:t>
            </a:r>
            <a:r>
              <a:rPr lang="de-CH" dirty="0" smtClean="0"/>
              <a:t>Procedure Framework </a:t>
            </a:r>
            <a:r>
              <a:rPr lang="de-CH" b="1" dirty="0" smtClean="0">
                <a:solidFill>
                  <a:srgbClr val="B3B80F"/>
                </a:solidFill>
              </a:rPr>
              <a:t>architecture</a:t>
            </a:r>
          </a:p>
          <a:p>
            <a:r>
              <a:rPr lang="de-CH" dirty="0" smtClean="0"/>
              <a:t>Current </a:t>
            </a:r>
            <a:r>
              <a:rPr lang="de-CH" b="1" dirty="0" smtClean="0">
                <a:solidFill>
                  <a:srgbClr val="B3B80F"/>
                </a:solidFill>
              </a:rPr>
              <a:t>status</a:t>
            </a:r>
          </a:p>
          <a:p>
            <a:pPr lvl="1"/>
            <a:r>
              <a:rPr lang="de-CH" dirty="0" smtClean="0"/>
              <a:t>What was achieved since September 2010</a:t>
            </a:r>
          </a:p>
          <a:p>
            <a:pPr lvl="1"/>
            <a:r>
              <a:rPr lang="de-CH" dirty="0" smtClean="0"/>
              <a:t>Plan till March 2011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PR-101208-a-RMO, December 8</a:t>
            </a:r>
            <a:r>
              <a:rPr lang="en-US" baseline="30000" dirty="0" smtClean="0"/>
              <a:t>th</a:t>
            </a:r>
            <a:r>
              <a:rPr lang="en-US" dirty="0" smtClean="0"/>
              <a:t>, 2010</a:t>
            </a:r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 Moser</a:t>
            </a:r>
            <a:endParaRPr lang="de-A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98CBE-1794-1441-A42E-D13DB17F8847}" type="slidenum">
              <a:rPr lang="de-AT" smtClean="0"/>
              <a:pPr/>
              <a:t>2</a:t>
            </a:fld>
            <a:endParaRPr lang="de-A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Plan since October 2010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58724"/>
            <a:ext cx="8229600" cy="4767439"/>
          </a:xfrm>
        </p:spPr>
        <p:txBody>
          <a:bodyPr/>
          <a:lstStyle/>
          <a:p>
            <a:r>
              <a:rPr lang="de-CH" dirty="0" smtClean="0"/>
              <a:t>Working on the </a:t>
            </a:r>
            <a:r>
              <a:rPr lang="de-CH" b="1" dirty="0" smtClean="0"/>
              <a:t>Enterprise Architect Model</a:t>
            </a:r>
          </a:p>
          <a:p>
            <a:pPr lvl="1"/>
            <a:r>
              <a:rPr lang="de-CH" b="1" dirty="0" smtClean="0"/>
              <a:t>Requirements</a:t>
            </a:r>
          </a:p>
          <a:p>
            <a:pPr lvl="1"/>
            <a:r>
              <a:rPr lang="de-CH" b="1" dirty="0" smtClean="0"/>
              <a:t>architecture</a:t>
            </a:r>
            <a:r>
              <a:rPr lang="de-CH" dirty="0" smtClean="0"/>
              <a:t> and design</a:t>
            </a:r>
          </a:p>
          <a:p>
            <a:r>
              <a:rPr lang="de-CH" dirty="0" smtClean="0"/>
              <a:t>Provide an initial ProShell </a:t>
            </a:r>
            <a:r>
              <a:rPr lang="de-CH" b="1" dirty="0" smtClean="0"/>
              <a:t>skeleton</a:t>
            </a:r>
          </a:p>
          <a:p>
            <a:pPr lvl="1"/>
            <a:r>
              <a:rPr lang="de-CH" b="1" dirty="0" smtClean="0"/>
              <a:t>Procedure interface </a:t>
            </a:r>
            <a:r>
              <a:rPr lang="de-CH" dirty="0" err="1" smtClean="0"/>
              <a:t>finalized</a:t>
            </a:r>
            <a:endParaRPr lang="de-CH" dirty="0" smtClean="0"/>
          </a:p>
          <a:p>
            <a:pPr lvl="1"/>
            <a:r>
              <a:rPr lang="de-CH" b="1" dirty="0" smtClean="0"/>
              <a:t>Integration</a:t>
            </a:r>
            <a:r>
              <a:rPr lang="de-CH" dirty="0" smtClean="0"/>
              <a:t> with </a:t>
            </a:r>
            <a:r>
              <a:rPr lang="de-CH" b="1" dirty="0" smtClean="0"/>
              <a:t>PVSS</a:t>
            </a:r>
          </a:p>
          <a:p>
            <a:pPr lvl="1"/>
            <a:r>
              <a:rPr lang="de-CH" dirty="0" smtClean="0"/>
              <a:t>Dynamic loading of procedures</a:t>
            </a:r>
          </a:p>
          <a:p>
            <a:pPr lvl="1"/>
            <a:r>
              <a:rPr lang="de-CH" dirty="0" smtClean="0"/>
              <a:t>Editor for Coloured PetriNets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PR-101208-a-RMO, December 8</a:t>
            </a:r>
            <a:r>
              <a:rPr lang="en-US" baseline="30000" dirty="0" smtClean="0"/>
              <a:t>th</a:t>
            </a:r>
            <a:r>
              <a:rPr lang="en-US" dirty="0" smtClean="0"/>
              <a:t>, 2010</a:t>
            </a:r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 Moser</a:t>
            </a:r>
            <a:endParaRPr lang="de-A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98CBE-1794-1441-A42E-D13DB17F8847}" type="slidenum">
              <a:rPr lang="de-AT" smtClean="0"/>
              <a:pPr/>
              <a:t>20</a:t>
            </a:fld>
            <a:endParaRPr lang="de-AT"/>
          </a:p>
        </p:txBody>
      </p:sp>
      <p:sp>
        <p:nvSpPr>
          <p:cNvPr id="11" name="TextBox 10"/>
          <p:cNvSpPr txBox="1"/>
          <p:nvPr/>
        </p:nvSpPr>
        <p:spPr>
          <a:xfrm>
            <a:off x="6120816" y="1744050"/>
            <a:ext cx="2591736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2" algn="r">
              <a:spcBef>
                <a:spcPts val="576"/>
              </a:spcBef>
            </a:pPr>
            <a:r>
              <a:rPr lang="de-CH" sz="2000" dirty="0" smtClean="0">
                <a:solidFill>
                  <a:srgbClr val="FF0000"/>
                </a:solidFill>
                <a:latin typeface="+mn-lt"/>
              </a:rPr>
              <a:t>Slow progress</a:t>
            </a:r>
          </a:p>
          <a:p>
            <a:pPr marL="0" lvl="2" algn="r">
              <a:spcBef>
                <a:spcPts val="576"/>
              </a:spcBef>
            </a:pPr>
            <a:r>
              <a:rPr lang="de-CH" sz="2000" dirty="0" smtClean="0">
                <a:solidFill>
                  <a:srgbClr val="00B050"/>
                </a:solidFill>
                <a:latin typeface="+mn-lt"/>
              </a:rPr>
              <a:t>Very good progress</a:t>
            </a:r>
          </a:p>
        </p:txBody>
      </p:sp>
      <p:sp>
        <p:nvSpPr>
          <p:cNvPr id="13" name="Rectangle 12"/>
          <p:cNvSpPr/>
          <p:nvPr/>
        </p:nvSpPr>
        <p:spPr>
          <a:xfrm>
            <a:off x="5112072" y="2930200"/>
            <a:ext cx="3600480" cy="15542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2" algn="r">
              <a:spcBef>
                <a:spcPts val="576"/>
              </a:spcBef>
            </a:pPr>
            <a:r>
              <a:rPr lang="de-CH" sz="2000" dirty="0" smtClean="0">
                <a:solidFill>
                  <a:srgbClr val="00B050"/>
                </a:solidFill>
                <a:latin typeface="+mn-lt"/>
              </a:rPr>
              <a:t>Done</a:t>
            </a:r>
          </a:p>
          <a:p>
            <a:pPr marL="0" lvl="2" algn="r">
              <a:spcBef>
                <a:spcPts val="576"/>
              </a:spcBef>
            </a:pPr>
            <a:r>
              <a:rPr lang="de-CH" sz="2000" dirty="0" smtClean="0">
                <a:solidFill>
                  <a:srgbClr val="00B050"/>
                </a:solidFill>
                <a:latin typeface="+mn-lt"/>
              </a:rPr>
              <a:t>Initial implementation</a:t>
            </a:r>
          </a:p>
          <a:p>
            <a:pPr marL="0" lvl="2" algn="r">
              <a:spcBef>
                <a:spcPts val="576"/>
              </a:spcBef>
            </a:pPr>
            <a:r>
              <a:rPr lang="de-CH" sz="2000" dirty="0" smtClean="0">
                <a:latin typeface="+mn-lt"/>
              </a:rPr>
              <a:t>(Cosylab) </a:t>
            </a:r>
            <a:r>
              <a:rPr lang="de-CH" sz="2000" dirty="0" smtClean="0">
                <a:solidFill>
                  <a:srgbClr val="C8C800"/>
                </a:solidFill>
                <a:latin typeface="+mn-lt"/>
              </a:rPr>
              <a:t>Post-poned to CWO-3</a:t>
            </a:r>
          </a:p>
          <a:p>
            <a:pPr marL="0" lvl="2" algn="r">
              <a:spcBef>
                <a:spcPts val="576"/>
              </a:spcBef>
            </a:pPr>
            <a:r>
              <a:rPr lang="de-CH" sz="2000" dirty="0" smtClean="0">
                <a:latin typeface="+mn-lt"/>
              </a:rPr>
              <a:t>(Cosylab) </a:t>
            </a:r>
            <a:r>
              <a:rPr lang="de-CH" sz="2000" dirty="0" smtClean="0">
                <a:solidFill>
                  <a:srgbClr val="00B050"/>
                </a:solidFill>
                <a:latin typeface="+mn-lt"/>
              </a:rPr>
              <a:t>Initial implementation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Plan till March 2010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58724"/>
            <a:ext cx="8229600" cy="4767439"/>
          </a:xfrm>
        </p:spPr>
        <p:txBody>
          <a:bodyPr/>
          <a:lstStyle/>
          <a:p>
            <a:r>
              <a:rPr lang="de-CH" b="1" dirty="0" smtClean="0"/>
              <a:t>Enterprise Architect Model</a:t>
            </a:r>
          </a:p>
          <a:p>
            <a:pPr lvl="1"/>
            <a:r>
              <a:rPr lang="de-CH" dirty="0" smtClean="0">
                <a:solidFill>
                  <a:srgbClr val="C8C800"/>
                </a:solidFill>
              </a:rPr>
              <a:t>Requirements</a:t>
            </a:r>
          </a:p>
          <a:p>
            <a:r>
              <a:rPr lang="de-CH" b="1" dirty="0" smtClean="0"/>
              <a:t>Implementation</a:t>
            </a:r>
          </a:p>
          <a:p>
            <a:pPr lvl="1"/>
            <a:r>
              <a:rPr lang="de-CH" dirty="0" smtClean="0"/>
              <a:t>Complete </a:t>
            </a:r>
            <a:r>
              <a:rPr lang="de-CH" dirty="0" smtClean="0">
                <a:solidFill>
                  <a:srgbClr val="B3B80F"/>
                </a:solidFill>
              </a:rPr>
              <a:t>resource hierarchy</a:t>
            </a:r>
          </a:p>
          <a:p>
            <a:pPr lvl="1"/>
            <a:r>
              <a:rPr lang="de-CH" dirty="0" smtClean="0">
                <a:solidFill>
                  <a:srgbClr val="B3B80F"/>
                </a:solidFill>
              </a:rPr>
              <a:t>Dynamic loading </a:t>
            </a:r>
            <a:r>
              <a:rPr lang="de-CH" dirty="0" smtClean="0"/>
              <a:t>of procedures (Cosylab, Sunil Sah)</a:t>
            </a:r>
          </a:p>
          <a:p>
            <a:pPr lvl="1"/>
            <a:r>
              <a:rPr lang="de-CH" dirty="0" smtClean="0">
                <a:solidFill>
                  <a:srgbClr val="C8C800"/>
                </a:solidFill>
              </a:rPr>
              <a:t>Petri Net Editor</a:t>
            </a:r>
            <a:r>
              <a:rPr lang="de-CH" dirty="0" smtClean="0"/>
              <a:t> (Cosylab, Sunil Sah)</a:t>
            </a:r>
          </a:p>
          <a:p>
            <a:pPr lvl="1"/>
            <a:r>
              <a:rPr lang="de-CH" dirty="0" smtClean="0"/>
              <a:t>(Eventually Integration </a:t>
            </a:r>
            <a:r>
              <a:rPr lang="de-CH" dirty="0" smtClean="0">
                <a:solidFill>
                  <a:srgbClr val="C8C800"/>
                </a:solidFill>
              </a:rPr>
              <a:t>PetriNet</a:t>
            </a:r>
            <a:r>
              <a:rPr lang="de-CH" dirty="0" smtClean="0"/>
              <a:t> Visualization)</a:t>
            </a:r>
          </a:p>
          <a:p>
            <a:endParaRPr lang="de-CH" dirty="0" smtClean="0"/>
          </a:p>
          <a:p>
            <a:r>
              <a:rPr lang="de-CH" dirty="0" smtClean="0"/>
              <a:t>Procedure </a:t>
            </a:r>
            <a:r>
              <a:rPr lang="de-CH" b="1" dirty="0" smtClean="0"/>
              <a:t>example</a:t>
            </a:r>
          </a:p>
          <a:p>
            <a:pPr lvl="1"/>
            <a:r>
              <a:rPr lang="de-CH" dirty="0" smtClean="0"/>
              <a:t>e.g. Dummy </a:t>
            </a:r>
            <a:r>
              <a:rPr lang="de-CH" dirty="0" err="1" smtClean="0"/>
              <a:t>emittance</a:t>
            </a:r>
            <a:r>
              <a:rPr lang="de-CH" dirty="0" smtClean="0"/>
              <a:t> measurement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PR-101208-a-RMO, December 8</a:t>
            </a:r>
            <a:r>
              <a:rPr lang="en-US" baseline="30000" dirty="0" smtClean="0"/>
              <a:t>th</a:t>
            </a:r>
            <a:r>
              <a:rPr lang="en-US" dirty="0" smtClean="0"/>
              <a:t>, 2010</a:t>
            </a:r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 Moser</a:t>
            </a:r>
            <a:endParaRPr lang="de-A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98CBE-1794-1441-A42E-D13DB17F8847}" type="slidenum">
              <a:rPr lang="de-AT" smtClean="0"/>
              <a:pPr/>
              <a:t>21</a:t>
            </a:fld>
            <a:endParaRPr lang="de-A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Summary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58724"/>
            <a:ext cx="8229600" cy="4767439"/>
          </a:xfrm>
        </p:spPr>
        <p:txBody>
          <a:bodyPr/>
          <a:lstStyle/>
          <a:p>
            <a:r>
              <a:rPr lang="de-CH" dirty="0" smtClean="0">
                <a:solidFill>
                  <a:srgbClr val="00B050"/>
                </a:solidFill>
              </a:rPr>
              <a:t>Ahead of Time</a:t>
            </a:r>
          </a:p>
          <a:p>
            <a:pPr lvl="1"/>
            <a:r>
              <a:rPr lang="de-CH" dirty="0" smtClean="0"/>
              <a:t>None</a:t>
            </a:r>
          </a:p>
          <a:p>
            <a:r>
              <a:rPr lang="de-CH" dirty="0" err="1" smtClean="0">
                <a:solidFill>
                  <a:srgbClr val="00B0F0"/>
                </a:solidFill>
              </a:rPr>
              <a:t>In-Time</a:t>
            </a:r>
            <a:endParaRPr lang="de-CH" dirty="0" smtClean="0">
              <a:solidFill>
                <a:srgbClr val="00B0F0"/>
              </a:solidFill>
            </a:endParaRPr>
          </a:p>
          <a:p>
            <a:pPr lvl="1"/>
            <a:r>
              <a:rPr lang="de-CH" dirty="0" err="1" smtClean="0"/>
              <a:t>ProShell</a:t>
            </a:r>
            <a:r>
              <a:rPr lang="de-CH" dirty="0" smtClean="0"/>
              <a:t> architecture and design</a:t>
            </a:r>
          </a:p>
          <a:p>
            <a:r>
              <a:rPr lang="de-CH" dirty="0" smtClean="0">
                <a:solidFill>
                  <a:srgbClr val="FF0000"/>
                </a:solidFill>
              </a:rPr>
              <a:t>Behind schedule</a:t>
            </a:r>
          </a:p>
          <a:p>
            <a:pPr lvl="1"/>
            <a:r>
              <a:rPr lang="de-CH" dirty="0" err="1" smtClean="0"/>
              <a:t>ProShell</a:t>
            </a:r>
            <a:r>
              <a:rPr lang="de-CH" dirty="0" smtClean="0"/>
              <a:t> </a:t>
            </a:r>
            <a:r>
              <a:rPr lang="de-CH" dirty="0" err="1" smtClean="0"/>
              <a:t>requirements</a:t>
            </a:r>
            <a:endParaRPr lang="de-CH" dirty="0" smtClean="0"/>
          </a:p>
          <a:p>
            <a:pPr lvl="1"/>
            <a:r>
              <a:rPr lang="de-CH" dirty="0" err="1" smtClean="0"/>
              <a:t>ProShell</a:t>
            </a:r>
            <a:r>
              <a:rPr lang="de-CH" dirty="0" smtClean="0"/>
              <a:t> </a:t>
            </a:r>
            <a:r>
              <a:rPr lang="de-CH" dirty="0" err="1" smtClean="0"/>
              <a:t>implementation</a:t>
            </a:r>
            <a:endParaRPr lang="de-CH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PR-101208-a-RMO, December 8</a:t>
            </a:r>
            <a:r>
              <a:rPr lang="en-US" baseline="30000" dirty="0" smtClean="0"/>
              <a:t>th</a:t>
            </a:r>
            <a:r>
              <a:rPr lang="en-US" dirty="0" smtClean="0"/>
              <a:t>, 2010</a:t>
            </a:r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 Moser</a:t>
            </a:r>
            <a:endParaRPr lang="de-A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98CBE-1794-1441-A42E-D13DB17F8847}" type="slidenum">
              <a:rPr lang="de-AT" smtClean="0"/>
              <a:pPr/>
              <a:t>22</a:t>
            </a:fld>
            <a:endParaRPr lang="de-A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Questions?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PR-101208-a-RMO, December 8</a:t>
            </a:r>
            <a:r>
              <a:rPr lang="en-US" baseline="30000" dirty="0" smtClean="0"/>
              <a:t>th</a:t>
            </a:r>
            <a:r>
              <a:rPr lang="en-US" dirty="0" smtClean="0"/>
              <a:t>, 2010</a:t>
            </a:r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 Moser</a:t>
            </a:r>
            <a:endParaRPr lang="de-A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98CBE-1794-1441-A42E-D13DB17F8847}" type="slidenum">
              <a:rPr lang="de-AT" smtClean="0"/>
              <a:pPr/>
              <a:t>23</a:t>
            </a:fld>
            <a:endParaRPr lang="de-A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4" descr="http://www.denverdivorcelawyerblog.com/1088924_annual_report_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61992" y="2000250"/>
            <a:ext cx="2857500" cy="2857500"/>
          </a:xfrm>
          <a:prstGeom prst="rect">
            <a:avLst/>
          </a:prstGeom>
          <a:noFill/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PR-101208-a-RMO, December 8</a:t>
            </a:r>
            <a:r>
              <a:rPr lang="en-US" baseline="30000" dirty="0" smtClean="0"/>
              <a:t>th</a:t>
            </a:r>
            <a:r>
              <a:rPr lang="en-US" dirty="0" smtClean="0"/>
              <a:t>, 2010</a:t>
            </a:r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 Moser</a:t>
            </a:r>
            <a:endParaRPr lang="de-A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98CBE-1794-1441-A42E-D13DB17F8847}" type="slidenum">
              <a:rPr lang="de-AT" smtClean="0"/>
              <a:pPr/>
              <a:t>24</a:t>
            </a:fld>
            <a:endParaRPr lang="de-AT"/>
          </a:p>
        </p:txBody>
      </p:sp>
      <p:sp>
        <p:nvSpPr>
          <p:cNvPr id="13" name="Title 8"/>
          <p:cNvSpPr>
            <a:spLocks noGrp="1"/>
          </p:cNvSpPr>
          <p:nvPr>
            <p:ph type="title"/>
          </p:nvPr>
        </p:nvSpPr>
        <p:spPr>
          <a:xfrm>
            <a:off x="722313" y="2881317"/>
            <a:ext cx="7772400" cy="1362075"/>
          </a:xfrm>
        </p:spPr>
        <p:txBody>
          <a:bodyPr anchor="t"/>
          <a:lstStyle/>
          <a:p>
            <a:pPr algn="ctr"/>
            <a:r>
              <a:rPr lang="en-US" sz="4000" b="1" dirty="0" smtClean="0">
                <a:latin typeface="Verdana" pitchFamily="34" charset="0"/>
              </a:rPr>
              <a:t>ADDITIONAL</a:t>
            </a:r>
            <a:br>
              <a:rPr lang="en-US" sz="4000" b="1" dirty="0" smtClean="0">
                <a:latin typeface="Verdana" pitchFamily="34" charset="0"/>
              </a:rPr>
            </a:br>
            <a:r>
              <a:rPr lang="en-US" sz="4000" b="1" dirty="0" smtClean="0">
                <a:latin typeface="Verdana" pitchFamily="34" charset="0"/>
              </a:rPr>
              <a:t>SLIDES</a:t>
            </a:r>
            <a:endParaRPr lang="en-US" sz="4000" b="1" dirty="0">
              <a:latin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Petri Net Editor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PR-101208-a-RMO, December 8</a:t>
            </a:r>
            <a:r>
              <a:rPr lang="en-US" baseline="30000" dirty="0" smtClean="0"/>
              <a:t>th</a:t>
            </a:r>
            <a:r>
              <a:rPr lang="en-US" dirty="0" smtClean="0"/>
              <a:t>, 2010</a:t>
            </a:r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 Moser</a:t>
            </a:r>
            <a:endParaRPr lang="de-A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98CBE-1794-1441-A42E-D13DB17F8847}" type="slidenum">
              <a:rPr lang="de-AT" smtClean="0"/>
              <a:pPr/>
              <a:t>25</a:t>
            </a:fld>
            <a:endParaRPr lang="de-AT"/>
          </a:p>
        </p:txBody>
      </p:sp>
      <p:pic>
        <p:nvPicPr>
          <p:cNvPr id="12800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7799" y="998676"/>
            <a:ext cx="7844741" cy="51306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Additional Information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58724"/>
            <a:ext cx="8229600" cy="4767439"/>
          </a:xfrm>
        </p:spPr>
        <p:txBody>
          <a:bodyPr/>
          <a:lstStyle/>
          <a:p>
            <a:r>
              <a:rPr lang="de-CH" dirty="0" smtClean="0"/>
              <a:t>can be found on SVN</a:t>
            </a:r>
          </a:p>
          <a:p>
            <a:pPr lvl="1"/>
            <a:r>
              <a:rPr lang="de-CH" dirty="0" smtClean="0"/>
              <a:t>ES-100722-a-RMO ProShell Enterprise Architect Model</a:t>
            </a:r>
          </a:p>
          <a:p>
            <a:pPr lvl="1"/>
            <a:r>
              <a:rPr lang="de-CH" dirty="0" smtClean="0"/>
              <a:t>Implementation on SVN</a:t>
            </a:r>
          </a:p>
          <a:p>
            <a:pPr lvl="2"/>
            <a:r>
              <a:rPr lang="de-CH" dirty="0" smtClean="0"/>
              <a:t>Proshell: /trunk/SCS/ProShell</a:t>
            </a:r>
          </a:p>
          <a:p>
            <a:pPr lvl="2"/>
            <a:r>
              <a:rPr lang="de-CH" dirty="0" smtClean="0"/>
              <a:t>Resource hierarchy: /trunk/common/utils</a:t>
            </a:r>
          </a:p>
          <a:p>
            <a:pPr lvl="2"/>
            <a:r>
              <a:rPr lang="de-CH" dirty="0" smtClean="0"/>
              <a:t>PetriNet Editor: /trunk/common/PetriNedEditor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PR-101208-a-RMO, December 8</a:t>
            </a:r>
            <a:r>
              <a:rPr lang="en-US" baseline="30000" dirty="0" smtClean="0"/>
              <a:t>th</a:t>
            </a:r>
            <a:r>
              <a:rPr lang="en-US" dirty="0" smtClean="0"/>
              <a:t>, 2010</a:t>
            </a:r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 Moser</a:t>
            </a:r>
            <a:endParaRPr lang="de-A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98CBE-1794-1441-A42E-D13DB17F8847}" type="slidenum">
              <a:rPr lang="de-AT" smtClean="0"/>
              <a:pPr/>
              <a:t>26</a:t>
            </a:fld>
            <a:endParaRPr lang="de-A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PR-101208-a-RMO, December 8</a:t>
            </a:r>
            <a:r>
              <a:rPr lang="en-US" baseline="30000" dirty="0" smtClean="0"/>
              <a:t>th</a:t>
            </a:r>
            <a:r>
              <a:rPr lang="en-US" dirty="0" smtClean="0"/>
              <a:t>, 2010</a:t>
            </a:r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 Moser</a:t>
            </a:r>
            <a:endParaRPr lang="de-A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98CBE-1794-1441-A42E-D13DB17F8847}" type="slidenum">
              <a:rPr lang="de-AT" smtClean="0"/>
              <a:pPr/>
              <a:t>3</a:t>
            </a:fld>
            <a:endParaRPr lang="de-AT"/>
          </a:p>
        </p:txBody>
      </p:sp>
      <p:pic>
        <p:nvPicPr>
          <p:cNvPr id="12" name="Picture 2" descr="http://www.essentialpartyrentals.com/images/products/medium/td1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8088" y="1890704"/>
            <a:ext cx="2857500" cy="2857500"/>
          </a:xfrm>
          <a:prstGeom prst="rect">
            <a:avLst/>
          </a:prstGeom>
          <a:noFill/>
        </p:spPr>
      </p:pic>
      <p:sp>
        <p:nvSpPr>
          <p:cNvPr id="13" name="Title 8"/>
          <p:cNvSpPr>
            <a:spLocks noGrp="1"/>
          </p:cNvSpPr>
          <p:nvPr>
            <p:ph type="title"/>
          </p:nvPr>
        </p:nvSpPr>
        <p:spPr>
          <a:xfrm>
            <a:off x="722313" y="2881317"/>
            <a:ext cx="7772400" cy="1362075"/>
          </a:xfrm>
        </p:spPr>
        <p:txBody>
          <a:bodyPr anchor="t"/>
          <a:lstStyle/>
          <a:p>
            <a:pPr algn="ctr"/>
            <a:r>
              <a:rPr lang="en-US" sz="4000" b="1" dirty="0" smtClean="0">
                <a:latin typeface="Verdana" pitchFamily="34" charset="0"/>
              </a:rPr>
              <a:t>OVERVIEW</a:t>
            </a:r>
            <a:endParaRPr lang="en-US" sz="4000" b="1" dirty="0">
              <a:latin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General Terms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CH" b="1" dirty="0" smtClean="0">
                <a:solidFill>
                  <a:srgbClr val="B3B80F"/>
                </a:solidFill>
              </a:rPr>
              <a:t>ProShell</a:t>
            </a:r>
            <a:r>
              <a:rPr lang="de-CH" dirty="0" smtClean="0"/>
              <a:t> Procedure Framework</a:t>
            </a:r>
          </a:p>
          <a:p>
            <a:pPr lvl="1"/>
            <a:r>
              <a:rPr lang="de-CH" dirty="0" smtClean="0"/>
              <a:t>Windows C# Application managing procedures</a:t>
            </a:r>
          </a:p>
          <a:p>
            <a:r>
              <a:rPr lang="de-CH" b="1" dirty="0" smtClean="0">
                <a:solidFill>
                  <a:srgbClr val="B3B80F"/>
                </a:solidFill>
              </a:rPr>
              <a:t>Procedure</a:t>
            </a:r>
          </a:p>
          <a:p>
            <a:pPr lvl="1"/>
            <a:r>
              <a:rPr lang="de-CH" dirty="0" smtClean="0"/>
              <a:t>a module that </a:t>
            </a:r>
            <a:r>
              <a:rPr lang="de-CH" dirty="0" err="1" smtClean="0"/>
              <a:t>performs</a:t>
            </a:r>
            <a:r>
              <a:rPr lang="de-CH" dirty="0" smtClean="0"/>
              <a:t> an </a:t>
            </a:r>
            <a:r>
              <a:rPr lang="de-CH" b="1" dirty="0" err="1" smtClean="0"/>
              <a:t>automated</a:t>
            </a:r>
            <a:r>
              <a:rPr lang="de-CH" b="1" dirty="0" smtClean="0"/>
              <a:t> </a:t>
            </a:r>
            <a:r>
              <a:rPr lang="de-CH" b="1" dirty="0" err="1" smtClean="0"/>
              <a:t>supervisory</a:t>
            </a:r>
            <a:r>
              <a:rPr lang="de-CH" b="1" dirty="0" smtClean="0"/>
              <a:t> </a:t>
            </a:r>
            <a:r>
              <a:rPr lang="de-CH" b="1" dirty="0" err="1" smtClean="0"/>
              <a:t>control</a:t>
            </a:r>
            <a:r>
              <a:rPr lang="de-CH" b="1" dirty="0" smtClean="0"/>
              <a:t> task</a:t>
            </a:r>
          </a:p>
          <a:p>
            <a:pPr lvl="1"/>
            <a:r>
              <a:rPr lang="de-CH" dirty="0" smtClean="0"/>
              <a:t>E.g. Emittance measurement, Procedure to change mode to clinical, Quality assurance procedures, etc.</a:t>
            </a:r>
          </a:p>
          <a:p>
            <a:r>
              <a:rPr lang="de-CH" b="1" dirty="0" smtClean="0">
                <a:solidFill>
                  <a:srgbClr val="B3B80F"/>
                </a:solidFill>
              </a:rPr>
              <a:t>Resource</a:t>
            </a:r>
          </a:p>
          <a:p>
            <a:pPr lvl="1"/>
            <a:r>
              <a:rPr lang="de-CH" dirty="0" smtClean="0"/>
              <a:t>Device, Working Set, Virtual Accelerator</a:t>
            </a:r>
          </a:p>
          <a:p>
            <a:r>
              <a:rPr lang="de-CH" b="1" dirty="0" smtClean="0">
                <a:solidFill>
                  <a:srgbClr val="B3B80F"/>
                </a:solidFill>
              </a:rPr>
              <a:t>Driver</a:t>
            </a:r>
          </a:p>
          <a:p>
            <a:pPr lvl="1"/>
            <a:r>
              <a:rPr lang="de-CH" dirty="0" smtClean="0"/>
              <a:t>Provides a high-level interface to a component</a:t>
            </a:r>
          </a:p>
          <a:p>
            <a:pPr lvl="1"/>
            <a:r>
              <a:rPr lang="de-CH" dirty="0" smtClean="0"/>
              <a:t>E.g. PVSS</a:t>
            </a:r>
          </a:p>
          <a:p>
            <a:endParaRPr lang="de-CH" dirty="0" smtClean="0"/>
          </a:p>
          <a:p>
            <a:endParaRPr lang="de-CH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PR-101208-a-RMO, December 8</a:t>
            </a:r>
            <a:r>
              <a:rPr lang="en-US" baseline="30000" dirty="0" smtClean="0"/>
              <a:t>th</a:t>
            </a:r>
            <a:r>
              <a:rPr lang="en-US" dirty="0" smtClean="0"/>
              <a:t>, 2010</a:t>
            </a:r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 Moser</a:t>
            </a:r>
            <a:endParaRPr lang="de-A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98CBE-1794-1441-A42E-D13DB17F8847}" type="slidenum">
              <a:rPr lang="de-AT" smtClean="0"/>
              <a:pPr/>
              <a:t>4</a:t>
            </a:fld>
            <a:endParaRPr lang="de-A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Overview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PR-101208-a-RMO, December 8</a:t>
            </a:r>
            <a:r>
              <a:rPr lang="en-US" baseline="30000" dirty="0" smtClean="0"/>
              <a:t>th</a:t>
            </a:r>
            <a:r>
              <a:rPr lang="en-US" dirty="0" smtClean="0"/>
              <a:t>, 2010</a:t>
            </a:r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 Moser</a:t>
            </a:r>
            <a:endParaRPr lang="de-A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98CBE-1794-1441-A42E-D13DB17F8847}" type="slidenum">
              <a:rPr lang="de-AT" smtClean="0"/>
              <a:pPr/>
              <a:t>5</a:t>
            </a:fld>
            <a:endParaRPr lang="de-AT"/>
          </a:p>
        </p:txBody>
      </p:sp>
      <p:graphicFrame>
        <p:nvGraphicFramePr>
          <p:cNvPr id="1033" name="Object 9"/>
          <p:cNvGraphicFramePr>
            <a:graphicFrameLocks noChangeAspect="1"/>
          </p:cNvGraphicFramePr>
          <p:nvPr/>
        </p:nvGraphicFramePr>
        <p:xfrm>
          <a:off x="319037" y="2258844"/>
          <a:ext cx="8663551" cy="2250300"/>
        </p:xfrm>
        <a:graphic>
          <a:graphicData uri="http://schemas.openxmlformats.org/presentationml/2006/ole">
            <p:oleObj spid="_x0000_s38914" name="Visio" r:id="rId4" imgW="8623300" imgH="2260600" progId="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ProShell Procedure Framework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CH" dirty="0" smtClean="0"/>
              <a:t>provides a graphical </a:t>
            </a:r>
            <a:r>
              <a:rPr lang="de-CH" dirty="0" smtClean="0">
                <a:solidFill>
                  <a:srgbClr val="B3B80F"/>
                </a:solidFill>
              </a:rPr>
              <a:t>user interface</a:t>
            </a:r>
            <a:r>
              <a:rPr lang="de-CH" dirty="0" smtClean="0"/>
              <a:t> that</a:t>
            </a:r>
          </a:p>
          <a:p>
            <a:r>
              <a:rPr lang="de-CH" dirty="0" smtClean="0"/>
              <a:t>dynamically</a:t>
            </a:r>
            <a:r>
              <a:rPr lang="de-CH" dirty="0" smtClean="0">
                <a:solidFill>
                  <a:srgbClr val="B3B80F"/>
                </a:solidFill>
              </a:rPr>
              <a:t> </a:t>
            </a:r>
            <a:r>
              <a:rPr lang="de-CH" b="1" dirty="0" err="1" smtClean="0">
                <a:solidFill>
                  <a:srgbClr val="B3B80F"/>
                </a:solidFill>
              </a:rPr>
              <a:t>loads</a:t>
            </a:r>
            <a:r>
              <a:rPr lang="de-CH" b="1" dirty="0" smtClean="0">
                <a:solidFill>
                  <a:srgbClr val="B3B80F"/>
                </a:solidFill>
              </a:rPr>
              <a:t> </a:t>
            </a:r>
            <a:r>
              <a:rPr lang="de-CH" dirty="0" err="1" smtClean="0">
                <a:solidFill>
                  <a:srgbClr val="B3B80F"/>
                </a:solidFill>
              </a:rPr>
              <a:t>procedures</a:t>
            </a:r>
            <a:r>
              <a:rPr lang="de-CH" dirty="0" smtClean="0"/>
              <a:t>,</a:t>
            </a:r>
          </a:p>
          <a:p>
            <a:r>
              <a:rPr lang="de-CH" b="1" dirty="0" err="1" smtClean="0">
                <a:solidFill>
                  <a:srgbClr val="B3B80F"/>
                </a:solidFill>
              </a:rPr>
              <a:t>Manages</a:t>
            </a:r>
            <a:r>
              <a:rPr lang="de-CH" b="1" dirty="0" smtClean="0">
                <a:solidFill>
                  <a:srgbClr val="B3B80F"/>
                </a:solidFill>
              </a:rPr>
              <a:t> </a:t>
            </a:r>
            <a:r>
              <a:rPr lang="de-CH" dirty="0" err="1" smtClean="0">
                <a:solidFill>
                  <a:srgbClr val="B3B80F"/>
                </a:solidFill>
              </a:rPr>
              <a:t>procedures</a:t>
            </a:r>
            <a:r>
              <a:rPr lang="de-CH" dirty="0" smtClean="0">
                <a:solidFill>
                  <a:srgbClr val="B3B80F"/>
                </a:solidFill>
              </a:rPr>
              <a:t>‘ </a:t>
            </a:r>
            <a:r>
              <a:rPr lang="de-CH" dirty="0" err="1" smtClean="0">
                <a:solidFill>
                  <a:srgbClr val="B3B80F"/>
                </a:solidFill>
              </a:rPr>
              <a:t>lifecycles</a:t>
            </a:r>
            <a:r>
              <a:rPr lang="de-CH" dirty="0" smtClean="0"/>
              <a:t>,</a:t>
            </a:r>
          </a:p>
          <a:p>
            <a:r>
              <a:rPr lang="de-CH" dirty="0" smtClean="0"/>
              <a:t>provides </a:t>
            </a:r>
            <a:r>
              <a:rPr lang="de-CH" b="1" dirty="0" smtClean="0">
                <a:solidFill>
                  <a:srgbClr val="B3B80F"/>
                </a:solidFill>
              </a:rPr>
              <a:t>APIs</a:t>
            </a:r>
            <a:r>
              <a:rPr lang="de-CH" dirty="0" smtClean="0"/>
              <a:t> to interact with control system components</a:t>
            </a:r>
          </a:p>
          <a:p>
            <a:pPr lvl="1"/>
            <a:r>
              <a:rPr lang="de-CH" dirty="0" smtClean="0">
                <a:solidFill>
                  <a:srgbClr val="B3B80F"/>
                </a:solidFill>
              </a:rPr>
              <a:t>Allocate</a:t>
            </a:r>
            <a:r>
              <a:rPr lang="de-CH" dirty="0" smtClean="0"/>
              <a:t> resources through VAA</a:t>
            </a:r>
          </a:p>
          <a:p>
            <a:pPr lvl="1"/>
            <a:r>
              <a:rPr lang="de-CH" dirty="0" smtClean="0">
                <a:solidFill>
                  <a:srgbClr val="B3B80F"/>
                </a:solidFill>
              </a:rPr>
              <a:t>Communicate </a:t>
            </a:r>
            <a:r>
              <a:rPr lang="de-CH" dirty="0" err="1" smtClean="0"/>
              <a:t>with</a:t>
            </a:r>
            <a:r>
              <a:rPr lang="de-CH" dirty="0" smtClean="0"/>
              <a:t> </a:t>
            </a:r>
            <a:r>
              <a:rPr lang="de-CH" dirty="0" err="1" smtClean="0"/>
              <a:t>resources</a:t>
            </a:r>
            <a:r>
              <a:rPr lang="de-CH" dirty="0" smtClean="0"/>
              <a:t> </a:t>
            </a:r>
            <a:r>
              <a:rPr lang="de-CH" dirty="0" err="1" smtClean="0"/>
              <a:t>for</a:t>
            </a:r>
            <a:r>
              <a:rPr lang="de-CH" dirty="0" smtClean="0"/>
              <a:t> </a:t>
            </a:r>
            <a:r>
              <a:rPr lang="de-CH" dirty="0" err="1" smtClean="0"/>
              <a:t>control</a:t>
            </a:r>
            <a:r>
              <a:rPr lang="de-CH" dirty="0" smtClean="0"/>
              <a:t> and </a:t>
            </a:r>
            <a:r>
              <a:rPr lang="de-CH" dirty="0" err="1" smtClean="0"/>
              <a:t>monitoring</a:t>
            </a:r>
            <a:r>
              <a:rPr lang="de-CH" dirty="0" smtClean="0"/>
              <a:t> </a:t>
            </a:r>
            <a:r>
              <a:rPr lang="de-CH" dirty="0" err="1" smtClean="0"/>
              <a:t>purposes</a:t>
            </a:r>
            <a:endParaRPr lang="de-CH" dirty="0" smtClean="0">
              <a:solidFill>
                <a:srgbClr val="B3B80F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PR-101208-a-RMO, December 8</a:t>
            </a:r>
            <a:r>
              <a:rPr lang="en-US" baseline="30000" dirty="0" smtClean="0"/>
              <a:t>th</a:t>
            </a:r>
            <a:r>
              <a:rPr lang="en-US" dirty="0" smtClean="0"/>
              <a:t>, 2010</a:t>
            </a:r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 Moser</a:t>
            </a:r>
            <a:endParaRPr lang="de-A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98CBE-1794-1441-A42E-D13DB17F8847}" type="slidenum">
              <a:rPr lang="de-AT" smtClean="0"/>
              <a:pPr/>
              <a:t>6</a:t>
            </a:fld>
            <a:endParaRPr lang="de-A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Architecture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PR-101208-a-RMO, December 8</a:t>
            </a:r>
            <a:r>
              <a:rPr lang="en-US" baseline="30000" dirty="0" smtClean="0"/>
              <a:t>th</a:t>
            </a:r>
            <a:r>
              <a:rPr lang="en-US" dirty="0" smtClean="0"/>
              <a:t>, 2010</a:t>
            </a:r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 Moser</a:t>
            </a:r>
            <a:endParaRPr lang="de-A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98CBE-1794-1441-A42E-D13DB17F8847}" type="slidenum">
              <a:rPr lang="de-AT" smtClean="0"/>
              <a:pPr/>
              <a:t>7</a:t>
            </a:fld>
            <a:endParaRPr lang="de-AT"/>
          </a:p>
        </p:txBody>
      </p:sp>
      <p:graphicFrame>
        <p:nvGraphicFramePr>
          <p:cNvPr id="1033" name="Object 9"/>
          <p:cNvGraphicFramePr>
            <a:graphicFrameLocks noChangeAspect="1"/>
          </p:cNvGraphicFramePr>
          <p:nvPr/>
        </p:nvGraphicFramePr>
        <p:xfrm>
          <a:off x="971520" y="1268712"/>
          <a:ext cx="6951662" cy="4068762"/>
        </p:xfrm>
        <a:graphic>
          <a:graphicData uri="http://schemas.openxmlformats.org/presentationml/2006/ole">
            <p:oleObj spid="_x0000_s39938" name="Visio" r:id="rId4" imgW="6896100" imgH="4089400" progId="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Screenshot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PR-101208-a-RMO, December 8</a:t>
            </a:r>
            <a:r>
              <a:rPr lang="en-US" baseline="30000" dirty="0" smtClean="0"/>
              <a:t>th</a:t>
            </a:r>
            <a:r>
              <a:rPr lang="en-US" dirty="0" smtClean="0"/>
              <a:t>, 2010</a:t>
            </a:r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 Moser</a:t>
            </a:r>
            <a:endParaRPr lang="de-A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98CBE-1794-1441-A42E-D13DB17F8847}" type="slidenum">
              <a:rPr lang="de-AT" smtClean="0"/>
              <a:pPr/>
              <a:t>8</a:t>
            </a:fld>
            <a:endParaRPr lang="de-AT"/>
          </a:p>
        </p:txBody>
      </p:sp>
      <p:pic>
        <p:nvPicPr>
          <p:cNvPr id="9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91496" y="1088688"/>
            <a:ext cx="7902444" cy="52424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"/>
          <p:cNvPicPr>
            <a:picLocks noChangeAspect="1" noChangeArrowheads="1"/>
          </p:cNvPicPr>
          <p:nvPr/>
        </p:nvPicPr>
        <p:blipFill>
          <a:blip r:embed="rId3" cstate="print">
            <a:lum bright="48000" contrast="-79000"/>
          </a:blip>
          <a:srcRect/>
          <a:stretch>
            <a:fillRect/>
          </a:stretch>
        </p:blipFill>
        <p:spPr bwMode="auto">
          <a:xfrm>
            <a:off x="791496" y="1088688"/>
            <a:ext cx="7902444" cy="52424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Screenshot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PR-101208-a-RMO, December 8</a:t>
            </a:r>
            <a:r>
              <a:rPr lang="en-US" baseline="30000" dirty="0" smtClean="0"/>
              <a:t>th</a:t>
            </a:r>
            <a:r>
              <a:rPr lang="en-US" dirty="0" smtClean="0"/>
              <a:t>, 2010</a:t>
            </a:r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 Moser</a:t>
            </a:r>
            <a:endParaRPr lang="de-A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98CBE-1794-1441-A42E-D13DB17F8847}" type="slidenum">
              <a:rPr lang="de-AT" smtClean="0"/>
              <a:pPr/>
              <a:t>9</a:t>
            </a:fld>
            <a:endParaRPr lang="de-AT"/>
          </a:p>
        </p:txBody>
      </p:sp>
      <p:sp>
        <p:nvSpPr>
          <p:cNvPr id="9" name="Rectangle 8"/>
          <p:cNvSpPr/>
          <p:nvPr/>
        </p:nvSpPr>
        <p:spPr>
          <a:xfrm>
            <a:off x="881508" y="1538748"/>
            <a:ext cx="5130684" cy="360048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 smtClean="0">
                <a:solidFill>
                  <a:schemeClr val="bg1"/>
                </a:solidFill>
              </a:rPr>
              <a:t>Main Panel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6102204" y="1538748"/>
            <a:ext cx="2520336" cy="360048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 smtClean="0">
                <a:solidFill>
                  <a:schemeClr val="tx1"/>
                </a:solidFill>
              </a:rPr>
              <a:t>Input Panel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881508" y="5229240"/>
            <a:ext cx="7741032" cy="810108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 smtClean="0">
                <a:solidFill>
                  <a:schemeClr val="tx1"/>
                </a:solidFill>
              </a:rPr>
              <a:t>Log Panel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881508" y="1178700"/>
            <a:ext cx="7741032" cy="180024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 smtClean="0">
                <a:solidFill>
                  <a:schemeClr val="tx1"/>
                </a:solidFill>
              </a:rPr>
              <a:t>Menu Bar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881508" y="6129360"/>
            <a:ext cx="7741032" cy="180024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 smtClean="0">
                <a:solidFill>
                  <a:schemeClr val="tx1"/>
                </a:solidFill>
              </a:rPr>
              <a:t>Status Bar</a:t>
            </a:r>
            <a:endParaRPr lang="en-GB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13576</TotalTime>
  <Words>1163</Words>
  <Application>Microsoft Macintosh PowerPoint</Application>
  <PresentationFormat>On-screen Show (4:3)</PresentationFormat>
  <Paragraphs>258</Paragraphs>
  <Slides>26</Slides>
  <Notes>24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Design Template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1" baseType="lpstr">
      <vt:lpstr>Calibri</vt:lpstr>
      <vt:lpstr>Verdana</vt:lpstr>
      <vt:lpstr>ＭＳ Ｐゴシック</vt:lpstr>
      <vt:lpstr>1_Office Theme</vt:lpstr>
      <vt:lpstr>Visio</vt:lpstr>
      <vt:lpstr>ProShell Procedure Framework Status MedAustron Control System Week 3 December 8th, 2010 Roland Moser</vt:lpstr>
      <vt:lpstr>Scope</vt:lpstr>
      <vt:lpstr>OVERVIEW</vt:lpstr>
      <vt:lpstr>General Terms</vt:lpstr>
      <vt:lpstr>Overview</vt:lpstr>
      <vt:lpstr>ProShell Procedure Framework</vt:lpstr>
      <vt:lpstr>Architecture</vt:lpstr>
      <vt:lpstr>Screenshot</vt:lpstr>
      <vt:lpstr>Screenshot</vt:lpstr>
      <vt:lpstr>Procedure</vt:lpstr>
      <vt:lpstr>ProcedureContext</vt:lpstr>
      <vt:lpstr>Procedure Class Diagram</vt:lpstr>
      <vt:lpstr>Resources</vt:lpstr>
      <vt:lpstr>Resource Hierarchy</vt:lpstr>
      <vt:lpstr>Devices</vt:lpstr>
      <vt:lpstr> STATUS</vt:lpstr>
      <vt:lpstr>Plan since October 2010</vt:lpstr>
      <vt:lpstr>Enterprise Architect Model Progress</vt:lpstr>
      <vt:lpstr>Implementation Progress</vt:lpstr>
      <vt:lpstr>Plan since October 2010</vt:lpstr>
      <vt:lpstr>Plan till March 2010</vt:lpstr>
      <vt:lpstr>Summary</vt:lpstr>
      <vt:lpstr>Questions?</vt:lpstr>
      <vt:lpstr>ADDITIONAL SLIDES</vt:lpstr>
      <vt:lpstr>Petri Net Editor</vt:lpstr>
      <vt:lpstr>Additional Information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This is a test title</dc:title>
  <dc:creator>Adrian Fabich</dc:creator>
  <cp:lastModifiedBy>Roland Moser</cp:lastModifiedBy>
  <cp:revision>906</cp:revision>
  <dcterms:created xsi:type="dcterms:W3CDTF">2010-12-08T09:02:22Z</dcterms:created>
  <dcterms:modified xsi:type="dcterms:W3CDTF">2010-12-08T09:02:58Z</dcterms:modified>
</cp:coreProperties>
</file>