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5" r:id="rId10"/>
    <p:sldId id="267" r:id="rId11"/>
    <p:sldId id="266" r:id="rId12"/>
    <p:sldId id="268" r:id="rId13"/>
    <p:sldId id="264" r:id="rId14"/>
    <p:sldId id="269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41" autoAdjust="0"/>
  </p:normalViewPr>
  <p:slideViewPr>
    <p:cSldViewPr>
      <p:cViewPr varScale="1">
        <p:scale>
          <a:sx n="111" d="100"/>
          <a:sy n="111" d="100"/>
        </p:scale>
        <p:origin x="-40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C4C0558-B917-4C25-8753-F7A13EE7BD4E}" type="datetimeFigureOut">
              <a:rPr lang="en-US"/>
              <a:pPr>
                <a:defRPr/>
              </a:pPr>
              <a:t>12/7/2010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AT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de-AT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5652CD3-120C-4986-AB0B-08D7DE5A95A0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FBAD0-B885-486B-91B8-F55D2AC1F7D4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51B8D-C32B-4F47-ADC0-87B117940083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0DED9-2216-4DEE-9935-E6BD41732366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24571-73F9-44CE-814D-BF110C7607C8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8393C-C185-426E-86F8-368215C973F8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159E4-5126-46BE-A5C4-58726A5D2E14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F20D8-7B60-4A66-B529-751BFD799EB8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2900BE-4826-4C87-89B8-758423B17A08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E624A-B10B-4153-9B7A-A224C613632A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9F524-5616-43D1-BFCF-551EC9B74969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36141-1342-4B69-B3F3-9F173973A074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500563" y="142875"/>
            <a:ext cx="45339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de-AT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00188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14813" y="6429375"/>
            <a:ext cx="40005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AF60E16D-643B-4CF8-AFDF-53B153EF4C60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  <p:pic>
        <p:nvPicPr>
          <p:cNvPr id="1032" name="Picture 8" descr="linie1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28625" y="6118225"/>
            <a:ext cx="4229100" cy="2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linie2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429500" y="6118225"/>
            <a:ext cx="1008063" cy="2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de-AT" sz="3200" kern="1200" dirty="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svn.cern.ch/reps/macs/trunk/sdp/documents/Deployment/PVSSStateMachine/doc" TargetMode="External"/><Relationship Id="rId2" Type="http://schemas.openxmlformats.org/officeDocument/2006/relationships/hyperlink" Target="https://svn.cern.ch/reps/macs/trunk/SCS/PVSS/StateMachin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dirty="0" smtClean="0"/>
              <a:t>PVSS State Machine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AT" dirty="0" smtClean="0"/>
              <a:t>A library for PVSS control scrips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PP-101203-a-MMA_PVSSStateMachine.pptm</a:t>
            </a:r>
            <a:endParaRPr lang="de-A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mmarchha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99F5FE-A01A-4384-BA6E-078EF8B6C27E}" type="slidenum">
              <a:rPr lang="de-AT"/>
              <a:pPr>
                <a:defRPr/>
              </a:pPr>
              <a:t>1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Machine library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Covers the general state machine</a:t>
            </a:r>
          </a:p>
          <a:p>
            <a:r>
              <a:rPr lang="en-US" dirty="0" smtClean="0"/>
              <a:t>Provides the standard commanding interface</a:t>
            </a:r>
          </a:p>
          <a:p>
            <a:r>
              <a:rPr lang="en-US" dirty="0" smtClean="0"/>
              <a:t>Handles received commands</a:t>
            </a:r>
          </a:p>
          <a:p>
            <a:r>
              <a:rPr lang="en-US" dirty="0" smtClean="0"/>
              <a:t>Handles fail and fault conditions</a:t>
            </a:r>
          </a:p>
          <a:p>
            <a:r>
              <a:rPr lang="en-US" dirty="0" smtClean="0"/>
              <a:t>Provides functions to register and deregister from data point elements</a:t>
            </a:r>
          </a:p>
          <a:p>
            <a:r>
              <a:rPr lang="en-US" dirty="0" smtClean="0"/>
              <a:t>Provides logging functions to the PVSS log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D24571-73F9-44CE-814D-BF110C7607C8}" type="slidenum">
              <a:rPr lang="de-AT" smtClean="0"/>
              <a:pPr>
                <a:defRPr/>
              </a:pPr>
              <a:t>10</a:t>
            </a:fld>
            <a:endParaRPr lang="de-AT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PP-101203-a-MMA_PVSSStateMachine.pptm</a:t>
            </a:r>
            <a:endParaRPr lang="de-AT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29188" y="6215063"/>
            <a:ext cx="3752850" cy="506412"/>
          </a:xfrm>
        </p:spPr>
        <p:txBody>
          <a:bodyPr/>
          <a:lstStyle/>
          <a:p>
            <a:pPr>
              <a:defRPr/>
            </a:pPr>
            <a:r>
              <a:rPr lang="de-AT" dirty="0" smtClean="0"/>
              <a:t>mmarchha </a:t>
            </a:r>
            <a:endParaRPr lang="de-AT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39800"/>
          </a:xfrm>
        </p:spPr>
        <p:txBody>
          <a:bodyPr/>
          <a:lstStyle/>
          <a:p>
            <a:r>
              <a:rPr lang="en-US" dirty="0" smtClean="0"/>
              <a:t>Device Class template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dirty="0" smtClean="0"/>
              <a:t>Provides blank functions for enter/leave states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Provides blank functions for the four standard commands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Provides the possibility to add device specific functions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D24571-73F9-44CE-814D-BF110C7607C8}" type="slidenum">
              <a:rPr lang="de-AT" smtClean="0"/>
              <a:pPr>
                <a:defRPr/>
              </a:pPr>
              <a:t>11</a:t>
            </a:fld>
            <a:endParaRPr lang="de-AT" dirty="0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752600"/>
            <a:ext cx="7256375" cy="1739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4191000"/>
            <a:ext cx="5567619" cy="935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PP-101203-a-MMA_PVSSStateMachine.pptm</a:t>
            </a:r>
            <a:endParaRPr lang="de-AT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29188" y="6215063"/>
            <a:ext cx="3752850" cy="506412"/>
          </a:xfrm>
        </p:spPr>
        <p:txBody>
          <a:bodyPr/>
          <a:lstStyle/>
          <a:p>
            <a:pPr>
              <a:defRPr/>
            </a:pPr>
            <a:r>
              <a:rPr lang="de-AT" dirty="0" smtClean="0"/>
              <a:t>mmarchha </a:t>
            </a:r>
            <a:endParaRPr lang="de-AT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Running a PVSS state machine device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500189"/>
            <a:ext cx="8820472" cy="488652"/>
          </a:xfrm>
        </p:spPr>
        <p:txBody>
          <a:bodyPr/>
          <a:lstStyle/>
          <a:p>
            <a:r>
              <a:rPr lang="en-US" dirty="0" smtClean="0"/>
              <a:t>Example: device class </a:t>
            </a:r>
            <a:r>
              <a:rPr lang="en-US" b="1" dirty="0" smtClean="0"/>
              <a:t>VSE</a:t>
            </a:r>
            <a:r>
              <a:rPr lang="en-US" dirty="0" smtClean="0"/>
              <a:t>, device </a:t>
            </a:r>
            <a:r>
              <a:rPr lang="en-US" b="1" dirty="0" smtClean="0"/>
              <a:t>MR-01-001-VSE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D24571-73F9-44CE-814D-BF110C7607C8}" type="slidenum">
              <a:rPr lang="de-AT" smtClean="0"/>
              <a:pPr>
                <a:defRPr/>
              </a:pPr>
              <a:t>12</a:t>
            </a:fld>
            <a:endParaRPr lang="de-AT" dirty="0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9534" y="2780928"/>
            <a:ext cx="4754866" cy="658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2132856"/>
            <a:ext cx="2736304" cy="404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79512" y="4221088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state machine</a:t>
            </a:r>
          </a:p>
          <a:p>
            <a:pPr algn="ctr"/>
            <a:r>
              <a:rPr lang="en-US" dirty="0" smtClean="0"/>
              <a:t>library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rot="16200000" flipV="1">
            <a:off x="647564" y="3753036"/>
            <a:ext cx="864096" cy="21602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763688" y="4653136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device class</a:t>
            </a:r>
          </a:p>
          <a:p>
            <a:pPr algn="ctr"/>
            <a:r>
              <a:rPr lang="en-US" dirty="0" smtClean="0"/>
              <a:t>library</a:t>
            </a:r>
            <a:endParaRPr lang="en-US" dirty="0"/>
          </a:p>
        </p:txBody>
      </p:sp>
      <p:cxnSp>
        <p:nvCxnSpPr>
          <p:cNvPr id="15" name="Straight Arrow Connector 14"/>
          <p:cNvCxnSpPr>
            <a:stCxn id="14" idx="0"/>
          </p:cNvCxnSpPr>
          <p:nvPr/>
        </p:nvCxnSpPr>
        <p:spPr>
          <a:xfrm rot="5400000" flipH="1" flipV="1">
            <a:off x="2195736" y="4077072"/>
            <a:ext cx="1152128" cy="158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491880" y="4221088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device instance</a:t>
            </a:r>
          </a:p>
          <a:p>
            <a:pPr algn="ctr"/>
            <a:r>
              <a:rPr lang="en-US" dirty="0" smtClean="0"/>
              <a:t>script</a:t>
            </a:r>
            <a:endParaRPr lang="en-US" dirty="0"/>
          </a:p>
        </p:txBody>
      </p:sp>
      <p:cxnSp>
        <p:nvCxnSpPr>
          <p:cNvPr id="18" name="Straight Arrow Connector 17"/>
          <p:cNvCxnSpPr>
            <a:stCxn id="17" idx="0"/>
          </p:cNvCxnSpPr>
          <p:nvPr/>
        </p:nvCxnSpPr>
        <p:spPr>
          <a:xfrm rot="5400000" flipH="1" flipV="1">
            <a:off x="4139952" y="3861048"/>
            <a:ext cx="720080" cy="158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PP-101203-a-MMA_PVSSStateMachine.pptm</a:t>
            </a:r>
            <a:endParaRPr lang="de-AT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29188" y="6215063"/>
            <a:ext cx="3752850" cy="506412"/>
          </a:xfrm>
        </p:spPr>
        <p:txBody>
          <a:bodyPr/>
          <a:lstStyle/>
          <a:p>
            <a:pPr>
              <a:defRPr/>
            </a:pPr>
            <a:r>
              <a:rPr lang="de-AT" dirty="0" smtClean="0"/>
              <a:t>mmarchha </a:t>
            </a:r>
            <a:endParaRPr lang="de-AT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dirty="0" smtClean="0"/>
              <a:t>Usage of the PVSS state machine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0189"/>
            <a:ext cx="8229600" cy="1352748"/>
          </a:xfrm>
        </p:spPr>
        <p:txBody>
          <a:bodyPr/>
          <a:lstStyle/>
          <a:p>
            <a:r>
              <a:rPr lang="en-US" dirty="0" smtClean="0"/>
              <a:t>Vacuum control system</a:t>
            </a:r>
          </a:p>
          <a:p>
            <a:r>
              <a:rPr lang="en-US" dirty="0" smtClean="0"/>
              <a:t>Integration of RF Amplifiers</a:t>
            </a:r>
          </a:p>
          <a:p>
            <a:r>
              <a:rPr lang="en-US" dirty="0" smtClean="0"/>
              <a:t>Integration of special magnet slow control system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D24571-73F9-44CE-814D-BF110C7607C8}" type="slidenum">
              <a:rPr lang="de-AT" smtClean="0"/>
              <a:pPr>
                <a:defRPr/>
              </a:pPr>
              <a:t>13</a:t>
            </a:fld>
            <a:endParaRPr lang="de-AT" dirty="0"/>
          </a:p>
        </p:txBody>
      </p:sp>
      <p:grpSp>
        <p:nvGrpSpPr>
          <p:cNvPr id="7" name="Group 6"/>
          <p:cNvGrpSpPr/>
          <p:nvPr/>
        </p:nvGrpSpPr>
        <p:grpSpPr>
          <a:xfrm>
            <a:off x="2771800" y="2924944"/>
            <a:ext cx="3744416" cy="3312368"/>
            <a:chOff x="3347864" y="2996952"/>
            <a:chExt cx="3321561" cy="2942396"/>
          </a:xfrm>
        </p:grpSpPr>
        <p:grpSp>
          <p:nvGrpSpPr>
            <p:cNvPr id="8" name="Group 32"/>
            <p:cNvGrpSpPr/>
            <p:nvPr/>
          </p:nvGrpSpPr>
          <p:grpSpPr>
            <a:xfrm>
              <a:off x="4283968" y="2996952"/>
              <a:ext cx="2385457" cy="2942396"/>
              <a:chOff x="4283968" y="2996952"/>
              <a:chExt cx="2385457" cy="2942396"/>
            </a:xfrm>
          </p:grpSpPr>
          <p:sp>
            <p:nvSpPr>
              <p:cNvPr id="10" name="Rounded Rectangle 9"/>
              <p:cNvSpPr/>
              <p:nvPr/>
            </p:nvSpPr>
            <p:spPr>
              <a:xfrm>
                <a:off x="4283968" y="5306174"/>
                <a:ext cx="997034" cy="633174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Vacuum</a:t>
                </a:r>
                <a:br>
                  <a:rPr lang="en-US" dirty="0" smtClean="0"/>
                </a:br>
                <a:r>
                  <a:rPr lang="en-US" dirty="0" smtClean="0"/>
                  <a:t>Devices</a:t>
                </a:r>
                <a:endParaRPr lang="en-US" dirty="0"/>
              </a:p>
            </p:txBody>
          </p:sp>
          <p:pic>
            <p:nvPicPr>
              <p:cNvPr id="11" name="Picture 1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4283968" y="2996952"/>
                <a:ext cx="951279" cy="5471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2" name="Straight Connector 11"/>
              <p:cNvCxnSpPr/>
              <p:nvPr/>
            </p:nvCxnSpPr>
            <p:spPr>
              <a:xfrm rot="5400000">
                <a:off x="4283919" y="5021246"/>
                <a:ext cx="443222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rot="5400000">
                <a:off x="4926453" y="5018763"/>
                <a:ext cx="443222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/>
              <p:cNvSpPr txBox="1"/>
              <p:nvPr/>
            </p:nvSpPr>
            <p:spPr>
              <a:xfrm>
                <a:off x="5076056" y="4869160"/>
                <a:ext cx="1593369" cy="3007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RS485/422/232</a:t>
                </a:r>
                <a:endParaRPr lang="en-US" sz="1600" dirty="0"/>
              </a:p>
            </p:txBody>
          </p:sp>
          <p:cxnSp>
            <p:nvCxnSpPr>
              <p:cNvPr id="15" name="Straight Connector 14"/>
              <p:cNvCxnSpPr/>
              <p:nvPr/>
            </p:nvCxnSpPr>
            <p:spPr>
              <a:xfrm rot="5400000">
                <a:off x="4103948" y="3969060"/>
                <a:ext cx="792088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6" name="Picture 7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339359" y="4293096"/>
                <a:ext cx="340372" cy="5403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" name="Picture 8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837876" y="4431229"/>
                <a:ext cx="609298" cy="3655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8" name="Picture 9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671703" y="3861048"/>
                <a:ext cx="973712" cy="2532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9" name="Straight Connector 18"/>
              <p:cNvCxnSpPr/>
              <p:nvPr/>
            </p:nvCxnSpPr>
            <p:spPr>
              <a:xfrm rot="5400000">
                <a:off x="4892932" y="3677924"/>
                <a:ext cx="222232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rot="5400000">
                <a:off x="5040052" y="4257093"/>
                <a:ext cx="216026" cy="1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>
              <a:off x="3347864" y="4869160"/>
              <a:ext cx="1224136" cy="3007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 smtClean="0"/>
                <a:t>Digital I/O</a:t>
              </a:r>
              <a:endParaRPr lang="en-US" sz="1600" dirty="0"/>
            </a:p>
          </p:txBody>
        </p:sp>
      </p:grpSp>
      <p:sp>
        <p:nvSpPr>
          <p:cNvPr id="21" name="Date Placeholder 3"/>
          <p:cNvSpPr>
            <a:spLocks noGrp="1"/>
          </p:cNvSpPr>
          <p:nvPr>
            <p:ph type="dt" sz="half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PP-101203-a-MMA_PVSSStateMachine.pptm</a:t>
            </a:r>
            <a:endParaRPr lang="de-AT" dirty="0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29188" y="6215063"/>
            <a:ext cx="3752850" cy="506412"/>
          </a:xfrm>
        </p:spPr>
        <p:txBody>
          <a:bodyPr/>
          <a:lstStyle/>
          <a:p>
            <a:pPr>
              <a:defRPr/>
            </a:pPr>
            <a:r>
              <a:rPr lang="de-AT" dirty="0" smtClean="0"/>
              <a:t>mmarchha </a:t>
            </a:r>
            <a:endParaRPr lang="de-AT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Status/Conclusion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PVSS state machine provides the general state machine functions and commanding interface as all state driven devices within the MACS</a:t>
            </a:r>
          </a:p>
          <a:p>
            <a:r>
              <a:rPr lang="en-US" dirty="0" smtClean="0"/>
              <a:t>Version 1.0.0 </a:t>
            </a:r>
            <a:r>
              <a:rPr lang="en-US" smtClean="0"/>
              <a:t>is released</a:t>
            </a:r>
            <a:endParaRPr lang="en-US" dirty="0" smtClean="0"/>
          </a:p>
          <a:p>
            <a:r>
              <a:rPr lang="en-US" dirty="0" smtClean="0"/>
              <a:t>All library and template files are available under:</a:t>
            </a:r>
            <a:br>
              <a:rPr lang="en-US" dirty="0" smtClean="0"/>
            </a:br>
            <a:r>
              <a:rPr lang="en-GB" dirty="0" smtClean="0">
                <a:hlinkClick r:id="rId2"/>
              </a:rPr>
              <a:t>https://svn.cern.ch/reps/macs/trunk/SCS/PVSS/StateMachine</a:t>
            </a:r>
            <a:endParaRPr lang="en-GB" dirty="0" smtClean="0"/>
          </a:p>
          <a:p>
            <a:r>
              <a:rPr lang="en-GB" dirty="0" smtClean="0"/>
              <a:t>A programmers manual is available under:</a:t>
            </a:r>
            <a:br>
              <a:rPr lang="en-GB" dirty="0" smtClean="0"/>
            </a:br>
            <a:r>
              <a:rPr lang="en-GB" dirty="0" smtClean="0">
                <a:hlinkClick r:id="rId3"/>
              </a:rPr>
              <a:t>https://svn.cern.ch/reps/macs/trunk/sdp/documents/Deployment/PVSSStateMachine/doc</a:t>
            </a:r>
            <a:endParaRPr lang="en-GB" dirty="0" smtClean="0"/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D24571-73F9-44CE-814D-BF110C7607C8}" type="slidenum">
              <a:rPr lang="de-AT" smtClean="0"/>
              <a:pPr>
                <a:defRPr/>
              </a:pPr>
              <a:t>14</a:t>
            </a:fld>
            <a:endParaRPr lang="de-AT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PP-101203-a-MMA_PVSSStateMachine.pptm</a:t>
            </a:r>
            <a:endParaRPr lang="de-AT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29188" y="6215063"/>
            <a:ext cx="3752850" cy="506412"/>
          </a:xfrm>
        </p:spPr>
        <p:txBody>
          <a:bodyPr/>
          <a:lstStyle/>
          <a:p>
            <a:pPr>
              <a:defRPr/>
            </a:pPr>
            <a:r>
              <a:rPr lang="de-AT" dirty="0" smtClean="0"/>
              <a:t>mmarchha </a:t>
            </a:r>
            <a:endParaRPr lang="de-A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0188"/>
            <a:ext cx="3610744" cy="4625975"/>
          </a:xfrm>
        </p:spPr>
        <p:txBody>
          <a:bodyPr/>
          <a:lstStyle/>
          <a:p>
            <a:r>
              <a:rPr lang="en-US" dirty="0" smtClean="0"/>
              <a:t>Virtual Accelerator</a:t>
            </a:r>
          </a:p>
          <a:p>
            <a:r>
              <a:rPr lang="en-US" dirty="0" smtClean="0"/>
              <a:t>Working Set</a:t>
            </a:r>
          </a:p>
          <a:p>
            <a:r>
              <a:rPr lang="en-US" dirty="0" smtClean="0"/>
              <a:t>State Driven Device</a:t>
            </a:r>
            <a:br>
              <a:rPr lang="en-US" dirty="0" smtClean="0"/>
            </a:br>
            <a:r>
              <a:rPr lang="en-US" dirty="0" smtClean="0"/>
              <a:t>(e.g. PCC)</a:t>
            </a:r>
          </a:p>
          <a:p>
            <a:r>
              <a:rPr lang="en-US" dirty="0" smtClean="0"/>
              <a:t>Basic Device</a:t>
            </a:r>
            <a:br>
              <a:rPr lang="en-US" dirty="0" smtClean="0"/>
            </a:br>
            <a:r>
              <a:rPr lang="en-US" dirty="0" smtClean="0"/>
              <a:t>(e.g. PCO, VVS)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PP-101203-a-MMA_PVSSStateMachine.pptm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 smtClean="0"/>
              <a:t>mmarchha 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D24571-73F9-44CE-814D-BF110C7607C8}" type="slidenum">
              <a:rPr lang="de-AT" smtClean="0"/>
              <a:pPr>
                <a:defRPr/>
              </a:pPr>
              <a:t>2</a:t>
            </a:fld>
            <a:endParaRPr lang="de-A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330673"/>
            <a:ext cx="1368152" cy="5050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State Machine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0189"/>
            <a:ext cx="8229600" cy="1784796"/>
          </a:xfrm>
        </p:spPr>
        <p:txBody>
          <a:bodyPr/>
          <a:lstStyle/>
          <a:p>
            <a:r>
              <a:rPr lang="en-US" dirty="0" smtClean="0"/>
              <a:t>Each state driven device </a:t>
            </a:r>
            <a:r>
              <a:rPr lang="en-US" b="1" dirty="0" smtClean="0"/>
              <a:t>MUST</a:t>
            </a:r>
            <a:r>
              <a:rPr lang="en-US" dirty="0" smtClean="0"/>
              <a:t> include the same state machine.</a:t>
            </a:r>
          </a:p>
          <a:p>
            <a:r>
              <a:rPr lang="en-US" dirty="0" smtClean="0"/>
              <a:t>Each state driven device </a:t>
            </a:r>
            <a:r>
              <a:rPr lang="en-US" b="1" dirty="0" smtClean="0"/>
              <a:t>MUST</a:t>
            </a:r>
            <a:r>
              <a:rPr lang="en-US" dirty="0" smtClean="0"/>
              <a:t> include the same commanding interface.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D24571-73F9-44CE-814D-BF110C7607C8}" type="slidenum">
              <a:rPr lang="de-AT" smtClean="0"/>
              <a:pPr>
                <a:defRPr/>
              </a:pPr>
              <a:t>3</a:t>
            </a:fld>
            <a:endParaRPr lang="de-AT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049" name="Object 1"/>
          <p:cNvGraphicFramePr>
            <a:graphicFrameLocks noChangeAspect="1"/>
          </p:cNvGraphicFramePr>
          <p:nvPr/>
        </p:nvGraphicFramePr>
        <p:xfrm>
          <a:off x="3129428" y="3068959"/>
          <a:ext cx="3458796" cy="3346665"/>
        </p:xfrm>
        <a:graphic>
          <a:graphicData uri="http://schemas.openxmlformats.org/presentationml/2006/ole">
            <p:oleObj spid="_x0000_s2049" name="Visio" r:id="rId3" imgW="4199954" imgH="4049649" progId="Visio.Drawing.11">
              <p:embed/>
            </p:oleObj>
          </a:graphicData>
        </a:graphic>
      </p:graphicFrame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PP-101203-a-MMA_PVSSStateMachine.pptm</a:t>
            </a:r>
            <a:endParaRPr lang="de-AT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29188" y="6215063"/>
            <a:ext cx="3752850" cy="506412"/>
          </a:xfrm>
        </p:spPr>
        <p:txBody>
          <a:bodyPr/>
          <a:lstStyle/>
          <a:p>
            <a:pPr>
              <a:defRPr/>
            </a:pPr>
            <a:r>
              <a:rPr lang="de-AT" dirty="0" smtClean="0"/>
              <a:t>mmarchha </a:t>
            </a:r>
            <a:endParaRPr lang="de-AT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State Machine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state driven device </a:t>
            </a:r>
            <a:r>
              <a:rPr lang="en-US" b="1" dirty="0" smtClean="0"/>
              <a:t>must</a:t>
            </a:r>
            <a:r>
              <a:rPr lang="en-US" dirty="0" smtClean="0"/>
              <a:t> understand a set of standard commands state:</a:t>
            </a:r>
          </a:p>
          <a:p>
            <a:pPr lvl="1"/>
            <a:r>
              <a:rPr lang="en-US" dirty="0" smtClean="0"/>
              <a:t>Commands for state transitions</a:t>
            </a:r>
          </a:p>
          <a:p>
            <a:pPr lvl="1"/>
            <a:r>
              <a:rPr lang="en-US" dirty="0" smtClean="0"/>
              <a:t>Prepare (in Op state only)</a:t>
            </a:r>
          </a:p>
          <a:p>
            <a:pPr lvl="1"/>
            <a:r>
              <a:rPr lang="en-US" dirty="0" smtClean="0"/>
              <a:t>Activate (in Op state only)</a:t>
            </a:r>
          </a:p>
          <a:p>
            <a:pPr lvl="1"/>
            <a:r>
              <a:rPr lang="en-US" dirty="0" smtClean="0"/>
              <a:t>Deactivate (in Op state only)</a:t>
            </a:r>
          </a:p>
          <a:p>
            <a:pPr lvl="1"/>
            <a:r>
              <a:rPr lang="en-US" dirty="0" smtClean="0"/>
              <a:t>Finalize (in Op state only)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D24571-73F9-44CE-814D-BF110C7607C8}" type="slidenum">
              <a:rPr lang="de-AT" smtClean="0"/>
              <a:pPr>
                <a:defRPr/>
              </a:pPr>
              <a:t>4</a:t>
            </a:fld>
            <a:endParaRPr lang="de-AT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PP-101203-a-MMA_PVSSStateMachine.pptm</a:t>
            </a:r>
            <a:endParaRPr lang="de-AT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29188" y="6215063"/>
            <a:ext cx="3752850" cy="506412"/>
          </a:xfrm>
        </p:spPr>
        <p:txBody>
          <a:bodyPr/>
          <a:lstStyle/>
          <a:p>
            <a:pPr>
              <a:defRPr/>
            </a:pPr>
            <a:r>
              <a:rPr lang="de-AT" dirty="0" smtClean="0"/>
              <a:t>mmarchha </a:t>
            </a:r>
            <a:endParaRPr lang="de-AT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0188"/>
            <a:ext cx="8507288" cy="4625975"/>
          </a:xfrm>
        </p:spPr>
        <p:txBody>
          <a:bodyPr/>
          <a:lstStyle/>
          <a:p>
            <a:r>
              <a:rPr lang="en-US" dirty="0" smtClean="0"/>
              <a:t>States</a:t>
            </a:r>
          </a:p>
          <a:p>
            <a:pPr lvl="1"/>
            <a:r>
              <a:rPr lang="en-US" dirty="0" err="1" smtClean="0"/>
              <a:t>enterState</a:t>
            </a:r>
            <a:r>
              <a:rPr lang="en-US" dirty="0" smtClean="0"/>
              <a:t>(): allocate needed resources</a:t>
            </a:r>
          </a:p>
          <a:p>
            <a:pPr lvl="1"/>
            <a:r>
              <a:rPr lang="en-US" dirty="0" err="1" smtClean="0"/>
              <a:t>leaveState</a:t>
            </a:r>
            <a:r>
              <a:rPr lang="en-US" dirty="0" smtClean="0"/>
              <a:t>(): deallocate needed resources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State transition</a:t>
            </a:r>
          </a:p>
          <a:p>
            <a:pPr lvl="1"/>
            <a:r>
              <a:rPr lang="en-US" dirty="0" smtClean="0"/>
              <a:t>Consists out of a </a:t>
            </a:r>
            <a:r>
              <a:rPr lang="en-US" dirty="0" err="1" smtClean="0"/>
              <a:t>leaveState</a:t>
            </a:r>
            <a:r>
              <a:rPr lang="en-US" dirty="0" smtClean="0"/>
              <a:t>() and a </a:t>
            </a:r>
            <a:r>
              <a:rPr lang="en-US" dirty="0" err="1" smtClean="0"/>
              <a:t>enterState</a:t>
            </a:r>
            <a:r>
              <a:rPr lang="en-US" dirty="0" smtClean="0"/>
              <a:t>() sequence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D24571-73F9-44CE-814D-BF110C7607C8}" type="slidenum">
              <a:rPr lang="de-AT" smtClean="0"/>
              <a:pPr>
                <a:defRPr/>
              </a:pPr>
              <a:t>5</a:t>
            </a:fld>
            <a:endParaRPr lang="de-AT" dirty="0"/>
          </a:p>
        </p:txBody>
      </p:sp>
      <p:pic>
        <p:nvPicPr>
          <p:cNvPr id="21506" name="Object 2"/>
          <p:cNvPicPr>
            <a:picLocks noChangeArrowheads="1"/>
          </p:cNvPicPr>
          <p:nvPr/>
        </p:nvPicPr>
        <p:blipFill>
          <a:blip r:embed="rId2" cstate="print"/>
          <a:srcRect r="-250" b="-4343"/>
          <a:stretch>
            <a:fillRect/>
          </a:stretch>
        </p:blipFill>
        <p:spPr bwMode="auto">
          <a:xfrm>
            <a:off x="7308304" y="1124744"/>
            <a:ext cx="1296144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Object 1"/>
          <p:cNvPicPr>
            <a:picLocks noChangeArrowheads="1"/>
          </p:cNvPicPr>
          <p:nvPr/>
        </p:nvPicPr>
        <p:blipFill>
          <a:blip r:embed="rId3" cstate="print"/>
          <a:srcRect t="-1534" r="-46" b="-2760"/>
          <a:stretch>
            <a:fillRect/>
          </a:stretch>
        </p:blipFill>
        <p:spPr bwMode="auto">
          <a:xfrm>
            <a:off x="2412528" y="4797152"/>
            <a:ext cx="5111800" cy="871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PP-101203-a-MMA_PVSSStateMachine.pptm</a:t>
            </a:r>
            <a:endParaRPr lang="de-AT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29188" y="6215063"/>
            <a:ext cx="3752850" cy="506412"/>
          </a:xfrm>
        </p:spPr>
        <p:txBody>
          <a:bodyPr/>
          <a:lstStyle/>
          <a:p>
            <a:pPr>
              <a:defRPr/>
            </a:pPr>
            <a:r>
              <a:rPr lang="de-AT" dirty="0" smtClean="0"/>
              <a:t>mmarchha </a:t>
            </a:r>
            <a:endParaRPr lang="de-AT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Devices connected to NI PXI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0189"/>
            <a:ext cx="8229600" cy="1064716"/>
          </a:xfrm>
        </p:spPr>
        <p:txBody>
          <a:bodyPr/>
          <a:lstStyle/>
          <a:p>
            <a:r>
              <a:rPr lang="en-US" dirty="0" smtClean="0"/>
              <a:t>Implementation as FEC using FECOS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D24571-73F9-44CE-814D-BF110C7607C8}" type="slidenum">
              <a:rPr lang="de-AT" smtClean="0"/>
              <a:pPr>
                <a:defRPr/>
              </a:pPr>
              <a:t>6</a:t>
            </a:fld>
            <a:endParaRPr lang="de-AT" dirty="0"/>
          </a:p>
        </p:txBody>
      </p:sp>
      <p:grpSp>
        <p:nvGrpSpPr>
          <p:cNvPr id="7" name="Group 6"/>
          <p:cNvGrpSpPr/>
          <p:nvPr/>
        </p:nvGrpSpPr>
        <p:grpSpPr>
          <a:xfrm>
            <a:off x="3851920" y="2060848"/>
            <a:ext cx="1256968" cy="3888432"/>
            <a:chOff x="1547664" y="1340768"/>
            <a:chExt cx="1296144" cy="4176464"/>
          </a:xfrm>
        </p:grpSpPr>
        <p:sp>
          <p:nvSpPr>
            <p:cNvPr id="8" name="Rounded Rectangle 7"/>
            <p:cNvSpPr/>
            <p:nvPr/>
          </p:nvSpPr>
          <p:spPr>
            <a:xfrm>
              <a:off x="1547664" y="4797152"/>
              <a:ext cx="1296144" cy="72008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/>
                <a:t>Basic</a:t>
              </a:r>
              <a:br>
                <a:rPr lang="en-US" sz="2000" dirty="0" smtClean="0"/>
              </a:br>
              <a:r>
                <a:rPr lang="en-US" sz="2000" dirty="0" smtClean="0"/>
                <a:t>Devices</a:t>
              </a:r>
              <a:endParaRPr lang="en-US" sz="2000" dirty="0"/>
            </a:p>
          </p:txBody>
        </p:sp>
        <p:pic>
          <p:nvPicPr>
            <p:cNvPr id="9" name="Picture 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47664" y="1340768"/>
              <a:ext cx="1236663" cy="622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47664" y="3356992"/>
              <a:ext cx="1152128" cy="864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1" name="Straight Connector 10"/>
            <p:cNvCxnSpPr/>
            <p:nvPr/>
          </p:nvCxnSpPr>
          <p:spPr>
            <a:xfrm rot="5400000">
              <a:off x="1881221" y="4473116"/>
              <a:ext cx="504056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Picture 1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619672" y="2492896"/>
              <a:ext cx="1127125" cy="431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6" name="Straight Connector 15"/>
            <p:cNvCxnSpPr/>
            <p:nvPr/>
          </p:nvCxnSpPr>
          <p:spPr>
            <a:xfrm rot="5400000">
              <a:off x="1871700" y="3176972"/>
              <a:ext cx="504056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>
              <a:off x="1871700" y="2240868"/>
              <a:ext cx="504056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Rounded Rectangle 17"/>
          <p:cNvSpPr/>
          <p:nvPr/>
        </p:nvSpPr>
        <p:spPr>
          <a:xfrm>
            <a:off x="5436096" y="2204864"/>
            <a:ext cx="2714644" cy="115212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Processing tier (2)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5436096" y="3501008"/>
            <a:ext cx="2714644" cy="1296144"/>
          </a:xfrm>
          <a:prstGeom prst="roundRect">
            <a:avLst>
              <a:gd name="adj" fmla="val 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Equipment tier (3)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5436096" y="5013176"/>
            <a:ext cx="2714644" cy="1032972"/>
          </a:xfrm>
          <a:prstGeom prst="roundRect">
            <a:avLst>
              <a:gd name="adj" fmla="val 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Frontend tier (4)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755576" y="3645024"/>
            <a:ext cx="2016224" cy="1126177"/>
            <a:chOff x="755576" y="3645024"/>
            <a:chExt cx="2016224" cy="1126177"/>
          </a:xfrm>
        </p:grpSpPr>
        <p:sp>
          <p:nvSpPr>
            <p:cNvPr id="23" name="TextBox 22"/>
            <p:cNvSpPr txBox="1"/>
            <p:nvPr/>
          </p:nvSpPr>
          <p:spPr>
            <a:xfrm>
              <a:off x="755576" y="3645024"/>
              <a:ext cx="20162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State machine</a:t>
              </a:r>
              <a:endParaRPr lang="en-US" dirty="0"/>
            </a:p>
          </p:txBody>
        </p:sp>
        <p:graphicFrame>
          <p:nvGraphicFramePr>
            <p:cNvPr id="19459" name="Object 3"/>
            <p:cNvGraphicFramePr>
              <a:graphicFrameLocks noChangeAspect="1"/>
            </p:cNvGraphicFramePr>
            <p:nvPr/>
          </p:nvGraphicFramePr>
          <p:xfrm>
            <a:off x="1259632" y="4005063"/>
            <a:ext cx="792088" cy="766138"/>
          </p:xfrm>
          <a:graphic>
            <a:graphicData uri="http://schemas.openxmlformats.org/presentationml/2006/ole">
              <p:oleObj spid="_x0000_s19459" name="Visio" r:id="rId6" imgW="4199954" imgH="4049649" progId="Visio.Drawing.11">
                <p:embed/>
              </p:oleObj>
            </a:graphicData>
          </a:graphic>
        </p:graphicFrame>
      </p:grpSp>
      <p:cxnSp>
        <p:nvCxnSpPr>
          <p:cNvPr id="27" name="Straight Arrow Connector 26"/>
          <p:cNvCxnSpPr>
            <a:endCxn id="10" idx="1"/>
          </p:cNvCxnSpPr>
          <p:nvPr/>
        </p:nvCxnSpPr>
        <p:spPr>
          <a:xfrm>
            <a:off x="2267744" y="4077072"/>
            <a:ext cx="1584176" cy="26320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Date Placeholder 3"/>
          <p:cNvSpPr>
            <a:spLocks noGrp="1"/>
          </p:cNvSpPr>
          <p:nvPr>
            <p:ph type="dt" sz="half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PP-101203-a-MMA_PVSSStateMachine.pptm</a:t>
            </a:r>
            <a:endParaRPr lang="de-AT" dirty="0"/>
          </a:p>
        </p:txBody>
      </p:sp>
      <p:sp>
        <p:nvSpPr>
          <p:cNvPr id="2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29188" y="6215063"/>
            <a:ext cx="3752850" cy="506412"/>
          </a:xfrm>
        </p:spPr>
        <p:txBody>
          <a:bodyPr/>
          <a:lstStyle/>
          <a:p>
            <a:pPr>
              <a:defRPr/>
            </a:pPr>
            <a:r>
              <a:rPr lang="de-AT" dirty="0" smtClean="0"/>
              <a:t>mmarchha </a:t>
            </a:r>
            <a:endParaRPr lang="de-AT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/>
          <p:cNvSpPr/>
          <p:nvPr/>
        </p:nvSpPr>
        <p:spPr>
          <a:xfrm>
            <a:off x="685800" y="3505200"/>
            <a:ext cx="2057400" cy="1143000"/>
          </a:xfrm>
          <a:prstGeom prst="roundRect">
            <a:avLst>
              <a:gd name="adj" fmla="val 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Equipment tier (3)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1568772"/>
          </a:xfrm>
        </p:spPr>
        <p:txBody>
          <a:bodyPr/>
          <a:lstStyle/>
          <a:p>
            <a:r>
              <a:rPr lang="en-US" dirty="0" smtClean="0"/>
              <a:t>What to do with basic devices that are connected directly to PVSS?</a:t>
            </a:r>
          </a:p>
          <a:p>
            <a:r>
              <a:rPr lang="en-US" dirty="0" smtClean="0"/>
              <a:t>What to do with PLCs where it is not convenient or possible to implement the state machine?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D24571-73F9-44CE-814D-BF110C7607C8}" type="slidenum">
              <a:rPr lang="de-AT" smtClean="0"/>
              <a:pPr>
                <a:defRPr/>
              </a:pPr>
              <a:t>7</a:t>
            </a:fld>
            <a:endParaRPr lang="de-AT" dirty="0"/>
          </a:p>
        </p:txBody>
      </p:sp>
      <p:sp>
        <p:nvSpPr>
          <p:cNvPr id="8" name="Rounded Rectangle 7"/>
          <p:cNvSpPr/>
          <p:nvPr/>
        </p:nvSpPr>
        <p:spPr>
          <a:xfrm>
            <a:off x="4283968" y="5306174"/>
            <a:ext cx="1296144" cy="7151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Basic</a:t>
            </a:r>
            <a:br>
              <a:rPr lang="en-US" sz="2000" dirty="0" smtClean="0"/>
            </a:br>
            <a:r>
              <a:rPr lang="en-US" sz="2000" dirty="0" smtClean="0"/>
              <a:t>Devices</a:t>
            </a:r>
            <a:endParaRPr lang="en-US" sz="2000" dirty="0"/>
          </a:p>
        </p:txBody>
      </p:sp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996952"/>
            <a:ext cx="1449025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9"/>
          <p:cNvCxnSpPr/>
          <p:nvPr/>
        </p:nvCxnSpPr>
        <p:spPr>
          <a:xfrm rot="5400000">
            <a:off x="4746433" y="5126775"/>
            <a:ext cx="37121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4680012" y="4041068"/>
            <a:ext cx="50405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ounded Rectangle 29"/>
          <p:cNvSpPr/>
          <p:nvPr/>
        </p:nvSpPr>
        <p:spPr>
          <a:xfrm>
            <a:off x="6228184" y="3075230"/>
            <a:ext cx="2714644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Processing tier (2)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6228184" y="4155350"/>
            <a:ext cx="2714644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Equipment tier (3)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6228184" y="5260330"/>
            <a:ext cx="2714644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Frontend tier (4)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899592" y="3861048"/>
            <a:ext cx="2016224" cy="1232684"/>
            <a:chOff x="762000" y="3861048"/>
            <a:chExt cx="2016224" cy="1232684"/>
          </a:xfrm>
        </p:grpSpPr>
        <p:sp>
          <p:nvSpPr>
            <p:cNvPr id="36" name="TextBox 35"/>
            <p:cNvSpPr txBox="1"/>
            <p:nvPr/>
          </p:nvSpPr>
          <p:spPr>
            <a:xfrm>
              <a:off x="762000" y="4724400"/>
              <a:ext cx="20162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State machine</a:t>
              </a:r>
              <a:endParaRPr lang="en-US" dirty="0"/>
            </a:p>
          </p:txBody>
        </p:sp>
        <p:graphicFrame>
          <p:nvGraphicFramePr>
            <p:cNvPr id="37" name="Object 3"/>
            <p:cNvGraphicFramePr>
              <a:graphicFrameLocks noChangeAspect="1"/>
            </p:cNvGraphicFramePr>
            <p:nvPr/>
          </p:nvGraphicFramePr>
          <p:xfrm>
            <a:off x="1182746" y="3861048"/>
            <a:ext cx="744470" cy="720080"/>
          </p:xfrm>
          <a:graphic>
            <a:graphicData uri="http://schemas.openxmlformats.org/presentationml/2006/ole">
              <p:oleObj spid="_x0000_s20482" name="Visio" r:id="rId4" imgW="4199954" imgH="4049649" progId="Visio.Drawing.11">
                <p:embed/>
              </p:oleObj>
            </a:graphicData>
          </a:graphic>
        </p:graphicFrame>
      </p:grpSp>
      <p:cxnSp>
        <p:nvCxnSpPr>
          <p:cNvPr id="38" name="Straight Arrow Connector 37"/>
          <p:cNvCxnSpPr/>
          <p:nvPr/>
        </p:nvCxnSpPr>
        <p:spPr>
          <a:xfrm flipV="1">
            <a:off x="2267744" y="3356992"/>
            <a:ext cx="1944216" cy="72008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ounded Rectangle 40"/>
          <p:cNvSpPr/>
          <p:nvPr/>
        </p:nvSpPr>
        <p:spPr>
          <a:xfrm>
            <a:off x="4283968" y="4149080"/>
            <a:ext cx="1296144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interface</a:t>
            </a:r>
            <a:endParaRPr lang="en-US" sz="2000" dirty="0"/>
          </a:p>
        </p:txBody>
      </p:sp>
      <p:sp>
        <p:nvSpPr>
          <p:cNvPr id="43" name="Date Placeholder 3"/>
          <p:cNvSpPr>
            <a:spLocks noGrp="1"/>
          </p:cNvSpPr>
          <p:nvPr>
            <p:ph type="dt" sz="half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PP-101203-a-MMA_PVSSStateMachine.pptm</a:t>
            </a:r>
            <a:endParaRPr lang="de-AT" dirty="0"/>
          </a:p>
        </p:txBody>
      </p:sp>
      <p:sp>
        <p:nvSpPr>
          <p:cNvPr id="4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29188" y="6215063"/>
            <a:ext cx="3752850" cy="506412"/>
          </a:xfrm>
        </p:spPr>
        <p:txBody>
          <a:bodyPr/>
          <a:lstStyle/>
          <a:p>
            <a:pPr>
              <a:defRPr/>
            </a:pPr>
            <a:r>
              <a:rPr lang="de-AT" dirty="0" smtClean="0"/>
              <a:t>mmarchha </a:t>
            </a:r>
            <a:endParaRPr lang="de-AT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implement in PVSS?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0189"/>
            <a:ext cx="8229600" cy="1064716"/>
          </a:xfrm>
        </p:spPr>
        <p:txBody>
          <a:bodyPr/>
          <a:lstStyle/>
          <a:p>
            <a:r>
              <a:rPr lang="en-US" dirty="0" smtClean="0"/>
              <a:t>With PVSS control scripts</a:t>
            </a:r>
          </a:p>
          <a:p>
            <a:r>
              <a:rPr lang="en-US" dirty="0" smtClean="0"/>
              <a:t>Control scripts running in a PVSS control manager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D24571-73F9-44CE-814D-BF110C7607C8}" type="slidenum">
              <a:rPr lang="de-AT" smtClean="0"/>
              <a:pPr>
                <a:defRPr/>
              </a:pPr>
              <a:t>8</a:t>
            </a:fld>
            <a:endParaRPr lang="de-AT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2941" y="2852936"/>
            <a:ext cx="5221727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Vertical Scroll 7"/>
          <p:cNvSpPr/>
          <p:nvPr/>
        </p:nvSpPr>
        <p:spPr>
          <a:xfrm>
            <a:off x="35496" y="3140968"/>
            <a:ext cx="1368152" cy="1512168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State machine control script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187624" y="4077072"/>
            <a:ext cx="1224136" cy="1588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6660232" y="2878574"/>
            <a:ext cx="2304256" cy="720080"/>
          </a:xfrm>
          <a:prstGeom prst="roundRect">
            <a:avLst>
              <a:gd name="adj" fmla="val 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Presentation tier (1)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660232" y="3717032"/>
            <a:ext cx="2304256" cy="1944216"/>
          </a:xfrm>
          <a:prstGeom prst="roundRect">
            <a:avLst>
              <a:gd name="adj" fmla="val 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Processing tier (2)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6660232" y="5733256"/>
            <a:ext cx="2304256" cy="576064"/>
          </a:xfrm>
          <a:prstGeom prst="roundRect">
            <a:avLst>
              <a:gd name="adj" fmla="val 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Equipment tier (3)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PP-101203-a-MMA_PVSSStateMachine.pptm</a:t>
            </a:r>
            <a:endParaRPr lang="de-AT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29188" y="6215063"/>
            <a:ext cx="3752850" cy="506412"/>
          </a:xfrm>
        </p:spPr>
        <p:txBody>
          <a:bodyPr/>
          <a:lstStyle/>
          <a:p>
            <a:pPr>
              <a:defRPr/>
            </a:pPr>
            <a:r>
              <a:rPr lang="de-AT" dirty="0" smtClean="0"/>
              <a:t>mmarchha </a:t>
            </a:r>
            <a:endParaRPr lang="de-AT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Library and templates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PVSS state machine consists of 3 script files</a:t>
            </a:r>
          </a:p>
          <a:p>
            <a:r>
              <a:rPr lang="en-US" dirty="0" smtClean="0"/>
              <a:t>State Machine library</a:t>
            </a: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en-US" dirty="0" smtClean="0"/>
              <a:t>Covers all common state machine functions</a:t>
            </a:r>
          </a:p>
          <a:p>
            <a:r>
              <a:rPr lang="en-US" dirty="0" smtClean="0"/>
              <a:t>Device Class template</a:t>
            </a:r>
          </a:p>
          <a:p>
            <a:pPr lvl="1"/>
            <a:r>
              <a:rPr lang="en-US" dirty="0" smtClean="0"/>
              <a:t>For defining device specific functions</a:t>
            </a:r>
          </a:p>
          <a:p>
            <a:r>
              <a:rPr lang="en-US" dirty="0" smtClean="0"/>
              <a:t>Device instance script template</a:t>
            </a:r>
          </a:p>
          <a:p>
            <a:pPr lvl="1"/>
            <a:r>
              <a:rPr lang="en-US" dirty="0" smtClean="0"/>
              <a:t>For creating an instance of a device class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D24571-73F9-44CE-814D-BF110C7607C8}" type="slidenum">
              <a:rPr lang="de-AT" smtClean="0"/>
              <a:pPr>
                <a:defRPr/>
              </a:pPr>
              <a:t>9</a:t>
            </a:fld>
            <a:endParaRPr lang="de-AT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PP-101203-a-MMA_PVSSStateMachine.pptm</a:t>
            </a:r>
            <a:endParaRPr lang="de-AT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29188" y="6215063"/>
            <a:ext cx="3752850" cy="506412"/>
          </a:xfrm>
        </p:spPr>
        <p:txBody>
          <a:bodyPr/>
          <a:lstStyle/>
          <a:p>
            <a:pPr>
              <a:defRPr/>
            </a:pPr>
            <a:r>
              <a:rPr lang="de-AT" dirty="0" smtClean="0"/>
              <a:t>mmarchha </a:t>
            </a:r>
            <a:endParaRPr lang="de-AT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5470</TotalTime>
  <Words>463</Words>
  <Application>Microsoft Office PowerPoint</Application>
  <PresentationFormat>On-screen Show (4:3)</PresentationFormat>
  <Paragraphs>137</Paragraphs>
  <Slides>14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1_Office Theme</vt:lpstr>
      <vt:lpstr>Visio</vt:lpstr>
      <vt:lpstr>PVSS State Machine</vt:lpstr>
      <vt:lpstr>Control Structure</vt:lpstr>
      <vt:lpstr>General State Machine</vt:lpstr>
      <vt:lpstr>General State Machine</vt:lpstr>
      <vt:lpstr>Concept</vt:lpstr>
      <vt:lpstr>Devices connected to NI PXI</vt:lpstr>
      <vt:lpstr>Problems</vt:lpstr>
      <vt:lpstr>How to implement in PVSS?</vt:lpstr>
      <vt:lpstr>Library and templates</vt:lpstr>
      <vt:lpstr>State Machine library</vt:lpstr>
      <vt:lpstr>Device Class template</vt:lpstr>
      <vt:lpstr>Running a PVSS state machine device</vt:lpstr>
      <vt:lpstr>Usage of the PVSS state machine</vt:lpstr>
      <vt:lpstr>Status/Conclusion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mmarchha</cp:lastModifiedBy>
  <cp:revision>138</cp:revision>
  <dcterms:created xsi:type="dcterms:W3CDTF">2010-12-06T17:45:05Z</dcterms:created>
  <dcterms:modified xsi:type="dcterms:W3CDTF">2010-12-07T07:28:20Z</dcterms:modified>
</cp:coreProperties>
</file>