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5"/>
  </p:notesMasterIdLst>
  <p:sldIdLst>
    <p:sldId id="379" r:id="rId2"/>
    <p:sldId id="382" r:id="rId3"/>
    <p:sldId id="384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63AD"/>
    <a:srgbClr val="204A84"/>
    <a:srgbClr val="2B62AC"/>
    <a:srgbClr val="2962AC"/>
    <a:srgbClr val="497D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041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188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843134-603A-F64B-AB4C-F3F176AC3533}" type="datetimeFigureOut">
              <a:rPr lang="en-CH" smtClean="0"/>
              <a:t>11.02.21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1F9D79-F310-7A4B-8916-069FBD08E9C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12821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09941-60DC-254C-8A60-72D55310F082}" type="datetime1">
              <a:rPr lang="de-CH" smtClean="0"/>
              <a:t>11.02.21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47C37C31-5FE6-1845-A87E-E16E853ACD8B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E1D65E26-B199-6C4F-8853-86288BBF028E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122D6642-A380-3F4C-8416-D9C9D9803D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E5523D4F-1AF4-434D-9A2C-9F74309D27B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22478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F2FAF-EBD6-D84D-B939-C8EAF6D33F7C}" type="datetime1">
              <a:rPr lang="de-CH" smtClean="0"/>
              <a:t>11.02.21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AAB0F8AA-2476-B84B-B81C-B9F208B055B8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9B645E45-4822-DB48-B237-8F28F0E95C5D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731F43E8-A99B-9F4B-AD96-DE4E930E5BB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48FFAA7D-D0A8-6D4E-99F9-5560343B168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87137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040C4-D65D-9641-8B0C-70049D56C9FA}" type="datetime1">
              <a:rPr lang="de-CH" smtClean="0"/>
              <a:t>11.02.21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91933A6D-9F76-F244-B205-A79398D04BED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CDFC7A11-AC7D-DC43-B5E5-30FEEB414069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16DC4BA3-8FD3-7D44-9F8E-0252E62FC9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D63D9C59-DB6D-E849-A021-DDAC8DF4022C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36412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AFD55-C966-BF46-8CBC-D62A7BF99872}" type="datetime1">
              <a:rPr lang="de-CH" smtClean="0"/>
              <a:t>11.02.21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7F7B0FA4-BEDA-A848-B43C-51CA77F95BCE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EE545A81-BF1C-294F-B73D-F81F6CBD44C8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3198DCA0-C633-7343-BA60-386C79B6AD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BC8608A5-CD35-8647-916F-C9D78EED06DB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91942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56F60-33DF-D247-9781-2E93A348ECAC}" type="datetime1">
              <a:rPr lang="de-CH" smtClean="0"/>
              <a:t>11.02.21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AF191BE0-03D2-C547-A0D2-65C876F5F427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3361ED4E-4F5B-F942-BC02-447B96349CD0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0370A8F4-2B0B-C543-92F1-C52678408CC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58AEC0E4-B390-3745-973E-52F9EB81726B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80358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53A77-BE54-E74B-899E-6F52047A9AF2}" type="datetime1">
              <a:rPr lang="de-CH" smtClean="0"/>
              <a:t>11.02.21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65327A13-3299-5C49-A8AD-6B171A22AED5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E8D66A3B-0AF3-9B45-AC9C-72136BC21F0A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1AC5220D-9F9C-9A40-823E-EB174E3551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496002FD-7595-BD48-8F51-F591E42BBAC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08460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BBC28-D369-874A-9203-F2894063D02B}" type="datetime1">
              <a:rPr lang="de-CH" smtClean="0"/>
              <a:t>11.02.21</a:t>
            </a:fld>
            <a:endParaRPr lang="en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10" name="Gruppo 29">
            <a:extLst>
              <a:ext uri="{FF2B5EF4-FFF2-40B4-BE49-F238E27FC236}">
                <a16:creationId xmlns:a16="http://schemas.microsoft.com/office/drawing/2014/main" id="{E0B49BF0-4B81-CA46-BEF5-3EE08ED4DA0B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2151CE91-5B82-F447-88E8-6C8C3056824F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Picture 2" descr="C:\Octavio\CERN\cern_logo_white.gif">
              <a:extLst>
                <a:ext uri="{FF2B5EF4-FFF2-40B4-BE49-F238E27FC236}">
                  <a16:creationId xmlns:a16="http://schemas.microsoft.com/office/drawing/2014/main" id="{6B0CB5B4-E522-2942-B7F8-9E5A3208AE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3" name="Straight Connector 6">
              <a:extLst>
                <a:ext uri="{FF2B5EF4-FFF2-40B4-BE49-F238E27FC236}">
                  <a16:creationId xmlns:a16="http://schemas.microsoft.com/office/drawing/2014/main" id="{680CDAE7-01D3-FF43-9A02-E5D9794F4B71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66303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C9311-736F-5345-AA48-A6E8B75CE4FD}" type="datetime1">
              <a:rPr lang="de-CH" smtClean="0"/>
              <a:t>11.02.21</a:t>
            </a:fld>
            <a:endParaRPr lang="en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6" name="Gruppo 29">
            <a:extLst>
              <a:ext uri="{FF2B5EF4-FFF2-40B4-BE49-F238E27FC236}">
                <a16:creationId xmlns:a16="http://schemas.microsoft.com/office/drawing/2014/main" id="{8321C914-30FB-8149-8FE2-200FB60FC131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112E15F7-C3CF-6E4F-882C-29572DC85D5C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>
              <a:extLst>
                <a:ext uri="{FF2B5EF4-FFF2-40B4-BE49-F238E27FC236}">
                  <a16:creationId xmlns:a16="http://schemas.microsoft.com/office/drawing/2014/main" id="{40E6122D-4E58-794B-99B0-F360ADBF99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00866819-D31F-D14F-9E92-F0F1BB566C86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84712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E152-1937-5444-BCAF-7746C54510A2}" type="datetime1">
              <a:rPr lang="de-CH" smtClean="0"/>
              <a:t>11.02.21</a:t>
            </a:fld>
            <a:endParaRPr lang="en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5" name="Gruppo 29">
            <a:extLst>
              <a:ext uri="{FF2B5EF4-FFF2-40B4-BE49-F238E27FC236}">
                <a16:creationId xmlns:a16="http://schemas.microsoft.com/office/drawing/2014/main" id="{74315F69-F71B-3842-81D7-B234CEE32FC4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>
              <a:extLst>
                <a:ext uri="{FF2B5EF4-FFF2-40B4-BE49-F238E27FC236}">
                  <a16:creationId xmlns:a16="http://schemas.microsoft.com/office/drawing/2014/main" id="{A295B22E-1677-0743-BF7C-BDBD99B7F9CC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2" descr="C:\Octavio\CERN\cern_logo_white.gif">
              <a:extLst>
                <a:ext uri="{FF2B5EF4-FFF2-40B4-BE49-F238E27FC236}">
                  <a16:creationId xmlns:a16="http://schemas.microsoft.com/office/drawing/2014/main" id="{206632B5-EAC3-BC4B-8D43-F169875A88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DA661475-8AF0-274A-AB1E-C64F2769A3C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68430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D3491-BA15-8F46-A7D4-E0670E25D32B}" type="datetime1">
              <a:rPr lang="de-CH" smtClean="0"/>
              <a:t>11.02.21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A6BA5D57-83DA-B94F-BD3D-713FACD50AF8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870A383D-9FA2-F142-8191-C6C4F34DB61B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4A82E0D9-364F-9440-A711-BD6B6A45B1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D215CA81-E9E7-FE4D-9B01-28406B52724F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34933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A297B-A857-684D-B9D4-278BB7D3C2D1}" type="datetime1">
              <a:rPr lang="de-CH" smtClean="0"/>
              <a:t>11.02.21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D100482C-92BA-0345-8A68-5E0633A1F750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3A368CF9-CA79-654F-BFBB-93D12881CE63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6DC1D1D6-9F10-6649-A818-1737BF5633D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68706690-85B3-1243-AF27-6A62D718BA5C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09789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6B2E4-656B-3043-8DD2-C70AEF015BA0}" type="datetime1">
              <a:rPr lang="de-CH" smtClean="0"/>
              <a:t>11.02.21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75324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mattermost.web.cern.ch/acc-py/pl/hhbft4p5dj8btx8oxjoxwnnoxo" TargetMode="External"/><Relationship Id="rId2" Type="http://schemas.openxmlformats.org/officeDocument/2006/relationships/hyperlink" Target="https://indico.cern.ch/event/975007/contributions/4208132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mattermost.web.cern.ch/abpcomputing/channels/town-square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sft.its.cern.ch/jira/browse/SPI-1807" TargetMode="External"/><Relationship Id="rId2" Type="http://schemas.openxmlformats.org/officeDocument/2006/relationships/hyperlink" Target="http://abpcomputing.web.cern.ch/guides/pytimber_nxcals/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indico.cern.ch/event/987679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259A552C-909A-AA49-A2E8-9203927C7592}"/>
              </a:ext>
            </a:extLst>
          </p:cNvPr>
          <p:cNvGrpSpPr/>
          <p:nvPr/>
        </p:nvGrpSpPr>
        <p:grpSpPr>
          <a:xfrm>
            <a:off x="178072" y="2916912"/>
            <a:ext cx="8725394" cy="993398"/>
            <a:chOff x="195656" y="2474207"/>
            <a:chExt cx="8725394" cy="993398"/>
          </a:xfrm>
        </p:grpSpPr>
        <p:sp>
          <p:nvSpPr>
            <p:cNvPr id="9" name="TextBox 7">
              <a:extLst>
                <a:ext uri="{FF2B5EF4-FFF2-40B4-BE49-F238E27FC236}">
                  <a16:creationId xmlns:a16="http://schemas.microsoft.com/office/drawing/2014/main" id="{A5C4409A-9153-4043-B083-3DD4E8AEC0ED}"/>
                </a:ext>
              </a:extLst>
            </p:cNvPr>
            <p:cNvSpPr txBox="1"/>
            <p:nvPr/>
          </p:nvSpPr>
          <p:spPr>
            <a:xfrm>
              <a:off x="474785" y="2474207"/>
              <a:ext cx="819443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rgbClr val="2A63AD"/>
                  </a:solidFill>
                </a:rPr>
                <a:t>General information</a:t>
              </a:r>
              <a:endParaRPr lang="en-US" sz="2800" dirty="0">
                <a:solidFill>
                  <a:srgbClr val="2A63AD"/>
                </a:solidFill>
              </a:endParaRPr>
            </a:p>
          </p:txBody>
        </p:sp>
        <p:sp>
          <p:nvSpPr>
            <p:cNvPr id="11" name="TextBox 7">
              <a:extLst>
                <a:ext uri="{FF2B5EF4-FFF2-40B4-BE49-F238E27FC236}">
                  <a16:creationId xmlns:a16="http://schemas.microsoft.com/office/drawing/2014/main" id="{E89F0927-4AC2-3242-A2F3-7D170EFF88D9}"/>
                </a:ext>
              </a:extLst>
            </p:cNvPr>
            <p:cNvSpPr txBox="1"/>
            <p:nvPr/>
          </p:nvSpPr>
          <p:spPr>
            <a:xfrm>
              <a:off x="195656" y="3036718"/>
              <a:ext cx="8725394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200" dirty="0">
                  <a:solidFill>
                    <a:schemeClr val="tx2"/>
                  </a:solidFill>
                  <a:latin typeface="Calibri" pitchFamily="34" charset="0"/>
                </a:rPr>
                <a:t>G. Iadarola</a:t>
              </a:r>
              <a:endParaRPr lang="it-IT" sz="2200" dirty="0">
                <a:solidFill>
                  <a:schemeClr val="tx2"/>
                </a:solidFill>
                <a:latin typeface="Calibri" pitchFamily="34" charset="0"/>
              </a:endParaRPr>
            </a:p>
          </p:txBody>
        </p:sp>
      </p:grpSp>
      <p:sp>
        <p:nvSpPr>
          <p:cNvPr id="10" name="TextBox 7">
            <a:extLst>
              <a:ext uri="{FF2B5EF4-FFF2-40B4-BE49-F238E27FC236}">
                <a16:creationId xmlns:a16="http://schemas.microsoft.com/office/drawing/2014/main" id="{384C746B-9D61-B947-9239-B7F946CF5444}"/>
              </a:ext>
            </a:extLst>
          </p:cNvPr>
          <p:cNvSpPr txBox="1"/>
          <p:nvPr/>
        </p:nvSpPr>
        <p:spPr>
          <a:xfrm>
            <a:off x="209303" y="6352794"/>
            <a:ext cx="87253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2"/>
                </a:solidFill>
                <a:latin typeface="Calibri" pitchFamily="34" charset="0"/>
              </a:rPr>
              <a:t>ABP Computing Meeting – 12 Feb 2021</a:t>
            </a:r>
            <a:endParaRPr lang="it-IT" sz="1400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83231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CA1FF3EC-B1E0-9543-AC45-C2DF930906DC}"/>
              </a:ext>
            </a:extLst>
          </p:cNvPr>
          <p:cNvSpPr/>
          <p:nvPr/>
        </p:nvSpPr>
        <p:spPr>
          <a:xfrm>
            <a:off x="401730" y="1613522"/>
            <a:ext cx="8340541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rgbClr val="2A63AD"/>
                </a:solidFill>
                <a:sym typeface="Wingdings" pitchFamily="2" charset="2"/>
              </a:rPr>
              <a:t>Phil Elson 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will be the </a:t>
            </a:r>
            <a:r>
              <a:rPr lang="en-US" sz="1700" b="1" dirty="0">
                <a:solidFill>
                  <a:srgbClr val="2A63AD"/>
                </a:solidFill>
                <a:sym typeface="Wingdings" pitchFamily="2" charset="2"/>
              </a:rPr>
              <a:t>CSS contact person for ABP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1700" dirty="0">
              <a:solidFill>
                <a:schemeClr val="tx2"/>
              </a:solidFill>
              <a:sym typeface="Wingdings" pitchFamily="2" charset="2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News on </a:t>
            </a:r>
            <a:r>
              <a:rPr lang="en-US" sz="1700" b="1" dirty="0">
                <a:solidFill>
                  <a:srgbClr val="2A63AD"/>
                </a:solidFill>
                <a:sym typeface="Wingdings" pitchFamily="2" charset="2"/>
              </a:rPr>
              <a:t>GPU infrastructure from IT 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(e.g. GPUs for CI). More info 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  <a:hlinkClick r:id="rId2"/>
              </a:rPr>
              <a:t>here</a:t>
            </a:r>
            <a:endParaRPr lang="en-US" sz="1700" dirty="0">
              <a:solidFill>
                <a:schemeClr val="tx2"/>
              </a:solidFill>
              <a:sym typeface="Wingdings" pitchFamily="2" charset="2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  <a:sym typeface="Wingdings" pitchFamily="2" charset="2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Discussion on necessary prerequisites to migrate </a:t>
            </a:r>
            <a:r>
              <a:rPr lang="en-US" sz="1700" b="1" dirty="0">
                <a:solidFill>
                  <a:srgbClr val="2A63AD"/>
                </a:solidFill>
                <a:sym typeface="Wingdings" pitchFamily="2" charset="2"/>
              </a:rPr>
              <a:t>ABP tools for the injectors to </a:t>
            </a:r>
            <a:r>
              <a:rPr lang="en-US" sz="1700" b="1" dirty="0" err="1">
                <a:solidFill>
                  <a:srgbClr val="2A63AD"/>
                </a:solidFill>
                <a:sym typeface="Wingdings" pitchFamily="2" charset="2"/>
              </a:rPr>
              <a:t>PyJAPC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, to be followed up in collaboration with BE-CSS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Need for </a:t>
            </a:r>
            <a:r>
              <a:rPr lang="en-US" sz="1700" b="1" dirty="0">
                <a:solidFill>
                  <a:srgbClr val="2A63AD"/>
                </a:solidFill>
                <a:sym typeface="Wingdings" pitchFamily="2" charset="2"/>
              </a:rPr>
              <a:t>group subscriptions 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(as available in MATLAB interface)  Davide working on the development of this functionality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Need to identify a common way of </a:t>
            </a:r>
            <a:r>
              <a:rPr lang="en-US" sz="1700" b="1" dirty="0">
                <a:solidFill>
                  <a:srgbClr val="2A63AD"/>
                </a:solidFill>
                <a:sym typeface="Wingdings" pitchFamily="2" charset="2"/>
              </a:rPr>
              <a:t>saving </a:t>
            </a:r>
            <a:r>
              <a:rPr lang="en-US" sz="1700" b="1" dirty="0" err="1">
                <a:solidFill>
                  <a:srgbClr val="2A63AD"/>
                </a:solidFill>
                <a:sym typeface="Wingdings" pitchFamily="2" charset="2"/>
              </a:rPr>
              <a:t>PyJAPC</a:t>
            </a:r>
            <a:r>
              <a:rPr lang="en-US" sz="1700" b="1" dirty="0">
                <a:solidFill>
                  <a:srgbClr val="2A63AD"/>
                </a:solidFill>
                <a:sym typeface="Wingdings" pitchFamily="2" charset="2"/>
              </a:rPr>
              <a:t> data on file 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(Guido investigated the possibility of using parquet files)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endParaRPr lang="en-US" sz="1700" dirty="0">
              <a:solidFill>
                <a:schemeClr val="tx2"/>
              </a:solidFill>
              <a:sym typeface="Wingdings" pitchFamily="2" charset="2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Guido experienced </a:t>
            </a:r>
            <a:r>
              <a:rPr lang="en-US" sz="1700" b="1" dirty="0">
                <a:solidFill>
                  <a:srgbClr val="2A63AD"/>
                </a:solidFill>
                <a:sym typeface="Wingdings" pitchFamily="2" charset="2"/>
              </a:rPr>
              <a:t>problems with getting </a:t>
            </a:r>
            <a:r>
              <a:rPr lang="en-US" sz="1700" b="1" dirty="0" err="1">
                <a:solidFill>
                  <a:srgbClr val="2A63AD"/>
                </a:solidFill>
                <a:sym typeface="Wingdings" pitchFamily="2" charset="2"/>
              </a:rPr>
              <a:t>PyJAPC</a:t>
            </a:r>
            <a:r>
              <a:rPr lang="en-US" sz="1700" b="1" dirty="0">
                <a:solidFill>
                  <a:srgbClr val="2A63AD"/>
                </a:solidFill>
                <a:sym typeface="Wingdings" pitchFamily="2" charset="2"/>
              </a:rPr>
              <a:t> running</a:t>
            </a:r>
            <a:r>
              <a:rPr lang="en-US" sz="1700" dirty="0">
                <a:solidFill>
                  <a:srgbClr val="2A63AD"/>
                </a:solidFill>
                <a:sym typeface="Wingdings" pitchFamily="2" charset="2"/>
              </a:rPr>
              <a:t> 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in the TN (due to packages in $HOME/.local)  solution 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  <a:hlinkClick r:id="rId3"/>
              </a:rPr>
              <a:t>here</a:t>
            </a:r>
            <a:endParaRPr lang="en-US" sz="1700" dirty="0">
              <a:solidFill>
                <a:schemeClr val="tx2"/>
              </a:solidFill>
              <a:sym typeface="Wingdings" pitchFamily="2" charset="2"/>
            </a:endParaRPr>
          </a:p>
          <a:p>
            <a:pPr lvl="1">
              <a:spcBef>
                <a:spcPts val="600"/>
              </a:spcBef>
            </a:pPr>
            <a:endParaRPr lang="en-US" sz="500" dirty="0">
              <a:solidFill>
                <a:schemeClr val="tx2"/>
              </a:solidFill>
              <a:sym typeface="Wingdings" pitchFamily="2" charset="2"/>
            </a:endParaRPr>
          </a:p>
        </p:txBody>
      </p:sp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2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General information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B6504D7-F69D-C34D-8244-1F437A2F3683}"/>
              </a:ext>
            </a:extLst>
          </p:cNvPr>
          <p:cNvSpPr txBox="1"/>
          <p:nvPr/>
        </p:nvSpPr>
        <p:spPr>
          <a:xfrm>
            <a:off x="1376056" y="626724"/>
            <a:ext cx="70494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dirty="0">
                <a:solidFill>
                  <a:srgbClr val="204A84"/>
                </a:solidFill>
              </a:rPr>
              <a:t>Many thanks for posting info on th</a:t>
            </a:r>
            <a:r>
              <a:rPr lang="en-CH" b="1" dirty="0">
                <a:solidFill>
                  <a:srgbClr val="204A84"/>
                </a:solidFill>
              </a:rPr>
              <a:t>e </a:t>
            </a:r>
            <a:r>
              <a:rPr lang="en-CH" b="1" dirty="0">
                <a:solidFill>
                  <a:srgbClr val="204A84"/>
                </a:solidFill>
                <a:hlinkClick r:id="rId4"/>
              </a:rPr>
              <a:t>mattermost channel</a:t>
            </a:r>
            <a:r>
              <a:rPr lang="en-CH" b="1" dirty="0">
                <a:solidFill>
                  <a:srgbClr val="204A84"/>
                </a:solidFill>
              </a:rPr>
              <a:t> </a:t>
            </a:r>
            <a:r>
              <a:rPr lang="en-CH" dirty="0">
                <a:solidFill>
                  <a:srgbClr val="204A84"/>
                </a:solidFill>
                <a:sym typeface="Wingdings" pitchFamily="2" charset="2"/>
              </a:rPr>
              <a:t></a:t>
            </a:r>
            <a:r>
              <a:rPr lang="en-CH" dirty="0">
                <a:solidFill>
                  <a:srgbClr val="204A84"/>
                </a:solidFill>
              </a:rPr>
              <a:t> very useful!</a:t>
            </a:r>
          </a:p>
        </p:txBody>
      </p:sp>
    </p:spTree>
    <p:extLst>
      <p:ext uri="{BB962C8B-B14F-4D97-AF65-F5344CB8AC3E}">
        <p14:creationId xmlns:p14="http://schemas.microsoft.com/office/powerpoint/2010/main" val="68051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CA1FF3EC-B1E0-9543-AC45-C2DF930906DC}"/>
              </a:ext>
            </a:extLst>
          </p:cNvPr>
          <p:cNvSpPr/>
          <p:nvPr/>
        </p:nvSpPr>
        <p:spPr>
          <a:xfrm>
            <a:off x="334429" y="1253927"/>
            <a:ext cx="8475142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b="1" dirty="0">
                <a:solidFill>
                  <a:srgbClr val="2A63AD"/>
                </a:solidFill>
                <a:sym typeface="Wingdings" pitchFamily="2" charset="2"/>
              </a:rPr>
              <a:t>NXCALS &amp; co: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Some extra information on how to access </a:t>
            </a:r>
            <a:r>
              <a:rPr lang="en-US" sz="1700" b="1" dirty="0">
                <a:solidFill>
                  <a:srgbClr val="2A63AD"/>
                </a:solidFill>
                <a:sym typeface="Wingdings" pitchFamily="2" charset="2"/>
              </a:rPr>
              <a:t>NXCALS using </a:t>
            </a:r>
            <a:r>
              <a:rPr lang="en-US" sz="1700" b="1" dirty="0" err="1">
                <a:solidFill>
                  <a:srgbClr val="2A63AD"/>
                </a:solidFill>
                <a:sym typeface="Wingdings" pitchFamily="2" charset="2"/>
              </a:rPr>
              <a:t>pytimber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: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Access to logging system needs to be requested 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The latest version of </a:t>
            </a:r>
            <a:r>
              <a:rPr lang="en-US" sz="1700" dirty="0" err="1">
                <a:solidFill>
                  <a:schemeClr val="tx2"/>
                </a:solidFill>
                <a:sym typeface="Wingdings" pitchFamily="2" charset="2"/>
              </a:rPr>
              <a:t>pytimber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 is not anymore available on the standard </a:t>
            </a:r>
            <a:r>
              <a:rPr lang="en-US" sz="1700" dirty="0" err="1">
                <a:solidFill>
                  <a:schemeClr val="tx2"/>
                </a:solidFill>
                <a:sym typeface="Wingdings" pitchFamily="2" charset="2"/>
              </a:rPr>
              <a:t>PyPI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 index but needs to be downloaded from the CERN package index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Info can be found at: 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  <a:hlinkClick r:id="rId2"/>
              </a:rPr>
              <a:t>http://abpcomputing.web.cern.ch/guides/pytimber_nxcals/</a:t>
            </a:r>
            <a:endParaRPr lang="en-US" sz="1700" dirty="0">
              <a:solidFill>
                <a:schemeClr val="tx2"/>
              </a:solidFill>
              <a:sym typeface="Wingdings" pitchFamily="2" charset="2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Issue with </a:t>
            </a:r>
            <a:r>
              <a:rPr lang="en-US" sz="1700" dirty="0" err="1">
                <a:solidFill>
                  <a:schemeClr val="tx2"/>
                </a:solidFill>
                <a:sym typeface="Wingdings" pitchFamily="2" charset="2"/>
              </a:rPr>
              <a:t>Pytimber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 in SWAN (waiting for upgrade, see 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  <a:hlinkClick r:id="rId3"/>
              </a:rPr>
              <a:t>here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OP Shutdown lecture: 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  <a:hlinkClick r:id="rId4"/>
              </a:rPr>
              <a:t>NXCALS configuration tools and Getting the most out of TIMBER</a:t>
            </a:r>
            <a:endParaRPr lang="en-US" sz="1700" dirty="0">
              <a:solidFill>
                <a:schemeClr val="tx2"/>
              </a:solidFill>
              <a:sym typeface="Wingdings" pitchFamily="2" charset="2"/>
            </a:endParaRPr>
          </a:p>
          <a:p>
            <a:pPr>
              <a:spcBef>
                <a:spcPts val="600"/>
              </a:spcBef>
            </a:pPr>
            <a:endParaRPr lang="en-US" sz="1700" dirty="0">
              <a:solidFill>
                <a:schemeClr val="tx2"/>
              </a:solidFill>
              <a:sym typeface="Wingdings" pitchFamily="2" charset="2"/>
            </a:endParaRPr>
          </a:p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Main </a:t>
            </a:r>
            <a:r>
              <a:rPr lang="en-US" sz="1700" b="1" dirty="0">
                <a:solidFill>
                  <a:srgbClr val="2A63AD"/>
                </a:solidFill>
                <a:sym typeface="Wingdings" pitchFamily="2" charset="2"/>
              </a:rPr>
              <a:t>points to be followed up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 from the last meeting: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Issue with </a:t>
            </a:r>
            <a:r>
              <a:rPr lang="en-US" sz="1700" b="1" dirty="0" err="1">
                <a:solidFill>
                  <a:srgbClr val="2A63AD"/>
                </a:solidFill>
                <a:sym typeface="Wingdings" pitchFamily="2" charset="2"/>
              </a:rPr>
              <a:t>crabcavity</a:t>
            </a:r>
            <a:r>
              <a:rPr lang="en-US" sz="1700" b="1" dirty="0">
                <a:solidFill>
                  <a:srgbClr val="2A63AD"/>
                </a:solidFill>
                <a:sym typeface="Wingdings" pitchFamily="2" charset="2"/>
              </a:rPr>
              <a:t> map in MAD-X 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(blocking </a:t>
            </a:r>
            <a:r>
              <a:rPr lang="en-US" sz="1700">
                <a:solidFill>
                  <a:schemeClr val="tx2"/>
                </a:solidFill>
                <a:sym typeface="Wingdings" pitchFamily="2" charset="2"/>
              </a:rPr>
              <a:t>for new HL-LHC 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optics)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Bug in </a:t>
            </a:r>
            <a:r>
              <a:rPr lang="en-US" sz="1700" b="1" dirty="0">
                <a:solidFill>
                  <a:srgbClr val="2A63AD"/>
                </a:solidFill>
                <a:sym typeface="Wingdings" pitchFamily="2" charset="2"/>
              </a:rPr>
              <a:t>mask error routines 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(no available mask with all functionalities at present)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1700" dirty="0">
              <a:solidFill>
                <a:schemeClr val="tx2"/>
              </a:solidFill>
              <a:sym typeface="Wingdings" pitchFamily="2" charset="2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500" dirty="0">
              <a:solidFill>
                <a:schemeClr val="tx2"/>
              </a:solidFill>
              <a:sym typeface="Wingdings" pitchFamily="2" charset="2"/>
            </a:endParaRPr>
          </a:p>
        </p:txBody>
      </p:sp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3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General information</a:t>
            </a:r>
          </a:p>
        </p:txBody>
      </p:sp>
    </p:spTree>
    <p:extLst>
      <p:ext uri="{BB962C8B-B14F-4D97-AF65-F5344CB8AC3E}">
        <p14:creationId xmlns:p14="http://schemas.microsoft.com/office/powerpoint/2010/main" val="1189205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30309</TotalTime>
  <Words>281</Words>
  <Application>Microsoft Macintosh PowerPoint</Application>
  <PresentationFormat>On-screen Show (4:3)</PresentationFormat>
  <Paragraphs>28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Courier New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 Iadarola</dc:creator>
  <cp:lastModifiedBy>Giovanni Iadarola</cp:lastModifiedBy>
  <cp:revision>685</cp:revision>
  <dcterms:created xsi:type="dcterms:W3CDTF">2020-09-04T13:28:31Z</dcterms:created>
  <dcterms:modified xsi:type="dcterms:W3CDTF">2021-02-11T22:10:05Z</dcterms:modified>
</cp:coreProperties>
</file>