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680" r:id="rId2"/>
    <p:sldId id="694" r:id="rId3"/>
    <p:sldId id="692" r:id="rId4"/>
    <p:sldId id="697" r:id="rId5"/>
    <p:sldId id="699" r:id="rId6"/>
    <p:sldId id="555" r:id="rId7"/>
    <p:sldId id="698" r:id="rId8"/>
    <p:sldId id="700" r:id="rId9"/>
    <p:sldId id="486" r:id="rId10"/>
    <p:sldId id="570" r:id="rId11"/>
    <p:sldId id="502" r:id="rId12"/>
    <p:sldId id="505" r:id="rId13"/>
    <p:sldId id="579" r:id="rId14"/>
    <p:sldId id="705" r:id="rId15"/>
    <p:sldId id="677" r:id="rId16"/>
    <p:sldId id="708" r:id="rId17"/>
    <p:sldId id="324" r:id="rId18"/>
    <p:sldId id="629" r:id="rId19"/>
    <p:sldId id="358" r:id="rId20"/>
    <p:sldId id="400" r:id="rId21"/>
    <p:sldId id="399" r:id="rId22"/>
    <p:sldId id="649" r:id="rId23"/>
    <p:sldId id="666" r:id="rId24"/>
    <p:sldId id="665" r:id="rId25"/>
    <p:sldId id="650" r:id="rId26"/>
    <p:sldId id="647" r:id="rId27"/>
    <p:sldId id="667" r:id="rId28"/>
    <p:sldId id="674" r:id="rId29"/>
    <p:sldId id="652" r:id="rId30"/>
    <p:sldId id="707" r:id="rId31"/>
    <p:sldId id="411" r:id="rId32"/>
    <p:sldId id="483" r:id="rId33"/>
    <p:sldId id="658" r:id="rId34"/>
    <p:sldId id="684" r:id="rId35"/>
    <p:sldId id="685" r:id="rId36"/>
    <p:sldId id="686" r:id="rId37"/>
    <p:sldId id="687" r:id="rId38"/>
    <p:sldId id="688" r:id="rId39"/>
    <p:sldId id="689" r:id="rId40"/>
    <p:sldId id="304" r:id="rId41"/>
    <p:sldId id="676" r:id="rId42"/>
    <p:sldId id="653" r:id="rId43"/>
    <p:sldId id="696" r:id="rId44"/>
    <p:sldId id="473" r:id="rId45"/>
    <p:sldId id="701" r:id="rId46"/>
    <p:sldId id="702" r:id="rId47"/>
    <p:sldId id="703" r:id="rId48"/>
    <p:sldId id="537" r:id="rId49"/>
    <p:sldId id="671" r:id="rId50"/>
    <p:sldId id="297" r:id="rId51"/>
    <p:sldId id="497" r:id="rId52"/>
    <p:sldId id="668" r:id="rId53"/>
    <p:sldId id="286" r:id="rId54"/>
    <p:sldId id="496" r:id="rId55"/>
    <p:sldId id="594" r:id="rId56"/>
    <p:sldId id="541" r:id="rId57"/>
    <p:sldId id="628" r:id="rId58"/>
    <p:sldId id="709" r:id="rId59"/>
    <p:sldId id="635" r:id="rId60"/>
    <p:sldId id="639" r:id="rId61"/>
    <p:sldId id="640" r:id="rId62"/>
    <p:sldId id="408" r:id="rId63"/>
    <p:sldId id="672" r:id="rId64"/>
    <p:sldId id="675" r:id="rId65"/>
    <p:sldId id="289" r:id="rId66"/>
    <p:sldId id="480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6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1BCAD-8A71-44ED-823A-1D2400BC4F0D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BAE55-33F5-4444-B138-A12A93E1E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24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09FDF-E79D-4124-A159-8420EFAF4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33A9B4-9BAF-442B-9953-E8FF6CEF1A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0CE7A-A1CB-4AD1-91A3-F04752154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7A6CC-132B-4D5E-A8EA-631C84C0B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E8963-9B17-4882-B359-4BB571922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85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CD855-8B71-416A-9E37-5B1DBDAE4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F0F477-D306-4C99-93D9-7B23B45E3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5CEF3-FE34-4BD5-B0D0-B96B1BC6E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2757D-F829-4017-8AA4-33027C2BF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2EE18-2023-471E-BA13-0BADCA5DA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88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626FE8-D279-4332-9287-0578B9A68A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8E8486-543D-42A0-8A43-588EB39E6F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CB867-5E56-4F85-ACE7-8EE4B9CAA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89281-0B60-430F-A646-A0E071BF9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14789-3D66-45CA-B662-25B12E35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170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85019-35B9-4573-8387-40EE769D8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7C103-6EC7-4810-AD8B-8CBDB1F2E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D0E3C-53AB-431F-AE7A-A018E4307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A3B79-F717-4B97-B42E-550981509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D6473-4369-4020-A196-6FB2DE2F1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558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4C991-25AC-4F9F-AD77-68DD865D3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386D4-0D87-4F5F-B9BB-45E98AA3D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C657C-FF2F-40BD-B9CC-614807BE2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A1475-8982-497C-94CB-3FD31486D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33DE-91FB-4A4E-908D-F80AD3E28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12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203D1-3EC0-4F92-9CA0-8359D332E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CF9D6-A236-494D-8496-3AAF2B62DA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357363-9709-442D-B5A3-86441CEA9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428EEC-968A-4DFF-9931-A48404188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FADF6A-2242-4E54-AAAF-F18E3526C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567058-75FA-4B58-B340-68BC68E02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952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64FA9-2DEF-4EA0-A006-B1D020724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F32B9F-6680-4346-AE23-464FBC7E0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196B47-D300-4EB6-9E6F-B1ABAFF83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A6B4A3-F477-46ED-BE88-15AF671D94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DC7096-FBB3-42ED-9D06-4E76B766B7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BCA0D4-8A68-4D46-86D6-09BE210F2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C871C7-C96F-4A53-B9E1-97D0B1C22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0D4B5E-D5CE-4860-80CF-730E4D763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73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DFEC-927F-45A0-B979-BC1912C21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60D4D3-852C-4924-A4C5-03E87BC7F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D340C8-2997-4EAF-8344-A95D9C3D4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2BCDC4-E814-4B41-B883-FBEA210DE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03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69981E-A9CA-4025-9521-61B974896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2D8790-6174-442C-BF86-FC8B01A70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B0009F-6DF8-4B83-9C9C-948B85054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220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ECCEF-4A88-4B89-AC82-5B0FF2870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C65674-F061-4B29-A1AB-34071A358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63E529-996E-464E-AE65-D17F88D22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4AD42-B13D-439B-B0C2-5CCC90991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1981BE-C7FC-4581-B778-17C4C82BE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65D8C5-831A-407E-81F8-67EA1C06C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242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5D8E3-324B-4EE9-A47F-F9EE0AD1A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37B692-6A9C-499C-8B4E-010E4F3F68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24F70-7B11-465A-93A3-774D27986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F0EA62-243E-47B0-BC56-4BB3BBA7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7223C5-52C8-48BE-96B9-4C434BCA0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1308B-E561-4933-BD41-025ED8A7B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046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8A01BD-5CF3-4C81-B36E-A067C7B4B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5FA492-BD06-4E42-8EEC-6675580A1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47B51-9790-4A68-B20C-E2485429AA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DDA67-E85C-4CC8-ADBA-63A9EFA3AA67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95CB2-88FF-4830-BD31-94B3C7012A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03F19-C05E-4EEF-BDEF-D221ABE7BA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0FF58-DB21-43AF-997A-2359F28FB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88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dsweb.cern.ch/search?of=hd&amp;f=970__a&amp;p=000036397MMD#begi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mm.cern.ch/owa/redir.aspx?C=MsuaeVV_bO6Dn_047FTkfQKzwTXm-tTu0n0g_ONNzAw9xOWSLP7XCA..&amp;URL=https%3a%2f%2findico.cern.ch%2fevent%2f739669%2f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hyperlink" Target="http://www.matweb.com/search/datasheet.aspx?matguid=5edc39d3b0fd44efa9fdd90d049c3737" TargetMode="External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tweb.com/search/datasheet_print.aspx?matguid=13ca3d21315b4632b4330965f0e01c31" TargetMode="External"/><Relationship Id="rId5" Type="http://schemas.openxmlformats.org/officeDocument/2006/relationships/hyperlink" Target="http://www.matweb.com/search/DataSheet.aspx?MatGUID=10d463eb3d3d4ff48fc57e0ad1037434" TargetMode="External"/><Relationship Id="rId4" Type="http://schemas.openxmlformats.org/officeDocument/2006/relationships/image" Target="../media/image5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973682/files/arXiv:1501.07100.pdf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opscience.iop.org/article/10.1088/1361-6668/ab627c/pdf" TargetMode="External"/><Relationship Id="rId4" Type="http://schemas.openxmlformats.org/officeDocument/2006/relationships/hyperlink" Target="https://doi.org/10.1088/1361-6668/ab627c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library.wiley.com/doi/pdf/10.1111/ffe.12862" TargetMode="External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81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wmf"/><Relationship Id="rId4" Type="http://schemas.openxmlformats.org/officeDocument/2006/relationships/oleObject" Target="../embeddings/oleObject2.bin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tif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tif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tif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9833" y="2060579"/>
            <a:ext cx="9144000" cy="1375627"/>
          </a:xfrm>
        </p:spPr>
        <p:txBody>
          <a:bodyPr>
            <a:normAutofit/>
          </a:bodyPr>
          <a:lstStyle/>
          <a:p>
            <a:r>
              <a:rPr lang="en-GB" sz="4400" b="1" dirty="0"/>
              <a:t>Thermomechanical material properties of 11T dipole constituents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9823" y="3513161"/>
            <a:ext cx="9144000" cy="180173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C. Scheuerlein</a:t>
            </a:r>
          </a:p>
          <a:p>
            <a:r>
              <a:rPr lang="en-GB" dirty="0"/>
              <a:t>With a lot of help of F. Wolf, F. Lackner, </a:t>
            </a:r>
            <a:br>
              <a:rPr lang="en-GB" dirty="0"/>
            </a:br>
            <a:r>
              <a:rPr lang="en-GB" dirty="0"/>
              <a:t>Federal Laboratory for Materials Research (BAM), Berlin</a:t>
            </a:r>
            <a:br>
              <a:rPr lang="en-GB" dirty="0"/>
            </a:br>
            <a:r>
              <a:rPr lang="en-GB" dirty="0"/>
              <a:t>Heinz Meier Leibnitz </a:t>
            </a:r>
            <a:r>
              <a:rPr lang="en-GB" dirty="0" err="1"/>
              <a:t>Zentrum</a:t>
            </a:r>
            <a:r>
              <a:rPr lang="en-GB" dirty="0"/>
              <a:t> (MLZ) at TU Munich</a:t>
            </a:r>
            <a:br>
              <a:rPr lang="en-GB" dirty="0"/>
            </a:br>
            <a:r>
              <a:rPr lang="en-GB" dirty="0"/>
              <a:t>National High Magnetic Field Laboratory at Florida State University</a:t>
            </a:r>
          </a:p>
        </p:txBody>
      </p:sp>
      <p:pic>
        <p:nvPicPr>
          <p:cNvPr id="4" name="Bild 2" descr="C:\Users\ilommatz\Documents\00-AKTUELL\logoMLZ+heinz 20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823" y="438958"/>
            <a:ext cx="2428394" cy="1107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7" descr="icon-lhc-pho-1999-63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93701"/>
            <a:ext cx="1134933" cy="119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09D5E3DB-98ED-4CD1-91CF-D9EE86BC80E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101" y="500184"/>
            <a:ext cx="1545917" cy="109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>
            <a:grpSpLocks noChangeAspect="1"/>
          </p:cNvGrpSpPr>
          <p:nvPr/>
        </p:nvGrpSpPr>
        <p:grpSpPr bwMode="auto">
          <a:xfrm>
            <a:off x="10671729" y="462017"/>
            <a:ext cx="1307153" cy="1299372"/>
            <a:chOff x="192" y="480"/>
            <a:chExt cx="989" cy="982"/>
          </a:xfrm>
        </p:grpSpPr>
        <p:sp>
          <p:nvSpPr>
            <p:cNvPr id="8" name="Oval 7"/>
            <p:cNvSpPr>
              <a:spLocks noChangeAspect="1" noChangeArrowheads="1"/>
            </p:cNvSpPr>
            <p:nvPr/>
          </p:nvSpPr>
          <p:spPr bwMode="auto">
            <a:xfrm>
              <a:off x="240" y="528"/>
              <a:ext cx="912" cy="9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 dirty="0"/>
            </a:p>
          </p:txBody>
        </p:sp>
        <p:pic>
          <p:nvPicPr>
            <p:cNvPr id="9" name="Picture 8" descr="LR NHMFL Logo"/>
            <p:cNvPicPr>
              <a:picLocks noChangeAspect="1" noChangeArrowheads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480"/>
              <a:ext cx="989" cy="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9"/>
          <p:cNvSpPr/>
          <p:nvPr/>
        </p:nvSpPr>
        <p:spPr>
          <a:xfrm>
            <a:off x="484077" y="5474432"/>
            <a:ext cx="10853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This is a shortened and updated version of the MSC seminar of the 26</a:t>
            </a:r>
            <a:r>
              <a:rPr lang="en-GB" sz="2400" baseline="30000" dirty="0"/>
              <a:t>th</a:t>
            </a:r>
            <a:r>
              <a:rPr lang="en-GB" sz="2400" dirty="0"/>
              <a:t> May 2020</a:t>
            </a:r>
            <a:br>
              <a:rPr lang="en-GB" sz="2400" dirty="0"/>
            </a:br>
            <a:r>
              <a:rPr lang="en-GB" sz="2400" dirty="0"/>
              <a:t>“</a:t>
            </a:r>
            <a:r>
              <a:rPr lang="en-GB" sz="2400" i="1" dirty="0"/>
              <a:t>Thermomechanical behaviour of Nb</a:t>
            </a:r>
            <a:r>
              <a:rPr lang="en-GB" sz="2400" i="1" baseline="-25000" dirty="0"/>
              <a:t>3</a:t>
            </a:r>
            <a:r>
              <a:rPr lang="en-GB" sz="2400" i="1" dirty="0"/>
              <a:t>Sn magnet constituent materials</a:t>
            </a:r>
            <a:r>
              <a:rPr lang="en-GB" sz="2400" dirty="0"/>
              <a:t>”</a:t>
            </a:r>
          </a:p>
          <a:p>
            <a:r>
              <a:rPr lang="en-GB" sz="2400" dirty="0"/>
              <a:t>https://indico.cern.ch/event/920016/</a:t>
            </a:r>
          </a:p>
        </p:txBody>
      </p:sp>
    </p:spTree>
    <p:extLst>
      <p:ext uri="{BB962C8B-B14F-4D97-AF65-F5344CB8AC3E}">
        <p14:creationId xmlns:p14="http://schemas.microsoft.com/office/powerpoint/2010/main" val="2225640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8C5D5-14DA-4367-B1CB-320CEA9A2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051" y="3498902"/>
            <a:ext cx="10715171" cy="861501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GB" sz="4100" dirty="0">
                <a:latin typeface="+mj-lt"/>
                <a:ea typeface="+mj-ea"/>
                <a:cs typeface="+mj-cs"/>
              </a:rPr>
              <a:t>Nb</a:t>
            </a:r>
            <a:r>
              <a:rPr lang="en-GB" sz="4100" baseline="-25000" dirty="0">
                <a:latin typeface="+mj-lt"/>
                <a:ea typeface="+mj-ea"/>
                <a:cs typeface="+mj-cs"/>
              </a:rPr>
              <a:t>3</a:t>
            </a:r>
            <a:r>
              <a:rPr lang="en-GB" sz="4100" dirty="0">
                <a:latin typeface="+mj-lt"/>
                <a:ea typeface="+mj-ea"/>
                <a:cs typeface="+mj-cs"/>
              </a:rPr>
              <a:t>Sn conductor block Young’s moduli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950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656" y="-4691"/>
            <a:ext cx="11862344" cy="88707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Samples for uniaxial compressive stress-strain measurements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598" y="760515"/>
            <a:ext cx="11924981" cy="534823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sz="2000" dirty="0">
                <a:solidFill>
                  <a:srgbClr val="000000"/>
                </a:solidFill>
              </a:rPr>
              <a:t>Samples made of Nb</a:t>
            </a:r>
            <a:r>
              <a:rPr lang="en-GB" sz="2000" baseline="-25000" dirty="0">
                <a:solidFill>
                  <a:srgbClr val="000000"/>
                </a:solidFill>
              </a:rPr>
              <a:t>3</a:t>
            </a:r>
            <a:r>
              <a:rPr lang="en-GB" sz="2000" dirty="0">
                <a:solidFill>
                  <a:srgbClr val="000000"/>
                </a:solidFill>
              </a:rPr>
              <a:t>Sn 11 T dipole Rutherford cables with mica and S2 glass insulation.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sz="2000" dirty="0">
                <a:solidFill>
                  <a:srgbClr val="000000"/>
                </a:solidFill>
              </a:rPr>
              <a:t>(a) Ten-stack samples impregnated with epoxy resin CTD-101K with different epoxy volume fractions. 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sz="2000" dirty="0">
                <a:solidFill>
                  <a:srgbClr val="000000"/>
                </a:solidFill>
              </a:rPr>
              <a:t>(b) Cubes machined out of 11 T dipole conductor block,</a:t>
            </a:r>
            <a:br>
              <a:rPr lang="en-GB" sz="2000" dirty="0">
                <a:solidFill>
                  <a:srgbClr val="000000"/>
                </a:solidFill>
              </a:rPr>
            </a:br>
            <a:r>
              <a:rPr lang="en-GB" sz="2000" dirty="0">
                <a:solidFill>
                  <a:srgbClr val="000000"/>
                </a:solidFill>
              </a:rPr>
              <a:t>containing 8 Rutherford cables  and part of the adjacent </a:t>
            </a:r>
            <a:br>
              <a:rPr lang="en-GB" sz="2000" dirty="0">
                <a:solidFill>
                  <a:srgbClr val="000000"/>
                </a:solidFill>
              </a:rPr>
            </a:br>
            <a:r>
              <a:rPr lang="en-GB" sz="2000" dirty="0">
                <a:solidFill>
                  <a:srgbClr val="000000"/>
                </a:solidFill>
              </a:rPr>
              <a:t>coil wedges to compensate for the cable keystone angles.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fr-CH" sz="2000" dirty="0">
                <a:solidFill>
                  <a:srgbClr val="000000"/>
                </a:solidFill>
              </a:rPr>
              <a:t>(c) </a:t>
            </a:r>
            <a:r>
              <a:rPr lang="en-GB" sz="2000" dirty="0">
                <a:solidFill>
                  <a:srgbClr val="000000"/>
                </a:solidFill>
              </a:rPr>
              <a:t>Non impregnated ten-stack samples.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000" dirty="0">
              <a:solidFill>
                <a:srgbClr val="00000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GB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8" y="3434632"/>
            <a:ext cx="6725437" cy="22457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598" y="5792669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/>
              <a:t>Courtesy Felix Wolf	11 T conductor block sample was prepared by CERN central workshop team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4390" y="1647590"/>
            <a:ext cx="5347225" cy="434674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2598" y="6211669"/>
            <a:ext cx="114256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[24] F. Wolf, F. Lackner, M. Hofmann, C. Scheuerlein, D. Schoerling, D. Tommasini, “</a:t>
            </a:r>
            <a:r>
              <a:rPr lang="en-GB" sz="16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Effect of epoxy volume fraction on the stiffness of Nb</a:t>
            </a:r>
            <a:r>
              <a:rPr lang="en-GB" sz="1600" i="1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GB" sz="16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Sn Rutherford cable stacks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” IEEE Trans. Appl. </a:t>
            </a:r>
            <a:r>
              <a:rPr lang="en-GB" sz="16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Supercond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., 29(5), (2019), Art. no. 8401006</a:t>
            </a:r>
            <a:endParaRPr lang="en-GB" sz="160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11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390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3579" y="122242"/>
            <a:ext cx="12078421" cy="788902"/>
          </a:xfrm>
        </p:spPr>
        <p:txBody>
          <a:bodyPr anchor="t">
            <a:no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Two set-ups used for compressive stress-strain measurements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ED8830-71D8-46BB-B5FB-660495547BC8}"/>
              </a:ext>
            </a:extLst>
          </p:cNvPr>
          <p:cNvSpPr/>
          <p:nvPr/>
        </p:nvSpPr>
        <p:spPr>
          <a:xfrm>
            <a:off x="6614642" y="3547033"/>
            <a:ext cx="3551708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endParaRPr lang="en-GB" sz="1400" i="1" dirty="0">
              <a:solidFill>
                <a:srgbClr val="0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F30513-7585-4444-834B-EC560A50FC01}"/>
              </a:ext>
            </a:extLst>
          </p:cNvPr>
          <p:cNvSpPr/>
          <p:nvPr/>
        </p:nvSpPr>
        <p:spPr>
          <a:xfrm>
            <a:off x="5640947" y="984142"/>
            <a:ext cx="5940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Set-up at MLZ </a:t>
            </a:r>
            <a:r>
              <a:rPr lang="en-GB" dirty="0" err="1">
                <a:solidFill>
                  <a:srgbClr val="000000"/>
                </a:solidFill>
              </a:rPr>
              <a:t>StressSpec</a:t>
            </a:r>
            <a:r>
              <a:rPr lang="en-GB" dirty="0">
                <a:solidFill>
                  <a:srgbClr val="000000"/>
                </a:solidFill>
              </a:rPr>
              <a:t> materials science neutron beam line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35A6B14-5202-40F1-80FA-1E40B1CDD535}"/>
              </a:ext>
            </a:extLst>
          </p:cNvPr>
          <p:cNvSpPr/>
          <p:nvPr/>
        </p:nvSpPr>
        <p:spPr>
          <a:xfrm>
            <a:off x="474102" y="1000662"/>
            <a:ext cx="4317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Set-up at CERN inserted in a hydraulic press 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9C049B0D-38A2-450F-B262-28C21848C36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1245765" y="687849"/>
            <a:ext cx="2226404" cy="3769731"/>
          </a:xfrm>
          <a:prstGeom prst="rect">
            <a:avLst/>
          </a:prstGeom>
          <a:ln>
            <a:noFill/>
          </a:ln>
        </p:spPr>
      </p:pic>
      <p:pic>
        <p:nvPicPr>
          <p:cNvPr id="40" name="Picture 39" descr="G:\Workspaces\f\fwolf\Projects\Publications\2018 - ASC\Pictures\DSC04393.JPG">
            <a:extLst>
              <a:ext uri="{FF2B5EF4-FFF2-40B4-BE49-F238E27FC236}">
                <a16:creationId xmlns:a16="http://schemas.microsoft.com/office/drawing/2014/main" id="{6BF49A26-E029-4046-9FEB-1A9439A9B2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4102" y="3775435"/>
            <a:ext cx="3769731" cy="18240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3FEE195-4B81-4F73-A97E-C561E26A9647}"/>
              </a:ext>
            </a:extLst>
          </p:cNvPr>
          <p:cNvSpPr/>
          <p:nvPr/>
        </p:nvSpPr>
        <p:spPr>
          <a:xfrm>
            <a:off x="395184" y="5651287"/>
            <a:ext cx="39275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i="1" dirty="0">
                <a:solidFill>
                  <a:srgbClr val="000000"/>
                </a:solidFill>
                <a:ea typeface="Times New Roman" panose="02020603050405020304" pitchFamily="18" charset="0"/>
              </a:rPr>
              <a:t>Ten-stack sample with clip-on extensometer Epsilon 3442-006M-010-LT Class B-1 with 6 mm gauge length. </a:t>
            </a:r>
          </a:p>
        </p:txBody>
      </p:sp>
      <p:pic>
        <p:nvPicPr>
          <p:cNvPr id="41" name="Picture 40" descr="C:\Photos_StressSpec\IMG_8040.JPG">
            <a:extLst>
              <a:ext uri="{FF2B5EF4-FFF2-40B4-BE49-F238E27FC236}">
                <a16:creationId xmlns:a16="http://schemas.microsoft.com/office/drawing/2014/main" id="{445D6357-AC15-430B-9A9E-DFAAE10B58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08615" y="1481468"/>
            <a:ext cx="5512527" cy="413112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B1BDAB4-180F-42CA-BF6D-10819F308BAB}"/>
              </a:ext>
            </a:extLst>
          </p:cNvPr>
          <p:cNvSpPr/>
          <p:nvPr/>
        </p:nvSpPr>
        <p:spPr>
          <a:xfrm>
            <a:off x="5693502" y="5553154"/>
            <a:ext cx="55996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i="1" dirty="0">
                <a:solidFill>
                  <a:srgbClr val="000000"/>
                </a:solidFill>
                <a:ea typeface="Times New Roman" panose="02020603050405020304" pitchFamily="18" charset="0"/>
              </a:rPr>
              <a:t>Sample with clip-on extensometer Instron 2620-602 with 12 mm gauge length. 50 </a:t>
            </a:r>
            <a:r>
              <a:rPr lang="en-GB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kN</a:t>
            </a:r>
            <a:r>
              <a:rPr lang="en-GB" i="1" dirty="0">
                <a:solidFill>
                  <a:srgbClr val="000000"/>
                </a:solidFill>
                <a:ea typeface="Times New Roman" panose="02020603050405020304" pitchFamily="18" charset="0"/>
              </a:rPr>
              <a:t> load frame with load cells (HBM </a:t>
            </a:r>
            <a:r>
              <a:rPr lang="en-GB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Typ</a:t>
            </a:r>
            <a:r>
              <a:rPr lang="en-GB" i="1" dirty="0">
                <a:solidFill>
                  <a:srgbClr val="000000"/>
                </a:solidFill>
                <a:ea typeface="Times New Roman" panose="02020603050405020304" pitchFamily="18" charset="0"/>
              </a:rPr>
              <a:t> 03, 50 </a:t>
            </a:r>
            <a:r>
              <a:rPr lang="en-GB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kN</a:t>
            </a:r>
            <a:r>
              <a:rPr lang="en-GB" i="1" dirty="0">
                <a:solidFill>
                  <a:srgbClr val="000000"/>
                </a:solidFill>
                <a:ea typeface="Times New Roman" panose="02020603050405020304" pitchFamily="18" charset="0"/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184" y="6442502"/>
            <a:ext cx="25347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/>
              <a:t>Courtesy Felix Wolf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7547" y="6366868"/>
            <a:ext cx="61022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/>
              <a:t>Courtesy M. Hofmann and MLZ </a:t>
            </a:r>
            <a:r>
              <a:rPr lang="en-GB" sz="2100" b="1" dirty="0" err="1"/>
              <a:t>StressSpec</a:t>
            </a:r>
            <a:r>
              <a:rPr lang="en-GB" sz="2100" b="1" dirty="0"/>
              <a:t> team 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052573" y="6366868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12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906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689" y="0"/>
            <a:ext cx="12099402" cy="795528"/>
          </a:xfrm>
        </p:spPr>
        <p:txBody>
          <a:bodyPr>
            <a:normAutofit/>
          </a:bodyPr>
          <a:lstStyle/>
          <a:p>
            <a:r>
              <a:rPr lang="en-GB" sz="3000" b="1" u="sng" dirty="0">
                <a:solidFill>
                  <a:srgbClr val="0070C0"/>
                </a:solidFill>
              </a:rPr>
              <a:t>Axial </a:t>
            </a:r>
            <a:r>
              <a:rPr lang="en-GB" sz="3000" dirty="0">
                <a:solidFill>
                  <a:srgbClr val="0070C0"/>
                </a:solidFill>
              </a:rPr>
              <a:t>Young’s modulus: Experiment vs rule of mixture (ROM) estimate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192" y="699384"/>
            <a:ext cx="11731752" cy="43513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dirty="0"/>
              <a:t>Stress strain measurements in axial compression with ten-stack samples with different epoxy volume fraction.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dirty="0"/>
              <a:t>Assuming </a:t>
            </a:r>
            <a:r>
              <a:rPr lang="en-GB" sz="2000" i="1" dirty="0" err="1"/>
              <a:t>E</a:t>
            </a:r>
            <a:r>
              <a:rPr lang="en-GB" sz="2000" i="1" baseline="-25000" dirty="0" err="1"/>
              <a:t>wire</a:t>
            </a:r>
            <a:r>
              <a:rPr lang="en-GB" sz="2000" i="1" baseline="-25000" dirty="0"/>
              <a:t>-axial</a:t>
            </a:r>
            <a:r>
              <a:rPr lang="en-GB" sz="2000" dirty="0"/>
              <a:t>=126 </a:t>
            </a:r>
            <a:r>
              <a:rPr lang="en-GB" sz="2000" dirty="0" err="1"/>
              <a:t>GPa</a:t>
            </a:r>
            <a:r>
              <a:rPr lang="en-GB" sz="2000" dirty="0"/>
              <a:t> and </a:t>
            </a:r>
            <a:r>
              <a:rPr lang="en-GB" sz="2000" i="1" dirty="0" err="1"/>
              <a:t>E</a:t>
            </a:r>
            <a:r>
              <a:rPr lang="en-GB" sz="2000" i="1" baseline="-25000" dirty="0" err="1"/>
              <a:t>epoxy</a:t>
            </a:r>
            <a:r>
              <a:rPr lang="en-GB" sz="2000" dirty="0"/>
              <a:t>=4 </a:t>
            </a:r>
            <a:r>
              <a:rPr lang="en-GB" sz="2000" dirty="0" err="1"/>
              <a:t>GPa</a:t>
            </a:r>
            <a:r>
              <a:rPr lang="en-GB" sz="2000" dirty="0"/>
              <a:t>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dirty="0"/>
              <a:t>Ten-stack stiffness can be predicted assuming </a:t>
            </a:r>
            <a:r>
              <a:rPr lang="en-GB" sz="2000" dirty="0" err="1"/>
              <a:t>iso</a:t>
            </a:r>
            <a:r>
              <a:rPr lang="en-GB" sz="2000" dirty="0"/>
              <a:t>-strain conditions (according to Voigt). The load is essentially carried by the wire, and the stress in the epoxy remains small.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279" y="1948925"/>
            <a:ext cx="5929798" cy="3611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9" r="1493"/>
          <a:stretch/>
        </p:blipFill>
        <p:spPr bwMode="auto">
          <a:xfrm>
            <a:off x="77852" y="1948925"/>
            <a:ext cx="5796371" cy="370093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72148" y="5632900"/>
            <a:ext cx="5669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0000"/>
                </a:solidFill>
              </a:rPr>
              <a:t>Comparison of stress-strain curves of Nb</a:t>
            </a:r>
            <a:r>
              <a:rPr lang="en-GB" i="1" baseline="-25000" dirty="0">
                <a:solidFill>
                  <a:srgbClr val="000000"/>
                </a:solidFill>
              </a:rPr>
              <a:t>3</a:t>
            </a:r>
            <a:r>
              <a:rPr lang="en-GB" i="1" dirty="0">
                <a:solidFill>
                  <a:srgbClr val="000000"/>
                </a:solidFill>
              </a:rPr>
              <a:t>Sn wire (axial tension) and ten-stack samples </a:t>
            </a:r>
            <a:r>
              <a:rPr lang="en-GB" i="1" dirty="0"/>
              <a:t>wire different volume fraction (</a:t>
            </a:r>
            <a:r>
              <a:rPr lang="en-GB" i="1" dirty="0" err="1"/>
              <a:t>V</a:t>
            </a:r>
            <a:r>
              <a:rPr lang="en-GB" i="1" baseline="-25000" dirty="0" err="1"/>
              <a:t>wire</a:t>
            </a:r>
            <a:r>
              <a:rPr lang="en-GB" i="1" dirty="0">
                <a:sym typeface="Wingdings" panose="05000000000000000000" pitchFamily="2" charset="2"/>
              </a:rPr>
              <a:t>)</a:t>
            </a:r>
            <a:r>
              <a:rPr lang="en-GB" i="1" dirty="0"/>
              <a:t> </a:t>
            </a:r>
            <a:r>
              <a:rPr lang="en-GB" i="1" dirty="0">
                <a:solidFill>
                  <a:srgbClr val="000000"/>
                </a:solidFill>
              </a:rPr>
              <a:t>(axial compression) [24].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28389" y="5632900"/>
            <a:ext cx="5664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ROM estimation (upper bound) of the axial compression stiffness dependence on </a:t>
            </a:r>
            <a:r>
              <a:rPr lang="en-GB" i="1" dirty="0" err="1"/>
              <a:t>V</a:t>
            </a:r>
            <a:r>
              <a:rPr lang="en-GB" i="1" baseline="-25000" dirty="0" err="1"/>
              <a:t>wire</a:t>
            </a:r>
            <a:r>
              <a:rPr lang="en-GB" i="1" dirty="0"/>
              <a:t> and comparison with experiment.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66064" y="6442502"/>
            <a:ext cx="25347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b="1" dirty="0"/>
              <a:t>Courtesy Felix Wolf</a:t>
            </a:r>
          </a:p>
        </p:txBody>
      </p:sp>
    </p:spTree>
    <p:extLst>
      <p:ext uri="{BB962C8B-B14F-4D97-AF65-F5344CB8AC3E}">
        <p14:creationId xmlns:p14="http://schemas.microsoft.com/office/powerpoint/2010/main" val="2395267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8" y="0"/>
            <a:ext cx="6747004" cy="1072055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solidFill>
                  <a:srgbClr val="0070C0"/>
                </a:solidFill>
              </a:rPr>
              <a:t>Transverse Young’s modulus: Effect of previous load cycles and unloading stress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691" y="1185786"/>
            <a:ext cx="5874327" cy="4351338"/>
          </a:xfrm>
        </p:spPr>
        <p:txBody>
          <a:bodyPr>
            <a:normAutofit/>
          </a:bodyPr>
          <a:lstStyle/>
          <a:p>
            <a:pPr marL="182563" indent="-144463">
              <a:spcBef>
                <a:spcPts val="300"/>
              </a:spcBef>
            </a:pPr>
            <a:r>
              <a:rPr lang="en-GB" sz="2400" dirty="0">
                <a:solidFill>
                  <a:srgbClr val="000000"/>
                </a:solidFill>
              </a:rPr>
              <a:t>Cyclic loading hysteresis is strongly reduced in second load cycle.</a:t>
            </a:r>
          </a:p>
          <a:p>
            <a:pPr marL="182563" indent="-144463">
              <a:spcBef>
                <a:spcPts val="300"/>
              </a:spcBef>
            </a:pPr>
            <a:r>
              <a:rPr lang="en-GB" sz="2400" dirty="0">
                <a:solidFill>
                  <a:srgbClr val="000000"/>
                </a:solidFill>
              </a:rPr>
              <a:t>A strong creep behaviour is observed when the transversal load exceeds about 125 MPa.</a:t>
            </a:r>
          </a:p>
          <a:p>
            <a:pPr marL="182563" indent="-144463">
              <a:spcBef>
                <a:spcPts val="300"/>
              </a:spcBef>
            </a:pPr>
            <a:r>
              <a:rPr lang="en-GB" sz="2400" dirty="0">
                <a:solidFill>
                  <a:srgbClr val="000000"/>
                </a:solidFill>
              </a:rPr>
              <a:t>Small effect of previous load cycle on ten-stack Young’s modulus.</a:t>
            </a:r>
          </a:p>
          <a:p>
            <a:pPr marL="182563" indent="-144463">
              <a:spcBef>
                <a:spcPts val="300"/>
              </a:spcBef>
            </a:pPr>
            <a:endParaRPr lang="en-GB" sz="2200" dirty="0">
              <a:solidFill>
                <a:srgbClr val="000000"/>
              </a:solidFill>
            </a:endParaRPr>
          </a:p>
          <a:p>
            <a:pPr>
              <a:spcBef>
                <a:spcPts val="300"/>
              </a:spcBef>
            </a:pP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3018" y="113486"/>
            <a:ext cx="5428512" cy="67445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14257" y="6173967"/>
            <a:ext cx="32559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/>
              <a:t>Courtesy Felix Wolf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14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708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5" y="0"/>
            <a:ext cx="11477061" cy="1072055"/>
          </a:xfrm>
        </p:spPr>
        <p:txBody>
          <a:bodyPr>
            <a:normAutofit/>
          </a:bodyPr>
          <a:lstStyle/>
          <a:p>
            <a:r>
              <a:rPr lang="en-GB" sz="3200" b="1" u="sng" dirty="0">
                <a:solidFill>
                  <a:srgbClr val="0070C0"/>
                </a:solidFill>
              </a:rPr>
              <a:t>Transverse</a:t>
            </a:r>
            <a:r>
              <a:rPr lang="en-GB" sz="3200" dirty="0">
                <a:solidFill>
                  <a:srgbClr val="0070C0"/>
                </a:solidFill>
              </a:rPr>
              <a:t> Young’s modulus of the 11 T dipole conductor block and effect of epoxy volume fraction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220" y="1281429"/>
            <a:ext cx="4995231" cy="4765039"/>
          </a:xfrm>
        </p:spPr>
        <p:txBody>
          <a:bodyPr>
            <a:normAutofit lnSpcReduction="10000"/>
          </a:bodyPr>
          <a:lstStyle/>
          <a:p>
            <a:pPr marL="182563" indent="-144463">
              <a:spcBef>
                <a:spcPts val="300"/>
              </a:spcBef>
            </a:pPr>
            <a:r>
              <a:rPr lang="en-GB" sz="2400" dirty="0">
                <a:solidFill>
                  <a:srgbClr val="000000"/>
                </a:solidFill>
              </a:rPr>
              <a:t>Young’s modulus decreases with increasing epoxy volume fraction in the ten-stack samples.</a:t>
            </a:r>
          </a:p>
          <a:p>
            <a:pPr marL="182563" indent="-144463">
              <a:spcBef>
                <a:spcPts val="300"/>
              </a:spcBef>
            </a:pPr>
            <a:r>
              <a:rPr lang="en-GB" sz="2400" dirty="0">
                <a:solidFill>
                  <a:srgbClr val="000000"/>
                </a:solidFill>
              </a:rPr>
              <a:t>11 T dipole conductor block Young’s modulus corresponds with that of ten-stack with about 25% epoxy.</a:t>
            </a:r>
          </a:p>
          <a:p>
            <a:pPr marL="182563" indent="-144463">
              <a:spcBef>
                <a:spcPts val="300"/>
              </a:spcBef>
            </a:pPr>
            <a:r>
              <a:rPr lang="en-GB" sz="2400" dirty="0">
                <a:solidFill>
                  <a:srgbClr val="000000"/>
                </a:solidFill>
              </a:rPr>
              <a:t>Identical Young’s modulus vs unloading stress behaviour measured with CERN and MLZ set-ups, with extensometer gauge lengths of 6 mm and 12 mm, respectively.</a:t>
            </a:r>
          </a:p>
          <a:p>
            <a:pPr marL="182563" indent="-144463">
              <a:spcBef>
                <a:spcPts val="300"/>
              </a:spcBef>
            </a:pPr>
            <a:r>
              <a:rPr lang="en-GB" sz="2400" b="1" dirty="0"/>
              <a:t>40 </a:t>
            </a:r>
            <a:r>
              <a:rPr lang="en-GB" sz="2400" b="1" dirty="0" err="1"/>
              <a:t>GPa</a:t>
            </a:r>
            <a:r>
              <a:rPr lang="en-GB" sz="2400" b="1" dirty="0"/>
              <a:t> </a:t>
            </a:r>
            <a:r>
              <a:rPr lang="en-GB" sz="2400" b="1" i="1" dirty="0"/>
              <a:t>&lt; </a:t>
            </a:r>
            <a:r>
              <a:rPr lang="en-GB" sz="2400" b="1" i="1" dirty="0" err="1"/>
              <a:t>E</a:t>
            </a:r>
            <a:r>
              <a:rPr lang="en-GB" sz="2400" b="1" i="1" baseline="-25000" dirty="0" err="1"/>
              <a:t>transverse</a:t>
            </a:r>
            <a:r>
              <a:rPr lang="en-GB" sz="2400" b="1" dirty="0"/>
              <a:t> &lt; 55 </a:t>
            </a:r>
            <a:r>
              <a:rPr lang="en-GB" sz="2400" b="1" dirty="0" err="1"/>
              <a:t>GPa</a:t>
            </a:r>
            <a:r>
              <a:rPr lang="en-GB" sz="2400" b="1" dirty="0"/>
              <a:t> </a:t>
            </a:r>
            <a:r>
              <a:rPr lang="en-GB" sz="2400" dirty="0"/>
              <a:t>in the unloading stress range from 50 to 125 MPa</a:t>
            </a:r>
          </a:p>
          <a:p>
            <a:pPr marL="182563" indent="-144463">
              <a:spcBef>
                <a:spcPts val="300"/>
              </a:spcBef>
            </a:pPr>
            <a:endParaRPr lang="en-GB" sz="2400" dirty="0">
              <a:solidFill>
                <a:srgbClr val="000000"/>
              </a:solidFill>
            </a:endParaRPr>
          </a:p>
          <a:p>
            <a:pPr marL="182563" indent="-144463">
              <a:spcBef>
                <a:spcPts val="300"/>
              </a:spcBef>
            </a:pPr>
            <a:endParaRPr lang="en-GB" sz="24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31386" y="736237"/>
            <a:ext cx="6464298" cy="49870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FEE195-4B81-4F73-A97E-C561E26A9647}"/>
              </a:ext>
            </a:extLst>
          </p:cNvPr>
          <p:cNvSpPr/>
          <p:nvPr/>
        </p:nvSpPr>
        <p:spPr>
          <a:xfrm>
            <a:off x="5763491" y="5723303"/>
            <a:ext cx="62321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i="1" dirty="0">
                <a:solidFill>
                  <a:srgbClr val="000000"/>
                </a:solidFill>
                <a:ea typeface="Times New Roman" panose="02020603050405020304" pitchFamily="18" charset="0"/>
              </a:rPr>
              <a:t>Transverse Young’s modulus of 11 T dipole cable stacks dependence on epoxy volume fraction, unloading stress [24].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4496" y="6046469"/>
            <a:ext cx="32559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/>
              <a:t>Courtesy Felix Wolf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15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64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8C5D5-14DA-4367-B1CB-320CEA9A2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434" y="2788862"/>
            <a:ext cx="10952525" cy="2136807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GB" sz="4000" dirty="0">
                <a:latin typeface="+mj-lt"/>
                <a:ea typeface="+mj-ea"/>
                <a:cs typeface="+mj-cs"/>
              </a:rPr>
              <a:t>Nb</a:t>
            </a:r>
            <a:r>
              <a:rPr lang="en-GB" sz="4000" baseline="-25000" dirty="0">
                <a:latin typeface="+mj-lt"/>
                <a:ea typeface="+mj-ea"/>
                <a:cs typeface="+mj-cs"/>
              </a:rPr>
              <a:t>3</a:t>
            </a:r>
            <a:r>
              <a:rPr lang="en-GB" sz="4000" dirty="0">
                <a:latin typeface="+mj-lt"/>
                <a:ea typeface="+mj-ea"/>
                <a:cs typeface="+mj-cs"/>
              </a:rPr>
              <a:t>Sn conductor block constituents stress-strain behaviour in axial and transverse load directions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659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632" y="0"/>
            <a:ext cx="11643359" cy="905256"/>
          </a:xfrm>
        </p:spPr>
        <p:txBody>
          <a:bodyPr>
            <a:noAutofit/>
          </a:bodyPr>
          <a:lstStyle/>
          <a:p>
            <a:r>
              <a:rPr lang="en-GB" sz="3400" dirty="0">
                <a:solidFill>
                  <a:srgbClr val="0070C0"/>
                </a:solidFill>
              </a:rPr>
              <a:t>Set-up for combined stress-strain and diffraction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552" y="698450"/>
            <a:ext cx="11169703" cy="146291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US" sz="2200" dirty="0"/>
              <a:t>Lattice strain (elastic strain) in Nb</a:t>
            </a:r>
            <a:r>
              <a:rPr lang="en-US" sz="2200" baseline="-25000" dirty="0"/>
              <a:t>3</a:t>
            </a:r>
            <a:r>
              <a:rPr lang="en-US" sz="2200" dirty="0"/>
              <a:t>Sn and Cu is measured by neutron diffraction in axial, radial and transverse directions.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US" sz="2200" dirty="0"/>
              <a:t>Gauge volume </a:t>
            </a:r>
            <a:r>
              <a:rPr lang="en-GB" sz="2200" dirty="0"/>
              <a:t>5</a:t>
            </a:r>
            <a:r>
              <a:rPr lang="en-GB" sz="2200" dirty="0">
                <a:sym typeface="Symbol" panose="05050102010706020507" pitchFamily="18" charset="2"/>
              </a:rPr>
              <a:t>55 mm</a:t>
            </a:r>
            <a:r>
              <a:rPr lang="en-GB" sz="2200" baseline="30000" dirty="0">
                <a:sym typeface="Symbol" panose="05050102010706020507" pitchFamily="18" charset="2"/>
              </a:rPr>
              <a:t>3</a:t>
            </a:r>
            <a:r>
              <a:rPr lang="en-GB" sz="2200" dirty="0">
                <a:sym typeface="Symbol" panose="05050102010706020507" pitchFamily="18" charset="2"/>
              </a:rPr>
              <a:t> in the centre of the samples.</a:t>
            </a:r>
            <a:endParaRPr lang="en-GB" sz="2200" dirty="0"/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/>
              <a:t>Macroscopic sample strain is measured simultaneously with an extensometer.</a:t>
            </a:r>
          </a:p>
        </p:txBody>
      </p:sp>
      <p:pic>
        <p:nvPicPr>
          <p:cNvPr id="4" name="Picture 3" descr="C:\Photos_StressSpec\IMG_80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80" y="2081437"/>
            <a:ext cx="5690235" cy="3741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Photos_StressSpec\IMG_8040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85432" y="2065947"/>
            <a:ext cx="3794760" cy="37477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5552" y="5847627"/>
            <a:ext cx="11678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</a:rPr>
              <a:t>(a) Load frame mounted in Eulerian cradle in the Stress-Spec beamline. (b) Ten-stack sample and extensometer mounted for combined stress-strain and diffraction measurements.</a:t>
            </a:r>
            <a:endParaRPr lang="en-GB" i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580" y="2195247"/>
            <a:ext cx="621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(a)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76923" y="2148295"/>
            <a:ext cx="621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(b)</a:t>
            </a:r>
          </a:p>
        </p:txBody>
      </p:sp>
      <p:sp>
        <p:nvSpPr>
          <p:cNvPr id="9" name="Rectangle 8"/>
          <p:cNvSpPr/>
          <p:nvPr/>
        </p:nvSpPr>
        <p:spPr>
          <a:xfrm>
            <a:off x="449562" y="6362056"/>
            <a:ext cx="114256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[25] C. Scheuerlein, F. Wolf, M. Lorentzon, M. Hofmann, “</a:t>
            </a:r>
            <a:r>
              <a:rPr lang="en-GB" sz="1400" i="1" dirty="0"/>
              <a:t>Direct measurement of Nb</a:t>
            </a:r>
            <a:r>
              <a:rPr lang="en-GB" sz="1400" i="1" baseline="-25000" dirty="0"/>
              <a:t>3</a:t>
            </a:r>
            <a:r>
              <a:rPr lang="en-GB" sz="1400" i="1" dirty="0"/>
              <a:t>Sn filament loading strain and stress in accelerator magnet coil segments”</a:t>
            </a:r>
            <a:r>
              <a:rPr lang="en-GB" sz="1400" dirty="0"/>
              <a:t>, </a:t>
            </a:r>
            <a:r>
              <a:rPr lang="en-GB" sz="1400" dirty="0" err="1"/>
              <a:t>Supercond</a:t>
            </a:r>
            <a:r>
              <a:rPr lang="en-GB" sz="1400" dirty="0"/>
              <a:t>. Sci. Technol., 32, (2019), 045011 (7pp)</a:t>
            </a:r>
            <a:r>
              <a:rPr lang="en-GB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GB" sz="1400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31989" y="6345277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17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238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514" y="1"/>
            <a:ext cx="10021587" cy="1042416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Transverse compression: </a:t>
            </a:r>
            <a:br>
              <a:rPr lang="en-GB" sz="3600" b="1" dirty="0">
                <a:solidFill>
                  <a:srgbClr val="0070C0"/>
                </a:solidFill>
              </a:rPr>
            </a:br>
            <a:r>
              <a:rPr lang="en-GB" sz="3600" b="1" dirty="0">
                <a:solidFill>
                  <a:srgbClr val="0070C0"/>
                </a:solidFill>
              </a:rPr>
              <a:t>Nb</a:t>
            </a:r>
            <a:r>
              <a:rPr lang="en-GB" sz="3600" b="1" baseline="-25000" dirty="0">
                <a:solidFill>
                  <a:srgbClr val="0070C0"/>
                </a:solidFill>
              </a:rPr>
              <a:t>3</a:t>
            </a:r>
            <a:r>
              <a:rPr lang="en-GB" sz="3600" b="1" dirty="0">
                <a:solidFill>
                  <a:srgbClr val="0070C0"/>
                </a:solidFill>
              </a:rPr>
              <a:t>Sn and Cu loading strain and stress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81" y="1420560"/>
            <a:ext cx="4329468" cy="435133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/>
              <a:t>Loading strains and stresses are calculated from the relative changes of the diffraction angles.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/>
              <a:t>Cu is under similar compressive stress in all three directions.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/>
              <a:t>The magnitude of the Cu pressure corresponds approximately with the externally applied transverse compressive stress.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/>
              <a:t>Uniaxial transverse compression induces an important axial tensile stress in the Nb</a:t>
            </a:r>
            <a:r>
              <a:rPr lang="en-GB" sz="2200" baseline="-25000" dirty="0"/>
              <a:t>3</a:t>
            </a:r>
            <a:r>
              <a:rPr lang="en-GB" sz="2200" dirty="0"/>
              <a:t>Sn filaments.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31322" y="6001547"/>
            <a:ext cx="7403087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000000"/>
                </a:solidFill>
              </a:rPr>
              <a:t>(a) Nb</a:t>
            </a:r>
            <a:r>
              <a:rPr lang="en-GB" sz="1600" i="1" baseline="-25000" dirty="0">
                <a:solidFill>
                  <a:srgbClr val="000000"/>
                </a:solidFill>
              </a:rPr>
              <a:t>3</a:t>
            </a:r>
            <a:r>
              <a:rPr lang="en-GB" sz="1600" i="1" dirty="0">
                <a:solidFill>
                  <a:srgbClr val="000000"/>
                </a:solidFill>
              </a:rPr>
              <a:t>Sn (321) and (b) Cu (220) lattice strains and (c) Nb</a:t>
            </a:r>
            <a:r>
              <a:rPr lang="en-GB" sz="1600" i="1" baseline="-25000" dirty="0">
                <a:solidFill>
                  <a:srgbClr val="000000"/>
                </a:solidFill>
              </a:rPr>
              <a:t>3</a:t>
            </a:r>
            <a:r>
              <a:rPr lang="en-GB" sz="1600" i="1" dirty="0">
                <a:solidFill>
                  <a:srgbClr val="000000"/>
                </a:solidFill>
              </a:rPr>
              <a:t>Sn (321) and (d) Cu (220) loading stresses as a function of externally applied transverse compressive stress.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962516" y="5487725"/>
            <a:ext cx="498764" cy="325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927354" y="5609094"/>
            <a:ext cx="498764" cy="325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00775" y="1156154"/>
            <a:ext cx="7361894" cy="49532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18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605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369" y="-20923"/>
            <a:ext cx="10213432" cy="1093094"/>
          </a:xfrm>
        </p:spPr>
        <p:txBody>
          <a:bodyPr>
            <a:normAutofit/>
          </a:bodyPr>
          <a:lstStyle/>
          <a:p>
            <a:r>
              <a:rPr lang="en-GB" sz="3000" b="1" dirty="0">
                <a:solidFill>
                  <a:srgbClr val="0070C0"/>
                </a:solidFill>
              </a:rPr>
              <a:t>Transverse compression: Nb</a:t>
            </a:r>
            <a:r>
              <a:rPr lang="en-GB" sz="3000" b="1" baseline="-25000" dirty="0">
                <a:solidFill>
                  <a:srgbClr val="0070C0"/>
                </a:solidFill>
              </a:rPr>
              <a:t>3</a:t>
            </a:r>
            <a:r>
              <a:rPr lang="en-GB" sz="3000" b="1" dirty="0">
                <a:solidFill>
                  <a:srgbClr val="0070C0"/>
                </a:solidFill>
              </a:rPr>
              <a:t>Sn and Cu loading stresses</a:t>
            </a:r>
            <a:endParaRPr lang="en-GB" sz="30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33927" y="994569"/>
            <a:ext cx="10491824" cy="1936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44463">
              <a:spcBef>
                <a:spcPts val="0"/>
              </a:spcBef>
              <a:spcAft>
                <a:spcPts val="600"/>
              </a:spcAft>
            </a:pPr>
            <a:r>
              <a:rPr lang="en-GB" sz="2200" dirty="0">
                <a:solidFill>
                  <a:srgbClr val="000000"/>
                </a:solidFill>
              </a:rPr>
              <a:t>Transverse Nb</a:t>
            </a:r>
            <a:r>
              <a:rPr lang="en-GB" sz="2200" baseline="-25000" dirty="0">
                <a:solidFill>
                  <a:srgbClr val="000000"/>
                </a:solidFill>
              </a:rPr>
              <a:t>3</a:t>
            </a:r>
            <a:r>
              <a:rPr lang="en-GB" sz="2200" dirty="0">
                <a:solidFill>
                  <a:srgbClr val="000000"/>
                </a:solidFill>
              </a:rPr>
              <a:t>Sn and Cu loading stresses increase linearly with the externally applied </a:t>
            </a:r>
            <a:br>
              <a:rPr lang="en-GB" sz="2200" dirty="0">
                <a:solidFill>
                  <a:srgbClr val="000000"/>
                </a:solidFill>
              </a:rPr>
            </a:br>
            <a:r>
              <a:rPr lang="en-GB" sz="2200" dirty="0">
                <a:solidFill>
                  <a:srgbClr val="000000"/>
                </a:solidFill>
              </a:rPr>
              <a:t>transverse stress (</a:t>
            </a:r>
            <a:r>
              <a:rPr lang="en-GB" sz="2200" dirty="0" err="1">
                <a:solidFill>
                  <a:srgbClr val="000000"/>
                </a:solidFill>
              </a:rPr>
              <a:t>iso</a:t>
            </a:r>
            <a:r>
              <a:rPr lang="en-GB" sz="2200" dirty="0">
                <a:solidFill>
                  <a:srgbClr val="000000"/>
                </a:solidFill>
              </a:rPr>
              <a:t>-stress conditions in the composite in transverse load direction). </a:t>
            </a:r>
          </a:p>
          <a:p>
            <a:pPr marL="182563" indent="-144463">
              <a:spcBef>
                <a:spcPts val="0"/>
              </a:spcBef>
              <a:spcAft>
                <a:spcPts val="600"/>
              </a:spcAft>
            </a:pPr>
            <a:r>
              <a:rPr lang="en-GB" sz="2200" dirty="0">
                <a:solidFill>
                  <a:srgbClr val="000000"/>
                </a:solidFill>
              </a:rPr>
              <a:t>In axial and radial directions, the isotropic Cu pressure induces an important axial and radial tensile stress in Nb</a:t>
            </a:r>
            <a:r>
              <a:rPr lang="en-GB" sz="2200" baseline="-25000" dirty="0">
                <a:solidFill>
                  <a:srgbClr val="000000"/>
                </a:solidFill>
              </a:rPr>
              <a:t>3</a:t>
            </a:r>
            <a:r>
              <a:rPr lang="en-GB" sz="2200" dirty="0">
                <a:solidFill>
                  <a:srgbClr val="000000"/>
                </a:solidFill>
              </a:rPr>
              <a:t>Sn upon uniaxial transverse compression.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44101" y="107756"/>
            <a:ext cx="1647899" cy="18456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6399" y="6289306"/>
            <a:ext cx="11639729" cy="378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0000"/>
                </a:solidFill>
              </a:rPr>
              <a:t>Comparison of Nb</a:t>
            </a:r>
            <a:r>
              <a:rPr lang="en-GB" i="1" baseline="-25000" dirty="0">
                <a:solidFill>
                  <a:srgbClr val="000000"/>
                </a:solidFill>
              </a:rPr>
              <a:t>3</a:t>
            </a:r>
            <a:r>
              <a:rPr lang="en-GB" i="1" dirty="0">
                <a:solidFill>
                  <a:srgbClr val="000000"/>
                </a:solidFill>
              </a:rPr>
              <a:t>Sn (321) and Cu (220) loading stress evolution in (a) transverse, (b) axial and (c) radial direction [25].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308579" y="6053212"/>
            <a:ext cx="498764" cy="325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3129" y="2694603"/>
            <a:ext cx="10755772" cy="35214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254151" y="6303179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19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268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252" y="1117597"/>
            <a:ext cx="3807777" cy="52693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2006" y="1117597"/>
            <a:ext cx="3887987" cy="526934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58A8269-4BE9-4A49-A22A-6B46E5F01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1770"/>
            <a:ext cx="10943202" cy="617287"/>
          </a:xfrm>
        </p:spPr>
        <p:txBody>
          <a:bodyPr>
            <a:normAutofit fontScale="90000"/>
          </a:bodyPr>
          <a:lstStyle/>
          <a:p>
            <a:r>
              <a:rPr lang="en-GB" dirty="0"/>
              <a:t>11 T dipole materials thermomechanical behaviour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3C23EF-2FFA-45C2-A110-0784F8EB53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909" t="20817" r="25909" b="5163"/>
          <a:stretch/>
        </p:blipFill>
        <p:spPr>
          <a:xfrm>
            <a:off x="8110970" y="1117597"/>
            <a:ext cx="3994177" cy="5338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419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765" y="742433"/>
            <a:ext cx="10769015" cy="159650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When the macroscopic axial pressure on the cable stack exceeds about 100 MPa, the Cu elastic strain remains constant and the load is mainly carried by Nb</a:t>
            </a:r>
            <a:r>
              <a:rPr lang="en-GB" sz="2000" baseline="-25000" dirty="0"/>
              <a:t>3</a:t>
            </a:r>
            <a:r>
              <a:rPr lang="en-GB" sz="2000" dirty="0"/>
              <a:t>Sn (and </a:t>
            </a:r>
            <a:r>
              <a:rPr lang="en-GB" sz="2000" dirty="0" err="1"/>
              <a:t>Nb</a:t>
            </a:r>
            <a:r>
              <a:rPr lang="en-GB" sz="2000" dirty="0"/>
              <a:t>) filaments.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At 150 MPa externally applied pressure the axial Nb</a:t>
            </a:r>
            <a:r>
              <a:rPr lang="en-GB" sz="2000" baseline="-25000" dirty="0"/>
              <a:t>3</a:t>
            </a:r>
            <a:r>
              <a:rPr lang="en-GB" sz="2000" dirty="0"/>
              <a:t>Sn (321) and Cu (220) loading stresses are about 300 MPa and 100 MPa, respectively.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3180" y="0"/>
            <a:ext cx="10515600" cy="931817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Axial compression: Nb</a:t>
            </a:r>
            <a:r>
              <a:rPr lang="en-GB" sz="3200" b="1" baseline="-25000" dirty="0">
                <a:solidFill>
                  <a:srgbClr val="0070C0"/>
                </a:solidFill>
              </a:rPr>
              <a:t>3</a:t>
            </a:r>
            <a:r>
              <a:rPr lang="en-GB" sz="3200" b="1" dirty="0">
                <a:solidFill>
                  <a:srgbClr val="0070C0"/>
                </a:solidFill>
              </a:rPr>
              <a:t>Sn and Cu loading stresses</a:t>
            </a:r>
          </a:p>
        </p:txBody>
      </p:sp>
      <p:sp>
        <p:nvSpPr>
          <p:cNvPr id="9" name="Rectangle 8"/>
          <p:cNvSpPr/>
          <p:nvPr/>
        </p:nvSpPr>
        <p:spPr>
          <a:xfrm>
            <a:off x="5099979" y="5477313"/>
            <a:ext cx="498764" cy="325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1086781" y="5640117"/>
            <a:ext cx="498764" cy="390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8988" y="2005808"/>
            <a:ext cx="8717837" cy="39109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894230" y="5907485"/>
            <a:ext cx="9619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i="1" dirty="0"/>
              <a:t>a) Nb</a:t>
            </a:r>
            <a:r>
              <a:rPr lang="en-US" i="1" baseline="-25000" dirty="0"/>
              <a:t>3</a:t>
            </a:r>
            <a:r>
              <a:rPr lang="en-US" i="1" dirty="0"/>
              <a:t>Sn and (b) Cu loading stresses in impregnated cable stack as a function of axial compressive stress. Encircled data points show the residual strain when the external stress is released.</a:t>
            </a:r>
            <a:endParaRPr lang="en-GB" i="1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20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2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156" y="279619"/>
            <a:ext cx="9772379" cy="955166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Axial compression: Nb</a:t>
            </a:r>
            <a:r>
              <a:rPr lang="en-GB" sz="3200" b="1" baseline="-25000" dirty="0">
                <a:solidFill>
                  <a:srgbClr val="0070C0"/>
                </a:solidFill>
              </a:rPr>
              <a:t>3</a:t>
            </a:r>
            <a:r>
              <a:rPr lang="en-GB" sz="3200" b="1" dirty="0">
                <a:solidFill>
                  <a:srgbClr val="0070C0"/>
                </a:solidFill>
              </a:rPr>
              <a:t>Sn loading strain vs macroscopic sample strain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526" y="1232840"/>
            <a:ext cx="9829836" cy="4351338"/>
          </a:xfrm>
        </p:spPr>
        <p:txBody>
          <a:bodyPr>
            <a:normAutofit/>
          </a:bodyPr>
          <a:lstStyle/>
          <a:p>
            <a:r>
              <a:rPr lang="en-GB" altLang="en-US" sz="2000" dirty="0"/>
              <a:t>When the macroscopic strain exceeds 0.1%, the elastic Nb</a:t>
            </a:r>
            <a:r>
              <a:rPr lang="en-GB" altLang="en-US" sz="2000" baseline="-25000" dirty="0"/>
              <a:t>3</a:t>
            </a:r>
            <a:r>
              <a:rPr lang="en-GB" altLang="en-US" sz="2000" dirty="0"/>
              <a:t>Sn strain increases with a slope close to unity, confirming that the strain in all conductor constituents is equal.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dirty="0"/>
              <a:t>Transverse and radial Nb</a:t>
            </a:r>
            <a:r>
              <a:rPr lang="en-GB" sz="2000" baseline="-25000" dirty="0"/>
              <a:t>3</a:t>
            </a:r>
            <a:r>
              <a:rPr lang="en-GB" sz="2000" dirty="0"/>
              <a:t>Sn lattice spacing changes are mainly caused by the Poisson effect (assuming a Poisson’s ratio of about 0.36).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5694" y="5742345"/>
            <a:ext cx="5582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Elastic axial strain derived from neutron diffraction data as a function of the macroscopic sample strain measured with an extensometer.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18" y="2405428"/>
            <a:ext cx="4164475" cy="33830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140" y="2361956"/>
            <a:ext cx="5046888" cy="348851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142182" y="5748871"/>
            <a:ext cx="4914992" cy="59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GB" altLang="en-US" sz="1800" i="1" dirty="0"/>
              <a:t>Average transverse and radial Nb</a:t>
            </a:r>
            <a:r>
              <a:rPr lang="en-GB" altLang="en-US" sz="1800" i="1" baseline="-25000" dirty="0"/>
              <a:t>3</a:t>
            </a:r>
            <a:r>
              <a:rPr lang="en-GB" altLang="en-US" sz="1800" i="1" dirty="0"/>
              <a:t>Sn (321) strain as a function of axial strain</a:t>
            </a:r>
            <a:r>
              <a:rPr lang="en-GB" sz="1800" i="1" dirty="0"/>
              <a:t>.</a:t>
            </a:r>
            <a:endParaRPr lang="en-GB" altLang="en-US" sz="180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8282" y="0"/>
            <a:ext cx="1518755" cy="1455472"/>
          </a:xfrm>
          <a:prstGeom prst="rect">
            <a:avLst/>
          </a:prstGeom>
        </p:spPr>
      </p:pic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21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818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8C5D5-14DA-4367-B1CB-320CEA9A2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683" y="3710499"/>
            <a:ext cx="10715171" cy="733032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spcBef>
                <a:spcPct val="0"/>
              </a:spcBef>
              <a:buNone/>
            </a:pPr>
            <a:r>
              <a:rPr lang="en-GB" sz="4000" dirty="0">
                <a:latin typeface="+mj-lt"/>
                <a:ea typeface="+mj-ea"/>
                <a:cs typeface="+mj-cs"/>
              </a:rPr>
              <a:t>Post mortem analysis of 11 T dipole coil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0404316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45" y="0"/>
            <a:ext cx="11595095" cy="988284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Critical current limitation of 11 T dipole short model coil #109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62" y="925532"/>
            <a:ext cx="3245632" cy="522302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2000" dirty="0"/>
              <a:t>During cold testing of 11 T dipole short model MBHDP102 critical current limitations at the coil mid-plane turns were detected. </a:t>
            </a:r>
          </a:p>
          <a:p>
            <a:pPr>
              <a:spcBef>
                <a:spcPts val="600"/>
              </a:spcBef>
            </a:pPr>
            <a:r>
              <a:rPr lang="en-GB" sz="2000" dirty="0"/>
              <a:t>Precise voltage-current measurements revealed a particularly strong critical current and n-value degradation of coil #109, indicating Nb</a:t>
            </a:r>
            <a:r>
              <a:rPr lang="en-GB" sz="2000" baseline="-25000" dirty="0"/>
              <a:t>3</a:t>
            </a:r>
            <a:r>
              <a:rPr lang="en-GB" sz="2000" dirty="0"/>
              <a:t>Sn filament cracking.</a:t>
            </a:r>
          </a:p>
          <a:p>
            <a:pPr>
              <a:spcBef>
                <a:spcPts val="600"/>
              </a:spcBef>
            </a:pPr>
            <a:r>
              <a:rPr lang="en-GB" sz="2000" dirty="0"/>
              <a:t>The degradation is presumably due to excessive mechanical stresses applied during collaring.</a:t>
            </a:r>
          </a:p>
          <a:p>
            <a:pPr>
              <a:spcBef>
                <a:spcPts val="600"/>
              </a:spcBef>
            </a:pPr>
            <a:endParaRPr lang="en-GB" sz="2000" dirty="0"/>
          </a:p>
          <a:p>
            <a:pPr>
              <a:spcBef>
                <a:spcPts val="600"/>
              </a:spcBef>
            </a:pPr>
            <a:endParaRPr lang="en-GB" sz="2000" dirty="0"/>
          </a:p>
          <a:p>
            <a:pPr>
              <a:spcBef>
                <a:spcPts val="600"/>
              </a:spcBef>
            </a:pPr>
            <a:endParaRPr lang="en-GB" sz="2000" dirty="0"/>
          </a:p>
          <a:p>
            <a:pPr marL="0" indent="0">
              <a:spcBef>
                <a:spcPts val="600"/>
              </a:spcBef>
              <a:buNone/>
            </a:pPr>
            <a:endParaRPr lang="en-GB" sz="2000" dirty="0"/>
          </a:p>
          <a:p>
            <a:pPr marL="0" indent="0">
              <a:spcBef>
                <a:spcPts val="600"/>
              </a:spcBef>
              <a:buNone/>
            </a:pPr>
            <a:endParaRPr lang="en-GB" sz="2000" dirty="0"/>
          </a:p>
          <a:p>
            <a:pPr marL="0" indent="0">
              <a:spcBef>
                <a:spcPts val="600"/>
              </a:spcBef>
              <a:buNone/>
            </a:pPr>
            <a:endParaRPr lang="en-GB" sz="2000" dirty="0"/>
          </a:p>
          <a:p>
            <a:pPr marL="0" indent="0">
              <a:spcBef>
                <a:spcPts val="600"/>
              </a:spcBef>
              <a:buNone/>
            </a:pPr>
            <a:endParaRPr lang="en-GB" sz="2000" dirty="0"/>
          </a:p>
          <a:p>
            <a:pPr marL="0" indent="0">
              <a:spcBef>
                <a:spcPts val="600"/>
              </a:spcBef>
              <a:buNone/>
            </a:pP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"/>
          <a:stretch/>
        </p:blipFill>
        <p:spPr>
          <a:xfrm>
            <a:off x="3946731" y="827487"/>
            <a:ext cx="7693377" cy="42948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5309" y="6555691"/>
            <a:ext cx="113974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400" dirty="0"/>
              <a:t>[30] G. Willering et al, “</a:t>
            </a:r>
            <a:r>
              <a:rPr lang="en-GB" sz="1400" i="1" dirty="0"/>
              <a:t>Comparison of cold powering performance of 2m long Nb3Sn 11T model magnets</a:t>
            </a:r>
            <a:r>
              <a:rPr lang="en-GB" sz="1400" dirty="0"/>
              <a:t>”, IEEE Trans. Appl. </a:t>
            </a:r>
            <a:r>
              <a:rPr lang="en-GB" sz="1400" dirty="0" err="1"/>
              <a:t>Supercond</a:t>
            </a:r>
            <a:r>
              <a:rPr lang="en-GB" sz="1400" dirty="0"/>
              <a:t>. 28, 2018, 4007205</a:t>
            </a:r>
          </a:p>
        </p:txBody>
      </p:sp>
      <p:sp>
        <p:nvSpPr>
          <p:cNvPr id="9" name="Rectangle 8"/>
          <p:cNvSpPr/>
          <p:nvPr/>
        </p:nvSpPr>
        <p:spPr>
          <a:xfrm>
            <a:off x="3920360" y="5353780"/>
            <a:ext cx="82716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793750">
              <a:lnSpc>
                <a:spcPct val="100000"/>
              </a:lnSpc>
            </a:pPr>
            <a:r>
              <a:rPr lang="en-GB" sz="2200" dirty="0"/>
              <a:t>V-I curves measured during cold test , indicating a strong critical current degradation in 11 T dipole coil #109. </a:t>
            </a:r>
            <a:br>
              <a:rPr lang="en-GB" sz="2200" dirty="0"/>
            </a:br>
            <a:r>
              <a:rPr lang="en-GB" sz="2200" b="1" dirty="0"/>
              <a:t>Courtesy G. Willering </a:t>
            </a:r>
            <a:r>
              <a:rPr lang="en-GB" u="sng" dirty="0">
                <a:hlinkClick r:id="rId3" action="ppaction://hlinkfile"/>
              </a:rPr>
              <a:t>https://indico.cern.ch/event/739669/</a:t>
            </a:r>
            <a:endParaRPr lang="en-GB" sz="2200" b="1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23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7204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47" y="49241"/>
            <a:ext cx="10515600" cy="988284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Post mortem analysis of coil #109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300" y="916884"/>
            <a:ext cx="9318361" cy="4351338"/>
          </a:xfrm>
        </p:spPr>
        <p:txBody>
          <a:bodyPr>
            <a:normAutofit/>
          </a:bodyPr>
          <a:lstStyle/>
          <a:p>
            <a:r>
              <a:rPr lang="en-GB" sz="2000" dirty="0"/>
              <a:t>Rough cutting of about 30 cm long coil segments</a:t>
            </a:r>
          </a:p>
          <a:p>
            <a:r>
              <a:rPr lang="en-GB" sz="2000" dirty="0"/>
              <a:t>Precision cutting of 10 mm and 20 mm thick segments with diamond saw. </a:t>
            </a: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87" y="2100353"/>
            <a:ext cx="4915934" cy="3686951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0130" y="2100353"/>
            <a:ext cx="4748270" cy="3686951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7781468" y="2895598"/>
            <a:ext cx="6838262" cy="10865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4231" y="5970331"/>
            <a:ext cx="9011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en-GB" dirty="0"/>
              <a:t>rough and (b) precision cutting of 11 T dipole short model coil #109. </a:t>
            </a:r>
            <a:r>
              <a:rPr lang="en-GB" b="1" dirty="0"/>
              <a:t>Courtesy Sylvain Caille‎ 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359619" y="6343804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24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0099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2"/>
            <a:ext cx="12192000" cy="95595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70C0"/>
                </a:solidFill>
              </a:rPr>
              <a:t>Visualisation of Nb</a:t>
            </a:r>
            <a:r>
              <a:rPr lang="en-GB" sz="3200" baseline="-25000" dirty="0">
                <a:solidFill>
                  <a:srgbClr val="0070C0"/>
                </a:solidFill>
              </a:rPr>
              <a:t>3</a:t>
            </a:r>
            <a:r>
              <a:rPr lang="en-GB" sz="3200" dirty="0">
                <a:solidFill>
                  <a:srgbClr val="0070C0"/>
                </a:solidFill>
              </a:rPr>
              <a:t>Sn cracks in coil #109 metallographic cross section</a:t>
            </a:r>
            <a:endParaRPr lang="en-GB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64442" y="696874"/>
            <a:ext cx="8548099" cy="5130509"/>
          </a:xfrm>
        </p:spPr>
      </p:pic>
      <p:sp>
        <p:nvSpPr>
          <p:cNvPr id="5" name="TextBox 4"/>
          <p:cNvSpPr txBox="1"/>
          <p:nvPr/>
        </p:nvSpPr>
        <p:spPr>
          <a:xfrm>
            <a:off x="1471595" y="5930408"/>
            <a:ext cx="11372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793750">
              <a:lnSpc>
                <a:spcPct val="100000"/>
              </a:lnSpc>
            </a:pPr>
            <a:r>
              <a:rPr lang="en-GB" sz="2400" dirty="0"/>
              <a:t>Metallographic cross section of 11 T dipole coil #109 segment with Nb</a:t>
            </a:r>
            <a:r>
              <a:rPr lang="en-GB" sz="2400" baseline="-25000" dirty="0"/>
              <a:t>3</a:t>
            </a:r>
            <a:r>
              <a:rPr lang="en-GB" sz="2400" dirty="0"/>
              <a:t>Sn cracks. </a:t>
            </a:r>
            <a:br>
              <a:rPr lang="en-GB" sz="2400" b="1" dirty="0"/>
            </a:br>
            <a:r>
              <a:rPr lang="en-GB" sz="2400" b="1" dirty="0"/>
              <a:t>Courtesy S. Balachandran, P.J. Lee, J. Cooper, and NHMFL-ASC team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25</a:t>
            </a:fld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7580" y="1216024"/>
            <a:ext cx="2733220" cy="5480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Metallographic examination reveals:</a:t>
            </a:r>
          </a:p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Cracks in some Nb</a:t>
            </a:r>
            <a:r>
              <a:rPr lang="en-GB" sz="2200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 filaments</a:t>
            </a:r>
          </a:p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Deformation contrast in copper</a:t>
            </a:r>
          </a:p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 grains appear smaller in certain regions. </a:t>
            </a:r>
          </a:p>
        </p:txBody>
      </p:sp>
    </p:spTree>
    <p:extLst>
      <p:ext uri="{BB962C8B-B14F-4D97-AF65-F5344CB8AC3E}">
        <p14:creationId xmlns:p14="http://schemas.microsoft.com/office/powerpoint/2010/main" val="35590128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35" y="-1921"/>
            <a:ext cx="12118427" cy="1104181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Nb</a:t>
            </a:r>
            <a:r>
              <a:rPr lang="en-GB" sz="3600" baseline="-25000" dirty="0">
                <a:solidFill>
                  <a:srgbClr val="0070C0"/>
                </a:solidFill>
              </a:rPr>
              <a:t>3</a:t>
            </a:r>
            <a:r>
              <a:rPr lang="en-GB" sz="3600" dirty="0">
                <a:solidFill>
                  <a:srgbClr val="0070C0"/>
                </a:solidFill>
              </a:rPr>
              <a:t>Sn crack distribution in coil #109 metallographic cross section</a:t>
            </a: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6347" y="899061"/>
            <a:ext cx="10016433" cy="4777839"/>
          </a:xfrm>
        </p:spPr>
      </p:pic>
      <p:sp>
        <p:nvSpPr>
          <p:cNvPr id="5" name="TextBox 4"/>
          <p:cNvSpPr txBox="1"/>
          <p:nvPr/>
        </p:nvSpPr>
        <p:spPr>
          <a:xfrm>
            <a:off x="568545" y="6015789"/>
            <a:ext cx="998448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Distribution of cracks in 11 T dipole coil #109</a:t>
            </a:r>
            <a:br>
              <a:rPr lang="en-GB" sz="2400" dirty="0"/>
            </a:br>
            <a:r>
              <a:rPr lang="en-GB" sz="2200" b="1" dirty="0"/>
              <a:t>Courtesy S. Balachandran, P.J. Lee, J. Cooper, and NHMFL-ASC team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26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623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966" y="0"/>
            <a:ext cx="11626669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Absence of cracks in the Nb</a:t>
            </a:r>
            <a:r>
              <a:rPr lang="en-GB" sz="3600" baseline="-25000" dirty="0">
                <a:solidFill>
                  <a:srgbClr val="0070C0"/>
                </a:solidFill>
              </a:rPr>
              <a:t>3</a:t>
            </a:r>
            <a:r>
              <a:rPr lang="en-GB" sz="3600" dirty="0">
                <a:solidFill>
                  <a:srgbClr val="0070C0"/>
                </a:solidFill>
              </a:rPr>
              <a:t>Sn filaments in coil GE-C02 metallographic cross section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580" y="1216024"/>
            <a:ext cx="4466020" cy="5480340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Coil GE-CO2 is a series 11 T dipole coil with optimised insulation scheme.</a:t>
            </a:r>
          </a:p>
          <a:p>
            <a:r>
              <a:rPr lang="en-GB" sz="2000" dirty="0"/>
              <a:t>It is assumed that the mechanical stress on the conductor during the improved collaring procedure did not exceed the critical stress above which filament breakage occurs. </a:t>
            </a:r>
          </a:p>
          <a:p>
            <a:r>
              <a:rPr lang="en-GB" sz="2000" dirty="0"/>
              <a:t>V-I measurements during magnet cold test did not reveal any signs of a critical current limitation in the investigated coil part. </a:t>
            </a:r>
          </a:p>
          <a:p>
            <a:r>
              <a:rPr lang="en-GB" sz="2000" dirty="0"/>
              <a:t>Metallographic cross sections of coil GE-CO2 have been studied in order to confirm the absence of Nb</a:t>
            </a:r>
            <a:r>
              <a:rPr lang="en-GB" sz="2000" baseline="-25000" dirty="0"/>
              <a:t>3</a:t>
            </a:r>
            <a:r>
              <a:rPr lang="en-GB" sz="2000" dirty="0"/>
              <a:t>Sn cracks in series production coils, and as additional confirmation that the cracks visualised in #109 metallographic cross sections are not caused by experimental artefacts.  </a:t>
            </a:r>
          </a:p>
          <a:p>
            <a:endParaRPr lang="en-GB" sz="20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092" y="1192704"/>
            <a:ext cx="6606274" cy="4955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38255" y="6211669"/>
            <a:ext cx="8312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Metallographic cross sections of Nb3Sn </a:t>
            </a:r>
            <a:r>
              <a:rPr lang="en-GB" dirty="0" err="1"/>
              <a:t>subelements</a:t>
            </a:r>
            <a:r>
              <a:rPr lang="en-GB" dirty="0"/>
              <a:t> in coil GE-C02 </a:t>
            </a:r>
            <a:br>
              <a:rPr lang="en-GB" dirty="0"/>
            </a:br>
            <a:r>
              <a:rPr lang="en-GB" b="1" dirty="0"/>
              <a:t>Courtesy S. Balachandran, P.J. Lee, J. Cooper, and NHMFL-ASC team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27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4099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889" y="35648"/>
            <a:ext cx="11214462" cy="1104181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Cu Vickers hardness distribution in coil #109 metallographic cross section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660171" y="6117650"/>
            <a:ext cx="1131705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Vickers hardness distribution in 11 T dipole coil #109 metallographic cross sections</a:t>
            </a:r>
            <a:br>
              <a:rPr lang="en-GB" sz="2400" dirty="0"/>
            </a:br>
            <a:r>
              <a:rPr lang="en-GB" sz="2200" b="1" dirty="0"/>
              <a:t>Courtesy S. Balachandran, P.J. Lee, J. Cooper, and NHMFL-ASC team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44446" y="6437093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28</a:t>
            </a:fld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7994" y="1330772"/>
            <a:ext cx="5092371" cy="4351338"/>
          </a:xfrm>
        </p:spPr>
        <p:txBody>
          <a:bodyPr>
            <a:normAutofit/>
          </a:bodyPr>
          <a:lstStyle/>
          <a:p>
            <a:r>
              <a:rPr lang="en-GB" sz="2400" dirty="0"/>
              <a:t>Nb</a:t>
            </a:r>
            <a:r>
              <a:rPr lang="en-GB" sz="2400" baseline="-25000" dirty="0"/>
              <a:t>3</a:t>
            </a:r>
            <a:r>
              <a:rPr lang="en-GB" sz="2400" dirty="0"/>
              <a:t>Sn crack density and Cu stabiliser hardness in #109 appear to be correlated.</a:t>
            </a:r>
          </a:p>
          <a:p>
            <a:r>
              <a:rPr lang="en-GB" sz="2400" dirty="0"/>
              <a:t>Nb</a:t>
            </a:r>
            <a:r>
              <a:rPr lang="en-GB" sz="2400" baseline="-25000" dirty="0"/>
              <a:t>3</a:t>
            </a:r>
            <a:r>
              <a:rPr lang="en-GB" sz="2400" dirty="0"/>
              <a:t>Sn cracks are formed when the stress exceeds approximately the stress needed for Cu work hardening to HV</a:t>
            </a:r>
            <a:r>
              <a:rPr lang="en-GB" sz="2400" baseline="-25000" dirty="0"/>
              <a:t>100</a:t>
            </a:r>
            <a:r>
              <a:rPr lang="en-GB" sz="2400" dirty="0"/>
              <a:t>=70.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301" y="760907"/>
            <a:ext cx="5854700" cy="531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3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420" y="4260"/>
            <a:ext cx="11518671" cy="1266032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Vickers hardness for assessing Cu loading stress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265" y="964872"/>
            <a:ext cx="6499581" cy="5368066"/>
          </a:xfrm>
        </p:spPr>
        <p:txBody>
          <a:bodyPr>
            <a:normAutofit/>
          </a:bodyPr>
          <a:lstStyle/>
          <a:p>
            <a:r>
              <a:rPr lang="en-GB" sz="2400" dirty="0"/>
              <a:t>Cu hardness measurement in 11 T dipole coil segments and cable stacks at NHMFL-ASC</a:t>
            </a:r>
          </a:p>
          <a:p>
            <a:r>
              <a:rPr lang="en-GB" sz="2400" dirty="0"/>
              <a:t>Cu hardness in the 210 MPa axial loaded ten stack is comparatively small (iso-strain, the load is  mainly carried by Nb</a:t>
            </a:r>
            <a:r>
              <a:rPr lang="en-GB" sz="2400" baseline="-25000" dirty="0"/>
              <a:t>3</a:t>
            </a:r>
            <a:r>
              <a:rPr lang="en-GB" sz="2400" dirty="0"/>
              <a:t>Sn).</a:t>
            </a:r>
          </a:p>
          <a:p>
            <a:r>
              <a:rPr lang="en-GB" sz="2400" dirty="0"/>
              <a:t>Substantial Cu work hardening in the 210 MPa transverse loaded ten stack (iso-stress, the Cu stress corresponds with the applied stress).</a:t>
            </a:r>
          </a:p>
          <a:p>
            <a:r>
              <a:rPr lang="en-GB" sz="2400" dirty="0"/>
              <a:t>Maximum loading stress in the straight coil part:</a:t>
            </a:r>
          </a:p>
          <a:p>
            <a:pPr lvl="1"/>
            <a:r>
              <a:rPr lang="en-GB" sz="2000" b="1" dirty="0"/>
              <a:t>model coil #109 &gt;210 MPa.</a:t>
            </a:r>
          </a:p>
          <a:p>
            <a:pPr lvl="1"/>
            <a:r>
              <a:rPr lang="en-GB" sz="2000" b="1" dirty="0"/>
              <a:t>series coil GE-C02 &lt;&lt;210 MPa.</a:t>
            </a:r>
            <a:endParaRPr lang="en-GB" sz="2000" dirty="0"/>
          </a:p>
          <a:p>
            <a:endParaRPr lang="en-GB" sz="2400" dirty="0"/>
          </a:p>
          <a:p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29</a:t>
            </a:fld>
            <a:endParaRPr lang="en-GB" sz="16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5894" y="1138759"/>
            <a:ext cx="5079703" cy="502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58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740" y="869057"/>
            <a:ext cx="4454483" cy="5886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778" y="869057"/>
            <a:ext cx="4094052" cy="588687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B2CE3BA-FAAF-49B5-B322-073DA669C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1770"/>
            <a:ext cx="10515600" cy="617287"/>
          </a:xfrm>
        </p:spPr>
        <p:txBody>
          <a:bodyPr>
            <a:normAutofit fontScale="90000"/>
          </a:bodyPr>
          <a:lstStyle/>
          <a:p>
            <a:r>
              <a:rPr lang="en-GB" dirty="0"/>
              <a:t>11 T dipole conductor block mechanical behaviour</a:t>
            </a:r>
          </a:p>
        </p:txBody>
      </p:sp>
    </p:spTree>
    <p:extLst>
      <p:ext uri="{BB962C8B-B14F-4D97-AF65-F5344CB8AC3E}">
        <p14:creationId xmlns:p14="http://schemas.microsoft.com/office/powerpoint/2010/main" val="35716277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67FFA-EA44-423B-9D16-29702656B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50" y="0"/>
            <a:ext cx="10515600" cy="775986"/>
          </a:xfrm>
        </p:spPr>
        <p:txBody>
          <a:bodyPr/>
          <a:lstStyle/>
          <a:p>
            <a:r>
              <a:rPr lang="fr-CH" dirty="0"/>
              <a:t>Conclusion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6A365-4FE1-450E-BCD6-663C55F96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82" y="775986"/>
            <a:ext cx="11101901" cy="5639928"/>
          </a:xfrm>
        </p:spPr>
        <p:txBody>
          <a:bodyPr>
            <a:normAutofit fontScale="92500" lnSpcReduction="10000"/>
          </a:bodyPr>
          <a:lstStyle/>
          <a:p>
            <a:r>
              <a:rPr lang="en-GB" sz="2200" dirty="0"/>
              <a:t>Strongly different friction behaviour and coefficients in ambient air and in </a:t>
            </a:r>
            <a:r>
              <a:rPr lang="en-GB" sz="2200" dirty="0" err="1"/>
              <a:t>LHe</a:t>
            </a:r>
            <a:r>
              <a:rPr lang="en-GB" sz="2200" dirty="0"/>
              <a:t>. Application of lubricant can reduce friction coefficients in </a:t>
            </a:r>
            <a:r>
              <a:rPr lang="en-GB" sz="2200" dirty="0" err="1"/>
              <a:t>LHe</a:t>
            </a:r>
            <a:r>
              <a:rPr lang="en-GB" sz="2200" dirty="0"/>
              <a:t> by one order of magnitude.</a:t>
            </a:r>
          </a:p>
          <a:p>
            <a:r>
              <a:rPr lang="en-GB" sz="2200" dirty="0"/>
              <a:t>Non-linear and non-elastic stress strain behaviour of many magnet materials, in particular of annealed Cu.</a:t>
            </a:r>
          </a:p>
          <a:p>
            <a:pPr marL="228600" lvl="1">
              <a:spcBef>
                <a:spcPts val="1000"/>
              </a:spcBef>
            </a:pPr>
            <a:r>
              <a:rPr lang="en-GB" sz="2200" dirty="0"/>
              <a:t>Nb</a:t>
            </a:r>
            <a:r>
              <a:rPr lang="en-GB" sz="2200" baseline="-25000" dirty="0"/>
              <a:t>3</a:t>
            </a:r>
            <a:r>
              <a:rPr lang="en-GB" sz="2200" dirty="0"/>
              <a:t>Sn coil conductor block can be considered as a fibre reinforced composite: </a:t>
            </a:r>
          </a:p>
          <a:p>
            <a:pPr lvl="1"/>
            <a:r>
              <a:rPr lang="en-GB" sz="1900" dirty="0"/>
              <a:t>Iso-strain in axial load direction</a:t>
            </a:r>
          </a:p>
          <a:p>
            <a:pPr lvl="1"/>
            <a:r>
              <a:rPr lang="en-GB" sz="1900" dirty="0"/>
              <a:t>Iso-stress in transverse load direction</a:t>
            </a:r>
          </a:p>
          <a:p>
            <a:r>
              <a:rPr lang="en-GB" sz="2200" dirty="0"/>
              <a:t>The 11 T dipole conductor block materials properties are strongly anisotropic. Young’s moduli at RT are:</a:t>
            </a:r>
          </a:p>
          <a:p>
            <a:pPr lvl="1"/>
            <a:r>
              <a:rPr lang="en-GB" sz="1900" i="1" dirty="0" err="1"/>
              <a:t>E</a:t>
            </a:r>
            <a:r>
              <a:rPr lang="en-GB" sz="1900" i="1" baseline="-25000" dirty="0" err="1"/>
              <a:t>axial</a:t>
            </a:r>
            <a:r>
              <a:rPr lang="en-GB" sz="1900" dirty="0"/>
              <a:t>=95 </a:t>
            </a:r>
            <a:r>
              <a:rPr lang="en-GB" sz="1900" dirty="0" err="1"/>
              <a:t>GPa</a:t>
            </a:r>
            <a:r>
              <a:rPr lang="en-GB" sz="1900" dirty="0"/>
              <a:t> </a:t>
            </a:r>
          </a:p>
          <a:p>
            <a:pPr marL="685800" lvl="2">
              <a:spcBef>
                <a:spcPts val="1000"/>
              </a:spcBef>
            </a:pPr>
            <a:r>
              <a:rPr lang="en-GB" sz="1900" dirty="0"/>
              <a:t>40 </a:t>
            </a:r>
            <a:r>
              <a:rPr lang="en-GB" sz="1900" dirty="0" err="1"/>
              <a:t>GPa</a:t>
            </a:r>
            <a:r>
              <a:rPr lang="en-GB" sz="1900" dirty="0"/>
              <a:t> </a:t>
            </a:r>
            <a:r>
              <a:rPr lang="en-GB" sz="1900" i="1" dirty="0"/>
              <a:t>&lt; </a:t>
            </a:r>
            <a:r>
              <a:rPr lang="en-GB" sz="1900" i="1" dirty="0" err="1"/>
              <a:t>E</a:t>
            </a:r>
            <a:r>
              <a:rPr lang="en-GB" sz="1900" i="1" baseline="-25000" dirty="0" err="1"/>
              <a:t>transverse</a:t>
            </a:r>
            <a:r>
              <a:rPr lang="en-GB" sz="1900" dirty="0"/>
              <a:t> &lt; 55 </a:t>
            </a:r>
            <a:r>
              <a:rPr lang="en-GB" sz="1900" dirty="0" err="1"/>
              <a:t>GPa</a:t>
            </a:r>
            <a:r>
              <a:rPr lang="en-GB" sz="1900" dirty="0"/>
              <a:t> (in the unloading stress range from 50 to 125 MPa)</a:t>
            </a:r>
          </a:p>
          <a:p>
            <a:pPr marL="228600" lvl="1">
              <a:spcBef>
                <a:spcPts val="1000"/>
              </a:spcBef>
            </a:pPr>
            <a:r>
              <a:rPr lang="en-GB" sz="2200" dirty="0"/>
              <a:t>Post mortem metallographic characterisation of 11 T dipole short model coil #109 reveal:</a:t>
            </a:r>
          </a:p>
          <a:p>
            <a:pPr marL="685800" lvl="2">
              <a:spcBef>
                <a:spcPts val="1000"/>
              </a:spcBef>
            </a:pPr>
            <a:r>
              <a:rPr lang="en-GB" sz="1800" dirty="0"/>
              <a:t> Nb</a:t>
            </a:r>
            <a:r>
              <a:rPr lang="en-GB" sz="1800" baseline="-25000" dirty="0"/>
              <a:t>3</a:t>
            </a:r>
            <a:r>
              <a:rPr lang="en-GB" sz="1800" dirty="0"/>
              <a:t>Sn filament cracks that can explain the critical current limitation of this coil revealed during magnet cold test (no Nb</a:t>
            </a:r>
            <a:r>
              <a:rPr lang="en-GB" sz="1800" baseline="-25000" dirty="0"/>
              <a:t>3</a:t>
            </a:r>
            <a:r>
              <a:rPr lang="en-GB" sz="1800" dirty="0"/>
              <a:t>Sn cracks are found in the metallographic cross sections of the optimised 11 T dipole series coil GE-C02). </a:t>
            </a:r>
          </a:p>
          <a:p>
            <a:pPr marL="685800" lvl="2">
              <a:spcBef>
                <a:spcPts val="1000"/>
              </a:spcBef>
            </a:pPr>
            <a:r>
              <a:rPr lang="en-GB" sz="1800" dirty="0"/>
              <a:t>Indentation hardness measurements in the Cu stabiliser are an opportunity for post mortem analysis of the stress distribution during collaring (Nb</a:t>
            </a:r>
            <a:r>
              <a:rPr lang="en-GB" sz="1800" baseline="-25000" dirty="0"/>
              <a:t>3</a:t>
            </a:r>
            <a:r>
              <a:rPr lang="en-GB" sz="1800" dirty="0"/>
              <a:t>Sn filament crack density and hardness of adjacent Cu stabiliser appear to be correlated). </a:t>
            </a:r>
          </a:p>
          <a:p>
            <a:pPr marL="685800" lvl="2">
              <a:spcBef>
                <a:spcPts val="1000"/>
              </a:spcBef>
            </a:pPr>
            <a:r>
              <a:rPr lang="en-GB" sz="1800" dirty="0"/>
              <a:t>Comparison with the Cu hardness in 11 T dipole cable ten-stacks that were submitted to well defined loads allows to conclude that the coil #109 peak loading stress was &gt;&gt;210 MPa.</a:t>
            </a:r>
          </a:p>
          <a:p>
            <a:pPr lvl="1"/>
            <a:endParaRPr lang="en-GB" sz="2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96645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Back-up slides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B710-F901-42FF-98CB-07B47E62F22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5327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767" y="64820"/>
            <a:ext cx="10515600" cy="758072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Elastic modulus 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767" y="890588"/>
            <a:ext cx="8454390" cy="54423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“Specifying how stress and strain are to be measured, including directions, allows for many types of elastic moduli to be defined. The three primary ones are:</a:t>
            </a:r>
            <a:r>
              <a:rPr lang="en-GB" dirty="0"/>
              <a:t>” </a:t>
            </a:r>
          </a:p>
          <a:p>
            <a:pPr lvl="1"/>
            <a:r>
              <a:rPr lang="en-GB" i="1" dirty="0"/>
              <a:t>“</a:t>
            </a:r>
            <a:r>
              <a:rPr lang="en-GB" i="1" u="sng" dirty="0"/>
              <a:t>Young's modulus</a:t>
            </a:r>
            <a:r>
              <a:rPr lang="en-GB" i="1" dirty="0"/>
              <a:t> (E), is a mechanical property that measures the stiffness of a solid material …. in the linear elasticity regime of a uniaxial deformation.</a:t>
            </a:r>
          </a:p>
          <a:p>
            <a:pPr lvl="1"/>
            <a:r>
              <a:rPr lang="en-GB" i="1" dirty="0"/>
              <a:t>The </a:t>
            </a:r>
            <a:r>
              <a:rPr lang="en-GB" i="1" u="sng" dirty="0"/>
              <a:t>shear modulus</a:t>
            </a:r>
            <a:r>
              <a:rPr lang="en-GB" i="1" dirty="0"/>
              <a:t> (G) describes an object's tendency to shear (the deformation of shape at constant volume). </a:t>
            </a:r>
          </a:p>
          <a:p>
            <a:pPr lvl="1"/>
            <a:r>
              <a:rPr lang="en-GB" i="1" dirty="0"/>
              <a:t>The </a:t>
            </a:r>
            <a:r>
              <a:rPr lang="en-GB" i="1" u="sng" dirty="0"/>
              <a:t>bulk modulus</a:t>
            </a:r>
            <a:r>
              <a:rPr lang="en-GB" i="1" dirty="0"/>
              <a:t> (K) describes the material's response to (uniform) hydrostatic pressure.“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38200" y="6332974"/>
            <a:ext cx="704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From: https://en.wikipedia.org/wiki/Elastic_modulus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996" y="5041265"/>
            <a:ext cx="2857500" cy="14763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1201641-E74E-4015-8F30-C91C1D9199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40685" y="382093"/>
            <a:ext cx="1550125" cy="25458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B5743A-E49C-4D42-B2D3-9A5CE85334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40685" y="3312659"/>
            <a:ext cx="1776549" cy="12347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BA0D8D-8819-4614-A01A-B14A59F77987}"/>
              </a:ext>
            </a:extLst>
          </p:cNvPr>
          <p:cNvSpPr txBox="1"/>
          <p:nvPr/>
        </p:nvSpPr>
        <p:spPr>
          <a:xfrm>
            <a:off x="9909811" y="4856599"/>
            <a:ext cx="148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Bulk modulus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E4ABED-8F2B-4DB6-9D61-344AA753593E}"/>
              </a:ext>
            </a:extLst>
          </p:cNvPr>
          <p:cNvSpPr txBox="1"/>
          <p:nvPr/>
        </p:nvSpPr>
        <p:spPr>
          <a:xfrm>
            <a:off x="9761764" y="246700"/>
            <a:ext cx="18554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Young’s modulus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0627BD-43D3-4E80-85FF-417A0172AE84}"/>
              </a:ext>
            </a:extLst>
          </p:cNvPr>
          <p:cNvSpPr txBox="1"/>
          <p:nvPr/>
        </p:nvSpPr>
        <p:spPr>
          <a:xfrm>
            <a:off x="9944643" y="3007123"/>
            <a:ext cx="1672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Shear modulus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32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1767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310" y="29323"/>
            <a:ext cx="10515600" cy="87534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Young’s modulus vs tangent and chord moduli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623" y="1084195"/>
            <a:ext cx="4831205" cy="4913243"/>
          </a:xfrm>
        </p:spPr>
        <p:txBody>
          <a:bodyPr>
            <a:normAutofit/>
          </a:bodyPr>
          <a:lstStyle/>
          <a:p>
            <a:r>
              <a:rPr lang="en-GB" sz="2200" dirty="0"/>
              <a:t>Young’s modulus is a materials property (which ideally is independent on strain and stress).</a:t>
            </a:r>
          </a:p>
          <a:p>
            <a:r>
              <a:rPr lang="en-GB" sz="2200" dirty="0"/>
              <a:t>For materials that exhibit nonlinear stress-strain behaviour (for instance stainless steel), the value of tangent or chord modulus is sometimes used to describe the magnitude of strain at a certain applied stress. </a:t>
            </a:r>
          </a:p>
          <a:p>
            <a:r>
              <a:rPr lang="en-GB" sz="2200" dirty="0"/>
              <a:t>Tangent modulus is stress dependent and chord modulus is stress range dependent.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6110" y="1084195"/>
            <a:ext cx="5962857" cy="44862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8310" y="6176963"/>
            <a:ext cx="11081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“</a:t>
            </a:r>
            <a:r>
              <a:rPr lang="en-GB" i="1" dirty="0"/>
              <a:t>Standard Test Method for Young’s Modulus, Tangent Modulus, and Chord Modulus”</a:t>
            </a:r>
            <a:r>
              <a:rPr lang="en-GB" dirty="0"/>
              <a:t>, ASTM E111, 2004. https://cds.cern.ch/record/1463298 /files/BO2kndPxouGDY.pdf?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05297" y="2953407"/>
            <a:ext cx="3962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Young’s modulus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86109" y="5385817"/>
            <a:ext cx="60482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Tangent modulus			Chord modulus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33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4457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783" y="8965"/>
            <a:ext cx="8840470" cy="104628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Samples for Young’s modulus measurements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952595-CAA2-42B1-8D42-9410DF540D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240" y="1457375"/>
            <a:ext cx="7387222" cy="403868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98301" y="1385656"/>
            <a:ext cx="3934340" cy="47544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Dynamic tests with long thin beams with rectangular cross section </a:t>
            </a:r>
            <a:br>
              <a:rPr lang="en-GB" sz="2400" dirty="0"/>
            </a:br>
            <a:r>
              <a:rPr lang="en-GB" sz="2400" dirty="0"/>
              <a:t>(3 mm × 9 mm × 100 mm) </a:t>
            </a:r>
          </a:p>
          <a:p>
            <a:r>
              <a:rPr lang="en-GB" sz="2400" dirty="0"/>
              <a:t>Uniaxial static tensile tests with ﬂat samples DIN 50125-E3 × 8 × 30</a:t>
            </a:r>
          </a:p>
          <a:p>
            <a:r>
              <a:rPr lang="en-GB" sz="2400" dirty="0"/>
              <a:t>Uniaxial static compression tests with cylinder samples </a:t>
            </a:r>
            <a:r>
              <a:rPr lang="en-GB" sz="2400" dirty="0">
                <a:sym typeface="Symbol" panose="05050102010706020507" pitchFamily="18" charset="2"/>
              </a:rPr>
              <a:t></a:t>
            </a:r>
            <a:r>
              <a:rPr lang="en-GB" sz="2400" dirty="0"/>
              <a:t> 10 mm, height 15 mm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14240" y="4999082"/>
            <a:ext cx="7477760" cy="14465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200" i="1" dirty="0">
                <a:latin typeface="Calibri" panose="020F0502020204030204" pitchFamily="34" charset="0"/>
                <a:ea typeface="Times New Roman" panose="02020603050405020304" pitchFamily="18" charset="0"/>
              </a:rPr>
              <a:t>Standardized test samples for dynamic and static tensile and compression tests. All samples have been extracted from a </a:t>
            </a:r>
            <a:br>
              <a:rPr lang="en-GB" sz="2200" i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GB" sz="2200" i="1" dirty="0">
                <a:latin typeface="Calibri" panose="020F0502020204030204" pitchFamily="34" charset="0"/>
                <a:ea typeface="Times New Roman" panose="02020603050405020304" pitchFamily="18" charset="0"/>
              </a:rPr>
              <a:t>Ti-6Al-4V pole wedge by electrical discharge machining. </a:t>
            </a:r>
            <a:br>
              <a:rPr lang="en-GB" sz="2200" i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GB" sz="2200" b="1" i="1" dirty="0">
                <a:latin typeface="Calibri" panose="020F0502020204030204" pitchFamily="34" charset="0"/>
                <a:ea typeface="Times New Roman" panose="02020603050405020304" pitchFamily="18" charset="0"/>
              </a:rPr>
              <a:t>Courtesy CERN central workshop team. </a:t>
            </a:r>
            <a:endParaRPr lang="en-GB" sz="2200" b="1" i="1" dirty="0">
              <a:latin typeface="Calibri" panose="020F0502020204030204" pitchFamily="34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34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6908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813" y="0"/>
            <a:ext cx="10515600" cy="884255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Dynamic E-modulus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558" y="1066221"/>
            <a:ext cx="6329115" cy="434317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200" dirty="0"/>
              <a:t>Highly accurate Young’s moduli can be derived from dynamic tests. </a:t>
            </a:r>
          </a:p>
          <a:p>
            <a:pPr>
              <a:spcBef>
                <a:spcPts val="600"/>
              </a:spcBef>
            </a:pPr>
            <a:r>
              <a:rPr lang="en-US" sz="2200" dirty="0"/>
              <a:t>Measurement uncertainty is mainly defined by the mass and the dimensions of the specimen [1].</a:t>
            </a:r>
          </a:p>
          <a:p>
            <a:pPr>
              <a:spcBef>
                <a:spcPts val="600"/>
              </a:spcBef>
            </a:pPr>
            <a:r>
              <a:rPr lang="en-US" sz="2200" dirty="0"/>
              <a:t>A measurement uncertainty &lt; 1 % is realistic [2,3]. 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Typical differences between dynamic and static Young’s moduli (adiabatic vs isothermal modulus) are &lt;1 % [2].</a:t>
            </a:r>
            <a:endParaRPr lang="en-US" sz="2200" dirty="0"/>
          </a:p>
          <a:p>
            <a:pPr>
              <a:spcBef>
                <a:spcPts val="600"/>
              </a:spcBef>
            </a:pPr>
            <a:r>
              <a:rPr lang="en-US" sz="2200" dirty="0"/>
              <a:t>Temperature dependent dynamic Young’s modulus measurements are possible when the thermal expansion coefficients are precisely known.</a:t>
            </a:r>
          </a:p>
          <a:p>
            <a:pPr>
              <a:spcBef>
                <a:spcPts val="600"/>
              </a:spcBef>
            </a:pPr>
            <a:endParaRPr lang="en-US" sz="2200" dirty="0"/>
          </a:p>
          <a:p>
            <a:pPr>
              <a:spcBef>
                <a:spcPts val="600"/>
              </a:spcBef>
            </a:pP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86017" y="5409395"/>
            <a:ext cx="1170632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[1] J.D. Lord, R. Morrell, NPL Good Practice Guide No. 98 “</a:t>
            </a:r>
            <a:r>
              <a:rPr lang="en-GB" sz="1400" i="1" dirty="0"/>
              <a:t>Elastic Modulus Measurement</a:t>
            </a:r>
            <a:r>
              <a:rPr lang="en-GB" sz="1400" dirty="0"/>
              <a:t>”, NPL London 2006</a:t>
            </a:r>
          </a:p>
          <a:p>
            <a:r>
              <a:rPr lang="en-GB" sz="1400" dirty="0"/>
              <a:t>[2] F.H. </a:t>
            </a:r>
            <a:r>
              <a:rPr lang="en-GB" sz="1400" dirty="0" err="1"/>
              <a:t>Newmann</a:t>
            </a:r>
            <a:r>
              <a:rPr lang="en-GB" sz="1400" dirty="0"/>
              <a:t>, V.H.L. Searle, The general properties of matter. Issue 5, Edward Arnold, 1962</a:t>
            </a:r>
          </a:p>
          <a:p>
            <a:r>
              <a:rPr lang="en-GB" sz="1400" dirty="0"/>
              <a:t>[3] ASTM E 1875 “</a:t>
            </a:r>
            <a:r>
              <a:rPr lang="en-GB" sz="1400" i="1" dirty="0"/>
              <a:t>Standard Test Method for Dynamic Young´s Modulus, Shear Modulus, and Poisson´s Ratio by Sonic Resonance</a:t>
            </a:r>
            <a:r>
              <a:rPr lang="en-GB" sz="1400" dirty="0"/>
              <a:t>”. 2013, ASTM International.</a:t>
            </a:r>
          </a:p>
          <a:p>
            <a:r>
              <a:rPr lang="de-DE" sz="1400" dirty="0"/>
              <a:t>[4] </a:t>
            </a:r>
            <a:r>
              <a:rPr lang="en-GB" sz="1400" dirty="0"/>
              <a:t>C. Scheuerlein, F. Lackner, F. Savary, B. Rehmer, M. Finn, C. Meyer, “</a:t>
            </a:r>
            <a:r>
              <a:rPr lang="en-GB" sz="1400" i="1" dirty="0"/>
              <a:t>Thermomechanical </a:t>
            </a:r>
            <a:r>
              <a:rPr lang="en-US" sz="1400" i="1" dirty="0"/>
              <a:t>behavior</a:t>
            </a:r>
            <a:r>
              <a:rPr lang="en-GB" sz="1400" i="1" dirty="0"/>
              <a:t> of the HL-LHC 11 Tesla Nb</a:t>
            </a:r>
            <a:r>
              <a:rPr lang="en-GB" sz="1400" i="1" baseline="-25000" dirty="0"/>
              <a:t>3</a:t>
            </a:r>
            <a:r>
              <a:rPr lang="en-GB" sz="1400" i="1" dirty="0"/>
              <a:t>Sn magnet coil constituents during reaction heat treatment</a:t>
            </a:r>
            <a:r>
              <a:rPr lang="en-GB" sz="1400" dirty="0"/>
              <a:t>”, IEEE Trans. Appl. </a:t>
            </a:r>
            <a:r>
              <a:rPr lang="en-GB" sz="1400" dirty="0" err="1"/>
              <a:t>Supercond</a:t>
            </a:r>
            <a:r>
              <a:rPr lang="en-GB" sz="1400" dirty="0"/>
              <a:t>., ”, IEEE Trans. Appl. </a:t>
            </a:r>
            <a:r>
              <a:rPr lang="en-GB" sz="1400" dirty="0" err="1"/>
              <a:t>Supercond</a:t>
            </a:r>
            <a:r>
              <a:rPr lang="en-GB" sz="1400" dirty="0"/>
              <a:t>., 28(3), 2018, Art. no. 4003806</a:t>
            </a:r>
          </a:p>
        </p:txBody>
      </p:sp>
      <p:pic>
        <p:nvPicPr>
          <p:cNvPr id="1026" name="Picture 2" descr="316_LN_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46" y="884255"/>
            <a:ext cx="4990224" cy="357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28873" y="4532232"/>
            <a:ext cx="5163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Resonance peak of the first bending oscillation of rectangular 316LN specimen at different temperatures [4]</a:t>
            </a:r>
            <a:r>
              <a:rPr lang="en-US" sz="1600" dirty="0"/>
              <a:t>.</a:t>
            </a:r>
            <a:endParaRPr lang="en-GB" sz="16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35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1442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327" y="36945"/>
            <a:ext cx="11905673" cy="1024600"/>
          </a:xfrm>
        </p:spPr>
        <p:txBody>
          <a:bodyPr>
            <a:normAutofit/>
          </a:bodyPr>
          <a:lstStyle/>
          <a:p>
            <a:r>
              <a:rPr lang="en-GB" sz="3400" dirty="0">
                <a:solidFill>
                  <a:srgbClr val="0070C0"/>
                </a:solidFill>
              </a:rPr>
              <a:t>Static Young’s modulus measurement in tension and compression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89" y="858345"/>
            <a:ext cx="5109673" cy="5149481"/>
          </a:xfrm>
        </p:spPr>
        <p:txBody>
          <a:bodyPr>
            <a:normAutofit fontScale="92500" lnSpcReduction="10000"/>
          </a:bodyPr>
          <a:lstStyle/>
          <a:p>
            <a:r>
              <a:rPr lang="en-GB" sz="2200" dirty="0"/>
              <a:t>For the materials discussed here, stress strain curves in tension and compression are nearly identical.</a:t>
            </a:r>
          </a:p>
          <a:p>
            <a:r>
              <a:rPr lang="en-GB" sz="2200" dirty="0"/>
              <a:t>Direct strain measurement using an extensometer is crucial.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Static  Young’s modulus measurement by tensile tests uncertainty is typically 3%.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For materials that do not exhibit pronounced linear stress strain behaviour (e.g. stainless steel), the uncertainty of the E-modulus derived from static tests can be &gt;10% [5].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Static Young’s modulus measurement by compression tests uncertainty is typically 5%. </a:t>
            </a:r>
          </a:p>
          <a:p>
            <a:r>
              <a:rPr lang="en-GB" sz="2200" dirty="0"/>
              <a:t>Additional constraints for compression tests:</a:t>
            </a:r>
          </a:p>
          <a:p>
            <a:pPr lvl="1"/>
            <a:r>
              <a:rPr lang="en-GB" sz="2000" dirty="0"/>
              <a:t>Sample height to diameter ratio should be small in order to avoid buckling.</a:t>
            </a:r>
          </a:p>
          <a:p>
            <a:pPr lvl="1"/>
            <a:r>
              <a:rPr lang="en-GB" sz="2000" dirty="0"/>
              <a:t>Friction between contact surfaces needs to be minimised.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766" y="1166484"/>
            <a:ext cx="6152618" cy="4218622"/>
          </a:xfrm>
          <a:prstGeom prst="rect">
            <a:avLst/>
          </a:prstGeom>
        </p:spPr>
      </p:pic>
      <p:sp>
        <p:nvSpPr>
          <p:cNvPr id="5" name="Text Placeholder 8"/>
          <p:cNvSpPr txBox="1">
            <a:spLocks/>
          </p:cNvSpPr>
          <p:nvPr/>
        </p:nvSpPr>
        <p:spPr>
          <a:xfrm>
            <a:off x="5856086" y="5470435"/>
            <a:ext cx="5924324" cy="6150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i="1" dirty="0">
                <a:solidFill>
                  <a:srgbClr val="000000"/>
                </a:solidFill>
              </a:rPr>
              <a:t>Comparison of tensile and compressive stress-strain curves of Ti-6Al-4V and DISCUP up to 0.5 % strain [iv].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6327" y="6199197"/>
            <a:ext cx="11216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[5] </a:t>
            </a:r>
            <a:r>
              <a:rPr lang="de-DE" sz="1600" dirty="0" err="1"/>
              <a:t>Ch</a:t>
            </a:r>
            <a:r>
              <a:rPr lang="de-DE" sz="1600" dirty="0"/>
              <a:t>. Weißmüller, H. Frenz, “Messunsicherheit bei der Ermittlung des E‑Moduls im Zugversuch an Stahl“, </a:t>
            </a:r>
            <a:r>
              <a:rPr lang="de-DE" sz="1600" i="1" dirty="0"/>
              <a:t>Materials </a:t>
            </a:r>
            <a:r>
              <a:rPr lang="de-DE" sz="1600" i="1" dirty="0" err="1"/>
              <a:t>Testing</a:t>
            </a:r>
            <a:r>
              <a:rPr lang="de-DE" sz="1600" dirty="0"/>
              <a:t>, vol. 55, </a:t>
            </a:r>
            <a:r>
              <a:rPr lang="de-DE" sz="1600" dirty="0" err="1"/>
              <a:t>no</a:t>
            </a:r>
            <a:r>
              <a:rPr lang="de-DE" sz="1600" dirty="0"/>
              <a:t>. 9, 2013, pp. 643-647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36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4991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4342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Relation of elastic constants in homogeneous isotropic materials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72432" y="1238009"/>
                <a:ext cx="9419054" cy="4351338"/>
              </a:xfrm>
            </p:spPr>
            <p:txBody>
              <a:bodyPr>
                <a:normAutofit/>
              </a:bodyPr>
              <a:lstStyle/>
              <a:p>
                <a:r>
                  <a:rPr lang="en-GB" sz="2200" dirty="0"/>
                  <a:t>The Young’s modulus (</a:t>
                </a:r>
                <a:r>
                  <a:rPr lang="en-GB" sz="2200" i="1" dirty="0"/>
                  <a:t>E</a:t>
                </a:r>
                <a:r>
                  <a:rPr lang="en-GB" sz="2200" dirty="0"/>
                  <a:t>), shear modulus (</a:t>
                </a:r>
                <a:r>
                  <a:rPr lang="en-GB" sz="2200" i="1" dirty="0"/>
                  <a:t>G</a:t>
                </a:r>
                <a:r>
                  <a:rPr lang="en-GB" sz="2200" dirty="0"/>
                  <a:t>), bulk modulus (</a:t>
                </a:r>
                <a:r>
                  <a:rPr lang="en-GB" sz="2200" i="1" dirty="0"/>
                  <a:t>K</a:t>
                </a:r>
                <a:r>
                  <a:rPr lang="en-GB" sz="2200" dirty="0"/>
                  <a:t>) and Poisson’s ratio (</a:t>
                </a:r>
                <a:r>
                  <a:rPr lang="en-GB" sz="2400" i="1" dirty="0"/>
                  <a:t>ν</a:t>
                </a:r>
                <a:r>
                  <a:rPr lang="en-GB" sz="2200" i="1" dirty="0"/>
                  <a:t>) </a:t>
                </a:r>
                <a:r>
                  <a:rPr lang="en-GB" sz="2200" dirty="0"/>
                  <a:t>of </a:t>
                </a:r>
                <a:r>
                  <a:rPr lang="en-GB" sz="2200" u="sng" dirty="0"/>
                  <a:t>homogeneous isotropic </a:t>
                </a:r>
                <a:r>
                  <a:rPr lang="en-GB" sz="2200" dirty="0"/>
                  <a:t>materials are related (Equation 1): </a:t>
                </a:r>
                <a:endParaRPr lang="en-GB" dirty="0"/>
              </a:p>
              <a:p>
                <a:pPr marL="0" indent="0">
                  <a:buNone/>
                </a:pPr>
                <a:r>
                  <a:rPr lang="en-GB" b="0" dirty="0"/>
                  <a:t>				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sz="2200" i="1" dirty="0">
                    <a:latin typeface="Cambria Math" panose="02040503050406030204" pitchFamily="18" charset="0"/>
                  </a:rPr>
                  <a:t>=2G(1+</a:t>
                </a:r>
                <a:r>
                  <a:rPr lang="en-GB" sz="2400" i="1" dirty="0"/>
                  <a:t>ν</a:t>
                </a:r>
                <a:r>
                  <a:rPr lang="en-GB" sz="2200" i="1" dirty="0">
                    <a:latin typeface="Cambria Math" panose="02040503050406030204" pitchFamily="18" charset="0"/>
                  </a:rPr>
                  <a:t>)=3K(1-2</a:t>
                </a:r>
                <a:r>
                  <a:rPr lang="en-GB" sz="2400" i="1" dirty="0"/>
                  <a:t>ν</a:t>
                </a:r>
                <a:r>
                  <a:rPr lang="en-GB" sz="2200" i="1" dirty="0">
                    <a:latin typeface="Cambria Math" panose="02040503050406030204" pitchFamily="18" charset="0"/>
                  </a:rPr>
                  <a:t>)	Equation 1</a:t>
                </a:r>
              </a:p>
              <a:p>
                <a:endParaRPr lang="en-GB" sz="2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2432" y="1238009"/>
                <a:ext cx="9419054" cy="4351338"/>
              </a:xfrm>
              <a:blipFill>
                <a:blip r:embed="rId2"/>
                <a:stretch>
                  <a:fillRect l="-712" t="-18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231E3825-5FC2-4A87-AC7B-3CBF70BC40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46" y="3640772"/>
            <a:ext cx="2645970" cy="31838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7411CF-ED78-46F7-A74F-61D299B088B4}"/>
              </a:ext>
            </a:extLst>
          </p:cNvPr>
          <p:cNvSpPr txBox="1"/>
          <p:nvPr/>
        </p:nvSpPr>
        <p:spPr>
          <a:xfrm>
            <a:off x="3118402" y="2852825"/>
            <a:ext cx="8791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Comparison of static and dynamic Young’s moduli (E), dynamic shear modulus (G), Poisson’s ratio (ν) measured by </a:t>
            </a:r>
            <a:r>
              <a:rPr lang="en-GB" i="1" dirty="0" err="1"/>
              <a:t>extensometry</a:t>
            </a:r>
            <a:r>
              <a:rPr lang="en-GB" i="1" dirty="0"/>
              <a:t>, and ν calculated from E and G (ν=E/2G-1).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1491E09-346D-4445-914B-BBD03172DFA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61" y="2052571"/>
            <a:ext cx="2645970" cy="1446585"/>
          </a:xfrm>
          <a:prstGeom prst="rect">
            <a:avLst/>
          </a:prstGeom>
        </p:spPr>
      </p:pic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CF2FFFC1-E425-4C54-B9F5-376904ADC44F}"/>
              </a:ext>
            </a:extLst>
          </p:cNvPr>
          <p:cNvGraphicFramePr>
            <a:graphicFrameLocks/>
          </p:cNvGraphicFramePr>
          <p:nvPr/>
        </p:nvGraphicFramePr>
        <p:xfrm>
          <a:off x="3118402" y="3603542"/>
          <a:ext cx="8798352" cy="16292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0962">
                  <a:extLst>
                    <a:ext uri="{9D8B030D-6E8A-4147-A177-3AD203B41FA5}">
                      <a16:colId xmlns:a16="http://schemas.microsoft.com/office/drawing/2014/main" val="509573097"/>
                    </a:ext>
                  </a:extLst>
                </a:gridCol>
                <a:gridCol w="1456755">
                  <a:extLst>
                    <a:ext uri="{9D8B030D-6E8A-4147-A177-3AD203B41FA5}">
                      <a16:colId xmlns:a16="http://schemas.microsoft.com/office/drawing/2014/main" val="869054553"/>
                    </a:ext>
                  </a:extLst>
                </a:gridCol>
                <a:gridCol w="1431198">
                  <a:extLst>
                    <a:ext uri="{9D8B030D-6E8A-4147-A177-3AD203B41FA5}">
                      <a16:colId xmlns:a16="http://schemas.microsoft.com/office/drawing/2014/main" val="3341980126"/>
                    </a:ext>
                  </a:extLst>
                </a:gridCol>
                <a:gridCol w="1047837">
                  <a:extLst>
                    <a:ext uri="{9D8B030D-6E8A-4147-A177-3AD203B41FA5}">
                      <a16:colId xmlns:a16="http://schemas.microsoft.com/office/drawing/2014/main" val="3156675770"/>
                    </a:ext>
                  </a:extLst>
                </a:gridCol>
                <a:gridCol w="1208543">
                  <a:extLst>
                    <a:ext uri="{9D8B030D-6E8A-4147-A177-3AD203B41FA5}">
                      <a16:colId xmlns:a16="http://schemas.microsoft.com/office/drawing/2014/main" val="3210047363"/>
                    </a:ext>
                  </a:extLst>
                </a:gridCol>
                <a:gridCol w="1323644">
                  <a:extLst>
                    <a:ext uri="{9D8B030D-6E8A-4147-A177-3AD203B41FA5}">
                      <a16:colId xmlns:a16="http://schemas.microsoft.com/office/drawing/2014/main" val="2193531406"/>
                    </a:ext>
                  </a:extLst>
                </a:gridCol>
                <a:gridCol w="1389413">
                  <a:extLst>
                    <a:ext uri="{9D8B030D-6E8A-4147-A177-3AD203B41FA5}">
                      <a16:colId xmlns:a16="http://schemas.microsoft.com/office/drawing/2014/main" val="1102861261"/>
                    </a:ext>
                  </a:extLst>
                </a:gridCol>
              </a:tblGrid>
              <a:tr h="501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E-static tension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</a:t>
                      </a:r>
                      <a:r>
                        <a:rPr lang="en-GB" sz="1600" dirty="0" err="1">
                          <a:effectLst/>
                        </a:rPr>
                        <a:t>GPa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E-static </a:t>
                      </a:r>
                      <a:r>
                        <a:rPr lang="en-GB" sz="1600" dirty="0" err="1">
                          <a:effectLst/>
                        </a:rPr>
                        <a:t>compr</a:t>
                      </a:r>
                      <a:r>
                        <a:rPr lang="en-GB" sz="1600" dirty="0">
                          <a:effectLst/>
                        </a:rPr>
                        <a:t>.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</a:t>
                      </a:r>
                      <a:r>
                        <a:rPr lang="en-GB" sz="1600" dirty="0" err="1">
                          <a:effectLst/>
                        </a:rPr>
                        <a:t>GPa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E-dynamic (</a:t>
                      </a:r>
                      <a:r>
                        <a:rPr lang="en-GB" sz="1600" dirty="0" err="1">
                          <a:effectLst/>
                        </a:rPr>
                        <a:t>GPa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G-dynamic (</a:t>
                      </a:r>
                      <a:r>
                        <a:rPr lang="en-GB" sz="1600" dirty="0" err="1">
                          <a:effectLst/>
                        </a:rPr>
                        <a:t>GPa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/>
                        <a:t>ν=(E/2G-1)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/>
                        <a:t>ν</a:t>
                      </a:r>
                      <a:r>
                        <a:rPr lang="en-US" sz="1600" i="1" dirty="0"/>
                        <a:t> </a:t>
                      </a:r>
                      <a:r>
                        <a:rPr lang="en-GB" sz="1600" dirty="0">
                          <a:effectLst/>
                        </a:rPr>
                        <a:t>measured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0760353"/>
                  </a:ext>
                </a:extLst>
              </a:tr>
              <a:tr h="1327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Ti-6Al-4V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115±1 (L)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120±2 (L)</a:t>
                      </a:r>
                      <a:b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116±2 (T)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115 (L)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43.6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0.32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0.32±0.03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624628"/>
                  </a:ext>
                </a:extLst>
              </a:tr>
              <a:tr h="3594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 7175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68.9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fr-CH" sz="1600" b="1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baseline="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measured</a:t>
                      </a:r>
                      <a:endParaRPr lang="en-GB" sz="1600" b="1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68.5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25.4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0.33 [7]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299435"/>
                  </a:ext>
                </a:extLst>
              </a:tr>
              <a:tr h="1304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316 LN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183±7 (L)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fr-CH" sz="1600" b="1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baseline="0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measured</a:t>
                      </a:r>
                      <a:endParaRPr lang="en-GB" sz="1600" b="1" noProof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191 (L)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74.5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0.28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0.25 [8]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408526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3E244DF5-B4DC-4297-B0E5-33FEED2EBC78}"/>
              </a:ext>
            </a:extLst>
          </p:cNvPr>
          <p:cNvSpPr/>
          <p:nvPr/>
        </p:nvSpPr>
        <p:spPr>
          <a:xfrm>
            <a:off x="2563906" y="5312202"/>
            <a:ext cx="96998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400" dirty="0"/>
              <a:t>[6] E=114 </a:t>
            </a:r>
            <a:r>
              <a:rPr lang="en-GB" sz="1400" dirty="0" err="1"/>
              <a:t>GPa</a:t>
            </a:r>
            <a:r>
              <a:rPr lang="en-GB" sz="1400" dirty="0"/>
              <a:t>, G=42.1 </a:t>
            </a:r>
            <a:r>
              <a:rPr lang="en-GB" sz="1400" dirty="0" err="1"/>
              <a:t>GPa</a:t>
            </a:r>
            <a:r>
              <a:rPr lang="en-GB" sz="1400" dirty="0"/>
              <a:t>, and ν=0.34  reported in:</a:t>
            </a:r>
            <a:br>
              <a:rPr lang="en-GB" sz="1400" dirty="0"/>
            </a:br>
            <a:r>
              <a:rPr lang="en-GB" sz="1400" dirty="0">
                <a:hlinkClick r:id="rId5"/>
              </a:rPr>
              <a:t>http://www.matweb.com/search/DataSheet.aspx?MatGUID=10d463eb3d3d4ff48fc57e0ad1037434</a:t>
            </a:r>
            <a:r>
              <a:rPr lang="en-GB" sz="1400" dirty="0"/>
              <a:t> </a:t>
            </a:r>
          </a:p>
          <a:p>
            <a:pPr lvl="1"/>
            <a:r>
              <a:rPr lang="en-GB" sz="1400" dirty="0"/>
              <a:t>[7] E=72 </a:t>
            </a:r>
            <a:r>
              <a:rPr lang="en-GB" sz="1400" dirty="0" err="1"/>
              <a:t>GPa</a:t>
            </a:r>
            <a:r>
              <a:rPr lang="en-GB" sz="1400" dirty="0"/>
              <a:t>, G=27 </a:t>
            </a:r>
            <a:r>
              <a:rPr lang="en-GB" sz="1400" dirty="0" err="1"/>
              <a:t>GPa</a:t>
            </a:r>
            <a:r>
              <a:rPr lang="en-GB" sz="1400" dirty="0"/>
              <a:t>, and ν=0.33 reported in: </a:t>
            </a:r>
            <a:r>
              <a:rPr lang="en-GB" sz="1400" dirty="0">
                <a:hlinkClick r:id="rId6"/>
              </a:rPr>
              <a:t>http://www.matweb.com/search/datasheet_print.aspx?matguid=13ca3d21315b4632b4330965f0e01c31</a:t>
            </a:r>
            <a:endParaRPr lang="en-GB" sz="1400" dirty="0"/>
          </a:p>
          <a:p>
            <a:pPr lvl="1"/>
            <a:r>
              <a:rPr lang="en-GB" sz="1400" dirty="0"/>
              <a:t>[8] E=193 </a:t>
            </a:r>
            <a:r>
              <a:rPr lang="en-GB" sz="1400" dirty="0" err="1"/>
              <a:t>GPa</a:t>
            </a:r>
            <a:r>
              <a:rPr lang="en-GB" sz="1400" dirty="0"/>
              <a:t>, G=77 </a:t>
            </a:r>
            <a:r>
              <a:rPr lang="en-GB" sz="1400" dirty="0" err="1"/>
              <a:t>GPa</a:t>
            </a:r>
            <a:r>
              <a:rPr lang="en-GB" sz="1400" dirty="0"/>
              <a:t> and ν=0.25 reported in:</a:t>
            </a:r>
            <a:br>
              <a:rPr lang="en-GB" sz="1400" dirty="0"/>
            </a:br>
            <a:r>
              <a:rPr lang="en-GB" sz="1400" dirty="0">
                <a:hlinkClick r:id="rId7"/>
              </a:rPr>
              <a:t>http://www.matweb.com/search/datasheet.aspx?matguid=5edc39d3b0fd44efa9fdd90d049c3737</a:t>
            </a:r>
            <a:r>
              <a:rPr lang="en-GB" sz="1400" dirty="0"/>
              <a:t> 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37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0192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8" t="3832" r="5718" b="4842"/>
          <a:stretch/>
        </p:blipFill>
        <p:spPr>
          <a:xfrm>
            <a:off x="3777671" y="1039409"/>
            <a:ext cx="8164945" cy="45997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10045C9-C92F-4B7D-B2F9-25E4FD5D4FB7}"/>
              </a:ext>
            </a:extLst>
          </p:cNvPr>
          <p:cNvSpPr txBox="1">
            <a:spLocks/>
          </p:cNvSpPr>
          <p:nvPr/>
        </p:nvSpPr>
        <p:spPr>
          <a:xfrm>
            <a:off x="185890" y="143489"/>
            <a:ext cx="11877963" cy="10628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070C0"/>
                </a:solidFill>
              </a:rPr>
              <a:t>Young’s modulus temperature dependence-example Ti-6Al-4V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7891" y="6003636"/>
            <a:ext cx="107915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[9] P. </a:t>
            </a:r>
            <a:r>
              <a:rPr lang="en-GB" dirty="0" err="1"/>
              <a:t>Duthil</a:t>
            </a:r>
            <a:r>
              <a:rPr lang="en-GB" dirty="0"/>
              <a:t>, “</a:t>
            </a:r>
            <a:r>
              <a:rPr lang="en-GB" i="1" dirty="0"/>
              <a:t>Materials at low temperature</a:t>
            </a:r>
            <a:r>
              <a:rPr lang="en-GB" dirty="0"/>
              <a:t>” </a:t>
            </a:r>
            <a:r>
              <a:rPr lang="en-GB" dirty="0">
                <a:hlinkClick r:id="rId3"/>
              </a:rPr>
              <a:t>http://cds.cern.ch/record/1973682/files/arXiv:1501.07100.pdf</a:t>
            </a:r>
            <a:endParaRPr lang="en-GB" dirty="0"/>
          </a:p>
          <a:p>
            <a:r>
              <a:rPr lang="en-GB" dirty="0"/>
              <a:t>Atlas of Stress-Strain Curves, 2nd ed. (ASM International, 2002)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85890" y="1039409"/>
            <a:ext cx="4718620" cy="49684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Young’s modulus is determined by the binding forces between atoms. </a:t>
            </a:r>
          </a:p>
          <a:p>
            <a:r>
              <a:rPr lang="en-GB" sz="2400" dirty="0"/>
              <a:t>Young’s modulus is not strongly influenced by alloying elements and by the degree of strain work.</a:t>
            </a:r>
          </a:p>
          <a:p>
            <a:r>
              <a:rPr lang="en-GB" sz="2400" dirty="0"/>
              <a:t>Young’s modulus is temperature dependent (for many metals it is at 4.2 K roughly 10% higher than at RT.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38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8066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9641C-71F7-4EC7-8D7A-5D985344E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111" y="0"/>
            <a:ext cx="11521703" cy="1086304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Resonance test for measuring the temperature dependence of </a:t>
            </a:r>
            <a:r>
              <a:rPr lang="en-US" sz="4000" i="1" dirty="0">
                <a:solidFill>
                  <a:srgbClr val="0070C0"/>
                </a:solidFill>
              </a:rPr>
              <a:t>E</a:t>
            </a:r>
            <a:r>
              <a:rPr lang="en-US" sz="4000" dirty="0">
                <a:solidFill>
                  <a:srgbClr val="0070C0"/>
                </a:solidFill>
              </a:rPr>
              <a:t>, </a:t>
            </a:r>
            <a:r>
              <a:rPr lang="en-US" sz="4000" i="1" dirty="0">
                <a:solidFill>
                  <a:srgbClr val="0070C0"/>
                </a:solidFill>
              </a:rPr>
              <a:t>G</a:t>
            </a:r>
            <a:r>
              <a:rPr lang="en-US" sz="4000" dirty="0">
                <a:solidFill>
                  <a:srgbClr val="0070C0"/>
                </a:solidFill>
              </a:rPr>
              <a:t>, and </a:t>
            </a:r>
            <a:r>
              <a:rPr lang="en-GB" sz="4000" i="1" dirty="0">
                <a:solidFill>
                  <a:srgbClr val="0070C0"/>
                </a:solidFill>
              </a:rPr>
              <a:t>ν</a:t>
            </a:r>
            <a:r>
              <a:rPr lang="en-US" sz="4000" dirty="0">
                <a:solidFill>
                  <a:srgbClr val="0070C0"/>
                </a:solidFill>
              </a:rPr>
              <a:t> 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D405A-A366-4305-A524-960F688F4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004" y="1188009"/>
            <a:ext cx="11684989" cy="4056441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000" dirty="0"/>
              <a:t>During Nb</a:t>
            </a:r>
            <a:r>
              <a:rPr lang="en-US" sz="2000" baseline="-25000" dirty="0"/>
              <a:t>3</a:t>
            </a:r>
            <a:r>
              <a:rPr lang="en-US" sz="2000" dirty="0"/>
              <a:t>Sn reaction heat treatment the coil materials and the reaction mold are heated to typically 650 °C.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The temperature dependence of the elastic properties of different coil and reaction mold materials has been derived from the resonance frequencies measured </a:t>
            </a:r>
            <a:r>
              <a:rPr lang="en-US" sz="2000" i="1" dirty="0"/>
              <a:t>in situ </a:t>
            </a:r>
            <a:r>
              <a:rPr lang="en-US" sz="2000" dirty="0"/>
              <a:t>during heat cycles in a vacuum furnace.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DC63C4-FAC4-4704-A32D-69A0CBF627E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19" y="2527992"/>
            <a:ext cx="3792816" cy="30148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F35158-F59B-43F6-B883-8CBB875B73F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432" y="2527992"/>
            <a:ext cx="3860332" cy="30148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BC7F67-D405-499C-A316-EA0E1AFAFCD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745" y="2596430"/>
            <a:ext cx="3882169" cy="30148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DB15406-D785-41C9-B3D0-32E744A7369F}"/>
              </a:ext>
            </a:extLst>
          </p:cNvPr>
          <p:cNvSpPr/>
          <p:nvPr/>
        </p:nvSpPr>
        <p:spPr>
          <a:xfrm>
            <a:off x="0" y="5679670"/>
            <a:ext cx="1170455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1"/>
            <a:r>
              <a:rPr lang="en-GB" i="1" dirty="0"/>
              <a:t>Stainless steel 316LN, Ti-6Al-4V and DISCUP C30 temperature dependence of (a) Young’s modulus (E) and (b) shear modulus (G). (c) Poisson’s ratio (ν) temperature dependence of 316LN and Ti6Al4V [4].  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39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404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30" y="35960"/>
            <a:ext cx="5288134" cy="943911"/>
          </a:xfrm>
        </p:spPr>
        <p:txBody>
          <a:bodyPr>
            <a:normAutofit fontScale="90000"/>
          </a:bodyPr>
          <a:lstStyle/>
          <a:p>
            <a:r>
              <a:rPr lang="en-GB" sz="3400" dirty="0"/>
              <a:t>Friction coefficients in ambient air and in liquid He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30" y="1078028"/>
            <a:ext cx="4347766" cy="57799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F0055A-7AFA-4769-BD24-DA8E0AEB8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270" y="849744"/>
            <a:ext cx="5220483" cy="592649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D5E4024-A529-46EE-9B09-962A53BA0A92}"/>
              </a:ext>
            </a:extLst>
          </p:cNvPr>
          <p:cNvSpPr txBox="1">
            <a:spLocks/>
          </p:cNvSpPr>
          <p:nvPr/>
        </p:nvSpPr>
        <p:spPr>
          <a:xfrm>
            <a:off x="5898619" y="0"/>
            <a:ext cx="5288134" cy="9439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dirty="0"/>
              <a:t>Post mortem analysis of coil loading peak stress</a:t>
            </a:r>
          </a:p>
        </p:txBody>
      </p:sp>
    </p:spTree>
    <p:extLst>
      <p:ext uri="{BB962C8B-B14F-4D97-AF65-F5344CB8AC3E}">
        <p14:creationId xmlns:p14="http://schemas.microsoft.com/office/powerpoint/2010/main" val="37955027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545" y="0"/>
            <a:ext cx="11629292" cy="107889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Calculation of Young’s modulus from resonance frequencies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545" y="1434855"/>
            <a:ext cx="10892093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For long thin beams with rectangular cross section the Young´s modulus (</a:t>
            </a:r>
            <a:r>
              <a:rPr lang="en-GB" i="1" dirty="0"/>
              <a:t>E</a:t>
            </a:r>
            <a:r>
              <a:rPr lang="en-GB" dirty="0"/>
              <a:t>) is calculated from the mass (</a:t>
            </a:r>
            <a:r>
              <a:rPr lang="en-GB" i="1" dirty="0"/>
              <a:t>m</a:t>
            </a:r>
            <a:r>
              <a:rPr lang="en-GB" dirty="0"/>
              <a:t>), length (</a:t>
            </a:r>
            <a:r>
              <a:rPr lang="en-GB" i="1" dirty="0"/>
              <a:t>L</a:t>
            </a:r>
            <a:r>
              <a:rPr lang="en-GB" dirty="0"/>
              <a:t>), width (</a:t>
            </a:r>
            <a:r>
              <a:rPr lang="en-GB" i="1" dirty="0"/>
              <a:t>b</a:t>
            </a:r>
            <a:r>
              <a:rPr lang="en-GB" dirty="0"/>
              <a:t>) and thickness (</a:t>
            </a:r>
            <a:r>
              <a:rPr lang="en-GB" i="1" dirty="0"/>
              <a:t>t</a:t>
            </a:r>
            <a:r>
              <a:rPr lang="en-GB" dirty="0"/>
              <a:t>) of the beam, and its fundamental frequency </a:t>
            </a:r>
            <a:r>
              <a:rPr lang="en-GB" b="1" dirty="0"/>
              <a:t>in bending (</a:t>
            </a:r>
            <a:r>
              <a:rPr lang="en-GB" b="1" i="1" dirty="0" err="1"/>
              <a:t>f</a:t>
            </a:r>
            <a:r>
              <a:rPr lang="en-GB" b="1" i="1" baseline="-25000" dirty="0" err="1"/>
              <a:t>f</a:t>
            </a:r>
            <a:r>
              <a:rPr lang="en-GB" b="1" dirty="0"/>
              <a:t>).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145774" y="6012049"/>
            <a:ext cx="12046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ASTM E 1875 “</a:t>
            </a:r>
            <a:r>
              <a:rPr lang="en-GB" i="1" dirty="0"/>
              <a:t>Standard Test Method for Dynamic Young´s Modulus, Shear Modulus, and Poisson´s Ratio by Sonic Resonance</a:t>
            </a:r>
            <a:r>
              <a:rPr lang="en-GB" dirty="0"/>
              <a:t>”. 2013, ASTM International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42" r="34419"/>
          <a:stretch>
            <a:fillRect/>
          </a:stretch>
        </p:blipFill>
        <p:spPr bwMode="auto">
          <a:xfrm>
            <a:off x="3607978" y="2898135"/>
            <a:ext cx="4088092" cy="116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27" r="37381"/>
          <a:stretch>
            <a:fillRect/>
          </a:stretch>
        </p:blipFill>
        <p:spPr bwMode="auto">
          <a:xfrm>
            <a:off x="3607978" y="4669143"/>
            <a:ext cx="2888736" cy="898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40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8498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545" y="0"/>
            <a:ext cx="11629292" cy="107889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Calculation of shear modulus from resonance frequencies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45774" y="6012049"/>
            <a:ext cx="12046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ASTM E 1875 “</a:t>
            </a:r>
            <a:r>
              <a:rPr lang="en-GB" i="1" dirty="0"/>
              <a:t>Standard Test Method for Dynamic Young´s Modulus, Shear Modulus, and Poisson´s Ratio by Sonic Resonance</a:t>
            </a:r>
            <a:r>
              <a:rPr lang="en-GB" dirty="0"/>
              <a:t>”. 2013, ASTM International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41</a:t>
            </a:fld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14814" y="1078898"/>
            <a:ext cx="10892093" cy="48046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For long thin beams with rectangular cross section the shear modulus (</a:t>
            </a:r>
            <a:r>
              <a:rPr lang="en-GB" i="1" dirty="0"/>
              <a:t>G</a:t>
            </a:r>
            <a:r>
              <a:rPr lang="en-GB" dirty="0"/>
              <a:t>) is calculated from the mass (</a:t>
            </a:r>
            <a:r>
              <a:rPr lang="en-GB" i="1" dirty="0"/>
              <a:t>m</a:t>
            </a:r>
            <a:r>
              <a:rPr lang="en-GB" dirty="0"/>
              <a:t>), length (</a:t>
            </a:r>
            <a:r>
              <a:rPr lang="en-GB" i="1" dirty="0"/>
              <a:t>L</a:t>
            </a:r>
            <a:r>
              <a:rPr lang="en-GB" dirty="0"/>
              <a:t>), width (</a:t>
            </a:r>
            <a:r>
              <a:rPr lang="en-GB" i="1" dirty="0"/>
              <a:t>b</a:t>
            </a:r>
            <a:r>
              <a:rPr lang="en-GB" dirty="0"/>
              <a:t>) and thickness (</a:t>
            </a:r>
            <a:r>
              <a:rPr lang="en-GB" i="1" dirty="0"/>
              <a:t>t</a:t>
            </a:r>
            <a:r>
              <a:rPr lang="en-GB" dirty="0"/>
              <a:t>) of the beam, and its fundamental frequency of the beam </a:t>
            </a:r>
            <a:r>
              <a:rPr lang="en-GB" b="1" dirty="0"/>
              <a:t>in torsion (</a:t>
            </a:r>
            <a:r>
              <a:rPr lang="en-GB" b="1" i="1" dirty="0" err="1"/>
              <a:t>f</a:t>
            </a:r>
            <a:r>
              <a:rPr lang="en-GB" b="1" i="1" baseline="-25000" dirty="0" err="1"/>
              <a:t>t</a:t>
            </a:r>
            <a:r>
              <a:rPr lang="en-GB" b="1" dirty="0"/>
              <a:t>).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The term A can be ignored if the ratio 1 &lt; b/t &lt; 2.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08756" y="2374148"/>
            <a:ext cx="6504208" cy="238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6738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372" y="9274"/>
            <a:ext cx="10515600" cy="927344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Young’s modulus measurement: uniaxial tensile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393" y="807426"/>
            <a:ext cx="11130764" cy="4351338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GB" sz="1800" dirty="0"/>
              <a:t>Precise Young’s moduli can be derived from stress-strain measurements of materials that exhibit pronounced linear elastic behaviour (e.g. Ti6Al4V).</a:t>
            </a:r>
          </a:p>
          <a:p>
            <a:pPr>
              <a:spcBef>
                <a:spcPts val="300"/>
              </a:spcBef>
            </a:pPr>
            <a:r>
              <a:rPr lang="en-GB" sz="1800" dirty="0"/>
              <a:t>For materials that do not exhibit pronounced linear stress strain behaviour (e.g. stainless steel and annealed copper), the uncertainty of the E-modulus derived from static tests can be &gt;10%.</a:t>
            </a:r>
          </a:p>
          <a:p>
            <a:pPr>
              <a:spcBef>
                <a:spcPts val="300"/>
              </a:spcBef>
            </a:pPr>
            <a:r>
              <a:rPr lang="en-GB" sz="1800" dirty="0"/>
              <a:t>.  </a:t>
            </a:r>
          </a:p>
          <a:p>
            <a:pPr>
              <a:spcBef>
                <a:spcPts val="300"/>
              </a:spcBef>
            </a:pPr>
            <a:endParaRPr lang="en-GB" sz="1800" dirty="0"/>
          </a:p>
        </p:txBody>
      </p:sp>
      <p:pic>
        <p:nvPicPr>
          <p:cNvPr id="3074" name="Picture 2" descr="Figure_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410" y="1993153"/>
            <a:ext cx="4532768" cy="3389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72" y="1993153"/>
            <a:ext cx="4972413" cy="3457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73310" y="5306580"/>
            <a:ext cx="61595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Calibri" panose="020F0502020204030204" pitchFamily="34" charset="0"/>
                <a:ea typeface="Times New Roman" panose="02020603050405020304" pitchFamily="18" charset="0"/>
              </a:rPr>
              <a:t>Comparison of the RT engineering stress-strain curves of different coil and magnet materials [iv]. </a:t>
            </a:r>
            <a:endParaRPr lang="en-GB" sz="1600" i="1" dirty="0"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32879" y="5280395"/>
            <a:ext cx="52994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Calibri" panose="020F0502020204030204" pitchFamily="34" charset="0"/>
                <a:ea typeface="Times New Roman" panose="02020603050405020304" pitchFamily="18" charset="0"/>
              </a:rPr>
              <a:t>Comparison of 316LN and Ti6Al4V stress-strain curves and linear fits for the determination of Young’s modulus. </a:t>
            </a:r>
            <a:endParaRPr lang="en-GB" sz="1600" i="1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4929" y="6159717"/>
            <a:ext cx="117236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[5] </a:t>
            </a:r>
            <a:r>
              <a:rPr lang="en-GB" sz="1400" dirty="0" err="1"/>
              <a:t>Ch</a:t>
            </a:r>
            <a:r>
              <a:rPr lang="de-DE" sz="1400" dirty="0"/>
              <a:t>. Weißmüller, H. Frenz, “Messunsicherheit bei der Ermittlung des E‑Moduls im Zugversuch an Stahl“, </a:t>
            </a:r>
            <a:r>
              <a:rPr lang="de-DE" sz="1400" i="1" dirty="0"/>
              <a:t>Materials </a:t>
            </a:r>
            <a:r>
              <a:rPr lang="de-DE" sz="1400" i="1" dirty="0" err="1"/>
              <a:t>Testing</a:t>
            </a:r>
            <a:r>
              <a:rPr lang="de-DE" sz="1400" dirty="0"/>
              <a:t>, vol. 55, </a:t>
            </a:r>
            <a:r>
              <a:rPr lang="de-DE" sz="1400" dirty="0" err="1"/>
              <a:t>no</a:t>
            </a:r>
            <a:r>
              <a:rPr lang="de-DE" sz="1400" dirty="0"/>
              <a:t>. 9, 2013, pp. 643-647</a:t>
            </a:r>
          </a:p>
          <a:p>
            <a:r>
              <a:rPr lang="en-GB" sz="1400" dirty="0"/>
              <a:t>[] “</a:t>
            </a:r>
            <a:r>
              <a:rPr lang="en-GB" sz="1400" i="1" dirty="0"/>
              <a:t>Mechanical properties of the HL-LHC 11 Tesla Nb</a:t>
            </a:r>
            <a:r>
              <a:rPr lang="en-GB" sz="1400" i="1" baseline="-25000" dirty="0"/>
              <a:t>3</a:t>
            </a:r>
            <a:r>
              <a:rPr lang="en-GB" sz="1400" i="1" dirty="0"/>
              <a:t>Sn magnet constituent materials</a:t>
            </a:r>
            <a:r>
              <a:rPr lang="en-GB" sz="1400" dirty="0"/>
              <a:t>”, IEEE Trans. Appl. </a:t>
            </a:r>
            <a:r>
              <a:rPr lang="en-GB" sz="1400" dirty="0" err="1"/>
              <a:t>Supercond</a:t>
            </a:r>
            <a:r>
              <a:rPr lang="en-GB" sz="1400" dirty="0"/>
              <a:t>., 27(4), (2017), 4003007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42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6240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B46DB-49AF-4AE9-AAEE-CA26EFC2A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201" y="132461"/>
            <a:ext cx="10515600" cy="866665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Linear thermal expansion coefficients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BDA37F-23EC-4508-8092-91FDB3AF43B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39" y="1119717"/>
            <a:ext cx="5131066" cy="37956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F5CE4A-93BB-42D8-9434-59F5E42620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703" r="491" b="3115"/>
          <a:stretch/>
        </p:blipFill>
        <p:spPr>
          <a:xfrm>
            <a:off x="5928474" y="1116514"/>
            <a:ext cx="5678658" cy="3707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C0DBF5-2B1D-454A-A7C3-9A29B7908099}"/>
              </a:ext>
            </a:extLst>
          </p:cNvPr>
          <p:cNvSpPr txBox="1"/>
          <p:nvPr/>
        </p:nvSpPr>
        <p:spPr>
          <a:xfrm>
            <a:off x="589385" y="5032770"/>
            <a:ext cx="5552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/>
              <a:t>Coefﬁcient of thermal expansion of different polymers and metallic magnet constituents (reference temperature T</a:t>
            </a:r>
            <a:r>
              <a:rPr lang="en-GB" sz="2000" i="1" baseline="-25000" dirty="0"/>
              <a:t>0</a:t>
            </a:r>
            <a:r>
              <a:rPr lang="en-GB" sz="2000" i="1" dirty="0"/>
              <a:t>=20 °C).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09A089-AE2F-456F-A710-69B252CA0239}"/>
              </a:ext>
            </a:extLst>
          </p:cNvPr>
          <p:cNvSpPr/>
          <p:nvPr/>
        </p:nvSpPr>
        <p:spPr>
          <a:xfrm>
            <a:off x="6011917" y="5032770"/>
            <a:ext cx="57003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i="1" dirty="0"/>
              <a:t>Relative length changes of Cu, DISCUP C3/30, </a:t>
            </a:r>
            <a:br>
              <a:rPr lang="en-GB" sz="2000" i="1" dirty="0"/>
            </a:br>
            <a:r>
              <a:rPr lang="en-GB" sz="2000" i="1" dirty="0"/>
              <a:t>Ti-6Al-4V, stainless steel 316LN and </a:t>
            </a:r>
            <a:r>
              <a:rPr lang="en-GB" sz="2000" i="1" dirty="0" err="1"/>
              <a:t>Nb</a:t>
            </a:r>
            <a:r>
              <a:rPr lang="en-GB" sz="2000" i="1" dirty="0"/>
              <a:t> (literature). Reference temperature T</a:t>
            </a:r>
            <a:r>
              <a:rPr lang="en-GB" sz="2000" i="1" baseline="-25000" dirty="0"/>
              <a:t>0</a:t>
            </a:r>
            <a:r>
              <a:rPr lang="en-GB" sz="2000" i="1" dirty="0"/>
              <a:t>=20 °C) [4].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43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67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B16D9-36B6-4ABC-9D15-2E4598BDC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40" y="32260"/>
            <a:ext cx="11352819" cy="832540"/>
          </a:xfrm>
        </p:spPr>
        <p:txBody>
          <a:bodyPr>
            <a:normAutofit fontScale="90000"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GB" sz="3600" kern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Thermal expansion of unconfined Nb</a:t>
            </a:r>
            <a:r>
              <a:rPr lang="en-GB" sz="3600" kern="1200" baseline="-25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3</a:t>
            </a:r>
            <a:r>
              <a:rPr lang="en-GB" sz="3600" kern="1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Sn conductor during RHT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223" y="4788691"/>
            <a:ext cx="57865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/>
              <a:t>Nb</a:t>
            </a:r>
            <a:r>
              <a:rPr lang="en-GB" sz="2000" i="1" baseline="-25000" dirty="0"/>
              <a:t>3</a:t>
            </a:r>
            <a:r>
              <a:rPr lang="en-GB" sz="2000" i="1" dirty="0"/>
              <a:t>Sn RRP type wire axial and radial expansion during RHT. The thermal expansion of Cu is shown for comparison [20].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413" y="4921051"/>
            <a:ext cx="5573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/>
              <a:t>11 T dipole Nb3Sn Rutherford cable axial length change during RHT [23].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0" t="474" r="7984" b="-474"/>
          <a:stretch/>
        </p:blipFill>
        <p:spPr>
          <a:xfrm>
            <a:off x="221381" y="1190278"/>
            <a:ext cx="5474566" cy="35984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05EEDEA-7244-48E5-A15A-9EE5E0A159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0413" y="1190278"/>
            <a:ext cx="5891588" cy="35187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5223" y="5994049"/>
            <a:ext cx="120151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[22] C. Scheuerlein, J. </a:t>
            </a:r>
            <a:r>
              <a:rPr lang="en-GB" sz="1200" dirty="0" err="1"/>
              <a:t>Andrieux</a:t>
            </a:r>
            <a:r>
              <a:rPr lang="en-GB" sz="1200" dirty="0"/>
              <a:t>, M. Michels, F. Lackner, C. Meyer, R. </a:t>
            </a:r>
            <a:r>
              <a:rPr lang="en-GB" sz="1200" dirty="0" err="1"/>
              <a:t>Chiriac</a:t>
            </a:r>
            <a:r>
              <a:rPr lang="en-GB" sz="1200" dirty="0"/>
              <a:t>, F. </a:t>
            </a:r>
            <a:r>
              <a:rPr lang="en-GB" sz="1200" dirty="0" err="1"/>
              <a:t>Toche</a:t>
            </a:r>
            <a:r>
              <a:rPr lang="en-GB" sz="1200" dirty="0"/>
              <a:t>, M. </a:t>
            </a:r>
            <a:r>
              <a:rPr lang="en-GB" sz="1200" dirty="0" err="1"/>
              <a:t>Hagner</a:t>
            </a:r>
            <a:r>
              <a:rPr lang="en-GB" sz="1200" dirty="0"/>
              <a:t>, D. </a:t>
            </a:r>
            <a:r>
              <a:rPr lang="en-GB" sz="1200" dirty="0" err="1"/>
              <a:t>Michiel</a:t>
            </a:r>
            <a:r>
              <a:rPr lang="en-GB" sz="1200" dirty="0"/>
              <a:t>, “Effect of the fabrication route on the phase and volume changes during the reaction heat treatment of Nb3Sn superconducting wires”, </a:t>
            </a:r>
            <a:r>
              <a:rPr lang="en-GB" sz="1200" dirty="0" err="1"/>
              <a:t>Supercond</a:t>
            </a:r>
            <a:r>
              <a:rPr lang="en-GB" sz="1200" dirty="0"/>
              <a:t>. Sci. Technol., 2020, </a:t>
            </a:r>
            <a:r>
              <a:rPr lang="en-GB" sz="1200" dirty="0">
                <a:hlinkClick r:id="rId4"/>
              </a:rPr>
              <a:t>https://doi.org/10.1088/1361-6668/ab627c</a:t>
            </a:r>
            <a:r>
              <a:rPr lang="en-GB" sz="1200" dirty="0">
                <a:hlinkClick r:id="rId5"/>
              </a:rPr>
              <a:t>https://iopscience.iop.org/article/10.1088/1361-6668/ab627c/pdf</a:t>
            </a:r>
            <a:endParaRPr lang="en-GB" sz="1200" dirty="0"/>
          </a:p>
          <a:p>
            <a:r>
              <a:rPr lang="fr-CH" sz="1200" dirty="0"/>
              <a:t>[23] M. Michels et al, </a:t>
            </a:r>
            <a:r>
              <a:rPr lang="en-GB" sz="1200" dirty="0"/>
              <a:t>“Length Changes of Unconfined Nb3Sn Rutherford Cables during Reaction Heat Treatment”, IEEE Trans. Appl. </a:t>
            </a:r>
            <a:r>
              <a:rPr lang="en-GB" sz="1200" dirty="0" err="1"/>
              <a:t>Supercond</a:t>
            </a:r>
            <a:r>
              <a:rPr lang="en-GB" sz="1200" dirty="0"/>
              <a:t>., 29(5), (2019), Art. no. 6000605</a:t>
            </a:r>
          </a:p>
        </p:txBody>
      </p:sp>
    </p:spTree>
    <p:extLst>
      <p:ext uri="{BB962C8B-B14F-4D97-AF65-F5344CB8AC3E}">
        <p14:creationId xmlns:p14="http://schemas.microsoft.com/office/powerpoint/2010/main" val="5133541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3256"/>
            <a:ext cx="11353800" cy="1382680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70C0"/>
                </a:solidFill>
              </a:rPr>
              <a:t>Calculation of the angular dependence of the Young’s moduli: </a:t>
            </a:r>
            <a:br>
              <a:rPr lang="en-GB" sz="3200" dirty="0">
                <a:solidFill>
                  <a:srgbClr val="0070C0"/>
                </a:solidFill>
              </a:rPr>
            </a:br>
            <a:r>
              <a:rPr lang="en-GB" sz="3200" dirty="0">
                <a:solidFill>
                  <a:srgbClr val="0070C0"/>
                </a:solidFill>
              </a:rPr>
              <a:t>The models of </a:t>
            </a:r>
            <a:r>
              <a:rPr lang="en-GB" sz="3200" dirty="0" err="1">
                <a:solidFill>
                  <a:srgbClr val="0070C0"/>
                </a:solidFill>
              </a:rPr>
              <a:t>Reuss</a:t>
            </a:r>
            <a:r>
              <a:rPr lang="en-GB" sz="3200" dirty="0">
                <a:solidFill>
                  <a:srgbClr val="0070C0"/>
                </a:solidFill>
              </a:rPr>
              <a:t>, Voigt and Hill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694" y="1450056"/>
            <a:ext cx="10999768" cy="3795712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In order to determine the angular dependence of Young’s moduli, neutron texture measurements have been performed and elastic anisotropy was calculated from the diffraction data and single crystal elastic constants (</a:t>
            </a:r>
            <a:r>
              <a:rPr lang="en-GB" sz="2400" b="1" dirty="0"/>
              <a:t>courtesy W. </a:t>
            </a:r>
            <a:r>
              <a:rPr lang="en-GB" sz="2400" b="1" dirty="0" err="1"/>
              <a:t>Gan</a:t>
            </a:r>
            <a:r>
              <a:rPr lang="en-GB" sz="2400" b="1" dirty="0"/>
              <a:t>, STRESS-SPEC materials science beamline at MLZ</a:t>
            </a:r>
            <a:r>
              <a:rPr lang="en-GB" sz="2400" dirty="0"/>
              <a:t> ).</a:t>
            </a:r>
          </a:p>
          <a:p>
            <a:r>
              <a:rPr lang="en-GB" sz="2400" dirty="0"/>
              <a:t>Young’s moduli of polycrystalline materials can be calculated with the assumptions that either the strain (Voigt) [12] or the stress (</a:t>
            </a:r>
            <a:r>
              <a:rPr lang="en-GB" sz="2400" dirty="0" err="1"/>
              <a:t>Reuss</a:t>
            </a:r>
            <a:r>
              <a:rPr lang="en-GB" sz="2400" dirty="0"/>
              <a:t>) [13] are constant in the entire material. </a:t>
            </a:r>
          </a:p>
          <a:p>
            <a:r>
              <a:rPr lang="en-GB" sz="2400" dirty="0"/>
              <a:t>In most cases, the experimentally determined Young’s moduli of polycrystalline metals are between the upper (Voigt) and lower (</a:t>
            </a:r>
            <a:r>
              <a:rPr lang="en-GB" sz="2400" dirty="0" err="1"/>
              <a:t>Reuss</a:t>
            </a:r>
            <a:r>
              <a:rPr lang="en-GB" sz="2400" dirty="0"/>
              <a:t>) bounds predicted by these models. </a:t>
            </a:r>
          </a:p>
          <a:p>
            <a:r>
              <a:rPr lang="en-GB" sz="2400" dirty="0"/>
              <a:t>For many materials, the experimentally determined Young’s moduli are close to those calculated according to the Hill model (arithmetic mean of the </a:t>
            </a:r>
            <a:r>
              <a:rPr lang="en-GB" sz="2400" dirty="0" err="1"/>
              <a:t>Reuss</a:t>
            </a:r>
            <a:r>
              <a:rPr lang="en-GB" sz="2400" dirty="0"/>
              <a:t> and Voigt values) [14].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445350"/>
            <a:ext cx="101402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/>
              <a:t>[12] W. Voigt,LehrbuchderKristallphysik.Berlin,Gerrmany:Springer,1910</a:t>
            </a:r>
          </a:p>
          <a:p>
            <a:r>
              <a:rPr lang="de-DE" sz="1600" dirty="0"/>
              <a:t>[13] A. </a:t>
            </a:r>
            <a:r>
              <a:rPr lang="de-DE" sz="1600" dirty="0" err="1"/>
              <a:t>Reuss</a:t>
            </a:r>
            <a:r>
              <a:rPr lang="de-DE" sz="1600" dirty="0"/>
              <a:t>, “</a:t>
            </a:r>
            <a:r>
              <a:rPr lang="de-DE" sz="1600" i="1" dirty="0"/>
              <a:t>Berechnung der </a:t>
            </a:r>
            <a:r>
              <a:rPr lang="de-DE" sz="1600" i="1" dirty="0" err="1"/>
              <a:t>Fieẞgrenze</a:t>
            </a:r>
            <a:r>
              <a:rPr lang="de-DE" sz="1600" i="1" dirty="0"/>
              <a:t> von Mischkristallen auf Grund der </a:t>
            </a:r>
            <a:r>
              <a:rPr lang="de-DE" sz="1600" i="1" dirty="0" err="1"/>
              <a:t>Plastizittsbedingung</a:t>
            </a:r>
            <a:r>
              <a:rPr lang="de-DE" sz="1600" i="1" dirty="0"/>
              <a:t> </a:t>
            </a:r>
            <a:r>
              <a:rPr lang="de-DE" sz="1600" i="1" dirty="0" err="1"/>
              <a:t>ﬁir</a:t>
            </a:r>
            <a:r>
              <a:rPr lang="de-DE" sz="1600" i="1" dirty="0"/>
              <a:t> Einkristalle</a:t>
            </a:r>
            <a:r>
              <a:rPr lang="de-DE" sz="1600" dirty="0"/>
              <a:t>” Zeitschrift Angewandte Math. </a:t>
            </a:r>
            <a:r>
              <a:rPr lang="de-DE" sz="1600" dirty="0" err="1"/>
              <a:t>Mech</a:t>
            </a:r>
            <a:r>
              <a:rPr lang="de-DE" sz="1600" dirty="0"/>
              <a:t>., vol. 9, pp. 49–58, 1929</a:t>
            </a:r>
          </a:p>
          <a:p>
            <a:r>
              <a:rPr lang="en-GB" sz="1600" dirty="0"/>
              <a:t>[14] R. Hill, “</a:t>
            </a:r>
            <a:r>
              <a:rPr lang="en-GB" sz="1600" i="1" dirty="0"/>
              <a:t>The elastic behaviour of a crystalline aggregate</a:t>
            </a:r>
            <a:r>
              <a:rPr lang="en-GB" sz="1600" dirty="0"/>
              <a:t>,” Proc. Phys. Soc., vol. A65, pp. 349–354, 1952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45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4152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91" y="-46186"/>
            <a:ext cx="9976190" cy="955391"/>
          </a:xfrm>
        </p:spPr>
        <p:txBody>
          <a:bodyPr>
            <a:noAutofit/>
          </a:bodyPr>
          <a:lstStyle/>
          <a:p>
            <a:r>
              <a:rPr lang="en-GB" sz="3200" dirty="0" err="1">
                <a:solidFill>
                  <a:srgbClr val="0070C0"/>
                </a:solidFill>
              </a:rPr>
              <a:t>Magnetil</a:t>
            </a:r>
            <a:r>
              <a:rPr lang="en-GB" sz="3200" dirty="0">
                <a:solidFill>
                  <a:srgbClr val="0070C0"/>
                </a:solidFill>
              </a:rPr>
              <a:t> yoke and YUS-130 collar elastic anisotropy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145" y="715515"/>
            <a:ext cx="11758979" cy="5538304"/>
          </a:xfrm>
        </p:spPr>
        <p:txBody>
          <a:bodyPr>
            <a:norm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GB" sz="1800" dirty="0"/>
              <a:t>The yoke of the LHC dipole and the 11 T dipole is made of hot rolled sheets of an ultralow carbon steel (trademark “</a:t>
            </a:r>
            <a:r>
              <a:rPr lang="en-GB" sz="1800" dirty="0" err="1"/>
              <a:t>Magnetil</a:t>
            </a:r>
            <a:r>
              <a:rPr lang="en-GB" sz="1800" dirty="0"/>
              <a:t>”). The texturing produced by the rolling process is optimised for the magnetic properties of the yoke.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GB" sz="1800" dirty="0"/>
              <a:t>The 3 mm-thick collars of the 11 T dipole magnets are made by ﬁne-blanking of austenitic steel X8CrMnNiN19-11-6 sheet (tradename YUS-130)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GB" sz="1800" dirty="0"/>
              <a:t>Young’s moduli measured by the resonance method are within the upper and lower bounds calculated according to </a:t>
            </a:r>
            <a:r>
              <a:rPr lang="en-GB" sz="1800" dirty="0" err="1"/>
              <a:t>Reuss</a:t>
            </a:r>
            <a:r>
              <a:rPr lang="en-GB" sz="1800" dirty="0"/>
              <a:t> and Voigt, and are close to the calculated Hill values (</a:t>
            </a:r>
            <a:r>
              <a:rPr lang="en-GB" sz="1800" i="1" dirty="0" err="1"/>
              <a:t>E</a:t>
            </a:r>
            <a:r>
              <a:rPr lang="en-GB" sz="1800" i="1" baseline="-25000" dirty="0" err="1"/>
              <a:t>magnetil</a:t>
            </a:r>
            <a:r>
              <a:rPr lang="en-GB" sz="1800" i="1" baseline="-25000" dirty="0"/>
              <a:t>-L</a:t>
            </a:r>
            <a:r>
              <a:rPr lang="en-GB" sz="1800" dirty="0"/>
              <a:t>=196 </a:t>
            </a:r>
            <a:r>
              <a:rPr lang="en-GB" sz="1800" dirty="0" err="1"/>
              <a:t>GPa</a:t>
            </a:r>
            <a:r>
              <a:rPr lang="en-GB" sz="1800" dirty="0"/>
              <a:t>, </a:t>
            </a:r>
            <a:r>
              <a:rPr lang="en-GB" sz="1800" i="1" dirty="0" err="1"/>
              <a:t>E</a:t>
            </a:r>
            <a:r>
              <a:rPr lang="en-GB" sz="1800" i="1" baseline="-25000" dirty="0" err="1"/>
              <a:t>magnetil</a:t>
            </a:r>
            <a:r>
              <a:rPr lang="en-GB" sz="1800" i="1" baseline="-25000" dirty="0"/>
              <a:t>-T</a:t>
            </a:r>
            <a:r>
              <a:rPr lang="en-GB" sz="1800" dirty="0"/>
              <a:t>=219 </a:t>
            </a:r>
            <a:r>
              <a:rPr lang="en-GB" sz="1800" dirty="0" err="1"/>
              <a:t>GPa</a:t>
            </a:r>
            <a:r>
              <a:rPr lang="en-GB" sz="1800" dirty="0"/>
              <a:t>, and </a:t>
            </a:r>
            <a:r>
              <a:rPr lang="en-GB" sz="1800" i="1" dirty="0"/>
              <a:t>E</a:t>
            </a:r>
            <a:r>
              <a:rPr lang="en-GB" sz="1800" i="1" baseline="-25000" dirty="0"/>
              <a:t>YUS−130L </a:t>
            </a:r>
            <a:r>
              <a:rPr lang="en-GB" sz="1800" dirty="0"/>
              <a:t>=196 </a:t>
            </a:r>
            <a:r>
              <a:rPr lang="en-GB" sz="1800" dirty="0" err="1"/>
              <a:t>GPa</a:t>
            </a:r>
            <a:r>
              <a:rPr lang="en-GB" sz="1800" dirty="0"/>
              <a:t>, </a:t>
            </a:r>
            <a:r>
              <a:rPr lang="en-GB" sz="1800" i="1" dirty="0"/>
              <a:t>E</a:t>
            </a:r>
            <a:r>
              <a:rPr lang="en-GB" sz="1800" i="1" baseline="-25000" dirty="0"/>
              <a:t>YUS−130T</a:t>
            </a:r>
            <a:r>
              <a:rPr lang="en-GB" sz="1800" dirty="0"/>
              <a:t>=192GPa).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46</a:t>
            </a:fld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855640" y="43934"/>
            <a:ext cx="78123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858038" y="2505661"/>
            <a:ext cx="7776864" cy="861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28528" tIns="228528" rIns="91440" bIns="76176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br>
              <a:rPr lang="en-GB" altLang="en-US" dirty="0"/>
            </a:br>
            <a:endParaRPr lang="en-GB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417360" y="2597946"/>
            <a:ext cx="1071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Voigt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224" y="2643015"/>
            <a:ext cx="5195068" cy="38169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24166" y="2597946"/>
            <a:ext cx="4534965" cy="377639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73224" y="6391173"/>
            <a:ext cx="105996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[15] C. Scheuerlein , W. </a:t>
            </a:r>
            <a:r>
              <a:rPr lang="en-GB" sz="1400" dirty="0" err="1"/>
              <a:t>Gan</a:t>
            </a:r>
            <a:r>
              <a:rPr lang="en-GB" sz="1400" dirty="0"/>
              <a:t>, M. Hofmann, B. Katzer, “</a:t>
            </a:r>
            <a:r>
              <a:rPr lang="en-GB" sz="1400" i="1" dirty="0"/>
              <a:t>Texture in Superconducting Magnet Constituent Materials and its Effect on Elastic Anisotropy</a:t>
            </a:r>
            <a:r>
              <a:rPr lang="en-GB" sz="1400" dirty="0"/>
              <a:t>”, IEEE Trans. Appl. </a:t>
            </a:r>
            <a:r>
              <a:rPr lang="en-GB" sz="1400" dirty="0" err="1"/>
              <a:t>Supercond</a:t>
            </a:r>
            <a:r>
              <a:rPr lang="en-GB" sz="1400" dirty="0"/>
              <a:t>., 29(5), 2019, Art No. 7800105</a:t>
            </a:r>
          </a:p>
        </p:txBody>
      </p:sp>
    </p:spTree>
    <p:extLst>
      <p:ext uri="{BB962C8B-B14F-4D97-AF65-F5344CB8AC3E}">
        <p14:creationId xmlns:p14="http://schemas.microsoft.com/office/powerpoint/2010/main" val="24412149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91" y="-46186"/>
            <a:ext cx="9976190" cy="955391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0070C0"/>
                </a:solidFill>
              </a:rPr>
              <a:t>DISCUP coil wedges elastic anisotropy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583" y="909205"/>
            <a:ext cx="6357788" cy="5538304"/>
          </a:xfrm>
        </p:spPr>
        <p:txBody>
          <a:bodyPr>
            <a:normAutofit/>
          </a:bodyPr>
          <a:lstStyle/>
          <a:p>
            <a:pPr fontAlgn="base">
              <a:spcBef>
                <a:spcPts val="300"/>
              </a:spcBef>
              <a:spcAft>
                <a:spcPct val="0"/>
              </a:spcAft>
            </a:pPr>
            <a:r>
              <a:rPr lang="en-GB" altLang="en-US" sz="2200" dirty="0"/>
              <a:t>The strong texture causes an elastic anisotropy of about 40%.</a:t>
            </a:r>
          </a:p>
          <a:p>
            <a:pPr lvl="0" fontAlgn="base">
              <a:spcBef>
                <a:spcPts val="300"/>
              </a:spcBef>
              <a:spcAft>
                <a:spcPct val="0"/>
              </a:spcAft>
            </a:pPr>
            <a:r>
              <a:rPr lang="en-GB" sz="2200" dirty="0"/>
              <a:t>The simple relation between </a:t>
            </a:r>
            <a:r>
              <a:rPr lang="en-GB" sz="2200" i="1" dirty="0"/>
              <a:t>E</a:t>
            </a:r>
            <a:r>
              <a:rPr lang="en-GB" sz="2200" dirty="0"/>
              <a:t>, </a:t>
            </a:r>
            <a:r>
              <a:rPr lang="en-GB" sz="2200" i="1" dirty="0"/>
              <a:t>G</a:t>
            </a:r>
            <a:r>
              <a:rPr lang="en-GB" sz="2200" dirty="0"/>
              <a:t> and </a:t>
            </a:r>
            <a:r>
              <a:rPr lang="en-GB" sz="2200" i="1" dirty="0"/>
              <a:t>ν</a:t>
            </a:r>
            <a:r>
              <a:rPr lang="en-GB" sz="2200" dirty="0"/>
              <a:t> does not apply in the case of anisotropic materials (note the Poisson’s ratio calculated with </a:t>
            </a:r>
            <a:r>
              <a:rPr lang="en-GB" sz="2200" i="1" dirty="0"/>
              <a:t>ν</a:t>
            </a:r>
            <a:r>
              <a:rPr lang="en-GB" sz="2200" dirty="0"/>
              <a:t>=</a:t>
            </a:r>
            <a:r>
              <a:rPr lang="en-GB" sz="2200" i="1" dirty="0"/>
              <a:t>E</a:t>
            </a:r>
            <a:r>
              <a:rPr lang="en-GB" sz="2200" dirty="0"/>
              <a:t>/2</a:t>
            </a:r>
            <a:r>
              <a:rPr lang="en-GB" sz="2200" i="1" dirty="0"/>
              <a:t>G</a:t>
            </a:r>
            <a:r>
              <a:rPr lang="en-GB" sz="2200" dirty="0"/>
              <a:t>-1 is negative). </a:t>
            </a:r>
          </a:p>
          <a:p>
            <a:pPr lvl="0" fontAlgn="base">
              <a:spcBef>
                <a:spcPts val="300"/>
              </a:spcBef>
              <a:spcAft>
                <a:spcPct val="0"/>
              </a:spcAft>
            </a:pPr>
            <a:r>
              <a:rPr lang="en-GB" sz="2200" dirty="0"/>
              <a:t>The DISCUP Poisson’s ratio determined directly by </a:t>
            </a:r>
            <a:r>
              <a:rPr lang="en-GB" sz="2200" dirty="0" err="1"/>
              <a:t>extensometry</a:t>
            </a:r>
            <a:r>
              <a:rPr lang="en-GB" sz="2200" dirty="0"/>
              <a:t> is ν=0.43.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855640" y="43934"/>
            <a:ext cx="78123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847528" y="2464974"/>
            <a:ext cx="7776864" cy="861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28528" tIns="228528" rIns="91440" bIns="76176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br>
              <a:rPr lang="en-GB" altLang="en-US" dirty="0"/>
            </a:br>
            <a:endParaRPr lang="en-GB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58149" y="1706199"/>
            <a:ext cx="1071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Voigt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58149" y="2106526"/>
            <a:ext cx="1071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Hill</a:t>
            </a:r>
          </a:p>
        </p:txBody>
      </p:sp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CF2FFFC1-E425-4C54-B9F5-376904ADC44F}"/>
              </a:ext>
            </a:extLst>
          </p:cNvPr>
          <p:cNvGraphicFramePr>
            <a:graphicFrameLocks/>
          </p:cNvGraphicFramePr>
          <p:nvPr/>
        </p:nvGraphicFramePr>
        <p:xfrm>
          <a:off x="359450" y="4882420"/>
          <a:ext cx="6825105" cy="10757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5259">
                  <a:extLst>
                    <a:ext uri="{9D8B030D-6E8A-4147-A177-3AD203B41FA5}">
                      <a16:colId xmlns:a16="http://schemas.microsoft.com/office/drawing/2014/main" val="509573097"/>
                    </a:ext>
                  </a:extLst>
                </a:gridCol>
                <a:gridCol w="970668">
                  <a:extLst>
                    <a:ext uri="{9D8B030D-6E8A-4147-A177-3AD203B41FA5}">
                      <a16:colId xmlns:a16="http://schemas.microsoft.com/office/drawing/2014/main" val="869054553"/>
                    </a:ext>
                  </a:extLst>
                </a:gridCol>
                <a:gridCol w="1054260">
                  <a:extLst>
                    <a:ext uri="{9D8B030D-6E8A-4147-A177-3AD203B41FA5}">
                      <a16:colId xmlns:a16="http://schemas.microsoft.com/office/drawing/2014/main" val="3341980126"/>
                    </a:ext>
                  </a:extLst>
                </a:gridCol>
                <a:gridCol w="812834">
                  <a:extLst>
                    <a:ext uri="{9D8B030D-6E8A-4147-A177-3AD203B41FA5}">
                      <a16:colId xmlns:a16="http://schemas.microsoft.com/office/drawing/2014/main" val="3156675770"/>
                    </a:ext>
                  </a:extLst>
                </a:gridCol>
                <a:gridCol w="937497">
                  <a:extLst>
                    <a:ext uri="{9D8B030D-6E8A-4147-A177-3AD203B41FA5}">
                      <a16:colId xmlns:a16="http://schemas.microsoft.com/office/drawing/2014/main" val="3210047363"/>
                    </a:ext>
                  </a:extLst>
                </a:gridCol>
                <a:gridCol w="1099451">
                  <a:extLst>
                    <a:ext uri="{9D8B030D-6E8A-4147-A177-3AD203B41FA5}">
                      <a16:colId xmlns:a16="http://schemas.microsoft.com/office/drawing/2014/main" val="2193531406"/>
                    </a:ext>
                  </a:extLst>
                </a:gridCol>
                <a:gridCol w="1005136">
                  <a:extLst>
                    <a:ext uri="{9D8B030D-6E8A-4147-A177-3AD203B41FA5}">
                      <a16:colId xmlns:a16="http://schemas.microsoft.com/office/drawing/2014/main" val="1102861261"/>
                    </a:ext>
                  </a:extLst>
                </a:gridCol>
              </a:tblGrid>
              <a:tr h="565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E-tension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</a:t>
                      </a:r>
                      <a:r>
                        <a:rPr lang="en-GB" sz="1600" dirty="0" err="1">
                          <a:effectLst/>
                        </a:rPr>
                        <a:t>GPa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E-</a:t>
                      </a:r>
                      <a:r>
                        <a:rPr lang="en-GB" sz="1600" dirty="0" err="1">
                          <a:effectLst/>
                        </a:rPr>
                        <a:t>compr</a:t>
                      </a:r>
                      <a:r>
                        <a:rPr lang="en-GB" sz="1600" dirty="0">
                          <a:effectLst/>
                        </a:rPr>
                        <a:t>.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</a:t>
                      </a:r>
                      <a:r>
                        <a:rPr lang="en-GB" sz="1600" dirty="0" err="1">
                          <a:effectLst/>
                        </a:rPr>
                        <a:t>GPa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E-</a:t>
                      </a:r>
                      <a:r>
                        <a:rPr lang="en-GB" sz="1600" dirty="0" err="1">
                          <a:effectLst/>
                        </a:rPr>
                        <a:t>dyn</a:t>
                      </a:r>
                      <a:r>
                        <a:rPr lang="en-GB" sz="1600" dirty="0">
                          <a:effectLst/>
                        </a:rPr>
                        <a:t>. (</a:t>
                      </a:r>
                      <a:r>
                        <a:rPr lang="en-GB" sz="1600" dirty="0" err="1">
                          <a:effectLst/>
                        </a:rPr>
                        <a:t>GPa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G-</a:t>
                      </a:r>
                      <a:r>
                        <a:rPr lang="en-GB" sz="1600" dirty="0" err="1">
                          <a:effectLst/>
                        </a:rPr>
                        <a:t>dyn</a:t>
                      </a:r>
                      <a:r>
                        <a:rPr lang="en-GB" sz="1600" dirty="0">
                          <a:effectLst/>
                        </a:rPr>
                        <a:t>.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</a:t>
                      </a:r>
                      <a:r>
                        <a:rPr lang="en-GB" sz="1600" dirty="0" err="1">
                          <a:effectLst/>
                        </a:rPr>
                        <a:t>GPa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/>
                        <a:t>ν=E/2G-1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i="1" dirty="0"/>
                        <a:t>ν</a:t>
                      </a:r>
                      <a:r>
                        <a:rPr lang="en-US" sz="1600" i="1" dirty="0"/>
                        <a:t> </a:t>
                      </a:r>
                      <a:r>
                        <a:rPr lang="en-US" sz="1600" i="0" dirty="0"/>
                        <a:t>m</a:t>
                      </a:r>
                      <a:r>
                        <a:rPr lang="en-GB" sz="1600" i="0" dirty="0" err="1">
                          <a:effectLst/>
                        </a:rPr>
                        <a:t>eas</a:t>
                      </a:r>
                      <a:r>
                        <a:rPr lang="en-GB" sz="1600" dirty="0">
                          <a:effectLst/>
                        </a:rPr>
                        <a:t>.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0760353"/>
                  </a:ext>
                </a:extLst>
              </a:tr>
              <a:tr h="3906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DISCUP C30/3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96.5 (L)</a:t>
                      </a:r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</a:t>
                      </a: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fr-CH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fr-CH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</a:t>
                      </a:r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6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</a:t>
                      </a:r>
                      <a:endParaRPr lang="en-GB" sz="1600" b="1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0.43 ±0.02 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624628"/>
                  </a:ext>
                </a:extLst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22" y="786796"/>
            <a:ext cx="4591250" cy="3838832"/>
          </a:xfrm>
          <a:prstGeom prst="rect">
            <a:avLst/>
          </a:prstGeom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445111" y="4738026"/>
            <a:ext cx="435856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600" i="1" dirty="0"/>
              <a:t>Angular DISCUP Young’s modulus dependence with respect to the wedge extrusion direction.  Calculated assuming equal strains (Voigt) and equal stresses (</a:t>
            </a:r>
            <a:r>
              <a:rPr lang="en-GB" altLang="en-US" sz="1600" i="1" dirty="0" err="1"/>
              <a:t>Reuss</a:t>
            </a:r>
            <a:r>
              <a:rPr lang="en-GB" altLang="en-US" sz="1600" i="1" dirty="0"/>
              <a:t>) in all grains, respectively. </a:t>
            </a:r>
            <a:r>
              <a:rPr lang="en-US" sz="1600" i="1" dirty="0"/>
              <a:t>Young’s moduli derived from stress-strain compression tests are shown for comparison</a:t>
            </a:r>
            <a:r>
              <a:rPr lang="en-GB" altLang="en-US" sz="1600" i="1" dirty="0"/>
              <a:t> [15].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31E3825-5FC2-4A87-AC7B-3CBF70BC40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8460" y="3058952"/>
            <a:ext cx="2645970" cy="149247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959366" y="4151586"/>
            <a:ext cx="609600" cy="88286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47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8287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2D447-69D4-4AD8-8CEF-F944920C3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429" y="0"/>
            <a:ext cx="10515600" cy="909493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Strain hardening of Cu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2E774-01D1-45B6-A12D-2F59775B3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546" y="921477"/>
            <a:ext cx="11833008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n-GB" sz="2400" dirty="0"/>
              <a:t>Effect of Cyclic loading of copper in tension and compression: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(A) Strain worked copper.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(B) Annealed copper: the initial yield surface expands (significant isotropic hardening).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3F6916-4056-4690-86F4-C6C03F65EC4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999" y="2563595"/>
            <a:ext cx="4345369" cy="264750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/>
          <p:cNvSpPr txBox="1"/>
          <p:nvPr/>
        </p:nvSpPr>
        <p:spPr>
          <a:xfrm>
            <a:off x="115503" y="5322947"/>
            <a:ext cx="7289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Hysteresis loops measured during cyclic reversed strain controlled ( ±0.55% strain) loading of (A) strain hardened and (B) annealed copper [17].</a:t>
            </a:r>
          </a:p>
        </p:txBody>
      </p:sp>
      <p:sp>
        <p:nvSpPr>
          <p:cNvPr id="7" name="Rectangle 6"/>
          <p:cNvSpPr/>
          <p:nvPr/>
        </p:nvSpPr>
        <p:spPr>
          <a:xfrm>
            <a:off x="277091" y="6170812"/>
            <a:ext cx="121079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[17] R. Hosseini, R. </a:t>
            </a:r>
            <a:r>
              <a:rPr lang="en-GB" sz="1400" dirty="0" err="1"/>
              <a:t>Seifi</a:t>
            </a:r>
            <a:r>
              <a:rPr lang="en-GB" sz="1400" dirty="0"/>
              <a:t>, “</a:t>
            </a:r>
            <a:r>
              <a:rPr lang="en-GB" sz="1400" i="1" dirty="0"/>
              <a:t>Study of hardening and cyclic plastic behaviour around the crack tip of C(T) specimen made by as‐received and annealed copper</a:t>
            </a:r>
            <a:r>
              <a:rPr lang="en-GB" sz="1400" dirty="0"/>
              <a:t>”, </a:t>
            </a:r>
            <a:r>
              <a:rPr lang="en-GB" sz="1400" dirty="0">
                <a:hlinkClick r:id="rId3"/>
              </a:rPr>
              <a:t>https://onlinelibrary.wiley.com/doi/pdf/10.1111/ffe.12862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620471" y="5303873"/>
            <a:ext cx="4560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Monotonic stress strain curve and unloading hysteresis loop of annealed Cu wire [16].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7090" y="2594944"/>
            <a:ext cx="6726723" cy="2316734"/>
          </a:xfrm>
          <a:prstGeom prst="rect">
            <a:avLst/>
          </a:prstGeom>
        </p:spPr>
      </p:pic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48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7191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508" y="1305397"/>
            <a:ext cx="5775158" cy="4244741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2200" dirty="0"/>
              <a:t>Young’s modulus of materials that do not exhibit pronounced linear elastic behaviour is often determined from the slope of unloading stress-strain curves.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When stress is released the elastic strain is recovered, but also reverse plastic straining may occur upon unloading (the </a:t>
            </a:r>
            <a:r>
              <a:rPr lang="en-GB" sz="2200" dirty="0" err="1"/>
              <a:t>Bauschinger</a:t>
            </a:r>
            <a:r>
              <a:rPr lang="en-GB" sz="2200" dirty="0"/>
              <a:t> strain).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In order to measure Young’s modulus the slope of the initial straight part of the unloading curve is measured.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Reverse plastic straining during unloading is also observed in composites.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90889" y="71003"/>
            <a:ext cx="6140918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dirty="0">
                <a:solidFill>
                  <a:srgbClr val="0070C0"/>
                </a:solidFill>
              </a:rPr>
              <a:t>Measuring Young’s modulus from linear part of the hysteresis loop</a:t>
            </a:r>
          </a:p>
        </p:txBody>
      </p:sp>
      <p:sp>
        <p:nvSpPr>
          <p:cNvPr id="2" name="Rectangle 1"/>
          <p:cNvSpPr/>
          <p:nvPr/>
        </p:nvSpPr>
        <p:spPr>
          <a:xfrm>
            <a:off x="490889" y="5824367"/>
            <a:ext cx="62564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[18] J.H. Doyle, “</a:t>
            </a:r>
            <a:r>
              <a:rPr lang="en-GB" sz="1400" i="1" dirty="0"/>
              <a:t>Fatigue softening of copper and copper-aluminium alloys”, </a:t>
            </a:r>
            <a:r>
              <a:rPr lang="en-GB" sz="1400" dirty="0"/>
              <a:t>PhD thesis Iowa State University (1967)</a:t>
            </a:r>
          </a:p>
          <a:p>
            <a:r>
              <a:rPr lang="en-GB" sz="1400" dirty="0"/>
              <a:t>https://lib.dr.iastate.edu/cgi/viewcontent.cgi?referer=https://www.google.de/&amp;httpsredir=1&amp;article=4151&amp;context=rtd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9235" y="71003"/>
            <a:ext cx="4234946" cy="32128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9235" y="3290736"/>
            <a:ext cx="4350823" cy="34946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710990" y="2473080"/>
            <a:ext cx="4042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Hysteresis loop of annealed Cu [18]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346708" y="6350914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49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18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716" y="1887868"/>
            <a:ext cx="10836773" cy="2852737"/>
          </a:xfrm>
        </p:spPr>
        <p:txBody>
          <a:bodyPr/>
          <a:lstStyle/>
          <a:p>
            <a:r>
              <a:rPr lang="fr-CH" dirty="0"/>
              <a:t>Friction coefficients </a:t>
            </a:r>
            <a:r>
              <a:rPr lang="en-GB" dirty="0"/>
              <a:t>in ambient air and in liquid He</a:t>
            </a:r>
          </a:p>
        </p:txBody>
      </p:sp>
    </p:spTree>
    <p:extLst>
      <p:ext uri="{BB962C8B-B14F-4D97-AF65-F5344CB8AC3E}">
        <p14:creationId xmlns:p14="http://schemas.microsoft.com/office/powerpoint/2010/main" val="168077644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268" y="-12796"/>
            <a:ext cx="11189880" cy="826674"/>
          </a:xfrm>
        </p:spPr>
        <p:txBody>
          <a:bodyPr>
            <a:normAutofit fontScale="90000"/>
          </a:bodyPr>
          <a:lstStyle/>
          <a:p>
            <a:r>
              <a:rPr lang="en-GB" sz="4000" dirty="0" err="1">
                <a:solidFill>
                  <a:srgbClr val="0070C0"/>
                </a:solidFill>
              </a:rPr>
              <a:t>Extensometry</a:t>
            </a:r>
            <a:r>
              <a:rPr lang="en-GB" sz="4000" dirty="0">
                <a:solidFill>
                  <a:srgbClr val="0070C0"/>
                </a:solidFill>
              </a:rPr>
              <a:t> for wire uniaxial stress-strain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40" y="918612"/>
            <a:ext cx="6413545" cy="212938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2000" dirty="0"/>
              <a:t>The precision of stress-strain measurements relies mainly on careful extensometer strain measurements. 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cs typeface="Times New Roman" panose="02020603050405020304" pitchFamily="18" charset="0"/>
              </a:rPr>
              <a:t>Extensometer calibration at RT can be performed by the supplier.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cs typeface="Times New Roman" panose="02020603050405020304" pitchFamily="18" charset="0"/>
              </a:rPr>
              <a:t>Calibration at 77K and 4.2 K is not easily available and requires the setting up of dedicated calibration tools [vii].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51329" y="1170404"/>
            <a:ext cx="2223185" cy="4229540"/>
          </a:xfrm>
          <a:prstGeom prst="rect">
            <a:avLst/>
          </a:prstGeom>
        </p:spPr>
      </p:pic>
      <p:pic>
        <p:nvPicPr>
          <p:cNvPr id="7" name="Picture 2" descr="\\cernhomer.cern.ch\r\rbjoerst\Documents\MATLAB\Definitions\MTS-calibration\MTS-calibration-RT-77K.png"/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0" r="5767"/>
          <a:stretch/>
        </p:blipFill>
        <p:spPr bwMode="auto">
          <a:xfrm>
            <a:off x="871676" y="2917049"/>
            <a:ext cx="4695365" cy="352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rbjoerst\Dropbox\Studier\Mekatronikk\6. Semester\MAS306 Hovedprosjekt\Final project\Pictures\Micromete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247" y="1170404"/>
            <a:ext cx="2239576" cy="422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551329" y="5505642"/>
            <a:ext cx="501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(a) </a:t>
            </a:r>
            <a:r>
              <a:rPr lang="en-GB" i="1" dirty="0">
                <a:cs typeface="Times New Roman" panose="02020603050405020304" pitchFamily="18" charset="0"/>
              </a:rPr>
              <a:t>MTS-clip on extensometer type 632.27F-21 with gauge length of 25 mm </a:t>
            </a:r>
            <a:r>
              <a:rPr lang="en-GB" i="1" dirty="0"/>
              <a:t>and (b) calibration tool.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51329" y="1215584"/>
            <a:ext cx="518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(a)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11235" y="1204816"/>
            <a:ext cx="518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(b)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784" y="6542911"/>
            <a:ext cx="12025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[31] http://snf.ieeecsc.org/abstracts/stp466-simultaneous-measurement-critical-current-stress-strain-and-lattice-distortions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50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0935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72" y="12601"/>
            <a:ext cx="12118428" cy="1143000"/>
          </a:xfrm>
        </p:spPr>
        <p:txBody>
          <a:bodyPr>
            <a:noAutofit/>
          </a:bodyPr>
          <a:lstStyle/>
          <a:p>
            <a:r>
              <a:rPr lang="en-GB" sz="3000" dirty="0">
                <a:solidFill>
                  <a:srgbClr val="0070C0"/>
                </a:solidFill>
              </a:rPr>
              <a:t>Mechanical behaviour of Nb</a:t>
            </a:r>
            <a:r>
              <a:rPr lang="en-GB" sz="3000" baseline="-25000" dirty="0">
                <a:solidFill>
                  <a:srgbClr val="0070C0"/>
                </a:solidFill>
              </a:rPr>
              <a:t>3</a:t>
            </a:r>
            <a:r>
              <a:rPr lang="en-GB" sz="3000" dirty="0">
                <a:solidFill>
                  <a:srgbClr val="0070C0"/>
                </a:solidFill>
              </a:rPr>
              <a:t>Sn wire constituents under tensile axial loading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613ED-9E97-4E20-85EE-50881293C656}" type="slidenum">
              <a:rPr lang="en-GB" smtClean="0"/>
              <a:t>51</a:t>
            </a:fld>
            <a:endParaRPr lang="en-GB"/>
          </a:p>
        </p:txBody>
      </p:sp>
      <p:pic>
        <p:nvPicPr>
          <p:cNvPr id="7" name="Content Placeholder 6" descr="Nb3Sn-XRD-4.2K-tensile-SuST.pdf - Adobe Reader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45"/>
          <a:stretch/>
        </p:blipFill>
        <p:spPr>
          <a:xfrm>
            <a:off x="6877023" y="1215044"/>
            <a:ext cx="4857777" cy="44617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19" descr="PIT-B215_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824" y="3459759"/>
            <a:ext cx="3379384" cy="239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34"/>
          <p:cNvSpPr txBox="1">
            <a:spLocks noChangeArrowheads="1"/>
          </p:cNvSpPr>
          <p:nvPr/>
        </p:nvSpPr>
        <p:spPr bwMode="auto">
          <a:xfrm>
            <a:off x="4222412" y="5884912"/>
            <a:ext cx="152338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200" dirty="0">
                <a:solidFill>
                  <a:srgbClr val="92D050"/>
                </a:solidFill>
              </a:rPr>
              <a:t>Cu matrix</a:t>
            </a:r>
          </a:p>
        </p:txBody>
      </p:sp>
      <p:sp>
        <p:nvSpPr>
          <p:cNvPr id="11" name="Text Box 35"/>
          <p:cNvSpPr txBox="1">
            <a:spLocks noChangeArrowheads="1"/>
          </p:cNvSpPr>
          <p:nvPr/>
        </p:nvSpPr>
        <p:spPr bwMode="auto">
          <a:xfrm>
            <a:off x="1824344" y="5886993"/>
            <a:ext cx="183245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200" dirty="0" err="1">
                <a:solidFill>
                  <a:srgbClr val="C00000"/>
                </a:solidFill>
              </a:rPr>
              <a:t>Nb</a:t>
            </a:r>
            <a:r>
              <a:rPr lang="en-US" altLang="en-US" sz="2200" dirty="0">
                <a:solidFill>
                  <a:srgbClr val="C00000"/>
                </a:solidFill>
              </a:rPr>
              <a:t> barrier</a:t>
            </a:r>
          </a:p>
        </p:txBody>
      </p:sp>
      <p:sp>
        <p:nvSpPr>
          <p:cNvPr id="12" name="Line 36"/>
          <p:cNvSpPr>
            <a:spLocks noChangeShapeType="1"/>
          </p:cNvSpPr>
          <p:nvPr/>
        </p:nvSpPr>
        <p:spPr bwMode="auto">
          <a:xfrm flipH="1" flipV="1">
            <a:off x="4486997" y="5660954"/>
            <a:ext cx="252690" cy="248537"/>
          </a:xfrm>
          <a:prstGeom prst="line">
            <a:avLst/>
          </a:prstGeom>
          <a:noFill/>
          <a:ln w="19050" cap="sq">
            <a:solidFill>
              <a:srgbClr val="92D050"/>
            </a:solidFill>
            <a:miter lim="800000"/>
            <a:headEnd type="none" w="sm" len="sm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Line 38"/>
          <p:cNvSpPr>
            <a:spLocks noChangeShapeType="1"/>
          </p:cNvSpPr>
          <p:nvPr/>
        </p:nvSpPr>
        <p:spPr bwMode="auto">
          <a:xfrm flipV="1">
            <a:off x="2532977" y="5315699"/>
            <a:ext cx="353600" cy="593792"/>
          </a:xfrm>
          <a:prstGeom prst="line">
            <a:avLst/>
          </a:prstGeom>
          <a:noFill/>
          <a:ln w="19050" cap="sq">
            <a:solidFill>
              <a:srgbClr val="C00000"/>
            </a:solidFill>
            <a:miter lim="800000"/>
            <a:headEnd type="none" w="sm" len="sm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3244360" y="3970729"/>
            <a:ext cx="97805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200" b="1" dirty="0">
                <a:solidFill>
                  <a:srgbClr val="0070C0"/>
                </a:solidFill>
              </a:rPr>
              <a:t>Nb</a:t>
            </a:r>
            <a:r>
              <a:rPr lang="en-US" altLang="en-US" sz="2200" b="1" baseline="-25000" dirty="0">
                <a:solidFill>
                  <a:srgbClr val="0070C0"/>
                </a:solidFill>
              </a:rPr>
              <a:t>3</a:t>
            </a:r>
            <a:r>
              <a:rPr lang="en-US" altLang="en-US" sz="2200" b="1" dirty="0">
                <a:solidFill>
                  <a:srgbClr val="0070C0"/>
                </a:solidFill>
              </a:rPr>
              <a:t>Sn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73572" y="979931"/>
            <a:ext cx="6803450" cy="2479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Combined synchrotron X-ray diffraction and uniaxial tensile stress-strain measurements at 4.2 K [19]:</a:t>
            </a:r>
          </a:p>
          <a:p>
            <a:pPr lvl="1"/>
            <a:r>
              <a:rPr lang="en-GB" sz="2000" b="1" dirty="0"/>
              <a:t>Almost no load is carried by the annealed Cu matrix</a:t>
            </a:r>
          </a:p>
          <a:p>
            <a:pPr lvl="1"/>
            <a:r>
              <a:rPr lang="en-GB" sz="2000" b="1" dirty="0"/>
              <a:t>Linear elastic behaviour of </a:t>
            </a:r>
            <a:r>
              <a:rPr lang="en-GB" sz="2000" b="1" dirty="0" err="1"/>
              <a:t>Nb</a:t>
            </a:r>
            <a:r>
              <a:rPr lang="en-GB" sz="2000" b="1" dirty="0"/>
              <a:t> and Nb</a:t>
            </a:r>
            <a:r>
              <a:rPr lang="en-GB" sz="2000" b="1" baseline="-25000" dirty="0"/>
              <a:t>3</a:t>
            </a:r>
            <a:r>
              <a:rPr lang="en-GB" sz="2000" b="1" dirty="0"/>
              <a:t>Sn</a:t>
            </a:r>
          </a:p>
          <a:p>
            <a:pPr lvl="1"/>
            <a:r>
              <a:rPr lang="en-GB" sz="2000" b="1" dirty="0"/>
              <a:t>Brittle Nb</a:t>
            </a:r>
            <a:r>
              <a:rPr lang="en-GB" sz="2000" b="1" baseline="-25000" dirty="0"/>
              <a:t>3</a:t>
            </a:r>
            <a:r>
              <a:rPr lang="en-GB" sz="2000" b="1" dirty="0"/>
              <a:t>Sn fracture at a wire stress of about 270 MPa and a strain of about 0.7% </a:t>
            </a:r>
            <a:r>
              <a:rPr lang="en-GB" sz="2000" dirty="0"/>
              <a:t>(load transfer from Nb</a:t>
            </a:r>
            <a:r>
              <a:rPr lang="en-GB" sz="2000" baseline="-25000" dirty="0"/>
              <a:t>3</a:t>
            </a:r>
            <a:r>
              <a:rPr lang="en-GB" sz="2000" dirty="0"/>
              <a:t>Sn to the ductile </a:t>
            </a:r>
            <a:r>
              <a:rPr lang="en-GB" sz="2000" dirty="0" err="1"/>
              <a:t>Nb</a:t>
            </a:r>
            <a:r>
              <a:rPr lang="en-GB" sz="2000" dirty="0"/>
              <a:t> 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77022" y="5669468"/>
            <a:ext cx="5071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4.2 K Nb</a:t>
            </a:r>
            <a:r>
              <a:rPr lang="en-GB" i="1" baseline="-25000" dirty="0"/>
              <a:t>3</a:t>
            </a:r>
            <a:r>
              <a:rPr lang="en-GB" i="1" dirty="0"/>
              <a:t>Sn, </a:t>
            </a:r>
            <a:r>
              <a:rPr lang="en-GB" i="1" dirty="0" err="1"/>
              <a:t>Nb</a:t>
            </a:r>
            <a:r>
              <a:rPr lang="en-GB" i="1" dirty="0"/>
              <a:t> and Cu axial lattice strain vs composite uniaxial tensile wire stress.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18854" y="6356350"/>
            <a:ext cx="118642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400" dirty="0"/>
              <a:t>[19] </a:t>
            </a:r>
            <a:r>
              <a:rPr lang="en-GB" sz="1400" dirty="0"/>
              <a:t>C. Scheuerlein, M. Di </a:t>
            </a:r>
            <a:r>
              <a:rPr lang="en-GB" sz="1400" dirty="0" err="1"/>
              <a:t>Michiel</a:t>
            </a:r>
            <a:r>
              <a:rPr lang="en-GB" sz="1400" dirty="0"/>
              <a:t>, F. </a:t>
            </a:r>
            <a:r>
              <a:rPr lang="en-GB" sz="1400" dirty="0" err="1"/>
              <a:t>Buta</a:t>
            </a:r>
            <a:r>
              <a:rPr lang="en-GB" sz="1400" dirty="0"/>
              <a:t>, B. </a:t>
            </a:r>
            <a:r>
              <a:rPr lang="en-GB" sz="1400" dirty="0" err="1"/>
              <a:t>Seeber</a:t>
            </a:r>
            <a:r>
              <a:rPr lang="en-GB" sz="1400" dirty="0"/>
              <a:t>, C. </a:t>
            </a:r>
            <a:r>
              <a:rPr lang="en-GB" sz="1400" dirty="0" err="1"/>
              <a:t>Senatore</a:t>
            </a:r>
            <a:r>
              <a:rPr lang="en-GB" sz="1400" dirty="0"/>
              <a:t>, R. </a:t>
            </a:r>
            <a:r>
              <a:rPr lang="en-GB" sz="1400" dirty="0" err="1"/>
              <a:t>Flükiger</a:t>
            </a:r>
            <a:r>
              <a:rPr lang="en-GB" sz="1400" dirty="0"/>
              <a:t>, T. </a:t>
            </a:r>
            <a:r>
              <a:rPr lang="en-GB" sz="1400" dirty="0" err="1"/>
              <a:t>Siegrist</a:t>
            </a:r>
            <a:r>
              <a:rPr lang="en-GB" sz="1400" dirty="0"/>
              <a:t>, T. </a:t>
            </a:r>
            <a:r>
              <a:rPr lang="en-GB" sz="1400" dirty="0" err="1"/>
              <a:t>Besara</a:t>
            </a:r>
            <a:r>
              <a:rPr lang="en-GB" sz="1400" dirty="0"/>
              <a:t>, J. Kadar, B. Bordini, A. Ballarino, L. Bottura, “</a:t>
            </a:r>
            <a:r>
              <a:rPr lang="en-GB" sz="1400" i="1" dirty="0"/>
              <a:t>Stress distribution and lattice distortions in Nb</a:t>
            </a:r>
            <a:r>
              <a:rPr lang="en-GB" sz="1400" i="1" baseline="-25000" dirty="0"/>
              <a:t>3</a:t>
            </a:r>
            <a:r>
              <a:rPr lang="en-GB" sz="1400" i="1" dirty="0"/>
              <a:t>Sn/Cu multifilament wires under uniaxial tensile loading at 4.2 K</a:t>
            </a:r>
            <a:r>
              <a:rPr lang="en-GB" sz="1400" dirty="0"/>
              <a:t>”, </a:t>
            </a:r>
            <a:r>
              <a:rPr lang="en-GB" sz="1400" dirty="0" err="1"/>
              <a:t>Supercond</a:t>
            </a:r>
            <a:r>
              <a:rPr lang="en-GB" sz="1400" dirty="0"/>
              <a:t>. Sci. Technol. 27, (2014), 044021</a:t>
            </a:r>
          </a:p>
        </p:txBody>
      </p:sp>
    </p:spTree>
    <p:extLst>
      <p:ext uri="{BB962C8B-B14F-4D97-AF65-F5344CB8AC3E}">
        <p14:creationId xmlns:p14="http://schemas.microsoft.com/office/powerpoint/2010/main" val="42186245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383" y="32665"/>
            <a:ext cx="11752583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Comparison of calculated Nb</a:t>
            </a:r>
            <a:r>
              <a:rPr lang="en-GB" sz="3600" baseline="-25000" dirty="0">
                <a:solidFill>
                  <a:srgbClr val="0070C0"/>
                </a:solidFill>
              </a:rPr>
              <a:t>3</a:t>
            </a:r>
            <a:r>
              <a:rPr lang="en-GB" sz="3600" dirty="0">
                <a:solidFill>
                  <a:srgbClr val="0070C0"/>
                </a:solidFill>
              </a:rPr>
              <a:t>Sn, and measured wire and </a:t>
            </a:r>
            <a:r>
              <a:rPr lang="en-GB" sz="3600" dirty="0" err="1">
                <a:solidFill>
                  <a:srgbClr val="0070C0"/>
                </a:solidFill>
              </a:rPr>
              <a:t>subelement</a:t>
            </a:r>
            <a:r>
              <a:rPr lang="en-GB" sz="3600" dirty="0">
                <a:solidFill>
                  <a:srgbClr val="0070C0"/>
                </a:solidFill>
              </a:rPr>
              <a:t> Young’s moduli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386" y="4693976"/>
            <a:ext cx="4910282" cy="18017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4730" y="4908219"/>
            <a:ext cx="4984173" cy="17371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60137" y="1290176"/>
            <a:ext cx="3384781" cy="35534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48856" y="988524"/>
            <a:ext cx="4820047" cy="38715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4142" y="6495681"/>
            <a:ext cx="1189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[20] Elastic Anisotropy in Multifilament Nb</a:t>
            </a:r>
            <a:r>
              <a:rPr lang="en-GB" i="1" baseline="-25000" dirty="0"/>
              <a:t>3</a:t>
            </a:r>
            <a:r>
              <a:rPr lang="en-GB" i="1" dirty="0"/>
              <a:t>Sn Superconducting Wires”, IEEE Trans Appl. </a:t>
            </a:r>
            <a:r>
              <a:rPr lang="en-GB" i="1" dirty="0" err="1"/>
              <a:t>Supercond</a:t>
            </a:r>
            <a:r>
              <a:rPr lang="en-GB" i="1" dirty="0"/>
              <a:t>., 25(3), (2015), 8400605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48800" y="6510957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52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953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115" y="0"/>
            <a:ext cx="5866954" cy="1125669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Nb</a:t>
            </a:r>
            <a:r>
              <a:rPr lang="en-GB" sz="3600" baseline="-25000" dirty="0">
                <a:solidFill>
                  <a:srgbClr val="0070C0"/>
                </a:solidFill>
              </a:rPr>
              <a:t>3</a:t>
            </a:r>
            <a:r>
              <a:rPr lang="en-GB" sz="3600" dirty="0">
                <a:solidFill>
                  <a:srgbClr val="0070C0"/>
                </a:solidFill>
              </a:rPr>
              <a:t>Sn Young’s modulus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977" y="1359187"/>
            <a:ext cx="6837025" cy="4883958"/>
          </a:xfrm>
        </p:spPr>
        <p:txBody>
          <a:bodyPr>
            <a:normAutofit/>
          </a:bodyPr>
          <a:lstStyle/>
          <a:p>
            <a:pPr lvl="1"/>
            <a:r>
              <a:rPr lang="en-GB" sz="2200" dirty="0"/>
              <a:t>Preferential Nb</a:t>
            </a:r>
            <a:r>
              <a:rPr lang="en-GB" sz="2200" baseline="-25000" dirty="0"/>
              <a:t>3</a:t>
            </a:r>
            <a:r>
              <a:rPr lang="en-GB" sz="2200" dirty="0"/>
              <a:t>Sn grain orientation in RRP and PIT wires causes elastic anisotropy.</a:t>
            </a:r>
          </a:p>
          <a:p>
            <a:pPr lvl="1"/>
            <a:r>
              <a:rPr lang="en-GB" sz="2200" dirty="0"/>
              <a:t>Nb</a:t>
            </a:r>
            <a:r>
              <a:rPr lang="en-GB" sz="2200" baseline="-25000" dirty="0"/>
              <a:t>3</a:t>
            </a:r>
            <a:r>
              <a:rPr lang="en-GB" sz="2200" dirty="0"/>
              <a:t>Sn elastic anisotropy was calculated from:</a:t>
            </a:r>
          </a:p>
          <a:p>
            <a:pPr lvl="2"/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grain orientation distribution determined by neutron diffraction [14] and by Electron Backscatter Diffraction (EBSD) [20], </a:t>
            </a:r>
          </a:p>
          <a:p>
            <a:pPr lvl="2"/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single crystal elastic constants (SEC) determined from ultrasonic measurements [21].</a:t>
            </a:r>
          </a:p>
          <a:p>
            <a:pPr lvl="1"/>
            <a:r>
              <a:rPr lang="en-GB" sz="2200" dirty="0"/>
              <a:t>Nb</a:t>
            </a:r>
            <a:r>
              <a:rPr lang="en-GB" sz="2200" baseline="-25000" dirty="0"/>
              <a:t>3</a:t>
            </a:r>
            <a:r>
              <a:rPr lang="en-GB" sz="2200" dirty="0"/>
              <a:t>Sn Young’s moduli calculations rely on the availability of accurate SEC.</a:t>
            </a:r>
          </a:p>
          <a:p>
            <a:pPr lvl="1"/>
            <a:r>
              <a:rPr lang="en-GB" sz="2200" dirty="0"/>
              <a:t>Young’s moduli in axial direction of the RRP and PIT wires are 140 </a:t>
            </a:r>
            <a:r>
              <a:rPr lang="en-GB" sz="2200" dirty="0" err="1"/>
              <a:t>GPa</a:t>
            </a:r>
            <a:r>
              <a:rPr lang="en-GB" sz="2200" dirty="0"/>
              <a:t> and 130 </a:t>
            </a:r>
            <a:r>
              <a:rPr lang="en-GB" sz="2200" dirty="0" err="1"/>
              <a:t>GPa</a:t>
            </a:r>
            <a:r>
              <a:rPr lang="en-GB" sz="2200" dirty="0"/>
              <a:t>, respectively </a:t>
            </a:r>
            <a:r>
              <a:rPr lang="en-GB" dirty="0"/>
              <a:t>with an estimated uncertainly &lt;±10% [20]</a:t>
            </a:r>
            <a:r>
              <a:rPr lang="en-GB" sz="2200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723" y="5780782"/>
            <a:ext cx="10678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sz="1600" i="1" dirty="0"/>
            </a:br>
            <a:r>
              <a:rPr lang="en-GB" sz="1600" i="1" dirty="0"/>
              <a:t>[20] “Elastic Anisotropy in Multifilament Nb</a:t>
            </a:r>
            <a:r>
              <a:rPr lang="en-GB" sz="1600" i="1" baseline="-25000" dirty="0"/>
              <a:t>3</a:t>
            </a:r>
            <a:r>
              <a:rPr lang="en-GB" sz="1600" i="1" dirty="0"/>
              <a:t>Sn Superconducting Wires”, IEEE Trans Appl. </a:t>
            </a:r>
            <a:r>
              <a:rPr lang="en-GB" sz="1600" i="1" dirty="0" err="1"/>
              <a:t>Supercond</a:t>
            </a:r>
            <a:r>
              <a:rPr lang="en-GB" sz="1600" i="1" dirty="0"/>
              <a:t>., 25(3), (2015), 8400605</a:t>
            </a:r>
          </a:p>
          <a:p>
            <a:r>
              <a:rPr lang="en-GB" sz="1600" i="1" dirty="0"/>
              <a:t>[21] K. R. Keller and J. J. </a:t>
            </a:r>
            <a:r>
              <a:rPr lang="en-GB" sz="1600" i="1" dirty="0" err="1"/>
              <a:t>Hanak</a:t>
            </a:r>
            <a:r>
              <a:rPr lang="en-GB" sz="1600" i="1" dirty="0"/>
              <a:t>, “Lattice softening in single crystal Nb</a:t>
            </a:r>
            <a:r>
              <a:rPr lang="en-GB" sz="1600" i="1" baseline="-25000" dirty="0"/>
              <a:t>3</a:t>
            </a:r>
            <a:r>
              <a:rPr lang="en-GB" sz="1600" i="1" dirty="0"/>
              <a:t>Sn” Phys. Lett., vol. 21, no. 3, pp. 263–264, 1966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86069" y="51334"/>
            <a:ext cx="5093343" cy="4495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69003" y="4109570"/>
            <a:ext cx="5070598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i="1" dirty="0"/>
              <a:t>Nb</a:t>
            </a:r>
            <a:r>
              <a:rPr lang="en-GB" i="1" baseline="-25000" dirty="0"/>
              <a:t>3</a:t>
            </a:r>
            <a:r>
              <a:rPr lang="en-GB" i="1" dirty="0"/>
              <a:t>Sn Young’s modulus as a function of the angle with respect to the drawing direction (in 11 T dipole short model coil #107, made with RRP wire). Open symbols show the Young’s moduli determined from SEC and EBSD data of a RRP wire [20].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53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4652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986" y="0"/>
            <a:ext cx="10689021" cy="1325563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The unusual temperature dependence of the Nb</a:t>
            </a:r>
            <a:r>
              <a:rPr lang="en-GB" sz="3600" baseline="-25000" dirty="0">
                <a:solidFill>
                  <a:srgbClr val="0070C0"/>
                </a:solidFill>
              </a:rPr>
              <a:t>3</a:t>
            </a:r>
            <a:r>
              <a:rPr lang="en-GB" sz="3600" dirty="0">
                <a:solidFill>
                  <a:srgbClr val="0070C0"/>
                </a:solidFill>
              </a:rPr>
              <a:t>Sn Young’s modulus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2338" y="1654777"/>
            <a:ext cx="5566157" cy="4351338"/>
          </a:xfrm>
        </p:spPr>
        <p:txBody>
          <a:bodyPr>
            <a:normAutofit/>
          </a:bodyPr>
          <a:lstStyle/>
          <a:p>
            <a:r>
              <a:rPr lang="en-GB" sz="2400" dirty="0"/>
              <a:t>During cool down to below about 40 K a Nb</a:t>
            </a:r>
            <a:r>
              <a:rPr lang="en-GB" sz="2400" baseline="-25000" dirty="0"/>
              <a:t>3</a:t>
            </a:r>
            <a:r>
              <a:rPr lang="en-GB" sz="2400" dirty="0"/>
              <a:t>Sn lattice softening occurs [21].</a:t>
            </a:r>
          </a:p>
          <a:p>
            <a:r>
              <a:rPr lang="en-GB" sz="2400" dirty="0"/>
              <a:t>The reduction of Nb</a:t>
            </a:r>
            <a:r>
              <a:rPr lang="en-GB" sz="2400" baseline="-25000" dirty="0"/>
              <a:t>3</a:t>
            </a:r>
            <a:r>
              <a:rPr lang="en-GB" sz="2400" dirty="0"/>
              <a:t>Sn Young’s modulus in recent Nb</a:t>
            </a:r>
            <a:r>
              <a:rPr lang="en-GB" sz="2400" baseline="-25000" dirty="0"/>
              <a:t>3</a:t>
            </a:r>
            <a:r>
              <a:rPr lang="en-GB" sz="2400" dirty="0"/>
              <a:t>Sn RRP and PIT type wires is confirmed by combined XRD-stress-strain measurements at RT and at 4.2 K.</a:t>
            </a:r>
          </a:p>
          <a:p>
            <a:r>
              <a:rPr lang="en-GB" sz="2400" dirty="0"/>
              <a:t>At 4.2 K the axial PIT Nb</a:t>
            </a:r>
            <a:r>
              <a:rPr lang="en-GB" sz="2400" baseline="-25000" dirty="0"/>
              <a:t>3</a:t>
            </a:r>
            <a:r>
              <a:rPr lang="en-GB" sz="2400" dirty="0"/>
              <a:t>Sn </a:t>
            </a:r>
            <a:r>
              <a:rPr lang="en-GB" sz="2400" dirty="0" err="1"/>
              <a:t>subelement</a:t>
            </a:r>
            <a:r>
              <a:rPr lang="en-GB" sz="2400" dirty="0"/>
              <a:t> Young’s modulus is 27% smaller than the corresponding RT value. </a:t>
            </a: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8496" y="823643"/>
            <a:ext cx="5756988" cy="42311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46618" y="5080817"/>
            <a:ext cx="6297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Comparison of RT and 4.2 K Nb</a:t>
            </a:r>
            <a:r>
              <a:rPr lang="en-GB" i="1" baseline="-25000" dirty="0"/>
              <a:t>3</a:t>
            </a:r>
            <a:r>
              <a:rPr lang="en-GB" i="1" dirty="0"/>
              <a:t>Sn filament stress strain curves (stress is normalised to non-Cu cross section of the PIT wire) [19].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2338" y="6382921"/>
            <a:ext cx="10678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 [21] K. R. Keller and J. J. </a:t>
            </a:r>
            <a:r>
              <a:rPr lang="en-GB" sz="1600" i="1" dirty="0" err="1"/>
              <a:t>Hanak</a:t>
            </a:r>
            <a:r>
              <a:rPr lang="en-GB" sz="1600" i="1" dirty="0"/>
              <a:t>, “Lattice softening in single crystal Nb</a:t>
            </a:r>
            <a:r>
              <a:rPr lang="en-GB" sz="1600" i="1" baseline="-25000" dirty="0"/>
              <a:t>3</a:t>
            </a:r>
            <a:r>
              <a:rPr lang="en-GB" sz="1600" i="1" dirty="0"/>
              <a:t>Sn” Phys. Lett., vol. 21, no. 3, pp. 263–264, 1966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54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5919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491" y="0"/>
            <a:ext cx="11578848" cy="1325563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0070C0"/>
                </a:solidFill>
              </a:rPr>
              <a:t>Nb</a:t>
            </a:r>
            <a:r>
              <a:rPr lang="en-GB" sz="3200" baseline="-25000" dirty="0">
                <a:solidFill>
                  <a:srgbClr val="0070C0"/>
                </a:solidFill>
              </a:rPr>
              <a:t>3</a:t>
            </a:r>
            <a:r>
              <a:rPr lang="en-GB" sz="3200" dirty="0">
                <a:solidFill>
                  <a:srgbClr val="0070C0"/>
                </a:solidFill>
              </a:rPr>
              <a:t>Sn Poisson’s ratio at 4.2 K</a:t>
            </a:r>
            <a:endParaRPr lang="en-GB" sz="30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6003" y="1325563"/>
            <a:ext cx="5989716" cy="4351338"/>
          </a:xfrm>
        </p:spPr>
        <p:txBody>
          <a:bodyPr>
            <a:normAutofit/>
          </a:bodyPr>
          <a:lstStyle/>
          <a:p>
            <a:r>
              <a:rPr lang="en-GB" sz="2400" dirty="0"/>
              <a:t>Derived from Nb</a:t>
            </a:r>
            <a:r>
              <a:rPr lang="en-GB" sz="2400" baseline="-25000" dirty="0"/>
              <a:t>3</a:t>
            </a:r>
            <a:r>
              <a:rPr lang="en-GB" sz="2400" dirty="0"/>
              <a:t>Sn lattice parameter measurements by high energy synchrotron X-ray diffraction during uniaxial tests in liquid He.</a:t>
            </a:r>
          </a:p>
          <a:p>
            <a:r>
              <a:rPr lang="en-GB" sz="2400" dirty="0"/>
              <a:t>It is assumed that the Nb</a:t>
            </a:r>
            <a:r>
              <a:rPr lang="en-GB" sz="2400" baseline="-25000" dirty="0"/>
              <a:t>3</a:t>
            </a:r>
            <a:r>
              <a:rPr lang="en-GB" sz="2400" dirty="0"/>
              <a:t>Sn lattice changes are not strongly effected by the annealed Cu matrix.</a:t>
            </a:r>
          </a:p>
          <a:p>
            <a:r>
              <a:rPr lang="en-GB" sz="2400" dirty="0"/>
              <a:t>Poisson’s ratio can be calculated as the quotient of the transverse and axial lattice parameter change. </a:t>
            </a:r>
          </a:p>
          <a:p>
            <a:pPr marL="0" indent="0">
              <a:buNone/>
            </a:pPr>
            <a:r>
              <a:rPr lang="en-GB" sz="2400" i="1" dirty="0"/>
              <a:t>		ν</a:t>
            </a:r>
            <a:r>
              <a:rPr lang="en-GB" sz="2400" i="1" baseline="-25000" dirty="0"/>
              <a:t>Nb3Sn-4.2K</a:t>
            </a:r>
            <a:r>
              <a:rPr lang="en-GB" sz="2400" dirty="0"/>
              <a:t>=0.36</a:t>
            </a: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221" y="1055139"/>
            <a:ext cx="4980599" cy="38719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766561" y="5180033"/>
            <a:ext cx="5171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Nb</a:t>
            </a:r>
            <a:r>
              <a:rPr lang="en-GB" i="1" baseline="-25000" dirty="0"/>
              <a:t>3</a:t>
            </a:r>
            <a:r>
              <a:rPr lang="en-GB" i="1" dirty="0"/>
              <a:t>Sn transverse lattice strain as a function the axial lattice strain measured during uniaxial tensile loading of BR, PIT and RRP wires in liquid He [19].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55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569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7A9E-A0E1-420E-AB78-126330A9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848" y="122888"/>
            <a:ext cx="10698018" cy="844839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Comparison of the Cu mechanical properties in LHC </a:t>
            </a:r>
            <a:br>
              <a:rPr lang="en-GB" sz="3600" dirty="0">
                <a:solidFill>
                  <a:srgbClr val="0070C0"/>
                </a:solidFill>
              </a:rPr>
            </a:br>
            <a:r>
              <a:rPr lang="en-GB" sz="3600" dirty="0" err="1">
                <a:solidFill>
                  <a:srgbClr val="0070C0"/>
                </a:solidFill>
              </a:rPr>
              <a:t>Nb-Ti</a:t>
            </a:r>
            <a:r>
              <a:rPr lang="en-GB" sz="3600" dirty="0">
                <a:solidFill>
                  <a:srgbClr val="0070C0"/>
                </a:solidFill>
              </a:rPr>
              <a:t> and in HL-LHC Nb</a:t>
            </a:r>
            <a:r>
              <a:rPr lang="en-GB" sz="3600" baseline="-25000" dirty="0">
                <a:solidFill>
                  <a:srgbClr val="0070C0"/>
                </a:solidFill>
              </a:rPr>
              <a:t>3</a:t>
            </a:r>
            <a:r>
              <a:rPr lang="en-GB" sz="3600" dirty="0">
                <a:solidFill>
                  <a:srgbClr val="0070C0"/>
                </a:solidFill>
              </a:rPr>
              <a:t>Sn wires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EC682D-761F-4E91-AC9B-A88BE7D22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560" y="1080087"/>
            <a:ext cx="6016025" cy="4351338"/>
          </a:xfrm>
        </p:spPr>
        <p:txBody>
          <a:bodyPr>
            <a:normAutofit/>
          </a:bodyPr>
          <a:lstStyle/>
          <a:p>
            <a:r>
              <a:rPr lang="en-GB" sz="2000" dirty="0"/>
              <a:t>The Cu in the LHC </a:t>
            </a:r>
            <a:r>
              <a:rPr lang="en-GB" sz="2000" dirty="0" err="1"/>
              <a:t>Nb-Ti</a:t>
            </a:r>
            <a:r>
              <a:rPr lang="en-GB" sz="2000" dirty="0"/>
              <a:t> wires is partly annealed during a 1 h-190 °C HT at the end of the wire production (Cu Vickers hardness HV0.05 = 79.7±2.0).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9CB339-A0CF-4214-8A6C-A92C8D5DAA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6984" y="2503395"/>
            <a:ext cx="4663952" cy="3054633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753162"/>
              </p:ext>
            </p:extLst>
          </p:nvPr>
        </p:nvGraphicFramePr>
        <p:xfrm>
          <a:off x="6436822" y="1047131"/>
          <a:ext cx="5653578" cy="1505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1388">
                  <a:extLst>
                    <a:ext uri="{9D8B030D-6E8A-4147-A177-3AD203B41FA5}">
                      <a16:colId xmlns:a16="http://schemas.microsoft.com/office/drawing/2014/main" val="501876340"/>
                    </a:ext>
                  </a:extLst>
                </a:gridCol>
                <a:gridCol w="1322154">
                  <a:extLst>
                    <a:ext uri="{9D8B030D-6E8A-4147-A177-3AD203B41FA5}">
                      <a16:colId xmlns:a16="http://schemas.microsoft.com/office/drawing/2014/main" val="4131885248"/>
                    </a:ext>
                  </a:extLst>
                </a:gridCol>
                <a:gridCol w="1330036">
                  <a:extLst>
                    <a:ext uri="{9D8B030D-6E8A-4147-A177-3AD203B41FA5}">
                      <a16:colId xmlns:a16="http://schemas.microsoft.com/office/drawing/2014/main" val="1401610608"/>
                    </a:ext>
                  </a:extLst>
                </a:gridCol>
              </a:tblGrid>
              <a:tr h="170391">
                <a:tc>
                  <a:txBody>
                    <a:bodyPr/>
                    <a:lstStyle/>
                    <a:p>
                      <a:pPr algn="l"/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noProof="0" dirty="0"/>
                        <a:t>R</a:t>
                      </a:r>
                      <a:r>
                        <a:rPr lang="en-GB" sz="1400" i="1" baseline="-25000" noProof="0" dirty="0"/>
                        <a:t>p0.2</a:t>
                      </a:r>
                      <a:r>
                        <a:rPr lang="en-GB" sz="1400" noProof="0" dirty="0"/>
                        <a:t> (MPa)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i="1" dirty="0" err="1"/>
                        <a:t>R</a:t>
                      </a:r>
                      <a:r>
                        <a:rPr lang="fr-CH" sz="1400" i="1" baseline="-25000" dirty="0" err="1"/>
                        <a:t>m</a:t>
                      </a:r>
                      <a:r>
                        <a:rPr lang="fr-CH" sz="1400" dirty="0"/>
                        <a:t> (</a:t>
                      </a:r>
                      <a:r>
                        <a:rPr lang="fr-CH" sz="1400" dirty="0" err="1"/>
                        <a:t>MPa</a:t>
                      </a:r>
                      <a:r>
                        <a:rPr lang="fr-CH" sz="1400" dirty="0"/>
                        <a:t>)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0331397"/>
                  </a:ext>
                </a:extLst>
              </a:tr>
              <a:tr h="167871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</a:pPr>
                      <a:r>
                        <a:rPr lang="en-GB" sz="1400" noProof="0" dirty="0"/>
                        <a:t>RRP wire #7419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</a:pPr>
                      <a:r>
                        <a:rPr lang="en-GB" sz="1400" noProof="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185±4.5 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921517"/>
                  </a:ext>
                </a:extLst>
              </a:tr>
              <a:tr h="167871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</a:pPr>
                      <a:r>
                        <a:rPr lang="en-GB" sz="1400" noProof="0" dirty="0"/>
                        <a:t>Fully annealed Cu ( as in HL-LHC wire)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</a:pPr>
                      <a:r>
                        <a:rPr lang="en-GB" sz="1400" noProof="0" dirty="0"/>
                        <a:t>46.2±2.6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</a:pPr>
                      <a:r>
                        <a:rPr lang="fr-CH" sz="1400" dirty="0"/>
                        <a:t>204±1.6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5887271"/>
                  </a:ext>
                </a:extLst>
              </a:tr>
              <a:tr h="167871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</a:pPr>
                      <a:r>
                        <a:rPr lang="en-GB" sz="1400" baseline="0" noProof="0" dirty="0"/>
                        <a:t>LHC wire 01K152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</a:pPr>
                      <a:r>
                        <a:rPr lang="en-GB" sz="1400" noProof="0" dirty="0"/>
                        <a:t>282±8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</a:pPr>
                      <a:r>
                        <a:rPr lang="fr-CH" sz="1400" dirty="0"/>
                        <a:t>747±8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1764597"/>
                  </a:ext>
                </a:extLst>
              </a:tr>
              <a:tr h="1678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6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Partly annealed Cu</a:t>
                      </a:r>
                      <a:r>
                        <a:rPr lang="en-GB" sz="1400" baseline="0" noProof="0" dirty="0"/>
                        <a:t> in LHC wire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</a:pPr>
                      <a:r>
                        <a:rPr lang="en-GB" sz="1400" noProof="0" dirty="0"/>
                        <a:t>roughly 250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80"/>
                        </a:lnSpc>
                      </a:pPr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5241710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0690C95F-BE30-4FAE-9757-B70FF6373349}"/>
              </a:ext>
            </a:extLst>
          </p:cNvPr>
          <p:cNvSpPr/>
          <p:nvPr/>
        </p:nvSpPr>
        <p:spPr>
          <a:xfrm>
            <a:off x="156680" y="5903426"/>
            <a:ext cx="120091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rgbClr val="000000"/>
                </a:solidFill>
              </a:rPr>
              <a:t>RT stress-strain curve of (a) inner LHC </a:t>
            </a:r>
            <a:r>
              <a:rPr lang="en-GB" sz="1600" i="1" dirty="0" err="1">
                <a:solidFill>
                  <a:srgbClr val="000000"/>
                </a:solidFill>
              </a:rPr>
              <a:t>Nb-Ti</a:t>
            </a:r>
            <a:r>
              <a:rPr lang="en-GB" sz="1600" i="1" dirty="0">
                <a:solidFill>
                  <a:srgbClr val="000000"/>
                </a:solidFill>
              </a:rPr>
              <a:t> wire 01K152 [33] and (b) reacted RRP type Nb</a:t>
            </a:r>
            <a:r>
              <a:rPr lang="en-GB" sz="1600" i="1" baseline="-25000" dirty="0">
                <a:solidFill>
                  <a:srgbClr val="000000"/>
                </a:solidFill>
              </a:rPr>
              <a:t>3</a:t>
            </a:r>
            <a:r>
              <a:rPr lang="en-GB" sz="1600" i="1" dirty="0">
                <a:solidFill>
                  <a:srgbClr val="000000"/>
                </a:solidFill>
              </a:rPr>
              <a:t>Sn wire (OST billet #7419). </a:t>
            </a:r>
            <a:r>
              <a:rPr lang="en-GB" sz="1600" b="1" i="1" dirty="0">
                <a:solidFill>
                  <a:srgbClr val="000000"/>
                </a:solidFill>
              </a:rPr>
              <a:t>Courtesy R. Bjoerstad</a:t>
            </a:r>
            <a:r>
              <a:rPr lang="en-GB" sz="1600" i="1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" y="6321384"/>
            <a:ext cx="115380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[33] C. Scheuerlein, T. </a:t>
            </a:r>
            <a:r>
              <a:rPr lang="en-GB" sz="1400" dirty="0" err="1">
                <a:solidFill>
                  <a:srgbClr val="000000"/>
                </a:solidFill>
              </a:rPr>
              <a:t>Boutboul</a:t>
            </a:r>
            <a:r>
              <a:rPr lang="en-GB" sz="1400" dirty="0">
                <a:solidFill>
                  <a:srgbClr val="000000"/>
                </a:solidFill>
              </a:rPr>
              <a:t>, D. Leroy, L. </a:t>
            </a:r>
            <a:r>
              <a:rPr lang="en-GB" sz="1400" dirty="0" err="1">
                <a:solidFill>
                  <a:srgbClr val="000000"/>
                </a:solidFill>
              </a:rPr>
              <a:t>Oberli</a:t>
            </a:r>
            <a:r>
              <a:rPr lang="en-GB" sz="1400" dirty="0">
                <a:solidFill>
                  <a:srgbClr val="000000"/>
                </a:solidFill>
              </a:rPr>
              <a:t>, B. Rehmer</a:t>
            </a:r>
            <a:r>
              <a:rPr lang="en-GB" sz="1400" i="1" dirty="0">
                <a:solidFill>
                  <a:srgbClr val="000000"/>
                </a:solidFill>
              </a:rPr>
              <a:t>, “Hardness and tensile strength of </a:t>
            </a:r>
            <a:r>
              <a:rPr lang="en-GB" sz="1400" i="1" dirty="0" err="1">
                <a:solidFill>
                  <a:srgbClr val="000000"/>
                </a:solidFill>
              </a:rPr>
              <a:t>multifilamentary</a:t>
            </a:r>
            <a:r>
              <a:rPr lang="en-GB" sz="1400" i="1" dirty="0">
                <a:solidFill>
                  <a:srgbClr val="000000"/>
                </a:solidFill>
              </a:rPr>
              <a:t> metal–matrix composite superconductors for the LHC”, </a:t>
            </a:r>
            <a:r>
              <a:rPr lang="en-GB" sz="1400" dirty="0">
                <a:solidFill>
                  <a:srgbClr val="000000"/>
                </a:solidFill>
              </a:rPr>
              <a:t>J Mater </a:t>
            </a:r>
            <a:r>
              <a:rPr lang="en-GB" sz="1400" dirty="0" err="1">
                <a:solidFill>
                  <a:srgbClr val="000000"/>
                </a:solidFill>
              </a:rPr>
              <a:t>Sci</a:t>
            </a:r>
            <a:r>
              <a:rPr lang="en-GB" sz="1400" dirty="0">
                <a:solidFill>
                  <a:srgbClr val="000000"/>
                </a:solidFill>
              </a:rPr>
              <a:t> (2006), DOI 10.1007/s10853-006-0633-3</a:t>
            </a:r>
            <a:endParaRPr lang="en-GB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239" y="2880143"/>
            <a:ext cx="5090627" cy="3023283"/>
          </a:xfrm>
          <a:prstGeom prst="rect">
            <a:avLst/>
          </a:prstGeom>
        </p:spPr>
      </p:pic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56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31017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-6958"/>
            <a:ext cx="10674896" cy="987445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Calculation of loading strain and stress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916672"/>
            <a:ext cx="10932452" cy="4972418"/>
          </a:xfrm>
        </p:spPr>
        <p:txBody>
          <a:bodyPr>
            <a:norm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2200" dirty="0"/>
              <a:t>The Nb</a:t>
            </a:r>
            <a:r>
              <a:rPr lang="en-US" altLang="en-US" sz="2200" baseline="-25000" dirty="0"/>
              <a:t>3</a:t>
            </a:r>
            <a:r>
              <a:rPr lang="en-US" altLang="en-US" sz="2200" dirty="0"/>
              <a:t>Sn and Cu loading strains caused by the externally applied stress are determined from the Nb</a:t>
            </a:r>
            <a:r>
              <a:rPr lang="en-US" altLang="en-US" sz="2200" baseline="-25000" dirty="0"/>
              <a:t>3</a:t>
            </a:r>
            <a:r>
              <a:rPr lang="en-US" altLang="en-US" sz="2200" dirty="0"/>
              <a:t>Sn (321) and Cu (220) scattering angles.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2200" dirty="0"/>
              <a:t>Loading strains in transverse, axial, and radial directions are calculated with respect to the assumed stress-free scattering angle.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200" dirty="0"/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1000" dirty="0"/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dirty="0"/>
              <a:t>Loading stresses are calculated assuming that the transverse, axial and radial directions are the principal stress directions in the sample, and that there are no shear stresses in the sample.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dirty="0"/>
              <a:t>Elastic constants and Poisson’s ratios have been calculated </a:t>
            </a:r>
            <a:r>
              <a:rPr lang="en-GB" sz="2200" dirty="0"/>
              <a:t>from single crystal elastic constants (</a:t>
            </a:r>
            <a:r>
              <a:rPr lang="en-GB" sz="2200" i="1" dirty="0"/>
              <a:t>E</a:t>
            </a:r>
            <a:r>
              <a:rPr lang="en-GB" sz="2200" i="1" baseline="-25000" dirty="0"/>
              <a:t>Nb3Sn(321)</a:t>
            </a:r>
            <a:r>
              <a:rPr lang="en-GB" sz="2200" dirty="0"/>
              <a:t>=131 </a:t>
            </a:r>
            <a:r>
              <a:rPr lang="en-GB" sz="2200" dirty="0" err="1"/>
              <a:t>GPa</a:t>
            </a:r>
            <a:r>
              <a:rPr lang="en-GB" sz="2200" dirty="0"/>
              <a:t>, </a:t>
            </a:r>
            <a:r>
              <a:rPr lang="en-GB" sz="2200" i="1" dirty="0"/>
              <a:t>ν</a:t>
            </a:r>
            <a:r>
              <a:rPr lang="en-GB" sz="2200" i="1" baseline="-25000" dirty="0"/>
              <a:t>Nb3Sn(321)</a:t>
            </a:r>
            <a:r>
              <a:rPr lang="en-GB" sz="2200" dirty="0"/>
              <a:t>=0.363, </a:t>
            </a:r>
            <a:r>
              <a:rPr lang="en-GB" sz="2200" i="1" dirty="0" err="1"/>
              <a:t>E</a:t>
            </a:r>
            <a:r>
              <a:rPr lang="en-GB" sz="2200" i="1" baseline="-25000" dirty="0" err="1"/>
              <a:t>cu</a:t>
            </a:r>
            <a:r>
              <a:rPr lang="en-GB" sz="2200" i="1" baseline="-25000" dirty="0"/>
              <a:t>(220)</a:t>
            </a:r>
            <a:r>
              <a:rPr lang="en-GB" sz="2200" dirty="0"/>
              <a:t>=138.9 </a:t>
            </a:r>
            <a:r>
              <a:rPr lang="en-GB" sz="2200" dirty="0" err="1"/>
              <a:t>GPa</a:t>
            </a:r>
            <a:r>
              <a:rPr lang="en-GB" sz="2200" dirty="0"/>
              <a:t>, </a:t>
            </a:r>
            <a:r>
              <a:rPr lang="en-GB" sz="2200" i="1" dirty="0" err="1"/>
              <a:t>ν</a:t>
            </a:r>
            <a:r>
              <a:rPr lang="en-GB" sz="2200" i="1" baseline="-25000" dirty="0" err="1"/>
              <a:t>Cu</a:t>
            </a:r>
            <a:r>
              <a:rPr lang="en-GB" sz="2200" i="1" baseline="-25000" dirty="0"/>
              <a:t>(220)</a:t>
            </a:r>
            <a:r>
              <a:rPr lang="en-GB" sz="2200" dirty="0"/>
              <a:t>=0.333) [21,26,27].</a:t>
            </a:r>
            <a:r>
              <a:rPr lang="en-GB" altLang="en-US" sz="2200" dirty="0"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lang="en-GB" altLang="en-US" dirty="0">
                <a:latin typeface="Arial" panose="020B0604020202020204" pitchFamily="34" charset="0"/>
                <a:ea typeface="Times New Roman" panose="02020603050405020304" pitchFamily="18" charset="0"/>
              </a:rPr>
              <a:t>								</a:t>
            </a:r>
            <a:r>
              <a:rPr lang="en-GB" altLang="en-US" sz="2200" dirty="0"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endParaRPr lang="en-GB" sz="2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337" y="97795"/>
            <a:ext cx="20313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806499" y="2357267"/>
          <a:ext cx="3305163" cy="762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993900" imgH="482600" progId="Equation.3">
                  <p:embed/>
                </p:oleObj>
              </mc:Choice>
              <mc:Fallback>
                <p:oleObj r:id="rId2" imgW="1993900" imgH="48260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499" y="2357267"/>
                        <a:ext cx="3305163" cy="7627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4008" y="89854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4008" y="5657001"/>
            <a:ext cx="12044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[21] </a:t>
            </a:r>
            <a:r>
              <a:rPr lang="en-GB" sz="1500" dirty="0"/>
              <a:t>K.R. Keller, J.J. </a:t>
            </a:r>
            <a:r>
              <a:rPr lang="en-GB" sz="1500" dirty="0" err="1"/>
              <a:t>Hanak</a:t>
            </a:r>
            <a:r>
              <a:rPr lang="en-GB" sz="1500" dirty="0"/>
              <a:t>, “</a:t>
            </a:r>
            <a:r>
              <a:rPr lang="en-GB" sz="1500" i="1" dirty="0"/>
              <a:t>Lattice softening in single crystal Nb</a:t>
            </a:r>
            <a:r>
              <a:rPr lang="en-GB" sz="1500" i="1" baseline="-25000" dirty="0"/>
              <a:t>3</a:t>
            </a:r>
            <a:r>
              <a:rPr lang="en-GB" sz="1500" i="1" dirty="0"/>
              <a:t>Sn</a:t>
            </a:r>
            <a:r>
              <a:rPr lang="en-GB" sz="1500" dirty="0"/>
              <a:t>”, Phys. Lett., vol. 21(3), (1966), 263-264</a:t>
            </a:r>
          </a:p>
          <a:p>
            <a:r>
              <a:rPr lang="en-GB" sz="1600" dirty="0"/>
              <a:t>[26] </a:t>
            </a:r>
            <a:r>
              <a:rPr lang="en-GB" sz="1500" dirty="0"/>
              <a:t>H. </a:t>
            </a:r>
            <a:r>
              <a:rPr lang="en-GB" sz="1500" dirty="0" err="1"/>
              <a:t>Wern</a:t>
            </a:r>
            <a:r>
              <a:rPr lang="en-GB" sz="1500" dirty="0"/>
              <a:t>, R. Johannes, H. </a:t>
            </a:r>
            <a:r>
              <a:rPr lang="en-GB" sz="1500" dirty="0" err="1"/>
              <a:t>Walz</a:t>
            </a:r>
            <a:r>
              <a:rPr lang="en-GB" sz="1500" dirty="0"/>
              <a:t>, </a:t>
            </a:r>
            <a:r>
              <a:rPr lang="de-DE" sz="1500" dirty="0"/>
              <a:t>“</a:t>
            </a:r>
            <a:r>
              <a:rPr lang="en-GB" sz="1500" i="1" dirty="0"/>
              <a:t>Dependence of the X-Ray Elastic Constants on the Diffraction Pla</a:t>
            </a:r>
            <a:r>
              <a:rPr lang="en-GB" sz="1500" dirty="0"/>
              <a:t>ne</a:t>
            </a:r>
            <a:r>
              <a:rPr lang="de-DE" sz="1500" dirty="0"/>
              <a:t>“</a:t>
            </a:r>
            <a:r>
              <a:rPr lang="en-GB" sz="1500" dirty="0"/>
              <a:t>, phys. stat. sol. </a:t>
            </a:r>
            <a:r>
              <a:rPr lang="de-DE" sz="1500" dirty="0"/>
              <a:t>(b) 206(2), (1998), 545-557</a:t>
            </a:r>
            <a:endParaRPr lang="en-GB" sz="1500" dirty="0"/>
          </a:p>
          <a:p>
            <a:r>
              <a:rPr lang="en-GB" sz="1600" dirty="0"/>
              <a:t>[27] </a:t>
            </a:r>
            <a:r>
              <a:rPr lang="de-DE" sz="1500" dirty="0"/>
              <a:t>E. Kröner, “Berechnung der elastischen Konstanten des Vielkristalls aus den Konstanten des Einkristalls“, Zeitschrift für Physik, 151(4), (1958), 504–18</a:t>
            </a:r>
            <a:endParaRPr lang="en-GB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571290" y="4944458"/>
          <a:ext cx="3935034" cy="694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616200" imgH="482600" progId="Equation.3">
                  <p:embed/>
                </p:oleObj>
              </mc:Choice>
              <mc:Fallback>
                <p:oleObj r:id="rId4" imgW="2616200" imgH="4826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290" y="4944458"/>
                        <a:ext cx="3935034" cy="6944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57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39662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514" y="1"/>
            <a:ext cx="10021587" cy="1042416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Transverse compression: </a:t>
            </a:r>
            <a:br>
              <a:rPr lang="en-GB" sz="3600" b="1" dirty="0">
                <a:solidFill>
                  <a:srgbClr val="0070C0"/>
                </a:solidFill>
              </a:rPr>
            </a:br>
            <a:r>
              <a:rPr lang="en-GB" sz="3600" b="1" dirty="0">
                <a:solidFill>
                  <a:srgbClr val="0070C0"/>
                </a:solidFill>
              </a:rPr>
              <a:t>Nb</a:t>
            </a:r>
            <a:r>
              <a:rPr lang="en-GB" sz="3600" b="1" baseline="-25000" dirty="0">
                <a:solidFill>
                  <a:srgbClr val="0070C0"/>
                </a:solidFill>
              </a:rPr>
              <a:t>3</a:t>
            </a:r>
            <a:r>
              <a:rPr lang="en-GB" sz="3600" b="1" dirty="0">
                <a:solidFill>
                  <a:srgbClr val="0070C0"/>
                </a:solidFill>
              </a:rPr>
              <a:t>Sn and Cu loading strain and stress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81" y="1420560"/>
            <a:ext cx="4329468" cy="435133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/>
              <a:t>Loading strains and stresses are calculated from the relative changes of the diffraction angles.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/>
              <a:t>Cu is under similar compressive stress in all three directions.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/>
              <a:t>The magnitude of the Cu pressure corresponds approximately with the externally applied transverse compressive stress.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200" dirty="0"/>
              <a:t>Uniaxial transverse compression induces an important axial tensile stress in the Nb</a:t>
            </a:r>
            <a:r>
              <a:rPr lang="en-GB" sz="2200" baseline="-25000" dirty="0"/>
              <a:t>3</a:t>
            </a:r>
            <a:r>
              <a:rPr lang="en-GB" sz="2200" dirty="0"/>
              <a:t>Sn filaments.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31322" y="6001547"/>
            <a:ext cx="7403087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000000"/>
                </a:solidFill>
              </a:rPr>
              <a:t>(a) Nb</a:t>
            </a:r>
            <a:r>
              <a:rPr lang="en-GB" sz="1600" i="1" baseline="-25000" dirty="0">
                <a:solidFill>
                  <a:srgbClr val="000000"/>
                </a:solidFill>
              </a:rPr>
              <a:t>3</a:t>
            </a:r>
            <a:r>
              <a:rPr lang="en-GB" sz="1600" i="1" dirty="0">
                <a:solidFill>
                  <a:srgbClr val="000000"/>
                </a:solidFill>
              </a:rPr>
              <a:t>Sn (321) and (b) Cu (220) lattice strains and (c) Nb</a:t>
            </a:r>
            <a:r>
              <a:rPr lang="en-GB" sz="1600" i="1" baseline="-25000" dirty="0">
                <a:solidFill>
                  <a:srgbClr val="000000"/>
                </a:solidFill>
              </a:rPr>
              <a:t>3</a:t>
            </a:r>
            <a:r>
              <a:rPr lang="en-GB" sz="1600" i="1" dirty="0">
                <a:solidFill>
                  <a:srgbClr val="000000"/>
                </a:solidFill>
              </a:rPr>
              <a:t>Sn (321) and (d) Cu (220) loading stresses as a function of externally applied transverse compressive stress.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962516" y="5487725"/>
            <a:ext cx="498764" cy="325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927354" y="5609094"/>
            <a:ext cx="498764" cy="325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00775" y="1156154"/>
            <a:ext cx="7361894" cy="49532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58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93809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8C5D5-14DA-4367-B1CB-320CEA9A2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911" y="2615051"/>
            <a:ext cx="10715171" cy="1261704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GB" sz="4000" dirty="0">
                <a:latin typeface="+mj-lt"/>
                <a:ea typeface="+mj-ea"/>
                <a:cs typeface="+mj-cs"/>
              </a:rPr>
              <a:t>Residual strain in RRP type conductor and in the straight part of 11 T dipole coils</a:t>
            </a:r>
          </a:p>
        </p:txBody>
      </p:sp>
    </p:spTree>
    <p:extLst>
      <p:ext uri="{BB962C8B-B14F-4D97-AF65-F5344CB8AC3E}">
        <p14:creationId xmlns:p14="http://schemas.microsoft.com/office/powerpoint/2010/main" val="4106307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B46DB-49AF-4AE9-AAEE-CA26EFC2A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779" y="0"/>
            <a:ext cx="10515600" cy="72575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Friction coefficients: effect of temperature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13172-6C26-457A-AECF-DE88BC213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646489"/>
            <a:ext cx="11582715" cy="4611076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GB" sz="1800" dirty="0"/>
              <a:t>Example: Ti-6Al-4V against 316LN under conditions close to those between the pole wedge and the stainless-steel shims of the 11 T Nb</a:t>
            </a:r>
            <a:r>
              <a:rPr lang="en-GB" sz="1800" baseline="-25000" dirty="0"/>
              <a:t>3</a:t>
            </a:r>
            <a:r>
              <a:rPr lang="en-GB" sz="1800" dirty="0"/>
              <a:t>Sn magnets [10]. </a:t>
            </a:r>
          </a:p>
          <a:p>
            <a:pPr>
              <a:spcBef>
                <a:spcPts val="300"/>
              </a:spcBef>
            </a:pPr>
            <a:r>
              <a:rPr lang="en-GB" sz="1800" dirty="0"/>
              <a:t>At RT in air stable sliding with a friction coefﬁcient of about 0.4. </a:t>
            </a:r>
          </a:p>
          <a:p>
            <a:pPr>
              <a:spcBef>
                <a:spcPts val="300"/>
              </a:spcBef>
            </a:pPr>
            <a:r>
              <a:rPr lang="en-GB" sz="1800" dirty="0"/>
              <a:t>At 4.2 K strong stick-slip effect. Maximum friction coefficient </a:t>
            </a:r>
            <a:r>
              <a:rPr lang="en-GB" sz="1800"/>
              <a:t>of about 0.8.</a:t>
            </a:r>
            <a:endParaRPr lang="en-GB" sz="1800" dirty="0"/>
          </a:p>
          <a:p>
            <a:pPr>
              <a:spcBef>
                <a:spcPts val="300"/>
              </a:spcBef>
            </a:pPr>
            <a:endParaRPr lang="en-GB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695887-E98F-4D71-B765-F4869A7C98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58056" y="1714116"/>
            <a:ext cx="4871140" cy="44973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6346B6-6075-4456-8448-BAB7EC80A9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092" y="1791036"/>
            <a:ext cx="4589634" cy="42374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48B670D-6C1E-48D7-9539-0249ED3643AB}"/>
              </a:ext>
            </a:extLst>
          </p:cNvPr>
          <p:cNvSpPr/>
          <p:nvPr/>
        </p:nvSpPr>
        <p:spPr>
          <a:xfrm>
            <a:off x="443345" y="6060640"/>
            <a:ext cx="115085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[10] T. Gradt et al., “</a:t>
            </a:r>
            <a:r>
              <a:rPr lang="en-GB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Friction-coefficient between the Ti6Al4V loading pole and the 316LN steel shims of the HL-LHC 11 T magnets</a:t>
            </a: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”, IEEE Trans. Appl. </a:t>
            </a:r>
            <a:r>
              <a:rPr lang="en-GB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., 28(3), 2018, Art. no. 4005703</a:t>
            </a:r>
          </a:p>
          <a:p>
            <a:r>
              <a:rPr lang="fr-CH" sz="1400" dirty="0">
                <a:latin typeface="Times New Roman" panose="02020603050405020304" pitchFamily="18" charset="0"/>
              </a:rPr>
              <a:t>[11] </a:t>
            </a:r>
            <a:r>
              <a:rPr lang="en-GB" sz="1400" dirty="0">
                <a:latin typeface="Times New Roman" panose="02020603050405020304" pitchFamily="18" charset="0"/>
              </a:rPr>
              <a:t>T. Gradt et al., “</a:t>
            </a:r>
            <a:r>
              <a:rPr lang="en-GB" sz="1400" i="1" dirty="0">
                <a:latin typeface="Times New Roman" panose="02020603050405020304" pitchFamily="18" charset="0"/>
              </a:rPr>
              <a:t>Cryogenic vacuum tests of scaled down narrow support elements for the W7-X coil system</a:t>
            </a:r>
            <a:r>
              <a:rPr lang="en-GB" sz="1400" dirty="0">
                <a:latin typeface="Times New Roman" panose="02020603050405020304" pitchFamily="18" charset="0"/>
              </a:rPr>
              <a:t>,” </a:t>
            </a:r>
            <a:r>
              <a:rPr lang="en-GB" sz="1400" dirty="0" err="1">
                <a:latin typeface="Times New Roman" panose="02020603050405020304" pitchFamily="18" charset="0"/>
              </a:rPr>
              <a:t>Fus</a:t>
            </a:r>
            <a:r>
              <a:rPr lang="en-GB" sz="1400" dirty="0">
                <a:latin typeface="Times New Roman" panose="02020603050405020304" pitchFamily="18" charset="0"/>
              </a:rPr>
              <a:t>. Eng. Des., vol. 84, pp. 840–843, 2009.</a:t>
            </a:r>
            <a:endParaRPr lang="en-GB" sz="1400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24252" y="6429972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6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7105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165" y="-36160"/>
            <a:ext cx="8229600" cy="1006759"/>
          </a:xfrm>
        </p:spPr>
        <p:txBody>
          <a:bodyPr>
            <a:normAutofit fontScale="90000"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Residual strain in unconfined Nb</a:t>
            </a:r>
            <a:r>
              <a:rPr lang="en-GB" sz="4000" baseline="-25000" dirty="0">
                <a:solidFill>
                  <a:srgbClr val="0070C0"/>
                </a:solidFill>
              </a:rPr>
              <a:t>3</a:t>
            </a:r>
            <a:r>
              <a:rPr lang="en-GB" sz="4000" dirty="0">
                <a:solidFill>
                  <a:srgbClr val="0070C0"/>
                </a:solidFill>
              </a:rPr>
              <a:t>Sn wires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486" y="854001"/>
            <a:ext cx="5975576" cy="3918709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The strong mismatch of thermal expansion coefficients of different conductor materials can lead to residual stresses in the composite.</a:t>
            </a:r>
          </a:p>
          <a:p>
            <a:r>
              <a:rPr lang="en-GB" sz="2000" dirty="0"/>
              <a:t>The Nb</a:t>
            </a:r>
            <a:r>
              <a:rPr lang="en-GB" sz="2000" baseline="-25000" dirty="0"/>
              <a:t>3</a:t>
            </a:r>
            <a:r>
              <a:rPr lang="en-GB" sz="2000" dirty="0"/>
              <a:t>Sn strain state in different straight wires was measured by synchrotron X-ray diffraction in liquid He. </a:t>
            </a:r>
          </a:p>
          <a:p>
            <a:r>
              <a:rPr lang="en-GB" sz="2000" dirty="0"/>
              <a:t>I</a:t>
            </a:r>
            <a:r>
              <a:rPr lang="en-GB" sz="2000" dirty="0">
                <a:sym typeface="Symbol" panose="05050102010706020507" pitchFamily="18" charset="2"/>
              </a:rPr>
              <a:t>n unconfined RRP and PIT type Nb</a:t>
            </a:r>
            <a:r>
              <a:rPr lang="en-GB" sz="2000" baseline="-25000" dirty="0">
                <a:sym typeface="Symbol" panose="05050102010706020507" pitchFamily="18" charset="2"/>
              </a:rPr>
              <a:t>3</a:t>
            </a:r>
            <a:r>
              <a:rPr lang="en-GB" sz="2000" dirty="0">
                <a:sym typeface="Symbol" panose="05050102010706020507" pitchFamily="18" charset="2"/>
              </a:rPr>
              <a:t>Sn conductors the residual Nb</a:t>
            </a:r>
            <a:r>
              <a:rPr lang="en-GB" sz="2000" baseline="-25000" dirty="0">
                <a:sym typeface="Symbol" panose="05050102010706020507" pitchFamily="18" charset="2"/>
              </a:rPr>
              <a:t>3</a:t>
            </a:r>
            <a:r>
              <a:rPr lang="en-GB" sz="2000" dirty="0">
                <a:sym typeface="Symbol" panose="05050102010706020507" pitchFamily="18" charset="2"/>
              </a:rPr>
              <a:t>Sn strain is small [19]. </a:t>
            </a:r>
          </a:p>
          <a:p>
            <a:r>
              <a:rPr lang="en-GB" sz="2000" dirty="0"/>
              <a:t>Since annealed Cu yields at low stress, it cannot impose substantial stresses on the Nb</a:t>
            </a:r>
            <a:r>
              <a:rPr lang="en-GB" sz="2000" baseline="-25000" dirty="0"/>
              <a:t>3</a:t>
            </a:r>
            <a:r>
              <a:rPr lang="en-GB" sz="2000" dirty="0"/>
              <a:t>Sn filaments in unconfined RRP type and PIT type wires. </a:t>
            </a:r>
          </a:p>
          <a:p>
            <a:r>
              <a:rPr lang="en-GB" sz="2000" dirty="0"/>
              <a:t>The Cu yielding is a huge advantage in terms of superconductor critical current, in particular in high applied field.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524001" y="729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" t="7024" r="1190" b="2007"/>
          <a:stretch>
            <a:fillRect/>
          </a:stretch>
        </p:blipFill>
        <p:spPr bwMode="auto">
          <a:xfrm>
            <a:off x="6758806" y="799212"/>
            <a:ext cx="4713307" cy="313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"/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24512" y="4896977"/>
            <a:ext cx="8803268" cy="164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449062" y="3985962"/>
            <a:ext cx="5545719" cy="6692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GB" altLang="en-US" sz="1800" i="1" dirty="0"/>
              <a:t>Relative length change of unconfined coil materials during cooling from the Nb</a:t>
            </a:r>
            <a:r>
              <a:rPr lang="en-GB" altLang="en-US" sz="1800" i="1" baseline="-25000" dirty="0"/>
              <a:t>3</a:t>
            </a:r>
            <a:r>
              <a:rPr lang="en-GB" altLang="en-US" sz="1800" i="1" dirty="0"/>
              <a:t>Sn RHT peak temperature [4].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60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00927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692" y="0"/>
            <a:ext cx="11568223" cy="1143000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Residual strain in 11 T dipole magnet coils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5" y="1143001"/>
            <a:ext cx="4340252" cy="5059016"/>
          </a:xfrm>
        </p:spPr>
        <p:txBody>
          <a:bodyPr>
            <a:normAutofit/>
          </a:bodyPr>
          <a:lstStyle/>
          <a:p>
            <a:r>
              <a:rPr lang="en-GB" sz="2000" dirty="0"/>
              <a:t>Residual Nb</a:t>
            </a:r>
            <a:r>
              <a:rPr lang="en-GB" sz="2000" baseline="-25000" dirty="0"/>
              <a:t>3</a:t>
            </a:r>
            <a:r>
              <a:rPr lang="en-GB" sz="2000" dirty="0"/>
              <a:t>Sn (321) strain in the four largest conductor blocks of the 11 T coil segment extracted from short model coil #107 was measured by neutron diffraction [26].</a:t>
            </a:r>
          </a:p>
          <a:p>
            <a:r>
              <a:rPr lang="en-GB" sz="2000" dirty="0"/>
              <a:t>In conductor blocks P1, P2 and P3 the residual Nb</a:t>
            </a:r>
            <a:r>
              <a:rPr lang="en-GB" sz="2000" baseline="-25000" dirty="0"/>
              <a:t>3</a:t>
            </a:r>
            <a:r>
              <a:rPr lang="en-GB" sz="2000" dirty="0"/>
              <a:t>Sn strain is smaller than the uncertainty of the residual strain measurements (&lt;0.02%).</a:t>
            </a:r>
          </a:p>
          <a:p>
            <a:r>
              <a:rPr lang="en-GB" sz="2000" dirty="0"/>
              <a:t>A significant Nb</a:t>
            </a:r>
            <a:r>
              <a:rPr lang="en-GB" sz="2000" baseline="-25000" dirty="0"/>
              <a:t>3</a:t>
            </a:r>
            <a:r>
              <a:rPr lang="en-GB" sz="2000" dirty="0"/>
              <a:t>Sn residual strain value of -0.056±0.010% is found in P4 conductor block at the coil </a:t>
            </a:r>
            <a:r>
              <a:rPr lang="en-GB" sz="2000" dirty="0" err="1"/>
              <a:t>midplane</a:t>
            </a:r>
            <a:r>
              <a:rPr lang="en-GB" sz="2000" dirty="0"/>
              <a:t>, which was presumably submitted to the highest stress during prior magnet assembly and cold test.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9603" y="1791855"/>
            <a:ext cx="3670997" cy="25639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853" y="1791855"/>
            <a:ext cx="4064564" cy="269069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4690206" y="4975301"/>
            <a:ext cx="71953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i="1" dirty="0"/>
              <a:t>Residual Nb</a:t>
            </a:r>
            <a:r>
              <a:rPr lang="en-GB" sz="2000" i="1" baseline="-25000" dirty="0"/>
              <a:t>3</a:t>
            </a:r>
            <a:r>
              <a:rPr lang="en-GB" sz="2000" i="1" dirty="0"/>
              <a:t>Sn (321) strain in axial, hoop and radial directions in the </a:t>
            </a:r>
            <a:r>
              <a:rPr lang="en-GB" sz="2000" i="1" dirty="0" err="1"/>
              <a:t>center</a:t>
            </a:r>
            <a:r>
              <a:rPr lang="en-GB" sz="2000" i="1" dirty="0"/>
              <a:t> of the four largest conductor blocks of the coil segment extracted from 11 T dipole short model after prior cold test.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7391" y="6219888"/>
            <a:ext cx="10273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[28] C. Scheuerlein, M. Di </a:t>
            </a:r>
            <a:r>
              <a:rPr lang="en-GB" sz="1400" dirty="0" err="1"/>
              <a:t>Michiel</a:t>
            </a:r>
            <a:r>
              <a:rPr lang="en-GB" sz="1400" dirty="0"/>
              <a:t>, M. Hofmann, M. Lorentzon, F. Lackner, R. </a:t>
            </a:r>
            <a:r>
              <a:rPr lang="en-GB" sz="1400" dirty="0" err="1"/>
              <a:t>Flükiger</a:t>
            </a:r>
            <a:r>
              <a:rPr lang="en-GB" sz="1400" dirty="0"/>
              <a:t>, F. Savary, L. Bottura, </a:t>
            </a:r>
            <a:r>
              <a:rPr lang="en-GB" sz="1400" i="1" dirty="0"/>
              <a:t>“Residual strain in the Nb</a:t>
            </a:r>
            <a:r>
              <a:rPr lang="en-GB" sz="1400" i="1" baseline="-25000" dirty="0"/>
              <a:t>3</a:t>
            </a:r>
            <a:r>
              <a:rPr lang="en-GB" sz="1400" i="1" dirty="0"/>
              <a:t>Sn 11 T dipole magnet coils for HL‑LHC”,</a:t>
            </a:r>
            <a:r>
              <a:rPr lang="en-GB" sz="1400" dirty="0"/>
              <a:t> </a:t>
            </a:r>
            <a:r>
              <a:rPr lang="en-GB" sz="1400" dirty="0" err="1"/>
              <a:t>Supercond</a:t>
            </a:r>
            <a:r>
              <a:rPr lang="en-GB" sz="1400" dirty="0"/>
              <a:t>. Sci. Technol., 30 (2017) 125002 (10pp)</a:t>
            </a:r>
            <a:endParaRPr lang="en-GB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61</a:t>
            </a:fld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67454" y="4384084"/>
            <a:ext cx="313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Conductor block position</a:t>
            </a:r>
          </a:p>
        </p:txBody>
      </p:sp>
    </p:spTree>
    <p:extLst>
      <p:ext uri="{BB962C8B-B14F-4D97-AF65-F5344CB8AC3E}">
        <p14:creationId xmlns:p14="http://schemas.microsoft.com/office/powerpoint/2010/main" val="421943058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680" y="5048"/>
            <a:ext cx="11631147" cy="835752"/>
          </a:xfrm>
        </p:spPr>
        <p:txBody>
          <a:bodyPr>
            <a:noAutofit/>
          </a:bodyPr>
          <a:lstStyle/>
          <a:p>
            <a:r>
              <a:rPr lang="en-GB" sz="2600" dirty="0">
                <a:solidFill>
                  <a:srgbClr val="0070C0"/>
                </a:solidFill>
              </a:rPr>
              <a:t>Nb</a:t>
            </a:r>
            <a:r>
              <a:rPr lang="en-GB" sz="2600" baseline="-25000" dirty="0">
                <a:solidFill>
                  <a:srgbClr val="0070C0"/>
                </a:solidFill>
              </a:rPr>
              <a:t>3</a:t>
            </a:r>
            <a:r>
              <a:rPr lang="en-GB" sz="2600" dirty="0">
                <a:solidFill>
                  <a:srgbClr val="0070C0"/>
                </a:solidFill>
              </a:rPr>
              <a:t>Sn lattice parameter changes in a PIT wire as a function of externally applied stress 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1" y="-8418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200297" y="865184"/>
            <a:ext cx="11273017" cy="163228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Measured by high energy synchrotron X-ray diffraction.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Nearly linear lattice spacing vs stress dependence, both in axial tension and transverse compression.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Nb</a:t>
            </a:r>
            <a:r>
              <a:rPr lang="en-GB" sz="1800" baseline="-25000" dirty="0"/>
              <a:t>3</a:t>
            </a:r>
            <a:r>
              <a:rPr lang="en-GB" sz="1800" dirty="0"/>
              <a:t>Sn axial pre-strain in the free standing PIT wire is 0.03% [19].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Nb</a:t>
            </a:r>
            <a:r>
              <a:rPr lang="en-GB" sz="1800" baseline="-25000" dirty="0"/>
              <a:t>3</a:t>
            </a:r>
            <a:r>
              <a:rPr lang="en-GB" sz="1800" dirty="0"/>
              <a:t>Sn axial pre-strain of the same PIT wire on a VAMAS barrel is about 0.14% (measured by neutron diffraction) [32].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64144" y="5742391"/>
            <a:ext cx="8730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solidFill>
                  <a:srgbClr val="000000"/>
                </a:solidFill>
              </a:rPr>
              <a:t>Nb</a:t>
            </a:r>
            <a:r>
              <a:rPr lang="en-GB" sz="2000" i="1" baseline="-25000" dirty="0">
                <a:solidFill>
                  <a:srgbClr val="000000"/>
                </a:solidFill>
              </a:rPr>
              <a:t>3</a:t>
            </a:r>
            <a:r>
              <a:rPr lang="en-GB" sz="2000" i="1" dirty="0">
                <a:solidFill>
                  <a:srgbClr val="000000"/>
                </a:solidFill>
              </a:rPr>
              <a:t>Sn lattice parameter in axial and transverse direction as a function of axial tensile or transverse compressive stress. The lattice parameters for the same PIT wire on a VAMAS barrel are shown for comparison.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06060" y="2244187"/>
            <a:ext cx="7246280" cy="349820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219182" y="3053123"/>
            <a:ext cx="27986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[19] </a:t>
            </a:r>
            <a:r>
              <a:rPr lang="en-GB" sz="1600" i="1" dirty="0" err="1"/>
              <a:t>Supercond</a:t>
            </a:r>
            <a:r>
              <a:rPr lang="en-GB" sz="1600" i="1" dirty="0"/>
              <a:t>. Sci. Technol. 27, (2014), 044021.</a:t>
            </a:r>
          </a:p>
          <a:p>
            <a:endParaRPr lang="en-GB" sz="1600" i="1" dirty="0"/>
          </a:p>
          <a:p>
            <a:r>
              <a:rPr lang="en-US" sz="1600" i="1" dirty="0"/>
              <a:t>[32]  IEEE Trans. Appl. </a:t>
            </a:r>
            <a:r>
              <a:rPr lang="en-US" sz="1600" i="1" dirty="0" err="1"/>
              <a:t>Supercond</a:t>
            </a:r>
            <a:r>
              <a:rPr lang="en-US" sz="1600" i="1" dirty="0"/>
              <a:t>. 19(3), (2009), 2645-2648</a:t>
            </a:r>
            <a:endParaRPr lang="en-GB" sz="1600" i="1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9394257" y="646998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pPr/>
              <a:t>62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13381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045C9-C92F-4B7D-B2F9-25E4FD5D4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602" y="31056"/>
            <a:ext cx="11521731" cy="810442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Strain hardened Cu Vickers hardness load 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6D01B-1FA1-4E6B-9438-413A1C5B4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42" y="947237"/>
            <a:ext cx="11483230" cy="4351338"/>
          </a:xfrm>
        </p:spPr>
        <p:txBody>
          <a:bodyPr/>
          <a:lstStyle/>
          <a:p>
            <a:r>
              <a:rPr lang="en-GB" sz="2000" dirty="0"/>
              <a:t>At very low loads the HV result depends strongly on experiments and experimental procedures.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31778A-5B79-41AE-9446-CA80EA33FD59}"/>
              </a:ext>
            </a:extLst>
          </p:cNvPr>
          <p:cNvSpPr/>
          <p:nvPr/>
        </p:nvSpPr>
        <p:spPr>
          <a:xfrm>
            <a:off x="727847" y="6021157"/>
            <a:ext cx="102669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2000" i="1" dirty="0">
                <a:solidFill>
                  <a:srgbClr val="000000"/>
                </a:solidFill>
              </a:rPr>
              <a:t>Comparison of the strain worked Cu HV load dependence obtained by instrumented and conventional indentation measurements.</a:t>
            </a:r>
            <a:endParaRPr lang="en-GB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68840" y="1472666"/>
            <a:ext cx="5091765" cy="4442752"/>
          </a:xfrm>
          <a:prstGeom prst="rect">
            <a:avLst/>
          </a:prstGeom>
        </p:spPr>
      </p:pic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63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16250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420" y="4260"/>
            <a:ext cx="11518671" cy="1266032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Correlation between OFE Cu Vickers hardness and RRR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420" y="1141117"/>
            <a:ext cx="4543466" cy="4801184"/>
          </a:xfrm>
        </p:spPr>
        <p:txBody>
          <a:bodyPr>
            <a:normAutofit/>
          </a:bodyPr>
          <a:lstStyle/>
          <a:p>
            <a:r>
              <a:rPr lang="en-GB" sz="2400" dirty="0"/>
              <a:t>The residual resistivity ratio (RRR) of pure Cu depends on the degree of strain work.</a:t>
            </a:r>
          </a:p>
          <a:p>
            <a:r>
              <a:rPr lang="en-GB" sz="2400" dirty="0"/>
              <a:t>For Cu Vickers hardness HV&lt;70 the effect of strain work on Cu RRR remains comparatively small.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" y="6124597"/>
            <a:ext cx="11527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[31] S. Heck et al, </a:t>
            </a:r>
            <a:r>
              <a:rPr lang="en-GB" i="1" dirty="0">
                <a:solidFill>
                  <a:srgbClr val="000000"/>
                </a:solidFill>
              </a:rPr>
              <a:t>“The RRR of the Cu components of the LHC main bus bar splices” </a:t>
            </a:r>
            <a:br>
              <a:rPr lang="en-GB" i="1" dirty="0">
                <a:solidFill>
                  <a:srgbClr val="000000"/>
                </a:solidFill>
              </a:rPr>
            </a:br>
            <a:r>
              <a:rPr lang="en-GB" i="1" dirty="0">
                <a:solidFill>
                  <a:srgbClr val="000000"/>
                </a:solidFill>
              </a:rPr>
              <a:t>http://cds.cern.ch/record/1233953/files/Tech%20Note%202010%20005.pdf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78CE85-BC5C-4AF8-89BD-A3FED1979C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9274" y="998787"/>
            <a:ext cx="6751781" cy="5085844"/>
          </a:xfrm>
          <a:prstGeom prst="rect">
            <a:avLst/>
          </a:prstGeom>
        </p:spPr>
      </p:pic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64</a:t>
            </a:fld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3949860" y="2658461"/>
            <a:ext cx="3465575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200" dirty="0"/>
              <a:t>Cu residual resistivity ratio </a:t>
            </a:r>
          </a:p>
        </p:txBody>
      </p:sp>
    </p:spTree>
    <p:extLst>
      <p:ext uri="{BB962C8B-B14F-4D97-AF65-F5344CB8AC3E}">
        <p14:creationId xmlns:p14="http://schemas.microsoft.com/office/powerpoint/2010/main" val="75977603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521" y="365126"/>
            <a:ext cx="11834191" cy="106922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070C0"/>
                </a:solidFill>
              </a:rPr>
              <a:t>11 T dipole materials properties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0097" y="1843834"/>
          <a:ext cx="11946616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2736">
                  <a:extLst>
                    <a:ext uri="{9D8B030D-6E8A-4147-A177-3AD203B41FA5}">
                      <a16:colId xmlns:a16="http://schemas.microsoft.com/office/drawing/2014/main" val="168440213"/>
                    </a:ext>
                  </a:extLst>
                </a:gridCol>
                <a:gridCol w="1060314">
                  <a:extLst>
                    <a:ext uri="{9D8B030D-6E8A-4147-A177-3AD203B41FA5}">
                      <a16:colId xmlns:a16="http://schemas.microsoft.com/office/drawing/2014/main" val="3244961871"/>
                    </a:ext>
                  </a:extLst>
                </a:gridCol>
                <a:gridCol w="1064065">
                  <a:extLst>
                    <a:ext uri="{9D8B030D-6E8A-4147-A177-3AD203B41FA5}">
                      <a16:colId xmlns:a16="http://schemas.microsoft.com/office/drawing/2014/main" val="3625287644"/>
                    </a:ext>
                  </a:extLst>
                </a:gridCol>
                <a:gridCol w="1242868">
                  <a:extLst>
                    <a:ext uri="{9D8B030D-6E8A-4147-A177-3AD203B41FA5}">
                      <a16:colId xmlns:a16="http://schemas.microsoft.com/office/drawing/2014/main" val="2257527940"/>
                    </a:ext>
                  </a:extLst>
                </a:gridCol>
                <a:gridCol w="1061565">
                  <a:extLst>
                    <a:ext uri="{9D8B030D-6E8A-4147-A177-3AD203B41FA5}">
                      <a16:colId xmlns:a16="http://schemas.microsoft.com/office/drawing/2014/main" val="598316757"/>
                    </a:ext>
                  </a:extLst>
                </a:gridCol>
                <a:gridCol w="1951828">
                  <a:extLst>
                    <a:ext uri="{9D8B030D-6E8A-4147-A177-3AD203B41FA5}">
                      <a16:colId xmlns:a16="http://schemas.microsoft.com/office/drawing/2014/main" val="661370015"/>
                    </a:ext>
                  </a:extLst>
                </a:gridCol>
                <a:gridCol w="1641784">
                  <a:extLst>
                    <a:ext uri="{9D8B030D-6E8A-4147-A177-3AD203B41FA5}">
                      <a16:colId xmlns:a16="http://schemas.microsoft.com/office/drawing/2014/main" val="4161581751"/>
                    </a:ext>
                  </a:extLst>
                </a:gridCol>
                <a:gridCol w="1061011">
                  <a:extLst>
                    <a:ext uri="{9D8B030D-6E8A-4147-A177-3AD203B41FA5}">
                      <a16:colId xmlns:a16="http://schemas.microsoft.com/office/drawing/2014/main" val="922581028"/>
                    </a:ext>
                  </a:extLst>
                </a:gridCol>
                <a:gridCol w="1500445">
                  <a:extLst>
                    <a:ext uri="{9D8B030D-6E8A-4147-A177-3AD203B41FA5}">
                      <a16:colId xmlns:a16="http://schemas.microsoft.com/office/drawing/2014/main" val="2417299703"/>
                    </a:ext>
                  </a:extLst>
                </a:gridCol>
              </a:tblGrid>
              <a:tr h="347646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Material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r>
                        <a:rPr lang="en-US" sz="1400" baseline="-25000">
                          <a:effectLst/>
                        </a:rPr>
                        <a:t>p0.2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(MPa)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r>
                        <a:rPr lang="en-US" sz="1400" baseline="-25000">
                          <a:effectLst/>
                        </a:rPr>
                        <a:t>m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(MPa)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(%)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Z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(%)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Young’s modulus dynamic (</a:t>
                      </a:r>
                      <a:r>
                        <a:rPr lang="en-US" sz="1600" dirty="0" err="1">
                          <a:effectLst/>
                        </a:rPr>
                        <a:t>GPa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Young’s modulus static (</a:t>
                      </a:r>
                      <a:r>
                        <a:rPr lang="en-US" sz="1600" dirty="0" err="1">
                          <a:effectLst/>
                        </a:rPr>
                        <a:t>GPa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78549"/>
                  </a:ext>
                </a:extLst>
              </a:tr>
              <a:tr h="1296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Resonance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Impulse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Tensile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Compr</a:t>
                      </a:r>
                      <a:r>
                        <a:rPr lang="en-US" sz="1600" dirty="0">
                          <a:effectLst/>
                        </a:rPr>
                        <a:t>.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9655571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316LN_L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351±12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674±2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54±5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63±2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191±0.3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191±0.3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183±7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5248539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de-DE" sz="1400">
                          <a:effectLst/>
                        </a:rPr>
                        <a:t>316LN_T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 dirty="0">
                          <a:effectLst/>
                        </a:rPr>
                        <a:t>324±4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658±1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53±5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63±1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203±15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123146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Magnetil_L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117±3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241±1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73±3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196±0.8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196±0.3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208±19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2774678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de-DE" sz="1400">
                          <a:effectLst/>
                        </a:rPr>
                        <a:t>Magnetil_T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124±2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267±1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47±2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71±4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219±0.1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218±0.3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213±3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21991884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YUS-130_L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401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 dirty="0">
                          <a:effectLst/>
                        </a:rPr>
                        <a:t>793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71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66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GB" sz="1600">
                          <a:effectLst/>
                        </a:rPr>
                        <a:t>196±0.9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196±0.3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196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20710237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de-DE" sz="1400">
                          <a:effectLst/>
                        </a:rPr>
                        <a:t>YUS-130_T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415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749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51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66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193±1.1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192±0.3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189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2247598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Ti-6Al-4V_L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868±5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930±12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17±1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28±2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115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114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115±1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600">
                          <a:effectLst/>
                        </a:rPr>
                        <a:t>120±2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8928062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de-DE" sz="1400">
                          <a:effectLst/>
                        </a:rPr>
                        <a:t>Ti-6Al-4V_T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116±2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8987354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DISCUP no-HT_L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332±2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387±1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43±4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92.9±0.2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93.8±0.3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87±1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89±1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6639831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en-US" sz="1400">
                          <a:effectLst/>
                        </a:rPr>
                        <a:t>DISCUP no-HT_T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 dirty="0">
                          <a:effectLst/>
                        </a:rPr>
                        <a:t>n.m.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n.m.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96±2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29492888"/>
                  </a:ext>
                </a:extLst>
              </a:tr>
              <a:tr h="173824">
                <a:tc>
                  <a:txBody>
                    <a:bodyPr/>
                    <a:lstStyle/>
                    <a:p>
                      <a:pPr>
                        <a:spcAft>
                          <a:spcPts val="30"/>
                        </a:spcAft>
                      </a:pPr>
                      <a:r>
                        <a:rPr lang="en-US" sz="1400">
                          <a:effectLst/>
                        </a:rPr>
                        <a:t>DISCUP HT_L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 dirty="0">
                          <a:effectLst/>
                        </a:rPr>
                        <a:t>284±1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376±1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26±1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48±1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>
                          <a:effectLst/>
                        </a:rPr>
                        <a:t>96.7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 dirty="0">
                          <a:effectLst/>
                        </a:rPr>
                        <a:t>96.3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 dirty="0">
                          <a:effectLst/>
                        </a:rPr>
                        <a:t>91±1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"/>
                        </a:spcAft>
                      </a:pPr>
                      <a:r>
                        <a:rPr lang="en-US" sz="1600" dirty="0">
                          <a:effectLst/>
                        </a:rPr>
                        <a:t>87±2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76932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6084503"/>
            <a:ext cx="121719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IEEE Trans. Appl. </a:t>
            </a:r>
            <a:r>
              <a:rPr lang="en-GB" dirty="0" err="1"/>
              <a:t>Supercond</a:t>
            </a:r>
            <a:r>
              <a:rPr lang="en-GB" dirty="0"/>
              <a:t>., 27(4), (2017), 4003007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65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21685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64D21-7899-4232-8760-7FA189442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025" y="114869"/>
            <a:ext cx="11434812" cy="132556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Elastic properties of some polymers used in superconducting magnets</a:t>
            </a:r>
            <a:endParaRPr lang="en-GB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F93C00-01E1-492E-851D-CB1304D6E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62" y="2102018"/>
            <a:ext cx="11517675" cy="391600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2397" y="6293255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66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249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B46DB-49AF-4AE9-AAEE-CA26EFC2A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779" y="1"/>
            <a:ext cx="10515600" cy="642282"/>
          </a:xfrm>
        </p:spPr>
        <p:txBody>
          <a:bodyPr/>
          <a:lstStyle/>
          <a:p>
            <a:r>
              <a:rPr lang="en-US" sz="3600" dirty="0">
                <a:solidFill>
                  <a:srgbClr val="0070C0"/>
                </a:solidFill>
              </a:rPr>
              <a:t>Friction coefficients: effect of lubricant</a:t>
            </a: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13172-6C26-457A-AECF-DE88BC213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646489"/>
            <a:ext cx="11685155" cy="4611076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GB" sz="2200" dirty="0"/>
              <a:t>Application of MoS</a:t>
            </a:r>
            <a:r>
              <a:rPr lang="en-GB" sz="2200" baseline="-25000" dirty="0"/>
              <a:t>2</a:t>
            </a:r>
            <a:r>
              <a:rPr lang="en-GB" sz="2200" dirty="0"/>
              <a:t> spray lowers the friction coefﬁcient by nearly one order of magnitude to about 0.08 [10]. </a:t>
            </a:r>
          </a:p>
          <a:p>
            <a:pPr>
              <a:spcBef>
                <a:spcPts val="300"/>
              </a:spcBef>
            </a:pPr>
            <a:r>
              <a:rPr lang="en-GB" sz="2200" dirty="0"/>
              <a:t>Lack of knowledge of friction coefficients may be one of the major uncertainties in FE simulations.</a:t>
            </a:r>
          </a:p>
          <a:p>
            <a:pPr>
              <a:spcBef>
                <a:spcPts val="300"/>
              </a:spcBef>
            </a:pPr>
            <a:endParaRPr lang="en-GB" sz="2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695887-E98F-4D71-B765-F4869A7C98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5779" y="1813874"/>
            <a:ext cx="5244506" cy="48421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892168-380D-46B9-AF9E-452119207C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276" y="1796750"/>
            <a:ext cx="5433552" cy="4815784"/>
          </a:xfrm>
          <a:prstGeom prst="rect">
            <a:avLst/>
          </a:prstGeom>
        </p:spPr>
      </p:pic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424252" y="6429972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7</a:t>
            </a:fld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55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Yielding materials</a:t>
            </a:r>
          </a:p>
        </p:txBody>
      </p:sp>
    </p:spTree>
    <p:extLst>
      <p:ext uri="{BB962C8B-B14F-4D97-AF65-F5344CB8AC3E}">
        <p14:creationId xmlns:p14="http://schemas.microsoft.com/office/powerpoint/2010/main" val="2817967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79" y="89569"/>
            <a:ext cx="10515600" cy="1166990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</a:rPr>
              <a:t>Yielding magnet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448" y="1201171"/>
            <a:ext cx="5022711" cy="4766251"/>
          </a:xfrm>
        </p:spPr>
        <p:txBody>
          <a:bodyPr>
            <a:normAutofit fontScale="92500"/>
          </a:bodyPr>
          <a:lstStyle/>
          <a:p>
            <a:r>
              <a:rPr lang="en-GB" sz="2200" dirty="0"/>
              <a:t>Many magnet materials do not exhibit linear elastic behaviour, even at low loads. 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In particular fully annealed high purity Cu starts to yield at very low stress in the order of 10 MPa.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Annealed Cu is a strain hardening material, </a:t>
            </a:r>
            <a:r>
              <a:rPr lang="en-GB" sz="2200" i="1" dirty="0"/>
              <a:t>i.e.</a:t>
            </a:r>
            <a:r>
              <a:rPr lang="en-GB" sz="2200" dirty="0"/>
              <a:t> its yield stress increases with increasing plastic deformation. 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Cu flows (creeps) when the flow stress (the applied stress needed to maintain plastic flow of a material) is exceeded.</a:t>
            </a:r>
          </a:p>
          <a:p>
            <a:pPr>
              <a:spcBef>
                <a:spcPts val="600"/>
              </a:spcBef>
            </a:pPr>
            <a:r>
              <a:rPr lang="en-GB" sz="2200" dirty="0"/>
              <a:t>The yielding of annealed Cu is very beneficial, but causes also a major challenge in the modelling of Nb</a:t>
            </a:r>
            <a:r>
              <a:rPr lang="en-GB" sz="2200" baseline="-25000" dirty="0"/>
              <a:t>3</a:t>
            </a:r>
            <a:r>
              <a:rPr lang="en-GB" sz="2200" dirty="0"/>
              <a:t>Sn accelerator magnets thermomechanical behaviour.</a:t>
            </a:r>
          </a:p>
          <a:p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380511-175A-4C3B-948C-A505D8EB4C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4867" y="340232"/>
            <a:ext cx="2947744" cy="2113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88159" y="5800953"/>
            <a:ext cx="6803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Stress-strain curves of Cu wire cold-drawn and after subsequent 695 </a:t>
            </a:r>
            <a:r>
              <a:rPr lang="en-GB" sz="1600" i="1" dirty="0">
                <a:sym typeface="Symbol" panose="05050102010706020507" pitchFamily="18" charset="2"/>
              </a:rPr>
              <a:t></a:t>
            </a:r>
            <a:r>
              <a:rPr lang="en-GB" sz="1600" i="1" dirty="0"/>
              <a:t>C HT [16].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A2613ED-9E97-4E20-85EE-50881293C656}" type="slidenum">
              <a:rPr lang="en-GB" sz="1600" b="1" smtClean="0">
                <a:solidFill>
                  <a:schemeClr val="tx1"/>
                </a:solidFill>
              </a:rPr>
              <a:t>9</a:t>
            </a:fld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CA291F-4569-4E5C-B396-D14EE1514F84}"/>
              </a:ext>
            </a:extLst>
          </p:cNvPr>
          <p:cNvSpPr/>
          <p:nvPr/>
        </p:nvSpPr>
        <p:spPr>
          <a:xfrm>
            <a:off x="250979" y="6187505"/>
            <a:ext cx="114677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[16] C. Scheuerlein, F. Lackner, F. Savary, B. Rehmer, M. Finn, P. Uhlemann, “</a:t>
            </a:r>
            <a:r>
              <a:rPr lang="en-GB" sz="1400" i="1" dirty="0"/>
              <a:t>Mechanical properties of the HL-LHC 11 Tesla Nb</a:t>
            </a:r>
            <a:r>
              <a:rPr lang="en-GB" sz="1400" i="1" baseline="-25000" dirty="0"/>
              <a:t>3</a:t>
            </a:r>
            <a:r>
              <a:rPr lang="en-GB" sz="1400" i="1" dirty="0"/>
              <a:t>Sn magnet constituent materials</a:t>
            </a:r>
            <a:r>
              <a:rPr lang="en-GB" sz="1400" dirty="0"/>
              <a:t>”, IEEE Trans. Appl. </a:t>
            </a:r>
            <a:r>
              <a:rPr lang="en-GB" sz="1400" dirty="0" err="1"/>
              <a:t>Supercond</a:t>
            </a:r>
            <a:r>
              <a:rPr lang="en-GB" sz="1400" dirty="0"/>
              <a:t>., 27(4), (2017), 4003007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DBBC77-62EA-4C05-AE2E-7197B91952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"/>
          <a:stretch/>
        </p:blipFill>
        <p:spPr>
          <a:xfrm>
            <a:off x="6096000" y="3035051"/>
            <a:ext cx="4902412" cy="28611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BF47A80-4C35-4ED4-90B8-80943924603F}"/>
              </a:ext>
            </a:extLst>
          </p:cNvPr>
          <p:cNvSpPr txBox="1"/>
          <p:nvPr/>
        </p:nvSpPr>
        <p:spPr>
          <a:xfrm>
            <a:off x="6096000" y="2483269"/>
            <a:ext cx="4619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Stress-strain curves of different SC magnet materials 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B587E93-6765-42E6-82A1-3B4BF0364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2611" y="301646"/>
            <a:ext cx="3231804" cy="224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6007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6648</TotalTime>
  <Words>7426</Words>
  <Application>Microsoft Office PowerPoint</Application>
  <PresentationFormat>Widescreen</PresentationFormat>
  <Paragraphs>600</Paragraphs>
  <Slides>66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3" baseType="lpstr">
      <vt:lpstr>Arial</vt:lpstr>
      <vt:lpstr>Calibri</vt:lpstr>
      <vt:lpstr>Calibri Light</vt:lpstr>
      <vt:lpstr>Cambria Math</vt:lpstr>
      <vt:lpstr>Times New Roman</vt:lpstr>
      <vt:lpstr>Office Theme</vt:lpstr>
      <vt:lpstr>Equation.3</vt:lpstr>
      <vt:lpstr>Thermomechanical material properties of 11T dipole constituents</vt:lpstr>
      <vt:lpstr>11 T dipole materials thermomechanical behaviour</vt:lpstr>
      <vt:lpstr>11 T dipole conductor block mechanical behaviour</vt:lpstr>
      <vt:lpstr>Friction coefficients in ambient air and in liquid He</vt:lpstr>
      <vt:lpstr>Friction coefficients in ambient air and in liquid He</vt:lpstr>
      <vt:lpstr>Friction coefficients: effect of temperature</vt:lpstr>
      <vt:lpstr>Friction coefficients: effect of lubricant</vt:lpstr>
      <vt:lpstr>Yielding materials</vt:lpstr>
      <vt:lpstr>Yielding magnet materials</vt:lpstr>
      <vt:lpstr>PowerPoint Presentation</vt:lpstr>
      <vt:lpstr>Samples for uniaxial compressive stress-strain measurements </vt:lpstr>
      <vt:lpstr>Two set-ups used for compressive stress-strain measurements</vt:lpstr>
      <vt:lpstr>Axial Young’s modulus: Experiment vs rule of mixture (ROM) estimate</vt:lpstr>
      <vt:lpstr>Transverse Young’s modulus: Effect of previous load cycles and unloading stress</vt:lpstr>
      <vt:lpstr>Transverse Young’s modulus of the 11 T dipole conductor block and effect of epoxy volume fraction </vt:lpstr>
      <vt:lpstr>PowerPoint Presentation</vt:lpstr>
      <vt:lpstr>Set-up for combined stress-strain and diffraction measurements</vt:lpstr>
      <vt:lpstr>Transverse compression:  Nb3Sn and Cu loading strain and stress</vt:lpstr>
      <vt:lpstr>Transverse compression: Nb3Sn and Cu loading stresses</vt:lpstr>
      <vt:lpstr>Axial compression: Nb3Sn and Cu loading stresses</vt:lpstr>
      <vt:lpstr>Axial compression: Nb3Sn loading strain vs macroscopic sample strain </vt:lpstr>
      <vt:lpstr>PowerPoint Presentation</vt:lpstr>
      <vt:lpstr>Critical current limitation of 11 T dipole short model coil #109</vt:lpstr>
      <vt:lpstr>Post mortem analysis of coil #109</vt:lpstr>
      <vt:lpstr>Visualisation of Nb3Sn cracks in coil #109 metallographic cross section</vt:lpstr>
      <vt:lpstr>Nb3Sn crack distribution in coil #109 metallographic cross section</vt:lpstr>
      <vt:lpstr>Absence of cracks in the Nb3Sn filaments in coil GE-C02 metallographic cross section</vt:lpstr>
      <vt:lpstr>Cu Vickers hardness distribution in coil #109 metallographic cross section</vt:lpstr>
      <vt:lpstr>Vickers hardness for assessing Cu loading stress</vt:lpstr>
      <vt:lpstr>Conclusion </vt:lpstr>
      <vt:lpstr>Back-up slides</vt:lpstr>
      <vt:lpstr>Elastic modulus definitions</vt:lpstr>
      <vt:lpstr>Young’s modulus vs tangent and chord moduli</vt:lpstr>
      <vt:lpstr>Samples for Young’s modulus measurements</vt:lpstr>
      <vt:lpstr>Dynamic E-modulus measurements</vt:lpstr>
      <vt:lpstr>Static Young’s modulus measurement in tension and compression</vt:lpstr>
      <vt:lpstr>Relation of elastic constants in homogeneous isotropic materials</vt:lpstr>
      <vt:lpstr>PowerPoint Presentation</vt:lpstr>
      <vt:lpstr>Resonance test for measuring the temperature dependence of E, G, and ν </vt:lpstr>
      <vt:lpstr>Calculation of Young’s modulus from resonance frequencies</vt:lpstr>
      <vt:lpstr>Calculation of shear modulus from resonance frequencies</vt:lpstr>
      <vt:lpstr>Young’s modulus measurement: uniaxial tensile tests</vt:lpstr>
      <vt:lpstr>Linear thermal expansion coefficients</vt:lpstr>
      <vt:lpstr>Thermal expansion of unconfined Nb3Sn conductor during RHT </vt:lpstr>
      <vt:lpstr>Calculation of the angular dependence of the Young’s moduli:  The models of Reuss, Voigt and Hill </vt:lpstr>
      <vt:lpstr>Magnetil yoke and YUS-130 collar elastic anisotropy</vt:lpstr>
      <vt:lpstr>DISCUP coil wedges elastic anisotropy</vt:lpstr>
      <vt:lpstr>Strain hardening of Cu</vt:lpstr>
      <vt:lpstr>PowerPoint Presentation</vt:lpstr>
      <vt:lpstr>Extensometry for wire uniaxial stress-strain measurements</vt:lpstr>
      <vt:lpstr>Mechanical behaviour of Nb3Sn wire constituents under tensile axial loading</vt:lpstr>
      <vt:lpstr>Comparison of calculated Nb3Sn, and measured wire and subelement Young’s moduli</vt:lpstr>
      <vt:lpstr>Nb3Sn Young’s modulus</vt:lpstr>
      <vt:lpstr>The unusual temperature dependence of the Nb3Sn Young’s modulus</vt:lpstr>
      <vt:lpstr>Nb3Sn Poisson’s ratio at 4.2 K</vt:lpstr>
      <vt:lpstr>Comparison of the Cu mechanical properties in LHC  Nb-Ti and in HL-LHC Nb3Sn wires</vt:lpstr>
      <vt:lpstr>Calculation of loading strain and stress</vt:lpstr>
      <vt:lpstr>Transverse compression:  Nb3Sn and Cu loading strain and stress</vt:lpstr>
      <vt:lpstr>PowerPoint Presentation</vt:lpstr>
      <vt:lpstr>Residual strain in unconfined Nb3Sn wires</vt:lpstr>
      <vt:lpstr>Residual strain in 11 T dipole magnet coils</vt:lpstr>
      <vt:lpstr>Nb3Sn lattice parameter changes in a PIT wire as a function of externally applied stress </vt:lpstr>
      <vt:lpstr>Strain hardened Cu Vickers hardness load dependence</vt:lpstr>
      <vt:lpstr>Correlation between OFE Cu Vickers hardness and RRR</vt:lpstr>
      <vt:lpstr>11 T dipole materials properties</vt:lpstr>
      <vt:lpstr>Elastic properties of some polymers used in superconducting magnets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properties of Nb3Sn superconducting magnet constituent materials and their effect on conductor performance and degradation</dc:title>
  <dc:creator>Christian Scheuerlein</dc:creator>
  <cp:lastModifiedBy>Christian Scheuerlein</cp:lastModifiedBy>
  <cp:revision>842</cp:revision>
  <dcterms:created xsi:type="dcterms:W3CDTF">2020-02-25T14:37:21Z</dcterms:created>
  <dcterms:modified xsi:type="dcterms:W3CDTF">2021-02-10T14:25:21Z</dcterms:modified>
</cp:coreProperties>
</file>