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8"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7" autoAdjust="0"/>
    <p:restoredTop sz="94660"/>
  </p:normalViewPr>
  <p:slideViewPr>
    <p:cSldViewPr snapToGrid="0">
      <p:cViewPr varScale="1">
        <p:scale>
          <a:sx n="110" d="100"/>
          <a:sy n="110" d="100"/>
        </p:scale>
        <p:origin x="43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B3690-85B7-4B03-8093-A3E78E28440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72A6B1E-DD41-4E89-8E27-D595CD50574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6804A0F-BE23-43BD-8DF2-1E50E8E74C59}"/>
              </a:ext>
            </a:extLst>
          </p:cNvPr>
          <p:cNvSpPr>
            <a:spLocks noGrp="1"/>
          </p:cNvSpPr>
          <p:nvPr>
            <p:ph type="dt" sz="half" idx="10"/>
          </p:nvPr>
        </p:nvSpPr>
        <p:spPr/>
        <p:txBody>
          <a:bodyPr/>
          <a:lstStyle/>
          <a:p>
            <a:fld id="{855EB564-F1FD-4C7A-B61B-4B6CFCE59554}" type="datetimeFigureOut">
              <a:rPr lang="en-GB" smtClean="0"/>
              <a:t>01/03/2021</a:t>
            </a:fld>
            <a:endParaRPr lang="en-GB"/>
          </a:p>
        </p:txBody>
      </p:sp>
      <p:sp>
        <p:nvSpPr>
          <p:cNvPr id="5" name="Footer Placeholder 4">
            <a:extLst>
              <a:ext uri="{FF2B5EF4-FFF2-40B4-BE49-F238E27FC236}">
                <a16:creationId xmlns:a16="http://schemas.microsoft.com/office/drawing/2014/main" id="{4DAAF8CB-CBD7-4F42-B94D-EA88CFBFC44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2BC8365-C55E-410A-9F36-03A80070516E}"/>
              </a:ext>
            </a:extLst>
          </p:cNvPr>
          <p:cNvSpPr>
            <a:spLocks noGrp="1"/>
          </p:cNvSpPr>
          <p:nvPr>
            <p:ph type="sldNum" sz="quarter" idx="12"/>
          </p:nvPr>
        </p:nvSpPr>
        <p:spPr/>
        <p:txBody>
          <a:bodyPr/>
          <a:lstStyle/>
          <a:p>
            <a:fld id="{69D33024-61C7-4BCB-8903-24357F382C41}" type="slidenum">
              <a:rPr lang="en-GB" smtClean="0"/>
              <a:t>‹#›</a:t>
            </a:fld>
            <a:endParaRPr lang="en-GB"/>
          </a:p>
        </p:txBody>
      </p:sp>
    </p:spTree>
    <p:extLst>
      <p:ext uri="{BB962C8B-B14F-4D97-AF65-F5344CB8AC3E}">
        <p14:creationId xmlns:p14="http://schemas.microsoft.com/office/powerpoint/2010/main" val="39433268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133AF-FCEA-4615-93CF-0D337D68BF4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E888FAC-4F62-4F4D-8001-F716F5184D2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8191CEB-77EA-4C12-8B96-ABE56761CC8C}"/>
              </a:ext>
            </a:extLst>
          </p:cNvPr>
          <p:cNvSpPr>
            <a:spLocks noGrp="1"/>
          </p:cNvSpPr>
          <p:nvPr>
            <p:ph type="dt" sz="half" idx="10"/>
          </p:nvPr>
        </p:nvSpPr>
        <p:spPr/>
        <p:txBody>
          <a:bodyPr/>
          <a:lstStyle/>
          <a:p>
            <a:fld id="{855EB564-F1FD-4C7A-B61B-4B6CFCE59554}" type="datetimeFigureOut">
              <a:rPr lang="en-GB" smtClean="0"/>
              <a:t>01/03/2021</a:t>
            </a:fld>
            <a:endParaRPr lang="en-GB"/>
          </a:p>
        </p:txBody>
      </p:sp>
      <p:sp>
        <p:nvSpPr>
          <p:cNvPr id="5" name="Footer Placeholder 4">
            <a:extLst>
              <a:ext uri="{FF2B5EF4-FFF2-40B4-BE49-F238E27FC236}">
                <a16:creationId xmlns:a16="http://schemas.microsoft.com/office/drawing/2014/main" id="{ED1D13E8-C891-410A-B6DD-A022585E1AB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B99F3D3-FF0F-49A6-A0C1-AA063CCB8133}"/>
              </a:ext>
            </a:extLst>
          </p:cNvPr>
          <p:cNvSpPr>
            <a:spLocks noGrp="1"/>
          </p:cNvSpPr>
          <p:nvPr>
            <p:ph type="sldNum" sz="quarter" idx="12"/>
          </p:nvPr>
        </p:nvSpPr>
        <p:spPr/>
        <p:txBody>
          <a:bodyPr/>
          <a:lstStyle/>
          <a:p>
            <a:fld id="{69D33024-61C7-4BCB-8903-24357F382C41}" type="slidenum">
              <a:rPr lang="en-GB" smtClean="0"/>
              <a:t>‹#›</a:t>
            </a:fld>
            <a:endParaRPr lang="en-GB"/>
          </a:p>
        </p:txBody>
      </p:sp>
    </p:spTree>
    <p:extLst>
      <p:ext uri="{BB962C8B-B14F-4D97-AF65-F5344CB8AC3E}">
        <p14:creationId xmlns:p14="http://schemas.microsoft.com/office/powerpoint/2010/main" val="3879699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B0CFD86-FC5E-425E-A75D-3DE1B29C123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C1F78F5-B271-4385-9A38-D2EAD01562C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EC78717-F27C-42B1-A280-19FBF782D4DF}"/>
              </a:ext>
            </a:extLst>
          </p:cNvPr>
          <p:cNvSpPr>
            <a:spLocks noGrp="1"/>
          </p:cNvSpPr>
          <p:nvPr>
            <p:ph type="dt" sz="half" idx="10"/>
          </p:nvPr>
        </p:nvSpPr>
        <p:spPr/>
        <p:txBody>
          <a:bodyPr/>
          <a:lstStyle/>
          <a:p>
            <a:fld id="{855EB564-F1FD-4C7A-B61B-4B6CFCE59554}" type="datetimeFigureOut">
              <a:rPr lang="en-GB" smtClean="0"/>
              <a:t>01/03/2021</a:t>
            </a:fld>
            <a:endParaRPr lang="en-GB"/>
          </a:p>
        </p:txBody>
      </p:sp>
      <p:sp>
        <p:nvSpPr>
          <p:cNvPr id="5" name="Footer Placeholder 4">
            <a:extLst>
              <a:ext uri="{FF2B5EF4-FFF2-40B4-BE49-F238E27FC236}">
                <a16:creationId xmlns:a16="http://schemas.microsoft.com/office/drawing/2014/main" id="{A094FE71-5DCC-4619-A4AA-C82DC399413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4C52A80-99BA-4004-BE40-DBB5DB1A6B1A}"/>
              </a:ext>
            </a:extLst>
          </p:cNvPr>
          <p:cNvSpPr>
            <a:spLocks noGrp="1"/>
          </p:cNvSpPr>
          <p:nvPr>
            <p:ph type="sldNum" sz="quarter" idx="12"/>
          </p:nvPr>
        </p:nvSpPr>
        <p:spPr/>
        <p:txBody>
          <a:bodyPr/>
          <a:lstStyle/>
          <a:p>
            <a:fld id="{69D33024-61C7-4BCB-8903-24357F382C41}" type="slidenum">
              <a:rPr lang="en-GB" smtClean="0"/>
              <a:t>‹#›</a:t>
            </a:fld>
            <a:endParaRPr lang="en-GB"/>
          </a:p>
        </p:txBody>
      </p:sp>
    </p:spTree>
    <p:extLst>
      <p:ext uri="{BB962C8B-B14F-4D97-AF65-F5344CB8AC3E}">
        <p14:creationId xmlns:p14="http://schemas.microsoft.com/office/powerpoint/2010/main" val="42914207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AFDA3-BAF4-41A2-BC0F-4D8162478BAE}"/>
              </a:ext>
            </a:extLst>
          </p:cNvPr>
          <p:cNvSpPr>
            <a:spLocks noGrp="1"/>
          </p:cNvSpPr>
          <p:nvPr>
            <p:ph type="title"/>
          </p:nvPr>
        </p:nvSpPr>
        <p:spPr>
          <a:xfrm>
            <a:off x="2606722" y="365125"/>
            <a:ext cx="8747078" cy="1123901"/>
          </a:xfrm>
        </p:spPr>
        <p:style>
          <a:lnRef idx="1">
            <a:schemeClr val="accent1"/>
          </a:lnRef>
          <a:fillRef idx="2">
            <a:schemeClr val="accent1"/>
          </a:fillRef>
          <a:effectRef idx="1">
            <a:schemeClr val="accent1"/>
          </a:effectRef>
          <a:fontRef idx="minor">
            <a:schemeClr val="dk1"/>
          </a:fontRef>
        </p:style>
        <p:txBody>
          <a:bodyPr/>
          <a:lstStyle>
            <a:lvl1pPr algn="ctr">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B507BF5-9329-42F2-93D6-91462A7CEEE9}"/>
              </a:ext>
            </a:extLst>
          </p:cNvPr>
          <p:cNvSpPr>
            <a:spLocks noGrp="1"/>
          </p:cNvSpPr>
          <p:nvPr>
            <p:ph idx="1"/>
          </p:nvPr>
        </p:nvSpPr>
        <p:spPr>
          <a:xfrm>
            <a:off x="838200" y="1733266"/>
            <a:ext cx="10515600" cy="444369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E9A05B4-BCF5-4A40-AC9F-E12ED53B0F4B}"/>
              </a:ext>
            </a:extLst>
          </p:cNvPr>
          <p:cNvSpPr>
            <a:spLocks noGrp="1"/>
          </p:cNvSpPr>
          <p:nvPr>
            <p:ph type="dt" sz="half" idx="10"/>
          </p:nvPr>
        </p:nvSpPr>
        <p:spPr/>
        <p:txBody>
          <a:bodyPr/>
          <a:lstStyle/>
          <a:p>
            <a:fld id="{855EB564-F1FD-4C7A-B61B-4B6CFCE59554}" type="datetimeFigureOut">
              <a:rPr lang="en-GB" smtClean="0"/>
              <a:t>01/03/2021</a:t>
            </a:fld>
            <a:endParaRPr lang="en-GB"/>
          </a:p>
        </p:txBody>
      </p:sp>
      <p:sp>
        <p:nvSpPr>
          <p:cNvPr id="5" name="Footer Placeholder 4">
            <a:extLst>
              <a:ext uri="{FF2B5EF4-FFF2-40B4-BE49-F238E27FC236}">
                <a16:creationId xmlns:a16="http://schemas.microsoft.com/office/drawing/2014/main" id="{BEB00275-6585-487F-B7DF-CCAE06FE40E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6670D59-5EDC-4CA9-8EA6-FB3B5DD389A2}"/>
              </a:ext>
            </a:extLst>
          </p:cNvPr>
          <p:cNvSpPr>
            <a:spLocks noGrp="1"/>
          </p:cNvSpPr>
          <p:nvPr>
            <p:ph type="sldNum" sz="quarter" idx="12"/>
          </p:nvPr>
        </p:nvSpPr>
        <p:spPr/>
        <p:txBody>
          <a:bodyPr/>
          <a:lstStyle/>
          <a:p>
            <a:fld id="{69D33024-61C7-4BCB-8903-24357F382C41}" type="slidenum">
              <a:rPr lang="en-GB" smtClean="0"/>
              <a:t>‹#›</a:t>
            </a:fld>
            <a:endParaRPr lang="en-GB"/>
          </a:p>
        </p:txBody>
      </p:sp>
      <p:pic>
        <p:nvPicPr>
          <p:cNvPr id="7" name="Picture 6">
            <a:extLst>
              <a:ext uri="{FF2B5EF4-FFF2-40B4-BE49-F238E27FC236}">
                <a16:creationId xmlns:a16="http://schemas.microsoft.com/office/drawing/2014/main" id="{3764834B-72F9-4D64-8061-2841710578EB}"/>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838200" y="365125"/>
            <a:ext cx="1960370" cy="1123901"/>
          </a:xfrm>
          <a:prstGeom prst="rect">
            <a:avLst/>
          </a:prstGeom>
        </p:spPr>
      </p:pic>
    </p:spTree>
    <p:extLst>
      <p:ext uri="{BB962C8B-B14F-4D97-AF65-F5344CB8AC3E}">
        <p14:creationId xmlns:p14="http://schemas.microsoft.com/office/powerpoint/2010/main" val="1911608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047EE-0825-4D8B-8090-F20D54462C0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3EB4A85-A22D-459A-AC12-976EC851E0F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6A4BDF7-BAB1-4691-AA6D-37E83409DB50}"/>
              </a:ext>
            </a:extLst>
          </p:cNvPr>
          <p:cNvSpPr>
            <a:spLocks noGrp="1"/>
          </p:cNvSpPr>
          <p:nvPr>
            <p:ph type="dt" sz="half" idx="10"/>
          </p:nvPr>
        </p:nvSpPr>
        <p:spPr/>
        <p:txBody>
          <a:bodyPr/>
          <a:lstStyle/>
          <a:p>
            <a:fld id="{855EB564-F1FD-4C7A-B61B-4B6CFCE59554}" type="datetimeFigureOut">
              <a:rPr lang="en-GB" smtClean="0"/>
              <a:t>01/03/2021</a:t>
            </a:fld>
            <a:endParaRPr lang="en-GB"/>
          </a:p>
        </p:txBody>
      </p:sp>
      <p:sp>
        <p:nvSpPr>
          <p:cNvPr id="5" name="Footer Placeholder 4">
            <a:extLst>
              <a:ext uri="{FF2B5EF4-FFF2-40B4-BE49-F238E27FC236}">
                <a16:creationId xmlns:a16="http://schemas.microsoft.com/office/drawing/2014/main" id="{1DDBA610-7A1A-49E8-A8E2-2DFC1AEDF0D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966554E-0D09-4236-A736-6A54BE3F1B41}"/>
              </a:ext>
            </a:extLst>
          </p:cNvPr>
          <p:cNvSpPr>
            <a:spLocks noGrp="1"/>
          </p:cNvSpPr>
          <p:nvPr>
            <p:ph type="sldNum" sz="quarter" idx="12"/>
          </p:nvPr>
        </p:nvSpPr>
        <p:spPr/>
        <p:txBody>
          <a:bodyPr/>
          <a:lstStyle/>
          <a:p>
            <a:fld id="{69D33024-61C7-4BCB-8903-24357F382C41}" type="slidenum">
              <a:rPr lang="en-GB" smtClean="0"/>
              <a:t>‹#›</a:t>
            </a:fld>
            <a:endParaRPr lang="en-GB"/>
          </a:p>
        </p:txBody>
      </p:sp>
    </p:spTree>
    <p:extLst>
      <p:ext uri="{BB962C8B-B14F-4D97-AF65-F5344CB8AC3E}">
        <p14:creationId xmlns:p14="http://schemas.microsoft.com/office/powerpoint/2010/main" val="3440350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149AF-FF21-489E-8150-CD57D82DDE6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3E913E2-ECFC-48B6-92DB-C90242BA035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0F681CA-0F85-4BF5-9D2E-95067C04639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E161C0D-0323-4E94-9919-49F4CA4BEAF0}"/>
              </a:ext>
            </a:extLst>
          </p:cNvPr>
          <p:cNvSpPr>
            <a:spLocks noGrp="1"/>
          </p:cNvSpPr>
          <p:nvPr>
            <p:ph type="dt" sz="half" idx="10"/>
          </p:nvPr>
        </p:nvSpPr>
        <p:spPr/>
        <p:txBody>
          <a:bodyPr/>
          <a:lstStyle/>
          <a:p>
            <a:fld id="{855EB564-F1FD-4C7A-B61B-4B6CFCE59554}" type="datetimeFigureOut">
              <a:rPr lang="en-GB" smtClean="0"/>
              <a:t>01/03/2021</a:t>
            </a:fld>
            <a:endParaRPr lang="en-GB"/>
          </a:p>
        </p:txBody>
      </p:sp>
      <p:sp>
        <p:nvSpPr>
          <p:cNvPr id="6" name="Footer Placeholder 5">
            <a:extLst>
              <a:ext uri="{FF2B5EF4-FFF2-40B4-BE49-F238E27FC236}">
                <a16:creationId xmlns:a16="http://schemas.microsoft.com/office/drawing/2014/main" id="{5580C526-63FA-4B69-B446-4DDAAB75BB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427AF30-98D7-4F72-B58C-B5A2EFFC5A9A}"/>
              </a:ext>
            </a:extLst>
          </p:cNvPr>
          <p:cNvSpPr>
            <a:spLocks noGrp="1"/>
          </p:cNvSpPr>
          <p:nvPr>
            <p:ph type="sldNum" sz="quarter" idx="12"/>
          </p:nvPr>
        </p:nvSpPr>
        <p:spPr/>
        <p:txBody>
          <a:bodyPr/>
          <a:lstStyle/>
          <a:p>
            <a:fld id="{69D33024-61C7-4BCB-8903-24357F382C41}" type="slidenum">
              <a:rPr lang="en-GB" smtClean="0"/>
              <a:t>‹#›</a:t>
            </a:fld>
            <a:endParaRPr lang="en-GB"/>
          </a:p>
        </p:txBody>
      </p:sp>
    </p:spTree>
    <p:extLst>
      <p:ext uri="{BB962C8B-B14F-4D97-AF65-F5344CB8AC3E}">
        <p14:creationId xmlns:p14="http://schemas.microsoft.com/office/powerpoint/2010/main" val="1647135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BB5AA-3692-463D-ABB0-D589FE1B5FD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F348B52-BF05-4F33-A52E-83B2ACE827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40D1AA0-10A3-4076-89BA-62000CCD987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71A9CCE-A3A5-40A6-A8D7-C0C1F3E548E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D35E4A5-D57F-4B48-9E8A-CF63755BDAE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FE5E02F-5FEC-4952-AC0B-1A7E17CBB391}"/>
              </a:ext>
            </a:extLst>
          </p:cNvPr>
          <p:cNvSpPr>
            <a:spLocks noGrp="1"/>
          </p:cNvSpPr>
          <p:nvPr>
            <p:ph type="dt" sz="half" idx="10"/>
          </p:nvPr>
        </p:nvSpPr>
        <p:spPr/>
        <p:txBody>
          <a:bodyPr/>
          <a:lstStyle/>
          <a:p>
            <a:fld id="{855EB564-F1FD-4C7A-B61B-4B6CFCE59554}" type="datetimeFigureOut">
              <a:rPr lang="en-GB" smtClean="0"/>
              <a:t>01/03/2021</a:t>
            </a:fld>
            <a:endParaRPr lang="en-GB"/>
          </a:p>
        </p:txBody>
      </p:sp>
      <p:sp>
        <p:nvSpPr>
          <p:cNvPr id="8" name="Footer Placeholder 7">
            <a:extLst>
              <a:ext uri="{FF2B5EF4-FFF2-40B4-BE49-F238E27FC236}">
                <a16:creationId xmlns:a16="http://schemas.microsoft.com/office/drawing/2014/main" id="{90859A81-D427-4683-9B35-E7A4D0B4691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ADF7436-E80A-46C7-A4B5-FA3CB3E845B8}"/>
              </a:ext>
            </a:extLst>
          </p:cNvPr>
          <p:cNvSpPr>
            <a:spLocks noGrp="1"/>
          </p:cNvSpPr>
          <p:nvPr>
            <p:ph type="sldNum" sz="quarter" idx="12"/>
          </p:nvPr>
        </p:nvSpPr>
        <p:spPr/>
        <p:txBody>
          <a:bodyPr/>
          <a:lstStyle/>
          <a:p>
            <a:fld id="{69D33024-61C7-4BCB-8903-24357F382C41}" type="slidenum">
              <a:rPr lang="en-GB" smtClean="0"/>
              <a:t>‹#›</a:t>
            </a:fld>
            <a:endParaRPr lang="en-GB"/>
          </a:p>
        </p:txBody>
      </p:sp>
    </p:spTree>
    <p:extLst>
      <p:ext uri="{BB962C8B-B14F-4D97-AF65-F5344CB8AC3E}">
        <p14:creationId xmlns:p14="http://schemas.microsoft.com/office/powerpoint/2010/main" val="3856206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5D1D1-8CD9-402B-909B-FE9D8351907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B9EB5C5-7AA6-45F0-99D2-B304AE1CD0D7}"/>
              </a:ext>
            </a:extLst>
          </p:cNvPr>
          <p:cNvSpPr>
            <a:spLocks noGrp="1"/>
          </p:cNvSpPr>
          <p:nvPr>
            <p:ph type="dt" sz="half" idx="10"/>
          </p:nvPr>
        </p:nvSpPr>
        <p:spPr/>
        <p:txBody>
          <a:bodyPr/>
          <a:lstStyle/>
          <a:p>
            <a:fld id="{855EB564-F1FD-4C7A-B61B-4B6CFCE59554}" type="datetimeFigureOut">
              <a:rPr lang="en-GB" smtClean="0"/>
              <a:t>01/03/2021</a:t>
            </a:fld>
            <a:endParaRPr lang="en-GB"/>
          </a:p>
        </p:txBody>
      </p:sp>
      <p:sp>
        <p:nvSpPr>
          <p:cNvPr id="4" name="Footer Placeholder 3">
            <a:extLst>
              <a:ext uri="{FF2B5EF4-FFF2-40B4-BE49-F238E27FC236}">
                <a16:creationId xmlns:a16="http://schemas.microsoft.com/office/drawing/2014/main" id="{BB5A1FE0-5F50-40EB-BC1F-17CD151E2C6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868F246-DC0B-4FDB-9262-7F52FE014347}"/>
              </a:ext>
            </a:extLst>
          </p:cNvPr>
          <p:cNvSpPr>
            <a:spLocks noGrp="1"/>
          </p:cNvSpPr>
          <p:nvPr>
            <p:ph type="sldNum" sz="quarter" idx="12"/>
          </p:nvPr>
        </p:nvSpPr>
        <p:spPr/>
        <p:txBody>
          <a:bodyPr/>
          <a:lstStyle/>
          <a:p>
            <a:fld id="{69D33024-61C7-4BCB-8903-24357F382C41}" type="slidenum">
              <a:rPr lang="en-GB" smtClean="0"/>
              <a:t>‹#›</a:t>
            </a:fld>
            <a:endParaRPr lang="en-GB"/>
          </a:p>
        </p:txBody>
      </p:sp>
    </p:spTree>
    <p:extLst>
      <p:ext uri="{BB962C8B-B14F-4D97-AF65-F5344CB8AC3E}">
        <p14:creationId xmlns:p14="http://schemas.microsoft.com/office/powerpoint/2010/main" val="1475030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5834D7-0C51-46CB-B862-87A4D221C883}"/>
              </a:ext>
            </a:extLst>
          </p:cNvPr>
          <p:cNvSpPr>
            <a:spLocks noGrp="1"/>
          </p:cNvSpPr>
          <p:nvPr>
            <p:ph type="dt" sz="half" idx="10"/>
          </p:nvPr>
        </p:nvSpPr>
        <p:spPr/>
        <p:txBody>
          <a:bodyPr/>
          <a:lstStyle/>
          <a:p>
            <a:fld id="{855EB564-F1FD-4C7A-B61B-4B6CFCE59554}" type="datetimeFigureOut">
              <a:rPr lang="en-GB" smtClean="0"/>
              <a:t>01/03/2021</a:t>
            </a:fld>
            <a:endParaRPr lang="en-GB"/>
          </a:p>
        </p:txBody>
      </p:sp>
      <p:sp>
        <p:nvSpPr>
          <p:cNvPr id="3" name="Footer Placeholder 2">
            <a:extLst>
              <a:ext uri="{FF2B5EF4-FFF2-40B4-BE49-F238E27FC236}">
                <a16:creationId xmlns:a16="http://schemas.microsoft.com/office/drawing/2014/main" id="{EAF221C8-8B9F-4164-ADEB-8E22BEDDB7A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C829B0A-1BF7-42BF-92EC-8D90D563F34D}"/>
              </a:ext>
            </a:extLst>
          </p:cNvPr>
          <p:cNvSpPr>
            <a:spLocks noGrp="1"/>
          </p:cNvSpPr>
          <p:nvPr>
            <p:ph type="sldNum" sz="quarter" idx="12"/>
          </p:nvPr>
        </p:nvSpPr>
        <p:spPr/>
        <p:txBody>
          <a:bodyPr/>
          <a:lstStyle/>
          <a:p>
            <a:fld id="{69D33024-61C7-4BCB-8903-24357F382C41}" type="slidenum">
              <a:rPr lang="en-GB" smtClean="0"/>
              <a:t>‹#›</a:t>
            </a:fld>
            <a:endParaRPr lang="en-GB"/>
          </a:p>
        </p:txBody>
      </p:sp>
    </p:spTree>
    <p:extLst>
      <p:ext uri="{BB962C8B-B14F-4D97-AF65-F5344CB8AC3E}">
        <p14:creationId xmlns:p14="http://schemas.microsoft.com/office/powerpoint/2010/main" val="2395761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8464E-7AFB-44F1-8FE2-4C05098CA8A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77433A3-4024-40A5-BF62-408A15BAA1A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8622EB7-198D-41CB-AAE4-9B507048BB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DC08F5-CC23-416C-AFAE-D969052E9866}"/>
              </a:ext>
            </a:extLst>
          </p:cNvPr>
          <p:cNvSpPr>
            <a:spLocks noGrp="1"/>
          </p:cNvSpPr>
          <p:nvPr>
            <p:ph type="dt" sz="half" idx="10"/>
          </p:nvPr>
        </p:nvSpPr>
        <p:spPr/>
        <p:txBody>
          <a:bodyPr/>
          <a:lstStyle/>
          <a:p>
            <a:fld id="{855EB564-F1FD-4C7A-B61B-4B6CFCE59554}" type="datetimeFigureOut">
              <a:rPr lang="en-GB" smtClean="0"/>
              <a:t>01/03/2021</a:t>
            </a:fld>
            <a:endParaRPr lang="en-GB"/>
          </a:p>
        </p:txBody>
      </p:sp>
      <p:sp>
        <p:nvSpPr>
          <p:cNvPr id="6" name="Footer Placeholder 5">
            <a:extLst>
              <a:ext uri="{FF2B5EF4-FFF2-40B4-BE49-F238E27FC236}">
                <a16:creationId xmlns:a16="http://schemas.microsoft.com/office/drawing/2014/main" id="{B36F36B6-BB60-47A5-A8FE-5FCA8607B8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002BA30-1F96-4232-A858-79C461236DFA}"/>
              </a:ext>
            </a:extLst>
          </p:cNvPr>
          <p:cNvSpPr>
            <a:spLocks noGrp="1"/>
          </p:cNvSpPr>
          <p:nvPr>
            <p:ph type="sldNum" sz="quarter" idx="12"/>
          </p:nvPr>
        </p:nvSpPr>
        <p:spPr/>
        <p:txBody>
          <a:bodyPr/>
          <a:lstStyle/>
          <a:p>
            <a:fld id="{69D33024-61C7-4BCB-8903-24357F382C41}" type="slidenum">
              <a:rPr lang="en-GB" smtClean="0"/>
              <a:t>‹#›</a:t>
            </a:fld>
            <a:endParaRPr lang="en-GB"/>
          </a:p>
        </p:txBody>
      </p:sp>
    </p:spTree>
    <p:extLst>
      <p:ext uri="{BB962C8B-B14F-4D97-AF65-F5344CB8AC3E}">
        <p14:creationId xmlns:p14="http://schemas.microsoft.com/office/powerpoint/2010/main" val="2973271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E06FA-79AC-4185-B952-05F729431EF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2CDABB3-B039-4494-98DF-180A5F1B07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A433D9A-B8B6-4027-88EF-0CA3A1308B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CA15D59-27EC-4C04-B0C0-C2884F49C878}"/>
              </a:ext>
            </a:extLst>
          </p:cNvPr>
          <p:cNvSpPr>
            <a:spLocks noGrp="1"/>
          </p:cNvSpPr>
          <p:nvPr>
            <p:ph type="dt" sz="half" idx="10"/>
          </p:nvPr>
        </p:nvSpPr>
        <p:spPr/>
        <p:txBody>
          <a:bodyPr/>
          <a:lstStyle/>
          <a:p>
            <a:fld id="{855EB564-F1FD-4C7A-B61B-4B6CFCE59554}" type="datetimeFigureOut">
              <a:rPr lang="en-GB" smtClean="0"/>
              <a:t>01/03/2021</a:t>
            </a:fld>
            <a:endParaRPr lang="en-GB"/>
          </a:p>
        </p:txBody>
      </p:sp>
      <p:sp>
        <p:nvSpPr>
          <p:cNvPr id="6" name="Footer Placeholder 5">
            <a:extLst>
              <a:ext uri="{FF2B5EF4-FFF2-40B4-BE49-F238E27FC236}">
                <a16:creationId xmlns:a16="http://schemas.microsoft.com/office/drawing/2014/main" id="{77AACC56-95B6-48CF-A543-1275DE81DA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78BDCEA-475B-4CFD-B43A-9FF7ECAE6703}"/>
              </a:ext>
            </a:extLst>
          </p:cNvPr>
          <p:cNvSpPr>
            <a:spLocks noGrp="1"/>
          </p:cNvSpPr>
          <p:nvPr>
            <p:ph type="sldNum" sz="quarter" idx="12"/>
          </p:nvPr>
        </p:nvSpPr>
        <p:spPr/>
        <p:txBody>
          <a:bodyPr/>
          <a:lstStyle/>
          <a:p>
            <a:fld id="{69D33024-61C7-4BCB-8903-24357F382C41}" type="slidenum">
              <a:rPr lang="en-GB" smtClean="0"/>
              <a:t>‹#›</a:t>
            </a:fld>
            <a:endParaRPr lang="en-GB"/>
          </a:p>
        </p:txBody>
      </p:sp>
    </p:spTree>
    <p:extLst>
      <p:ext uri="{BB962C8B-B14F-4D97-AF65-F5344CB8AC3E}">
        <p14:creationId xmlns:p14="http://schemas.microsoft.com/office/powerpoint/2010/main" val="743121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6AF1703-943A-4528-83E7-A9475616FA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3D6218B-DF91-4047-9A86-928507F7C7A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1C3E3E-E286-4DF6-9984-395A2D7581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5EB564-F1FD-4C7A-B61B-4B6CFCE59554}" type="datetimeFigureOut">
              <a:rPr lang="en-GB" smtClean="0"/>
              <a:t>01/03/2021</a:t>
            </a:fld>
            <a:endParaRPr lang="en-GB"/>
          </a:p>
        </p:txBody>
      </p:sp>
      <p:sp>
        <p:nvSpPr>
          <p:cNvPr id="5" name="Footer Placeholder 4">
            <a:extLst>
              <a:ext uri="{FF2B5EF4-FFF2-40B4-BE49-F238E27FC236}">
                <a16:creationId xmlns:a16="http://schemas.microsoft.com/office/drawing/2014/main" id="{62318194-7662-440A-99F4-DA98E170D8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D99B157-3056-4634-8F7E-4D3D3B3C39B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D33024-61C7-4BCB-8903-24357F382C41}" type="slidenum">
              <a:rPr lang="en-GB" smtClean="0"/>
              <a:t>‹#›</a:t>
            </a:fld>
            <a:endParaRPr lang="en-GB"/>
          </a:p>
        </p:txBody>
      </p:sp>
    </p:spTree>
    <p:extLst>
      <p:ext uri="{BB962C8B-B14F-4D97-AF65-F5344CB8AC3E}">
        <p14:creationId xmlns:p14="http://schemas.microsoft.com/office/powerpoint/2010/main" val="36002520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ifast-project.eu/"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1.jpg"/><Relationship Id="rId13" Type="http://schemas.openxmlformats.org/officeDocument/2006/relationships/image" Target="../media/image16.jpeg"/><Relationship Id="rId3" Type="http://schemas.openxmlformats.org/officeDocument/2006/relationships/image" Target="../media/image6.jpe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5.jpg"/><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image" Target="../media/image14.jpeg"/><Relationship Id="rId5" Type="http://schemas.openxmlformats.org/officeDocument/2006/relationships/image" Target="../media/image8.png"/><Relationship Id="rId15" Type="http://schemas.openxmlformats.org/officeDocument/2006/relationships/image" Target="../media/image1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 Id="rId14" Type="http://schemas.openxmlformats.org/officeDocument/2006/relationships/image" Target="../media/image1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6C12B-C365-4C91-AC1F-D38E0E0A1FBA}"/>
              </a:ext>
            </a:extLst>
          </p:cNvPr>
          <p:cNvSpPr>
            <a:spLocks noGrp="1"/>
          </p:cNvSpPr>
          <p:nvPr>
            <p:ph type="ctrTitle"/>
          </p:nvPr>
        </p:nvSpPr>
        <p:spPr>
          <a:xfrm>
            <a:off x="8051467" y="596638"/>
            <a:ext cx="3685607" cy="2101755"/>
          </a:xfrm>
        </p:spPr>
        <p:txBody>
          <a:bodyPr anchor="b">
            <a:normAutofit fontScale="90000"/>
          </a:bodyPr>
          <a:lstStyle/>
          <a:p>
            <a:pPr algn="l"/>
            <a:r>
              <a:rPr lang="fr-CH" sz="5400" dirty="0" err="1"/>
              <a:t>Status</a:t>
            </a:r>
            <a:r>
              <a:rPr lang="fr-CH" sz="5400" dirty="0"/>
              <a:t> of Project </a:t>
            </a:r>
            <a:r>
              <a:rPr lang="fr-CH" sz="5400" dirty="0" err="1"/>
              <a:t>preparation</a:t>
            </a:r>
            <a:endParaRPr lang="en-GB" sz="5400" dirty="0"/>
          </a:p>
        </p:txBody>
      </p:sp>
      <p:sp>
        <p:nvSpPr>
          <p:cNvPr id="3" name="Subtitle 2">
            <a:extLst>
              <a:ext uri="{FF2B5EF4-FFF2-40B4-BE49-F238E27FC236}">
                <a16:creationId xmlns:a16="http://schemas.microsoft.com/office/drawing/2014/main" id="{78406145-69F8-4D5C-8678-E9FFC00F0711}"/>
              </a:ext>
            </a:extLst>
          </p:cNvPr>
          <p:cNvSpPr>
            <a:spLocks noGrp="1"/>
          </p:cNvSpPr>
          <p:nvPr>
            <p:ph type="subTitle" idx="1"/>
          </p:nvPr>
        </p:nvSpPr>
        <p:spPr>
          <a:xfrm>
            <a:off x="8051466" y="4792814"/>
            <a:ext cx="3685607" cy="686073"/>
          </a:xfrm>
        </p:spPr>
        <p:txBody>
          <a:bodyPr anchor="t">
            <a:normAutofit/>
          </a:bodyPr>
          <a:lstStyle/>
          <a:p>
            <a:pPr algn="l"/>
            <a:r>
              <a:rPr lang="fr-CH" sz="2000" dirty="0"/>
              <a:t>Open </a:t>
            </a:r>
            <a:r>
              <a:rPr lang="fr-CH" sz="2000" dirty="0" err="1"/>
              <a:t>Steering</a:t>
            </a:r>
            <a:r>
              <a:rPr lang="fr-CH" sz="2000" dirty="0"/>
              <a:t> </a:t>
            </a:r>
            <a:r>
              <a:rPr lang="fr-CH" sz="2000" dirty="0" err="1"/>
              <a:t>Committee</a:t>
            </a:r>
            <a:r>
              <a:rPr lang="fr-CH" sz="2000" dirty="0"/>
              <a:t> meeting, 3 March 2021</a:t>
            </a:r>
            <a:endParaRPr lang="en-GB" sz="2000" dirty="0"/>
          </a:p>
        </p:txBody>
      </p:sp>
      <p:sp>
        <p:nvSpPr>
          <p:cNvPr id="9" name="Freeform: Shape 8">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a:extLst>
              <a:ext uri="{FF2B5EF4-FFF2-40B4-BE49-F238E27FC236}">
                <a16:creationId xmlns:a16="http://schemas.microsoft.com/office/drawing/2014/main" id="{973116A5-2B8F-4AE5-B909-AC22D725AAC2}"/>
              </a:ext>
            </a:extLst>
          </p:cNvPr>
          <p:cNvPicPr>
            <a:picLocks noChangeAspect="1"/>
          </p:cNvPicPr>
          <p:nvPr/>
        </p:nvPicPr>
        <p:blipFill>
          <a:blip r:embed="rId2"/>
          <a:stretch>
            <a:fillRect/>
          </a:stretch>
        </p:blipFill>
        <p:spPr>
          <a:xfrm>
            <a:off x="0" y="450459"/>
            <a:ext cx="7841946" cy="4495869"/>
          </a:xfrm>
          <a:prstGeom prst="rect">
            <a:avLst/>
          </a:prstGeom>
        </p:spPr>
      </p:pic>
      <p:sp>
        <p:nvSpPr>
          <p:cNvPr id="6" name="TextBox 5">
            <a:extLst>
              <a:ext uri="{FF2B5EF4-FFF2-40B4-BE49-F238E27FC236}">
                <a16:creationId xmlns:a16="http://schemas.microsoft.com/office/drawing/2014/main" id="{009F8DEC-C19A-4ABF-973E-1C84B9933B76}"/>
              </a:ext>
            </a:extLst>
          </p:cNvPr>
          <p:cNvSpPr txBox="1"/>
          <p:nvPr/>
        </p:nvSpPr>
        <p:spPr>
          <a:xfrm>
            <a:off x="457200" y="5734050"/>
            <a:ext cx="3085653" cy="523220"/>
          </a:xfrm>
          <a:prstGeom prst="rect">
            <a:avLst/>
          </a:prstGeom>
          <a:noFill/>
        </p:spPr>
        <p:txBody>
          <a:bodyPr wrap="none" rtlCol="0">
            <a:spAutoFit/>
          </a:bodyPr>
          <a:lstStyle/>
          <a:p>
            <a:r>
              <a:rPr lang="fr-CH" sz="2800" dirty="0" err="1">
                <a:solidFill>
                  <a:srgbClr val="FF0000"/>
                </a:solidFill>
              </a:rPr>
              <a:t>From</a:t>
            </a:r>
            <a:r>
              <a:rPr lang="fr-CH" sz="2800" dirty="0">
                <a:solidFill>
                  <a:srgbClr val="FF0000"/>
                </a:solidFill>
              </a:rPr>
              <a:t> May 1st, 2021</a:t>
            </a:r>
            <a:endParaRPr lang="en-GB" sz="2800" dirty="0">
              <a:solidFill>
                <a:srgbClr val="FF0000"/>
              </a:solidFill>
            </a:endParaRPr>
          </a:p>
        </p:txBody>
      </p:sp>
      <p:sp>
        <p:nvSpPr>
          <p:cNvPr id="8" name="Subtitle 2">
            <a:extLst>
              <a:ext uri="{FF2B5EF4-FFF2-40B4-BE49-F238E27FC236}">
                <a16:creationId xmlns:a16="http://schemas.microsoft.com/office/drawing/2014/main" id="{C057FAC4-CE1E-47F1-8F88-ABE1BA3A0BF0}"/>
              </a:ext>
            </a:extLst>
          </p:cNvPr>
          <p:cNvSpPr txBox="1">
            <a:spLocks/>
          </p:cNvSpPr>
          <p:nvPr/>
        </p:nvSpPr>
        <p:spPr>
          <a:xfrm>
            <a:off x="8051466" y="3199872"/>
            <a:ext cx="3685607" cy="959736"/>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fr-CH" dirty="0"/>
              <a:t>M. Vretenar, CERN</a:t>
            </a:r>
          </a:p>
          <a:p>
            <a:pPr algn="l"/>
            <a:r>
              <a:rPr lang="fr-CH" dirty="0"/>
              <a:t>Project </a:t>
            </a:r>
            <a:r>
              <a:rPr lang="fr-CH" dirty="0" err="1"/>
              <a:t>Coordinator</a:t>
            </a:r>
            <a:endParaRPr lang="en-GB" dirty="0"/>
          </a:p>
        </p:txBody>
      </p:sp>
    </p:spTree>
    <p:extLst>
      <p:ext uri="{BB962C8B-B14F-4D97-AF65-F5344CB8AC3E}">
        <p14:creationId xmlns:p14="http://schemas.microsoft.com/office/powerpoint/2010/main" val="1815241058"/>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A663B-5E07-41DB-91AE-D6305A0179F0}"/>
              </a:ext>
            </a:extLst>
          </p:cNvPr>
          <p:cNvSpPr>
            <a:spLocks noGrp="1"/>
          </p:cNvSpPr>
          <p:nvPr>
            <p:ph type="title"/>
          </p:nvPr>
        </p:nvSpPr>
        <p:spPr>
          <a:xfrm>
            <a:off x="2606721" y="365125"/>
            <a:ext cx="9051976" cy="949325"/>
          </a:xfrm>
        </p:spPr>
        <p:txBody>
          <a:bodyPr/>
          <a:lstStyle/>
          <a:p>
            <a:r>
              <a:rPr lang="fr-CH" dirty="0"/>
              <a:t>Options for kick-off meeting</a:t>
            </a:r>
            <a:endParaRPr lang="en-GB" dirty="0"/>
          </a:p>
        </p:txBody>
      </p:sp>
      <p:sp>
        <p:nvSpPr>
          <p:cNvPr id="3" name="Content Placeholder 2">
            <a:extLst>
              <a:ext uri="{FF2B5EF4-FFF2-40B4-BE49-F238E27FC236}">
                <a16:creationId xmlns:a16="http://schemas.microsoft.com/office/drawing/2014/main" id="{ABC23C8E-42A1-4DE7-A418-27657EDD6B4F}"/>
              </a:ext>
            </a:extLst>
          </p:cNvPr>
          <p:cNvSpPr>
            <a:spLocks noGrp="1"/>
          </p:cNvSpPr>
          <p:nvPr>
            <p:ph idx="1"/>
          </p:nvPr>
        </p:nvSpPr>
        <p:spPr>
          <a:xfrm>
            <a:off x="5314950" y="1545240"/>
            <a:ext cx="6343747" cy="5026763"/>
          </a:xfrm>
        </p:spPr>
        <p:txBody>
          <a:bodyPr>
            <a:normAutofit fontScale="77500" lnSpcReduction="20000"/>
          </a:bodyPr>
          <a:lstStyle/>
          <a:p>
            <a:pPr>
              <a:buFont typeface="Wingdings" panose="05000000000000000000" pitchFamily="2" charset="2"/>
              <a:buChar char="Ø"/>
            </a:pPr>
            <a:r>
              <a:rPr lang="en-GB" dirty="0">
                <a:solidFill>
                  <a:srgbClr val="002060"/>
                </a:solidFill>
              </a:rPr>
              <a:t>It is usually very important that project teams </a:t>
            </a:r>
            <a:r>
              <a:rPr lang="en-GB" dirty="0">
                <a:solidFill>
                  <a:srgbClr val="FF0000"/>
                </a:solidFill>
              </a:rPr>
              <a:t>meet in person</a:t>
            </a:r>
            <a:r>
              <a:rPr lang="en-GB" dirty="0">
                <a:solidFill>
                  <a:srgbClr val="002060"/>
                </a:solidFill>
              </a:rPr>
              <a:t>, to know each other and to create the team spirit that is essential for our work (we don’t want to work in closed compartments!), at least </a:t>
            </a:r>
            <a:r>
              <a:rPr lang="en-GB" b="1" dirty="0">
                <a:solidFill>
                  <a:srgbClr val="FF0000"/>
                </a:solidFill>
              </a:rPr>
              <a:t>at the beginning </a:t>
            </a:r>
            <a:r>
              <a:rPr lang="en-GB" dirty="0">
                <a:solidFill>
                  <a:srgbClr val="002060"/>
                </a:solidFill>
              </a:rPr>
              <a:t>and </a:t>
            </a:r>
            <a:r>
              <a:rPr lang="en-GB" b="1" dirty="0">
                <a:solidFill>
                  <a:srgbClr val="FF0000"/>
                </a:solidFill>
              </a:rPr>
              <a:t>at the end </a:t>
            </a:r>
            <a:r>
              <a:rPr lang="en-GB" dirty="0">
                <a:solidFill>
                  <a:srgbClr val="002060"/>
                </a:solidFill>
              </a:rPr>
              <a:t>of a project.</a:t>
            </a:r>
          </a:p>
          <a:p>
            <a:pPr>
              <a:buFont typeface="Wingdings" panose="05000000000000000000" pitchFamily="2" charset="2"/>
              <a:buChar char="Ø"/>
            </a:pPr>
            <a:r>
              <a:rPr lang="en-GB" dirty="0">
                <a:solidFill>
                  <a:srgbClr val="002060"/>
                </a:solidFill>
              </a:rPr>
              <a:t>The </a:t>
            </a:r>
            <a:r>
              <a:rPr lang="en-GB" b="1" dirty="0">
                <a:solidFill>
                  <a:srgbClr val="FF0000"/>
                </a:solidFill>
              </a:rPr>
              <a:t>kick-off meeting </a:t>
            </a:r>
            <a:r>
              <a:rPr lang="en-GB" dirty="0">
                <a:solidFill>
                  <a:srgbClr val="002060"/>
                </a:solidFill>
              </a:rPr>
              <a:t>should be in person, my idea was to invite you all at CERN, and we have optimistically booked the </a:t>
            </a:r>
            <a:r>
              <a:rPr lang="en-GB" b="1" dirty="0">
                <a:solidFill>
                  <a:srgbClr val="FF0000"/>
                </a:solidFill>
              </a:rPr>
              <a:t>CERN Globe </a:t>
            </a:r>
            <a:r>
              <a:rPr lang="en-GB" dirty="0">
                <a:solidFill>
                  <a:srgbClr val="002060"/>
                </a:solidFill>
              </a:rPr>
              <a:t>on two alternative dates, May 4-6 and June 8-11.</a:t>
            </a:r>
          </a:p>
          <a:p>
            <a:pPr>
              <a:buFont typeface="Wingdings" panose="05000000000000000000" pitchFamily="2" charset="2"/>
              <a:buChar char="Ø"/>
            </a:pPr>
            <a:r>
              <a:rPr lang="en-GB" dirty="0">
                <a:solidFill>
                  <a:srgbClr val="002060"/>
                </a:solidFill>
              </a:rPr>
              <a:t>But now the pandemic is still active, and on top of that the CERN DG has just asked us to cancel our reservations because she needs the Globe…</a:t>
            </a:r>
          </a:p>
          <a:p>
            <a:pPr>
              <a:buFont typeface="Wingdings" panose="05000000000000000000" pitchFamily="2" charset="2"/>
              <a:buChar char="Ø"/>
            </a:pPr>
            <a:r>
              <a:rPr lang="en-GB" dirty="0">
                <a:solidFill>
                  <a:srgbClr val="002060"/>
                </a:solidFill>
              </a:rPr>
              <a:t>My proposal at this point is:</a:t>
            </a:r>
          </a:p>
          <a:p>
            <a:pPr lvl="1">
              <a:buFontTx/>
              <a:buChar char="-"/>
            </a:pPr>
            <a:r>
              <a:rPr lang="en-GB" dirty="0">
                <a:solidFill>
                  <a:srgbClr val="002060"/>
                </a:solidFill>
              </a:rPr>
              <a:t>Organise a </a:t>
            </a:r>
            <a:r>
              <a:rPr lang="en-GB" dirty="0">
                <a:solidFill>
                  <a:srgbClr val="FF0000"/>
                </a:solidFill>
              </a:rPr>
              <a:t>virtual kick-off meeting </a:t>
            </a:r>
            <a:r>
              <a:rPr lang="en-GB" dirty="0">
                <a:solidFill>
                  <a:srgbClr val="002060"/>
                </a:solidFill>
              </a:rPr>
              <a:t>on one day on </a:t>
            </a:r>
            <a:r>
              <a:rPr lang="en-GB" b="1" dirty="0">
                <a:solidFill>
                  <a:srgbClr val="FF0000"/>
                </a:solidFill>
              </a:rPr>
              <a:t>Tuesday 8 May</a:t>
            </a:r>
            <a:r>
              <a:rPr lang="en-GB" dirty="0">
                <a:solidFill>
                  <a:srgbClr val="002060"/>
                </a:solidFill>
              </a:rPr>
              <a:t>, with presentations by WP Coordinators only, and </a:t>
            </a:r>
            <a:r>
              <a:rPr lang="en-GB" b="1" dirty="0">
                <a:solidFill>
                  <a:srgbClr val="FF0000"/>
                </a:solidFill>
              </a:rPr>
              <a:t>parallel Work Package meetings</a:t>
            </a:r>
            <a:r>
              <a:rPr lang="en-GB" dirty="0">
                <a:solidFill>
                  <a:srgbClr val="002060"/>
                </a:solidFill>
              </a:rPr>
              <a:t>.</a:t>
            </a:r>
          </a:p>
          <a:p>
            <a:pPr lvl="1">
              <a:buFontTx/>
              <a:buChar char="-"/>
            </a:pPr>
            <a:r>
              <a:rPr lang="en-GB" dirty="0">
                <a:solidFill>
                  <a:srgbClr val="002060"/>
                </a:solidFill>
              </a:rPr>
              <a:t>Find a date in </a:t>
            </a:r>
            <a:r>
              <a:rPr lang="en-GB" b="1" dirty="0">
                <a:solidFill>
                  <a:srgbClr val="FF0000"/>
                </a:solidFill>
              </a:rPr>
              <a:t>October-November</a:t>
            </a:r>
            <a:r>
              <a:rPr lang="en-GB" dirty="0">
                <a:solidFill>
                  <a:srgbClr val="002060"/>
                </a:solidFill>
              </a:rPr>
              <a:t> for a plenary IFAST Meeting in presence at CERN, with presentations by all Task Leaders, on the programme and on first results.</a:t>
            </a:r>
          </a:p>
        </p:txBody>
      </p:sp>
      <p:pic>
        <p:nvPicPr>
          <p:cNvPr id="4" name="Picture 3">
            <a:extLst>
              <a:ext uri="{FF2B5EF4-FFF2-40B4-BE49-F238E27FC236}">
                <a16:creationId xmlns:a16="http://schemas.microsoft.com/office/drawing/2014/main" id="{013B2B29-235F-4BB4-9E20-8C1B24E9D9FC}"/>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342900" y="2263450"/>
            <a:ext cx="4889013" cy="3590344"/>
          </a:xfrm>
          <a:prstGeom prst="rect">
            <a:avLst/>
          </a:prstGeom>
        </p:spPr>
      </p:pic>
    </p:spTree>
    <p:extLst>
      <p:ext uri="{BB962C8B-B14F-4D97-AF65-F5344CB8AC3E}">
        <p14:creationId xmlns:p14="http://schemas.microsoft.com/office/powerpoint/2010/main" val="42078480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1B9CC-D360-401F-BD4E-333EC3D0B35D}"/>
              </a:ext>
            </a:extLst>
          </p:cNvPr>
          <p:cNvSpPr>
            <a:spLocks noGrp="1"/>
          </p:cNvSpPr>
          <p:nvPr>
            <p:ph type="title"/>
          </p:nvPr>
        </p:nvSpPr>
        <p:spPr/>
        <p:txBody>
          <a:bodyPr/>
          <a:lstStyle/>
          <a:p>
            <a:r>
              <a:rPr lang="fr-CH" dirty="0"/>
              <a:t>Communication </a:t>
            </a:r>
            <a:r>
              <a:rPr lang="fr-CH" dirty="0" err="1"/>
              <a:t>material</a:t>
            </a:r>
            <a:endParaRPr lang="en-GB" dirty="0"/>
          </a:p>
        </p:txBody>
      </p:sp>
      <p:sp>
        <p:nvSpPr>
          <p:cNvPr id="5" name="TextBox 4">
            <a:extLst>
              <a:ext uri="{FF2B5EF4-FFF2-40B4-BE49-F238E27FC236}">
                <a16:creationId xmlns:a16="http://schemas.microsoft.com/office/drawing/2014/main" id="{DBE5A8C6-25EE-4A26-8A9E-51FCF09A2685}"/>
              </a:ext>
            </a:extLst>
          </p:cNvPr>
          <p:cNvSpPr txBox="1"/>
          <p:nvPr/>
        </p:nvSpPr>
        <p:spPr>
          <a:xfrm>
            <a:off x="972097" y="2450795"/>
            <a:ext cx="9556568" cy="2400657"/>
          </a:xfrm>
          <a:prstGeom prst="rect">
            <a:avLst/>
          </a:prstGeom>
          <a:noFill/>
        </p:spPr>
        <p:txBody>
          <a:bodyPr wrap="square" rtlCol="0">
            <a:spAutoFit/>
          </a:bodyPr>
          <a:lstStyle/>
          <a:p>
            <a:pPr>
              <a:spcBef>
                <a:spcPts val="1200"/>
              </a:spcBef>
            </a:pPr>
            <a:r>
              <a:rPr lang="en-GB" sz="2000" dirty="0"/>
              <a:t>The next presentation by Daniela will cover all what we are preparing for you to use:</a:t>
            </a:r>
          </a:p>
          <a:p>
            <a:pPr marL="285750" indent="-285750">
              <a:spcBef>
                <a:spcPts val="1200"/>
              </a:spcBef>
              <a:buFontTx/>
              <a:buChar char="-"/>
            </a:pPr>
            <a:r>
              <a:rPr lang="en-GB" sz="2000" b="1" dirty="0">
                <a:solidFill>
                  <a:srgbClr val="FF0000"/>
                </a:solidFill>
              </a:rPr>
              <a:t>Web</a:t>
            </a:r>
            <a:r>
              <a:rPr lang="en-GB" sz="2000" dirty="0"/>
              <a:t> site </a:t>
            </a:r>
            <a:r>
              <a:rPr lang="en-GB" sz="2000" dirty="0">
                <a:hlinkClick r:id="rId2"/>
              </a:rPr>
              <a:t>https://ifast-project.eu/</a:t>
            </a:r>
            <a:r>
              <a:rPr lang="en-GB" sz="2000" dirty="0"/>
              <a:t> ;</a:t>
            </a:r>
          </a:p>
          <a:p>
            <a:pPr marL="285750" indent="-285750">
              <a:spcBef>
                <a:spcPts val="1200"/>
              </a:spcBef>
              <a:buFontTx/>
              <a:buChar char="-"/>
            </a:pPr>
            <a:r>
              <a:rPr lang="en-GB" sz="2000" b="1" dirty="0" err="1">
                <a:solidFill>
                  <a:srgbClr val="FF0000"/>
                </a:solidFill>
              </a:rPr>
              <a:t>Sharepoint</a:t>
            </a:r>
            <a:r>
              <a:rPr lang="en-GB" sz="2000" dirty="0"/>
              <a:t> to share internal documents and information and to follow-up milestones and deliverables;</a:t>
            </a:r>
          </a:p>
          <a:p>
            <a:pPr marL="285750" indent="-285750">
              <a:spcBef>
                <a:spcPts val="1200"/>
              </a:spcBef>
              <a:buFontTx/>
              <a:buChar char="-"/>
            </a:pPr>
            <a:r>
              <a:rPr lang="en-GB" sz="2000" b="1" dirty="0" err="1">
                <a:solidFill>
                  <a:srgbClr val="FF0000"/>
                </a:solidFill>
              </a:rPr>
              <a:t>Zenodo</a:t>
            </a:r>
            <a:r>
              <a:rPr lang="en-GB" sz="2000" dirty="0"/>
              <a:t> to publish notes, reports, presentations and other documents for an external audience.</a:t>
            </a:r>
          </a:p>
        </p:txBody>
      </p:sp>
      <p:sp>
        <p:nvSpPr>
          <p:cNvPr id="6" name="Oval 5">
            <a:extLst>
              <a:ext uri="{FF2B5EF4-FFF2-40B4-BE49-F238E27FC236}">
                <a16:creationId xmlns:a16="http://schemas.microsoft.com/office/drawing/2014/main" id="{52CE8178-818D-4EB1-A710-6D5796DDA4F7}"/>
              </a:ext>
            </a:extLst>
          </p:cNvPr>
          <p:cNvSpPr/>
          <p:nvPr/>
        </p:nvSpPr>
        <p:spPr>
          <a:xfrm>
            <a:off x="476250" y="171451"/>
            <a:ext cx="2232350" cy="14621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Callout: Line 6">
            <a:extLst>
              <a:ext uri="{FF2B5EF4-FFF2-40B4-BE49-F238E27FC236}">
                <a16:creationId xmlns:a16="http://schemas.microsoft.com/office/drawing/2014/main" id="{91781159-0529-404A-A71D-89456FE05CE5}"/>
              </a:ext>
            </a:extLst>
          </p:cNvPr>
          <p:cNvSpPr/>
          <p:nvPr/>
        </p:nvSpPr>
        <p:spPr>
          <a:xfrm>
            <a:off x="3135087" y="1585863"/>
            <a:ext cx="1410788" cy="255082"/>
          </a:xfrm>
          <a:prstGeom prst="borderCallout1">
            <a:avLst>
              <a:gd name="adj1" fmla="val 40097"/>
              <a:gd name="adj2" fmla="val -13461"/>
              <a:gd name="adj3" fmla="val -60969"/>
              <a:gd name="adj4" fmla="val -5338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400" dirty="0" err="1"/>
              <a:t>Temporary</a:t>
            </a:r>
            <a:r>
              <a:rPr lang="fr-CH" sz="1400" dirty="0"/>
              <a:t> logo</a:t>
            </a:r>
            <a:endParaRPr lang="en-GB" sz="1400" dirty="0"/>
          </a:p>
        </p:txBody>
      </p:sp>
    </p:spTree>
    <p:extLst>
      <p:ext uri="{BB962C8B-B14F-4D97-AF65-F5344CB8AC3E}">
        <p14:creationId xmlns:p14="http://schemas.microsoft.com/office/powerpoint/2010/main" val="4245725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4CDEEC6-D69C-40C4-B713-4106270FF933}"/>
              </a:ext>
            </a:extLst>
          </p:cNvPr>
          <p:cNvSpPr txBox="1"/>
          <p:nvPr/>
        </p:nvSpPr>
        <p:spPr>
          <a:xfrm>
            <a:off x="443664" y="5706506"/>
            <a:ext cx="11240654" cy="55399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lIns="0" tIns="0" rIns="0" bIns="0" rtlCol="0">
            <a:spAutoFit/>
          </a:bodyPr>
          <a:lstStyle/>
          <a:p>
            <a:pPr algn="l"/>
            <a:r>
              <a:rPr lang="en-GB" sz="3600" dirty="0">
                <a:latin typeface="Broadway" panose="04040905080B02020502" pitchFamily="82" charset="0"/>
              </a:rPr>
              <a:t>Thank you for your attention!        </a:t>
            </a:r>
            <a:r>
              <a:rPr lang="en-GB" dirty="0"/>
              <a:t>maurizio.vretenar@cern.ch</a:t>
            </a:r>
          </a:p>
        </p:txBody>
      </p:sp>
      <p:pic>
        <p:nvPicPr>
          <p:cNvPr id="5" name="Picture 4">
            <a:extLst>
              <a:ext uri="{FF2B5EF4-FFF2-40B4-BE49-F238E27FC236}">
                <a16:creationId xmlns:a16="http://schemas.microsoft.com/office/drawing/2014/main" id="{1E274696-5CDA-46BB-A288-91AAE7D3BFDD}"/>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305004" y="1997528"/>
            <a:ext cx="5300203" cy="3176363"/>
          </a:xfrm>
          <a:prstGeom prst="rect">
            <a:avLst/>
          </a:prstGeom>
        </p:spPr>
      </p:pic>
      <p:pic>
        <p:nvPicPr>
          <p:cNvPr id="11" name="Picture 10" descr="A group of people's silhouettes&#10;&#10;Description automatically generated with low confidence">
            <a:extLst>
              <a:ext uri="{FF2B5EF4-FFF2-40B4-BE49-F238E27FC236}">
                <a16:creationId xmlns:a16="http://schemas.microsoft.com/office/drawing/2014/main" id="{90E598B3-64B5-4994-8255-471FE423D5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1136" y="1997528"/>
            <a:ext cx="3381844" cy="1973708"/>
          </a:xfrm>
          <a:prstGeom prst="rect">
            <a:avLst/>
          </a:prstGeom>
        </p:spPr>
      </p:pic>
      <p:sp>
        <p:nvSpPr>
          <p:cNvPr id="12" name="TextBox 11">
            <a:extLst>
              <a:ext uri="{FF2B5EF4-FFF2-40B4-BE49-F238E27FC236}">
                <a16:creationId xmlns:a16="http://schemas.microsoft.com/office/drawing/2014/main" id="{54488A7A-2AC2-4C19-8908-FF686CEB7542}"/>
              </a:ext>
            </a:extLst>
          </p:cNvPr>
          <p:cNvSpPr txBox="1"/>
          <p:nvPr/>
        </p:nvSpPr>
        <p:spPr>
          <a:xfrm>
            <a:off x="2672610" y="4242241"/>
            <a:ext cx="1818896" cy="523220"/>
          </a:xfrm>
          <a:prstGeom prst="rect">
            <a:avLst/>
          </a:prstGeom>
          <a:noFill/>
        </p:spPr>
        <p:txBody>
          <a:bodyPr wrap="none" rtlCol="0">
            <a:spAutoFit/>
          </a:bodyPr>
          <a:lstStyle/>
          <a:p>
            <a:r>
              <a:rPr lang="fr-CH" sz="2800" dirty="0"/>
              <a:t>Questions?</a:t>
            </a:r>
            <a:endParaRPr lang="en-GB" sz="2800" dirty="0"/>
          </a:p>
        </p:txBody>
      </p:sp>
    </p:spTree>
    <p:extLst>
      <p:ext uri="{BB962C8B-B14F-4D97-AF65-F5344CB8AC3E}">
        <p14:creationId xmlns:p14="http://schemas.microsoft.com/office/powerpoint/2010/main" val="3907273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F6365-9CC3-484C-AE7B-B2759EE73DBF}"/>
              </a:ext>
            </a:extLst>
          </p:cNvPr>
          <p:cNvSpPr>
            <a:spLocks noGrp="1"/>
          </p:cNvSpPr>
          <p:nvPr>
            <p:ph type="title"/>
          </p:nvPr>
        </p:nvSpPr>
        <p:spPr/>
        <p:txBody>
          <a:bodyPr/>
          <a:lstStyle/>
          <a:p>
            <a:r>
              <a:rPr lang="fr-CH" dirty="0" err="1"/>
              <a:t>Why</a:t>
            </a:r>
            <a:r>
              <a:rPr lang="fr-CH" dirty="0"/>
              <a:t> </a:t>
            </a:r>
            <a:r>
              <a:rPr lang="fr-CH" dirty="0" err="1"/>
              <a:t>this</a:t>
            </a:r>
            <a:r>
              <a:rPr lang="fr-CH" dirty="0"/>
              <a:t> meeting </a:t>
            </a:r>
            <a:endParaRPr lang="en-GB" dirty="0"/>
          </a:p>
        </p:txBody>
      </p:sp>
      <p:sp>
        <p:nvSpPr>
          <p:cNvPr id="4" name="TextBox 3">
            <a:extLst>
              <a:ext uri="{FF2B5EF4-FFF2-40B4-BE49-F238E27FC236}">
                <a16:creationId xmlns:a16="http://schemas.microsoft.com/office/drawing/2014/main" id="{A907035D-CED4-4EF3-923E-B0B709349E31}"/>
              </a:ext>
            </a:extLst>
          </p:cNvPr>
          <p:cNvSpPr txBox="1"/>
          <p:nvPr/>
        </p:nvSpPr>
        <p:spPr>
          <a:xfrm>
            <a:off x="627796" y="1937782"/>
            <a:ext cx="10726003" cy="4555093"/>
          </a:xfrm>
          <a:prstGeom prst="rect">
            <a:avLst/>
          </a:prstGeom>
          <a:noFill/>
        </p:spPr>
        <p:txBody>
          <a:bodyPr wrap="square" rtlCol="0">
            <a:spAutoFit/>
          </a:bodyPr>
          <a:lstStyle/>
          <a:p>
            <a:pPr marL="285750" indent="-285750">
              <a:spcBef>
                <a:spcPts val="1200"/>
              </a:spcBef>
              <a:buFont typeface="Wingdings" panose="05000000000000000000" pitchFamily="2" charset="2"/>
              <a:buChar char="Ø"/>
            </a:pPr>
            <a:r>
              <a:rPr lang="en-GB" sz="2400" dirty="0"/>
              <a:t>Thank you for taking part in this preparation meeting!</a:t>
            </a:r>
          </a:p>
          <a:p>
            <a:pPr marL="285750" indent="-285750">
              <a:spcBef>
                <a:spcPts val="1200"/>
              </a:spcBef>
              <a:buFont typeface="Wingdings" panose="05000000000000000000" pitchFamily="2" charset="2"/>
              <a:buChar char="Ø"/>
            </a:pPr>
            <a:r>
              <a:rPr lang="en-GB" sz="2400" dirty="0"/>
              <a:t>Start of the project is confirmed for </a:t>
            </a:r>
            <a:r>
              <a:rPr lang="en-GB" sz="2400" b="1" dirty="0">
                <a:solidFill>
                  <a:srgbClr val="FF0000"/>
                </a:solidFill>
              </a:rPr>
              <a:t>May 1st </a:t>
            </a:r>
            <a:r>
              <a:rPr lang="en-GB" sz="2400" dirty="0"/>
              <a:t>(good to start on a holiday!), less than </a:t>
            </a:r>
            <a:r>
              <a:rPr lang="en-GB" sz="2400" dirty="0">
                <a:solidFill>
                  <a:srgbClr val="FF0000"/>
                </a:solidFill>
              </a:rPr>
              <a:t>2 months from now.</a:t>
            </a:r>
          </a:p>
          <a:p>
            <a:pPr marL="285750" indent="-285750">
              <a:spcBef>
                <a:spcPts val="1200"/>
              </a:spcBef>
              <a:buFont typeface="Wingdings" panose="05000000000000000000" pitchFamily="2" charset="2"/>
              <a:buChar char="Ø"/>
            </a:pPr>
            <a:r>
              <a:rPr lang="en-GB" sz="2400" dirty="0"/>
              <a:t>A lot of </a:t>
            </a:r>
            <a:r>
              <a:rPr lang="en-GB" sz="2400" b="1" dirty="0">
                <a:solidFill>
                  <a:srgbClr val="FF0000"/>
                </a:solidFill>
              </a:rPr>
              <a:t>preparation</a:t>
            </a:r>
            <a:r>
              <a:rPr lang="en-GB" sz="2400" dirty="0"/>
              <a:t> work is going on, mainly at CERN, and it is important to inform you on the preparation status and on the few  ongoing issues.</a:t>
            </a:r>
          </a:p>
          <a:p>
            <a:pPr marL="285750" indent="-285750">
              <a:spcBef>
                <a:spcPts val="1200"/>
              </a:spcBef>
              <a:buFont typeface="Wingdings" panose="05000000000000000000" pitchFamily="2" charset="2"/>
              <a:buChar char="Ø"/>
            </a:pPr>
            <a:r>
              <a:rPr lang="en-GB" sz="2400" dirty="0"/>
              <a:t>We are also progressing in the </a:t>
            </a:r>
            <a:r>
              <a:rPr lang="en-GB" sz="2400" b="1" dirty="0">
                <a:solidFill>
                  <a:srgbClr val="FF0000"/>
                </a:solidFill>
              </a:rPr>
              <a:t>branding </a:t>
            </a:r>
            <a:r>
              <a:rPr lang="en-GB" sz="2400" dirty="0"/>
              <a:t>of IFAST, and before finalising we want to collect your feedback, more in general on our communication strategy.</a:t>
            </a:r>
          </a:p>
          <a:p>
            <a:pPr marL="285750" indent="-285750">
              <a:spcBef>
                <a:spcPts val="1200"/>
              </a:spcBef>
              <a:buFont typeface="Wingdings" panose="05000000000000000000" pitchFamily="2" charset="2"/>
              <a:buChar char="Ø"/>
            </a:pPr>
            <a:r>
              <a:rPr lang="en-GB" sz="2400" dirty="0"/>
              <a:t>We need to agree when and how we will organise our </a:t>
            </a:r>
            <a:r>
              <a:rPr lang="en-GB" sz="2400" b="1" dirty="0">
                <a:solidFill>
                  <a:srgbClr val="FF0000"/>
                </a:solidFill>
              </a:rPr>
              <a:t>kick-off meeting</a:t>
            </a:r>
            <a:r>
              <a:rPr lang="en-GB" sz="2400" dirty="0"/>
              <a:t>.</a:t>
            </a:r>
          </a:p>
          <a:p>
            <a:pPr marL="285750" indent="-285750">
              <a:spcBef>
                <a:spcPts val="1200"/>
              </a:spcBef>
              <a:buFont typeface="Wingdings" panose="05000000000000000000" pitchFamily="2" charset="2"/>
              <a:buChar char="Ø"/>
            </a:pPr>
            <a:r>
              <a:rPr lang="en-GB" sz="2400" dirty="0"/>
              <a:t>I would also like to know where you are with the </a:t>
            </a:r>
            <a:r>
              <a:rPr lang="en-GB" sz="2400" b="1" dirty="0">
                <a:solidFill>
                  <a:srgbClr val="FF0000"/>
                </a:solidFill>
              </a:rPr>
              <a:t>preparation work </a:t>
            </a:r>
            <a:r>
              <a:rPr lang="en-GB" sz="2400" dirty="0"/>
              <a:t>in the different Work Packages, to be sure that in May we can start at </a:t>
            </a:r>
            <a:r>
              <a:rPr lang="en-GB" sz="2400" b="1" dirty="0">
                <a:solidFill>
                  <a:srgbClr val="FF0000"/>
                </a:solidFill>
              </a:rPr>
              <a:t>full speed</a:t>
            </a:r>
            <a:r>
              <a:rPr lang="en-GB" sz="2400" dirty="0"/>
              <a:t>.</a:t>
            </a:r>
          </a:p>
        </p:txBody>
      </p:sp>
      <p:sp>
        <p:nvSpPr>
          <p:cNvPr id="6" name="Oval 5">
            <a:extLst>
              <a:ext uri="{FF2B5EF4-FFF2-40B4-BE49-F238E27FC236}">
                <a16:creationId xmlns:a16="http://schemas.microsoft.com/office/drawing/2014/main" id="{920E141D-12A5-4677-B845-B2133D2C5AA8}"/>
              </a:ext>
            </a:extLst>
          </p:cNvPr>
          <p:cNvSpPr/>
          <p:nvPr/>
        </p:nvSpPr>
        <p:spPr>
          <a:xfrm>
            <a:off x="476250" y="171451"/>
            <a:ext cx="2232350" cy="14621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Callout: Line 6">
            <a:extLst>
              <a:ext uri="{FF2B5EF4-FFF2-40B4-BE49-F238E27FC236}">
                <a16:creationId xmlns:a16="http://schemas.microsoft.com/office/drawing/2014/main" id="{5170BCD5-B330-4336-A6B1-BC0C2595728C}"/>
              </a:ext>
            </a:extLst>
          </p:cNvPr>
          <p:cNvSpPr/>
          <p:nvPr/>
        </p:nvSpPr>
        <p:spPr>
          <a:xfrm>
            <a:off x="3135087" y="1585863"/>
            <a:ext cx="1410788" cy="255082"/>
          </a:xfrm>
          <a:prstGeom prst="borderCallout1">
            <a:avLst>
              <a:gd name="adj1" fmla="val 40097"/>
              <a:gd name="adj2" fmla="val -13461"/>
              <a:gd name="adj3" fmla="val -60969"/>
              <a:gd name="adj4" fmla="val -5338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400" dirty="0" err="1"/>
              <a:t>Temporary</a:t>
            </a:r>
            <a:r>
              <a:rPr lang="fr-CH" sz="1400" dirty="0"/>
              <a:t> logo</a:t>
            </a:r>
            <a:endParaRPr lang="en-GB" sz="1400" dirty="0"/>
          </a:p>
        </p:txBody>
      </p:sp>
    </p:spTree>
    <p:extLst>
      <p:ext uri="{BB962C8B-B14F-4D97-AF65-F5344CB8AC3E}">
        <p14:creationId xmlns:p14="http://schemas.microsoft.com/office/powerpoint/2010/main" val="27479360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F2830-89EE-4880-8AF4-E478B74F0662}"/>
              </a:ext>
            </a:extLst>
          </p:cNvPr>
          <p:cNvSpPr>
            <a:spLocks noGrp="1"/>
          </p:cNvSpPr>
          <p:nvPr>
            <p:ph type="title"/>
          </p:nvPr>
        </p:nvSpPr>
        <p:spPr/>
        <p:txBody>
          <a:bodyPr/>
          <a:lstStyle/>
          <a:p>
            <a:r>
              <a:rPr lang="fr-CH" dirty="0"/>
              <a:t>I.FAST in a </a:t>
            </a:r>
            <a:r>
              <a:rPr lang="fr-CH" dirty="0" err="1"/>
              <a:t>nutshell</a:t>
            </a:r>
            <a:endParaRPr lang="en-GB" dirty="0"/>
          </a:p>
        </p:txBody>
      </p:sp>
      <p:sp>
        <p:nvSpPr>
          <p:cNvPr id="3" name="Content Placeholder 2">
            <a:extLst>
              <a:ext uri="{FF2B5EF4-FFF2-40B4-BE49-F238E27FC236}">
                <a16:creationId xmlns:a16="http://schemas.microsoft.com/office/drawing/2014/main" id="{6EBED8AC-3811-45D2-8F4C-5FC1CB2D5582}"/>
              </a:ext>
            </a:extLst>
          </p:cNvPr>
          <p:cNvSpPr>
            <a:spLocks noGrp="1"/>
          </p:cNvSpPr>
          <p:nvPr>
            <p:ph idx="1"/>
          </p:nvPr>
        </p:nvSpPr>
        <p:spPr>
          <a:xfrm>
            <a:off x="838200" y="2049178"/>
            <a:ext cx="10515600" cy="4443697"/>
          </a:xfrm>
        </p:spPr>
        <p:txBody>
          <a:bodyPr/>
          <a:lstStyle/>
          <a:p>
            <a:r>
              <a:rPr lang="en-GB" dirty="0"/>
              <a:t>Innovation Fostering in Accelerator Science and Technology</a:t>
            </a:r>
          </a:p>
          <a:p>
            <a:r>
              <a:rPr lang="en-GB" dirty="0"/>
              <a:t>4 years duration, 01 May 2021 – 30 April 2025</a:t>
            </a:r>
          </a:p>
          <a:p>
            <a:r>
              <a:rPr lang="en-GB" dirty="0"/>
              <a:t>48 beneficiaries (</a:t>
            </a:r>
            <a:r>
              <a:rPr lang="en-GB" dirty="0" err="1"/>
              <a:t>SigmaPhi</a:t>
            </a:r>
            <a:r>
              <a:rPr lang="en-GB" dirty="0"/>
              <a:t> left the project), 14 partner organisations, &gt;20 collaborating institutes. </a:t>
            </a:r>
          </a:p>
          <a:p>
            <a:r>
              <a:rPr lang="en-GB" dirty="0"/>
              <a:t>13 Work Packages, 55 Tasks.</a:t>
            </a:r>
          </a:p>
          <a:p>
            <a:r>
              <a:rPr lang="en-GB" dirty="0"/>
              <a:t>Full cost budget 18.7 M€, EC contribution 10 M€. </a:t>
            </a:r>
          </a:p>
          <a:p>
            <a:r>
              <a:rPr lang="en-GB" dirty="0"/>
              <a:t>One goal: identify and develop in collaboration with industry the technologies for tomorrow’s particle accelerators. </a:t>
            </a:r>
          </a:p>
        </p:txBody>
      </p:sp>
    </p:spTree>
    <p:extLst>
      <p:ext uri="{BB962C8B-B14F-4D97-AF65-F5344CB8AC3E}">
        <p14:creationId xmlns:p14="http://schemas.microsoft.com/office/powerpoint/2010/main" val="3400056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905E6-550A-4F96-8682-47798C7DD3F9}"/>
              </a:ext>
            </a:extLst>
          </p:cNvPr>
          <p:cNvSpPr>
            <a:spLocks noGrp="1"/>
          </p:cNvSpPr>
          <p:nvPr>
            <p:ph type="title"/>
          </p:nvPr>
        </p:nvSpPr>
        <p:spPr>
          <a:xfrm>
            <a:off x="313509" y="1946680"/>
            <a:ext cx="2534195" cy="1123901"/>
          </a:xfrm>
        </p:spPr>
        <p:txBody>
          <a:bodyPr>
            <a:normAutofit fontScale="90000"/>
          </a:bodyPr>
          <a:lstStyle/>
          <a:p>
            <a:r>
              <a:rPr lang="fr-CH"/>
              <a:t>I.FAST Structure</a:t>
            </a:r>
            <a:endParaRPr lang="en-GB" dirty="0"/>
          </a:p>
        </p:txBody>
      </p:sp>
      <p:pic>
        <p:nvPicPr>
          <p:cNvPr id="4" name="Picture 3">
            <a:extLst>
              <a:ext uri="{FF2B5EF4-FFF2-40B4-BE49-F238E27FC236}">
                <a16:creationId xmlns:a16="http://schemas.microsoft.com/office/drawing/2014/main" id="{6ED8FE77-0419-444D-9B02-220C3DB1E23E}"/>
              </a:ext>
            </a:extLst>
          </p:cNvPr>
          <p:cNvPicPr>
            <a:picLocks noChangeAspect="1"/>
          </p:cNvPicPr>
          <p:nvPr/>
        </p:nvPicPr>
        <p:blipFill>
          <a:blip r:embed="rId2"/>
          <a:stretch>
            <a:fillRect/>
          </a:stretch>
        </p:blipFill>
        <p:spPr>
          <a:xfrm>
            <a:off x="3206143" y="-130629"/>
            <a:ext cx="8985857" cy="6988630"/>
          </a:xfrm>
          <a:prstGeom prst="rect">
            <a:avLst/>
          </a:prstGeom>
        </p:spPr>
      </p:pic>
      <p:sp>
        <p:nvSpPr>
          <p:cNvPr id="5" name="TextBox 4">
            <a:extLst>
              <a:ext uri="{FF2B5EF4-FFF2-40B4-BE49-F238E27FC236}">
                <a16:creationId xmlns:a16="http://schemas.microsoft.com/office/drawing/2014/main" id="{F3A6049B-EC7A-4F03-B973-17F19F300F2D}"/>
              </a:ext>
            </a:extLst>
          </p:cNvPr>
          <p:cNvSpPr txBox="1"/>
          <p:nvPr/>
        </p:nvSpPr>
        <p:spPr>
          <a:xfrm>
            <a:off x="233065" y="3227070"/>
            <a:ext cx="2681585" cy="1754326"/>
          </a:xfrm>
          <a:prstGeom prst="rect">
            <a:avLst/>
          </a:prstGeom>
          <a:noFill/>
        </p:spPr>
        <p:txBody>
          <a:bodyPr wrap="square" rtlCol="0">
            <a:spAutoFit/>
          </a:bodyPr>
          <a:lstStyle/>
          <a:p>
            <a:r>
              <a:rPr lang="en-GB" dirty="0">
                <a:solidFill>
                  <a:srgbClr val="0070C0"/>
                </a:solidFill>
              </a:rPr>
              <a:t>Difficult to read, but please check the names of Coordinators and Task Leaders and if changes are needed send a mail to myself and to Valerie.</a:t>
            </a:r>
          </a:p>
        </p:txBody>
      </p:sp>
      <p:sp>
        <p:nvSpPr>
          <p:cNvPr id="6" name="TextBox 5">
            <a:extLst>
              <a:ext uri="{FF2B5EF4-FFF2-40B4-BE49-F238E27FC236}">
                <a16:creationId xmlns:a16="http://schemas.microsoft.com/office/drawing/2014/main" id="{A00E24F8-304C-459D-8C57-B8A24E51FEE9}"/>
              </a:ext>
            </a:extLst>
          </p:cNvPr>
          <p:cNvSpPr txBox="1"/>
          <p:nvPr/>
        </p:nvSpPr>
        <p:spPr>
          <a:xfrm>
            <a:off x="183677" y="5251097"/>
            <a:ext cx="2793858" cy="1477328"/>
          </a:xfrm>
          <a:prstGeom prst="rect">
            <a:avLst/>
          </a:prstGeom>
          <a:noFill/>
        </p:spPr>
        <p:txBody>
          <a:bodyPr wrap="square" rtlCol="0">
            <a:spAutoFit/>
          </a:bodyPr>
          <a:lstStyle/>
          <a:p>
            <a:r>
              <a:rPr lang="en-GB" dirty="0"/>
              <a:t>Additional:</a:t>
            </a:r>
          </a:p>
          <a:p>
            <a:r>
              <a:rPr lang="en-GB" b="1" dirty="0"/>
              <a:t>WP14 Ethics Requirements</a:t>
            </a:r>
          </a:p>
          <a:p>
            <a:r>
              <a:rPr lang="en-GB" dirty="0"/>
              <a:t>Added by the EC, on data protection and health and safety procedures.</a:t>
            </a:r>
          </a:p>
        </p:txBody>
      </p:sp>
    </p:spTree>
    <p:extLst>
      <p:ext uri="{BB962C8B-B14F-4D97-AF65-F5344CB8AC3E}">
        <p14:creationId xmlns:p14="http://schemas.microsoft.com/office/powerpoint/2010/main" val="2546898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BB26-B700-4B01-A2CA-CDC76D038D76}"/>
              </a:ext>
            </a:extLst>
          </p:cNvPr>
          <p:cNvSpPr>
            <a:spLocks noGrp="1"/>
          </p:cNvSpPr>
          <p:nvPr>
            <p:ph type="title"/>
          </p:nvPr>
        </p:nvSpPr>
        <p:spPr>
          <a:xfrm>
            <a:off x="2606721" y="365125"/>
            <a:ext cx="9165815" cy="1123901"/>
          </a:xfrm>
        </p:spPr>
        <p:txBody>
          <a:bodyPr>
            <a:normAutofit/>
          </a:bodyPr>
          <a:lstStyle/>
          <a:p>
            <a:r>
              <a:rPr lang="fr-CH" dirty="0"/>
              <a:t>I.FAST </a:t>
            </a:r>
            <a:r>
              <a:rPr lang="fr-CH" dirty="0" err="1"/>
              <a:t>Governance</a:t>
            </a:r>
            <a:r>
              <a:rPr lang="fr-CH" dirty="0"/>
              <a:t> and Communication</a:t>
            </a:r>
            <a:endParaRPr lang="en-GB" dirty="0"/>
          </a:p>
        </p:txBody>
      </p:sp>
      <p:pic>
        <p:nvPicPr>
          <p:cNvPr id="4" name="Picture 3">
            <a:extLst>
              <a:ext uri="{FF2B5EF4-FFF2-40B4-BE49-F238E27FC236}">
                <a16:creationId xmlns:a16="http://schemas.microsoft.com/office/drawing/2014/main" id="{51A46AAB-2F20-4416-B7D4-C3F97DCAD895}"/>
              </a:ext>
            </a:extLst>
          </p:cNvPr>
          <p:cNvPicPr/>
          <p:nvPr/>
        </p:nvPicPr>
        <p:blipFill>
          <a:blip r:embed="rId2" cstate="hqprint">
            <a:extLst>
              <a:ext uri="{28A0092B-C50C-407E-A947-70E740481C1C}">
                <a14:useLocalDpi xmlns:a14="http://schemas.microsoft.com/office/drawing/2010/main"/>
              </a:ext>
            </a:extLst>
          </a:blip>
          <a:stretch>
            <a:fillRect/>
          </a:stretch>
        </p:blipFill>
        <p:spPr bwMode="auto">
          <a:xfrm>
            <a:off x="827315" y="4670188"/>
            <a:ext cx="6006737" cy="1908324"/>
          </a:xfrm>
          <a:prstGeom prst="rect">
            <a:avLst/>
          </a:prstGeom>
          <a:noFill/>
          <a:ln>
            <a:noFill/>
          </a:ln>
        </p:spPr>
      </p:pic>
      <p:graphicFrame>
        <p:nvGraphicFramePr>
          <p:cNvPr id="6" name="Table 6">
            <a:extLst>
              <a:ext uri="{FF2B5EF4-FFF2-40B4-BE49-F238E27FC236}">
                <a16:creationId xmlns:a16="http://schemas.microsoft.com/office/drawing/2014/main" id="{51AF1342-FB31-4DFF-A1C2-3EE5C49DBE2B}"/>
              </a:ext>
            </a:extLst>
          </p:cNvPr>
          <p:cNvGraphicFramePr>
            <a:graphicFrameLocks noGrp="1"/>
          </p:cNvGraphicFramePr>
          <p:nvPr>
            <p:extLst>
              <p:ext uri="{D42A27DB-BD31-4B8C-83A1-F6EECF244321}">
                <p14:modId xmlns:p14="http://schemas.microsoft.com/office/powerpoint/2010/main" val="844220746"/>
              </p:ext>
            </p:extLst>
          </p:nvPr>
        </p:nvGraphicFramePr>
        <p:xfrm>
          <a:off x="419463" y="1832467"/>
          <a:ext cx="11353074" cy="2494280"/>
        </p:xfrm>
        <a:graphic>
          <a:graphicData uri="http://schemas.openxmlformats.org/drawingml/2006/table">
            <a:tbl>
              <a:tblPr firstRow="1" bandRow="1">
                <a:tableStyleId>{5C22544A-7EE6-4342-B048-85BDC9FD1C3A}</a:tableStyleId>
              </a:tblPr>
              <a:tblGrid>
                <a:gridCol w="2739327">
                  <a:extLst>
                    <a:ext uri="{9D8B030D-6E8A-4147-A177-3AD203B41FA5}">
                      <a16:colId xmlns:a16="http://schemas.microsoft.com/office/drawing/2014/main" val="3755846524"/>
                    </a:ext>
                  </a:extLst>
                </a:gridCol>
                <a:gridCol w="3416181">
                  <a:extLst>
                    <a:ext uri="{9D8B030D-6E8A-4147-A177-3AD203B41FA5}">
                      <a16:colId xmlns:a16="http://schemas.microsoft.com/office/drawing/2014/main" val="2429638727"/>
                    </a:ext>
                  </a:extLst>
                </a:gridCol>
                <a:gridCol w="4002353">
                  <a:extLst>
                    <a:ext uri="{9D8B030D-6E8A-4147-A177-3AD203B41FA5}">
                      <a16:colId xmlns:a16="http://schemas.microsoft.com/office/drawing/2014/main" val="3208400490"/>
                    </a:ext>
                  </a:extLst>
                </a:gridCol>
                <a:gridCol w="1195213">
                  <a:extLst>
                    <a:ext uri="{9D8B030D-6E8A-4147-A177-3AD203B41FA5}">
                      <a16:colId xmlns:a16="http://schemas.microsoft.com/office/drawing/2014/main" val="3497526879"/>
                    </a:ext>
                  </a:extLst>
                </a:gridCol>
              </a:tblGrid>
              <a:tr h="370840">
                <a:tc>
                  <a:txBody>
                    <a:bodyPr/>
                    <a:lstStyle/>
                    <a:p>
                      <a:r>
                        <a:rPr lang="en-GB" noProof="0"/>
                        <a:t>Body</a:t>
                      </a:r>
                    </a:p>
                  </a:txBody>
                  <a:tcPr/>
                </a:tc>
                <a:tc>
                  <a:txBody>
                    <a:bodyPr/>
                    <a:lstStyle/>
                    <a:p>
                      <a:r>
                        <a:rPr lang="en-GB" noProof="0"/>
                        <a:t>Composition</a:t>
                      </a:r>
                    </a:p>
                  </a:txBody>
                  <a:tcPr/>
                </a:tc>
                <a:tc>
                  <a:txBody>
                    <a:bodyPr/>
                    <a:lstStyle/>
                    <a:p>
                      <a:r>
                        <a:rPr lang="en-GB" noProof="0"/>
                        <a:t>Goal</a:t>
                      </a:r>
                    </a:p>
                  </a:txBody>
                  <a:tcPr/>
                </a:tc>
                <a:tc>
                  <a:txBody>
                    <a:bodyPr/>
                    <a:lstStyle/>
                    <a:p>
                      <a:r>
                        <a:rPr lang="en-GB" noProof="0"/>
                        <a:t>Meetings</a:t>
                      </a:r>
                    </a:p>
                  </a:txBody>
                  <a:tcPr/>
                </a:tc>
                <a:extLst>
                  <a:ext uri="{0D108BD9-81ED-4DB2-BD59-A6C34878D82A}">
                    <a16:rowId xmlns:a16="http://schemas.microsoft.com/office/drawing/2014/main" val="2484363450"/>
                  </a:ext>
                </a:extLst>
              </a:tr>
              <a:tr h="370840">
                <a:tc>
                  <a:txBody>
                    <a:bodyPr/>
                    <a:lstStyle/>
                    <a:p>
                      <a:r>
                        <a:rPr lang="en-GB" noProof="0"/>
                        <a:t>Governing Board</a:t>
                      </a:r>
                    </a:p>
                  </a:txBody>
                  <a:tcPr/>
                </a:tc>
                <a:tc>
                  <a:txBody>
                    <a:bodyPr/>
                    <a:lstStyle/>
                    <a:p>
                      <a:r>
                        <a:rPr lang="en-GB" noProof="0"/>
                        <a:t>Representatives of all parties</a:t>
                      </a:r>
                    </a:p>
                  </a:txBody>
                  <a:tcPr/>
                </a:tc>
                <a:tc>
                  <a:txBody>
                    <a:bodyPr/>
                    <a:lstStyle/>
                    <a:p>
                      <a:r>
                        <a:rPr lang="en-GB" noProof="0"/>
                        <a:t>Changes to contract, financial matters</a:t>
                      </a:r>
                    </a:p>
                  </a:txBody>
                  <a:tcPr/>
                </a:tc>
                <a:tc>
                  <a:txBody>
                    <a:bodyPr/>
                    <a:lstStyle/>
                    <a:p>
                      <a:r>
                        <a:rPr lang="en-GB" noProof="0"/>
                        <a:t>1 / year</a:t>
                      </a:r>
                    </a:p>
                  </a:txBody>
                  <a:tcPr/>
                </a:tc>
                <a:extLst>
                  <a:ext uri="{0D108BD9-81ED-4DB2-BD59-A6C34878D82A}">
                    <a16:rowId xmlns:a16="http://schemas.microsoft.com/office/drawing/2014/main" val="2246851541"/>
                  </a:ext>
                </a:extLst>
              </a:tr>
              <a:tr h="370840">
                <a:tc>
                  <a:txBody>
                    <a:bodyPr/>
                    <a:lstStyle/>
                    <a:p>
                      <a:r>
                        <a:rPr lang="en-GB" noProof="0"/>
                        <a:t>Steering Committee</a:t>
                      </a:r>
                    </a:p>
                  </a:txBody>
                  <a:tcPr/>
                </a:tc>
                <a:tc>
                  <a:txBody>
                    <a:bodyPr/>
                    <a:lstStyle/>
                    <a:p>
                      <a:r>
                        <a:rPr lang="en-GB" noProof="0"/>
                        <a:t>All WP Coordinators</a:t>
                      </a:r>
                    </a:p>
                  </a:txBody>
                  <a:tcPr/>
                </a:tc>
                <a:tc>
                  <a:txBody>
                    <a:bodyPr/>
                    <a:lstStyle/>
                    <a:p>
                      <a:r>
                        <a:rPr lang="en-GB" noProof="0"/>
                        <a:t>Scientific decisions on work programme</a:t>
                      </a:r>
                    </a:p>
                  </a:txBody>
                  <a:tcPr/>
                </a:tc>
                <a:tc>
                  <a:txBody>
                    <a:bodyPr/>
                    <a:lstStyle/>
                    <a:p>
                      <a:r>
                        <a:rPr lang="en-GB" noProof="0"/>
                        <a:t>2 / year</a:t>
                      </a:r>
                    </a:p>
                  </a:txBody>
                  <a:tcPr/>
                </a:tc>
                <a:extLst>
                  <a:ext uri="{0D108BD9-81ED-4DB2-BD59-A6C34878D82A}">
                    <a16:rowId xmlns:a16="http://schemas.microsoft.com/office/drawing/2014/main" val="4028402473"/>
                  </a:ext>
                </a:extLst>
              </a:tr>
              <a:tr h="370840">
                <a:tc>
                  <a:txBody>
                    <a:bodyPr/>
                    <a:lstStyle/>
                    <a:p>
                      <a:r>
                        <a:rPr lang="en-GB" noProof="0"/>
                        <a:t>Enlarged Steering Comm.</a:t>
                      </a:r>
                    </a:p>
                  </a:txBody>
                  <a:tcPr/>
                </a:tc>
                <a:tc>
                  <a:txBody>
                    <a:bodyPr/>
                    <a:lstStyle/>
                    <a:p>
                      <a:r>
                        <a:rPr lang="en-GB" noProof="0"/>
                        <a:t>WP Coordinators + Task Leaders</a:t>
                      </a:r>
                    </a:p>
                  </a:txBody>
                  <a:tcPr/>
                </a:tc>
                <a:tc>
                  <a:txBody>
                    <a:bodyPr/>
                    <a:lstStyle/>
                    <a:p>
                      <a:r>
                        <a:rPr lang="en-GB" noProof="0"/>
                        <a:t>Information, feedback on activities</a:t>
                      </a:r>
                    </a:p>
                  </a:txBody>
                  <a:tcPr/>
                </a:tc>
                <a:tc>
                  <a:txBody>
                    <a:bodyPr/>
                    <a:lstStyle/>
                    <a:p>
                      <a:r>
                        <a:rPr lang="en-GB" noProof="0"/>
                        <a:t>2 / year</a:t>
                      </a:r>
                    </a:p>
                  </a:txBody>
                  <a:tcPr/>
                </a:tc>
                <a:extLst>
                  <a:ext uri="{0D108BD9-81ED-4DB2-BD59-A6C34878D82A}">
                    <a16:rowId xmlns:a16="http://schemas.microsoft.com/office/drawing/2014/main" val="3602983532"/>
                  </a:ext>
                </a:extLst>
              </a:tr>
              <a:tr h="370840">
                <a:tc>
                  <a:txBody>
                    <a:bodyPr/>
                    <a:lstStyle/>
                    <a:p>
                      <a:r>
                        <a:rPr lang="en-GB" noProof="0"/>
                        <a:t>Project Management Team</a:t>
                      </a:r>
                    </a:p>
                  </a:txBody>
                  <a:tcPr/>
                </a:tc>
                <a:tc>
                  <a:txBody>
                    <a:bodyPr/>
                    <a:lstStyle/>
                    <a:p>
                      <a:r>
                        <a:rPr lang="en-GB" noProof="0"/>
                        <a:t>Coordinator, 2 Deputies, Admin. Manager, Assistant, Comm. officer</a:t>
                      </a:r>
                    </a:p>
                  </a:txBody>
                  <a:tcPr/>
                </a:tc>
                <a:tc>
                  <a:txBody>
                    <a:bodyPr/>
                    <a:lstStyle/>
                    <a:p>
                      <a:r>
                        <a:rPr lang="en-GB" noProof="0"/>
                        <a:t>Day-to-day follow up of administrative, financial and communication issues</a:t>
                      </a:r>
                    </a:p>
                  </a:txBody>
                  <a:tcPr/>
                </a:tc>
                <a:tc>
                  <a:txBody>
                    <a:bodyPr/>
                    <a:lstStyle/>
                    <a:p>
                      <a:r>
                        <a:rPr lang="en-GB" noProof="0"/>
                        <a:t>6 / year</a:t>
                      </a:r>
                    </a:p>
                  </a:txBody>
                  <a:tcPr/>
                </a:tc>
                <a:extLst>
                  <a:ext uri="{0D108BD9-81ED-4DB2-BD59-A6C34878D82A}">
                    <a16:rowId xmlns:a16="http://schemas.microsoft.com/office/drawing/2014/main" val="271063795"/>
                  </a:ext>
                </a:extLst>
              </a:tr>
              <a:tr h="370840">
                <a:tc>
                  <a:txBody>
                    <a:bodyPr/>
                    <a:lstStyle/>
                    <a:p>
                      <a:r>
                        <a:rPr lang="en-GB" noProof="0"/>
                        <a:t>Advisory Bodies</a:t>
                      </a:r>
                    </a:p>
                  </a:txBody>
                  <a:tcPr/>
                </a:tc>
                <a:tc>
                  <a:txBody>
                    <a:bodyPr/>
                    <a:lstStyle/>
                    <a:p>
                      <a:r>
                        <a:rPr lang="en-GB" noProof="0"/>
                        <a:t>Experts nominated by Gov. Board </a:t>
                      </a:r>
                    </a:p>
                  </a:txBody>
                  <a:tcPr/>
                </a:tc>
                <a:tc>
                  <a:txBody>
                    <a:bodyPr/>
                    <a:lstStyle/>
                    <a:p>
                      <a:endParaRPr lang="en-GB" noProof="0"/>
                    </a:p>
                  </a:txBody>
                  <a:tcPr/>
                </a:tc>
                <a:tc>
                  <a:txBody>
                    <a:bodyPr/>
                    <a:lstStyle/>
                    <a:p>
                      <a:r>
                        <a:rPr lang="en-GB" noProof="0" dirty="0"/>
                        <a:t>1 / year</a:t>
                      </a:r>
                    </a:p>
                  </a:txBody>
                  <a:tcPr/>
                </a:tc>
                <a:extLst>
                  <a:ext uri="{0D108BD9-81ED-4DB2-BD59-A6C34878D82A}">
                    <a16:rowId xmlns:a16="http://schemas.microsoft.com/office/drawing/2014/main" val="487493907"/>
                  </a:ext>
                </a:extLst>
              </a:tr>
            </a:tbl>
          </a:graphicData>
        </a:graphic>
      </p:graphicFrame>
      <p:sp>
        <p:nvSpPr>
          <p:cNvPr id="7" name="Oval 6">
            <a:extLst>
              <a:ext uri="{FF2B5EF4-FFF2-40B4-BE49-F238E27FC236}">
                <a16:creationId xmlns:a16="http://schemas.microsoft.com/office/drawing/2014/main" id="{D964A6E7-1785-4D46-A8B0-AC2142C1475E}"/>
              </a:ext>
            </a:extLst>
          </p:cNvPr>
          <p:cNvSpPr/>
          <p:nvPr/>
        </p:nvSpPr>
        <p:spPr>
          <a:xfrm>
            <a:off x="7524719" y="5624350"/>
            <a:ext cx="3839966" cy="9541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err="1"/>
              <a:t>Today</a:t>
            </a:r>
            <a:r>
              <a:rPr lang="fr-CH" dirty="0"/>
              <a:t>:</a:t>
            </a:r>
          </a:p>
          <a:p>
            <a:pPr algn="ctr"/>
            <a:r>
              <a:rPr lang="fr-CH" dirty="0"/>
              <a:t>1st </a:t>
            </a:r>
            <a:r>
              <a:rPr lang="fr-CH" dirty="0" err="1"/>
              <a:t>Enlarged</a:t>
            </a:r>
            <a:r>
              <a:rPr lang="fr-CH" dirty="0"/>
              <a:t> </a:t>
            </a:r>
            <a:r>
              <a:rPr lang="fr-CH" dirty="0" err="1"/>
              <a:t>Steering</a:t>
            </a:r>
            <a:r>
              <a:rPr lang="fr-CH" dirty="0"/>
              <a:t> </a:t>
            </a:r>
            <a:r>
              <a:rPr lang="fr-CH" dirty="0" err="1"/>
              <a:t>Committee</a:t>
            </a:r>
            <a:r>
              <a:rPr lang="fr-CH" dirty="0"/>
              <a:t> Meeting</a:t>
            </a:r>
            <a:endParaRPr lang="en-GB" dirty="0"/>
          </a:p>
        </p:txBody>
      </p:sp>
      <p:sp>
        <p:nvSpPr>
          <p:cNvPr id="8" name="TextBox 7">
            <a:extLst>
              <a:ext uri="{FF2B5EF4-FFF2-40B4-BE49-F238E27FC236}">
                <a16:creationId xmlns:a16="http://schemas.microsoft.com/office/drawing/2014/main" id="{B4B0C81A-E080-47BF-ABBC-5B4A5AA362CC}"/>
              </a:ext>
            </a:extLst>
          </p:cNvPr>
          <p:cNvSpPr txBox="1"/>
          <p:nvPr/>
        </p:nvSpPr>
        <p:spPr>
          <a:xfrm>
            <a:off x="7310130" y="4513883"/>
            <a:ext cx="4146326" cy="92333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fr-CH" dirty="0" err="1">
                <a:solidFill>
                  <a:srgbClr val="FF0000"/>
                </a:solidFill>
              </a:rPr>
              <a:t>My</a:t>
            </a:r>
            <a:r>
              <a:rPr lang="fr-CH" dirty="0">
                <a:solidFill>
                  <a:srgbClr val="FF0000"/>
                </a:solidFill>
              </a:rPr>
              <a:t> </a:t>
            </a:r>
            <a:r>
              <a:rPr lang="fr-CH" dirty="0" err="1">
                <a:solidFill>
                  <a:srgbClr val="FF0000"/>
                </a:solidFill>
              </a:rPr>
              <a:t>committment</a:t>
            </a:r>
            <a:r>
              <a:rPr lang="fr-CH" dirty="0"/>
              <a:t>: </a:t>
            </a:r>
            <a:r>
              <a:rPr lang="fr-CH" dirty="0" err="1"/>
              <a:t>keep</a:t>
            </a:r>
            <a:r>
              <a:rPr lang="fr-CH" dirty="0"/>
              <a:t> the meetings and the administration at the minimum, to </a:t>
            </a:r>
            <a:r>
              <a:rPr lang="fr-CH" dirty="0" err="1"/>
              <a:t>leave</a:t>
            </a:r>
            <a:r>
              <a:rPr lang="fr-CH" dirty="0"/>
              <a:t> </a:t>
            </a:r>
            <a:r>
              <a:rPr lang="fr-CH" dirty="0" err="1"/>
              <a:t>you</a:t>
            </a:r>
            <a:r>
              <a:rPr lang="fr-CH" dirty="0"/>
              <a:t> time to do the </a:t>
            </a:r>
            <a:r>
              <a:rPr lang="fr-CH" dirty="0" err="1"/>
              <a:t>work</a:t>
            </a:r>
            <a:r>
              <a:rPr lang="fr-CH" dirty="0"/>
              <a:t>!</a:t>
            </a:r>
            <a:endParaRPr lang="en-GB" dirty="0"/>
          </a:p>
        </p:txBody>
      </p:sp>
    </p:spTree>
    <p:extLst>
      <p:ext uri="{BB962C8B-B14F-4D97-AF65-F5344CB8AC3E}">
        <p14:creationId xmlns:p14="http://schemas.microsoft.com/office/powerpoint/2010/main" val="15676941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BC588-08EC-42C7-82EF-A5D12C8A9904}"/>
              </a:ext>
            </a:extLst>
          </p:cNvPr>
          <p:cNvSpPr>
            <a:spLocks noGrp="1"/>
          </p:cNvSpPr>
          <p:nvPr>
            <p:ph type="title"/>
          </p:nvPr>
        </p:nvSpPr>
        <p:spPr>
          <a:xfrm>
            <a:off x="2606722" y="365126"/>
            <a:ext cx="8747078" cy="738930"/>
          </a:xfrm>
        </p:spPr>
        <p:txBody>
          <a:bodyPr>
            <a:normAutofit/>
          </a:bodyPr>
          <a:lstStyle/>
          <a:p>
            <a:r>
              <a:rPr lang="fr-CH" dirty="0"/>
              <a:t>Quick I.FAST User Guide</a:t>
            </a:r>
            <a:endParaRPr lang="en-GB" dirty="0"/>
          </a:p>
        </p:txBody>
      </p:sp>
      <p:sp>
        <p:nvSpPr>
          <p:cNvPr id="5" name="Content Placeholder 2">
            <a:extLst>
              <a:ext uri="{FF2B5EF4-FFF2-40B4-BE49-F238E27FC236}">
                <a16:creationId xmlns:a16="http://schemas.microsoft.com/office/drawing/2014/main" id="{41080D13-0243-4A3F-85E8-8E37D5A2F47B}"/>
              </a:ext>
            </a:extLst>
          </p:cNvPr>
          <p:cNvSpPr>
            <a:spLocks noGrp="1"/>
          </p:cNvSpPr>
          <p:nvPr>
            <p:ph idx="1"/>
          </p:nvPr>
        </p:nvSpPr>
        <p:spPr>
          <a:xfrm>
            <a:off x="5495645" y="5876724"/>
            <a:ext cx="2969232" cy="700987"/>
          </a:xfrm>
        </p:spPr>
        <p:txBody>
          <a:bodyPr>
            <a:normAutofit fontScale="47500" lnSpcReduction="20000"/>
          </a:bodyPr>
          <a:lstStyle/>
          <a:p>
            <a:pPr marL="0" indent="0">
              <a:buNone/>
            </a:pPr>
            <a:r>
              <a:rPr lang="fr-CH" dirty="0" err="1"/>
              <a:t>Revision</a:t>
            </a:r>
            <a:r>
              <a:rPr lang="fr-CH" dirty="0"/>
              <a:t> of the </a:t>
            </a:r>
            <a:r>
              <a:rPr lang="fr-CH" dirty="0" err="1"/>
              <a:t>mill</a:t>
            </a:r>
            <a:r>
              <a:rPr lang="fr-CH" dirty="0"/>
              <a:t> (</a:t>
            </a:r>
            <a:r>
              <a:rPr lang="fr-CH" dirty="0" err="1"/>
              <a:t>servicing</a:t>
            </a:r>
            <a:r>
              <a:rPr lang="fr-CH" dirty="0"/>
              <a:t>):</a:t>
            </a:r>
          </a:p>
          <a:p>
            <a:pPr marL="0" indent="0">
              <a:buNone/>
            </a:pPr>
            <a:r>
              <a:rPr lang="fr-CH" dirty="0" err="1"/>
              <a:t>Every</a:t>
            </a:r>
            <a:r>
              <a:rPr lang="fr-CH" dirty="0"/>
              <a:t> </a:t>
            </a:r>
            <a:r>
              <a:rPr lang="fr-CH" dirty="0" err="1"/>
              <a:t>year</a:t>
            </a:r>
            <a:r>
              <a:rPr lang="fr-CH" dirty="0"/>
              <a:t> at the </a:t>
            </a:r>
            <a:r>
              <a:rPr lang="fr-CH" dirty="0" err="1"/>
              <a:t>annual</a:t>
            </a:r>
            <a:r>
              <a:rPr lang="fr-CH" dirty="0"/>
              <a:t> </a:t>
            </a:r>
            <a:r>
              <a:rPr lang="fr-CH" dirty="0" err="1"/>
              <a:t>project</a:t>
            </a:r>
            <a:r>
              <a:rPr lang="fr-CH" dirty="0"/>
              <a:t> meeting (April – May)</a:t>
            </a:r>
            <a:endParaRPr lang="en-GB" dirty="0"/>
          </a:p>
        </p:txBody>
      </p:sp>
      <p:pic>
        <p:nvPicPr>
          <p:cNvPr id="6" name="Picture 5">
            <a:extLst>
              <a:ext uri="{FF2B5EF4-FFF2-40B4-BE49-F238E27FC236}">
                <a16:creationId xmlns:a16="http://schemas.microsoft.com/office/drawing/2014/main" id="{F3DD2B02-5421-4310-BF20-6EC20E42F4EB}"/>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148944" y="2609231"/>
            <a:ext cx="2215007" cy="2824133"/>
          </a:xfrm>
          <a:prstGeom prst="rect">
            <a:avLst/>
          </a:prstGeom>
        </p:spPr>
      </p:pic>
      <p:pic>
        <p:nvPicPr>
          <p:cNvPr id="8" name="Picture 7">
            <a:extLst>
              <a:ext uri="{FF2B5EF4-FFF2-40B4-BE49-F238E27FC236}">
                <a16:creationId xmlns:a16="http://schemas.microsoft.com/office/drawing/2014/main" id="{3A911D20-4E96-40CA-AD4D-AC9F1355E82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837673" y="1813150"/>
            <a:ext cx="1012070" cy="970035"/>
          </a:xfrm>
          <a:prstGeom prst="rect">
            <a:avLst/>
          </a:prstGeom>
        </p:spPr>
      </p:pic>
      <p:pic>
        <p:nvPicPr>
          <p:cNvPr id="9" name="Picture 8">
            <a:extLst>
              <a:ext uri="{FF2B5EF4-FFF2-40B4-BE49-F238E27FC236}">
                <a16:creationId xmlns:a16="http://schemas.microsoft.com/office/drawing/2014/main" id="{D89D67F2-8E8D-4E70-B8AC-E479B76DECF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815186" y="2735816"/>
            <a:ext cx="950834" cy="911342"/>
          </a:xfrm>
          <a:prstGeom prst="rect">
            <a:avLst/>
          </a:prstGeom>
        </p:spPr>
      </p:pic>
      <p:sp>
        <p:nvSpPr>
          <p:cNvPr id="10" name="Oval 9">
            <a:extLst>
              <a:ext uri="{FF2B5EF4-FFF2-40B4-BE49-F238E27FC236}">
                <a16:creationId xmlns:a16="http://schemas.microsoft.com/office/drawing/2014/main" id="{98B37BF7-DEAA-45DB-AA13-DCC16547D399}"/>
              </a:ext>
            </a:extLst>
          </p:cNvPr>
          <p:cNvSpPr/>
          <p:nvPr/>
        </p:nvSpPr>
        <p:spPr>
          <a:xfrm>
            <a:off x="6650330" y="1834788"/>
            <a:ext cx="1759614" cy="63143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600" dirty="0"/>
              <a:t>Project </a:t>
            </a:r>
            <a:r>
              <a:rPr lang="fr-CH" sz="1600" dirty="0" err="1"/>
              <a:t>coordinator</a:t>
            </a:r>
            <a:endParaRPr lang="en-GB" sz="1600" dirty="0"/>
          </a:p>
        </p:txBody>
      </p:sp>
      <p:sp>
        <p:nvSpPr>
          <p:cNvPr id="11" name="Right Arrow 11">
            <a:extLst>
              <a:ext uri="{FF2B5EF4-FFF2-40B4-BE49-F238E27FC236}">
                <a16:creationId xmlns:a16="http://schemas.microsoft.com/office/drawing/2014/main" id="{77A1777F-39C3-4456-831A-C6F98FDD1310}"/>
              </a:ext>
            </a:extLst>
          </p:cNvPr>
          <p:cNvSpPr/>
          <p:nvPr/>
        </p:nvSpPr>
        <p:spPr>
          <a:xfrm rot="3367336">
            <a:off x="4647583" y="2607088"/>
            <a:ext cx="360246" cy="257456"/>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ight Arrow 12">
            <a:extLst>
              <a:ext uri="{FF2B5EF4-FFF2-40B4-BE49-F238E27FC236}">
                <a16:creationId xmlns:a16="http://schemas.microsoft.com/office/drawing/2014/main" id="{E76FB842-89EC-4256-A9C0-27CF43C901E1}"/>
              </a:ext>
            </a:extLst>
          </p:cNvPr>
          <p:cNvSpPr/>
          <p:nvPr/>
        </p:nvSpPr>
        <p:spPr>
          <a:xfrm rot="188343">
            <a:off x="3837548" y="3001040"/>
            <a:ext cx="689374" cy="257895"/>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3" name="Picture 12">
            <a:extLst>
              <a:ext uri="{FF2B5EF4-FFF2-40B4-BE49-F238E27FC236}">
                <a16:creationId xmlns:a16="http://schemas.microsoft.com/office/drawing/2014/main" id="{FBAE8233-A9E0-471C-B7BD-26FBE08DDF39}"/>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914061" y="1213221"/>
            <a:ext cx="1449889" cy="1234153"/>
          </a:xfrm>
          <a:prstGeom prst="rect">
            <a:avLst/>
          </a:prstGeom>
        </p:spPr>
      </p:pic>
      <p:sp>
        <p:nvSpPr>
          <p:cNvPr id="14" name="Right Arrow 14">
            <a:extLst>
              <a:ext uri="{FF2B5EF4-FFF2-40B4-BE49-F238E27FC236}">
                <a16:creationId xmlns:a16="http://schemas.microsoft.com/office/drawing/2014/main" id="{4CE69C8A-238F-46D0-BFBB-6F744B16E0B9}"/>
              </a:ext>
            </a:extLst>
          </p:cNvPr>
          <p:cNvSpPr/>
          <p:nvPr/>
        </p:nvSpPr>
        <p:spPr>
          <a:xfrm rot="5400000">
            <a:off x="5248496" y="2480503"/>
            <a:ext cx="360246" cy="257456"/>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C64318A2-61CA-43E4-8605-0F94EED4E35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153377" y="2766431"/>
            <a:ext cx="1320441" cy="723703"/>
          </a:xfrm>
          <a:prstGeom prst="rect">
            <a:avLst/>
          </a:prstGeom>
        </p:spPr>
      </p:pic>
      <p:pic>
        <p:nvPicPr>
          <p:cNvPr id="16" name="Picture 15">
            <a:extLst>
              <a:ext uri="{FF2B5EF4-FFF2-40B4-BE49-F238E27FC236}">
                <a16:creationId xmlns:a16="http://schemas.microsoft.com/office/drawing/2014/main" id="{6740F8AE-4D45-42E1-A9AA-1079BB58AD31}"/>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2345461" y="1427838"/>
            <a:ext cx="1051693" cy="1001270"/>
          </a:xfrm>
          <a:prstGeom prst="rect">
            <a:avLst/>
          </a:prstGeom>
        </p:spPr>
      </p:pic>
      <p:sp>
        <p:nvSpPr>
          <p:cNvPr id="17" name="Oval 16">
            <a:extLst>
              <a:ext uri="{FF2B5EF4-FFF2-40B4-BE49-F238E27FC236}">
                <a16:creationId xmlns:a16="http://schemas.microsoft.com/office/drawing/2014/main" id="{DC705C59-269D-4980-A1D6-24D465E895FA}"/>
              </a:ext>
            </a:extLst>
          </p:cNvPr>
          <p:cNvSpPr/>
          <p:nvPr/>
        </p:nvSpPr>
        <p:spPr>
          <a:xfrm>
            <a:off x="6454206" y="4423520"/>
            <a:ext cx="1955738" cy="63143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600" dirty="0"/>
              <a:t>Project assistant</a:t>
            </a:r>
            <a:endParaRPr lang="en-GB" sz="1600" dirty="0"/>
          </a:p>
        </p:txBody>
      </p:sp>
      <p:sp>
        <p:nvSpPr>
          <p:cNvPr id="18" name="Oval 17">
            <a:extLst>
              <a:ext uri="{FF2B5EF4-FFF2-40B4-BE49-F238E27FC236}">
                <a16:creationId xmlns:a16="http://schemas.microsoft.com/office/drawing/2014/main" id="{ED7F3C2C-1ECC-4D0E-96CD-704E123DB721}"/>
              </a:ext>
            </a:extLst>
          </p:cNvPr>
          <p:cNvSpPr/>
          <p:nvPr/>
        </p:nvSpPr>
        <p:spPr>
          <a:xfrm>
            <a:off x="6502751" y="3004253"/>
            <a:ext cx="1955738" cy="63143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600" dirty="0"/>
              <a:t>Administrative Manager</a:t>
            </a:r>
            <a:endParaRPr lang="en-GB" sz="1600" dirty="0"/>
          </a:p>
        </p:txBody>
      </p:sp>
      <p:sp>
        <p:nvSpPr>
          <p:cNvPr id="19" name="TextBox 18">
            <a:extLst>
              <a:ext uri="{FF2B5EF4-FFF2-40B4-BE49-F238E27FC236}">
                <a16:creationId xmlns:a16="http://schemas.microsoft.com/office/drawing/2014/main" id="{2E534AA1-773C-4681-8AD2-09B2C1BC8FF3}"/>
              </a:ext>
            </a:extLst>
          </p:cNvPr>
          <p:cNvSpPr txBox="1"/>
          <p:nvPr/>
        </p:nvSpPr>
        <p:spPr>
          <a:xfrm>
            <a:off x="1153174" y="3498077"/>
            <a:ext cx="1320441" cy="584775"/>
          </a:xfrm>
          <a:prstGeom prst="rect">
            <a:avLst/>
          </a:prstGeom>
          <a:solidFill>
            <a:srgbClr val="FFFF00"/>
          </a:solidFill>
        </p:spPr>
        <p:txBody>
          <a:bodyPr wrap="square" rtlCol="0">
            <a:spAutoFit/>
          </a:bodyPr>
          <a:lstStyle/>
          <a:p>
            <a:r>
              <a:rPr lang="fr-CH" sz="1600" dirty="0" err="1"/>
              <a:t>European</a:t>
            </a:r>
            <a:r>
              <a:rPr lang="fr-CH" sz="1600" dirty="0"/>
              <a:t> Commission</a:t>
            </a:r>
            <a:endParaRPr lang="en-GB" sz="1600" dirty="0"/>
          </a:p>
        </p:txBody>
      </p:sp>
      <p:sp>
        <p:nvSpPr>
          <p:cNvPr id="20" name="TextBox 19">
            <a:extLst>
              <a:ext uri="{FF2B5EF4-FFF2-40B4-BE49-F238E27FC236}">
                <a16:creationId xmlns:a16="http://schemas.microsoft.com/office/drawing/2014/main" id="{AA7088CE-5C4E-4545-8FCC-D0FFA3F741FB}"/>
              </a:ext>
            </a:extLst>
          </p:cNvPr>
          <p:cNvSpPr txBox="1"/>
          <p:nvPr/>
        </p:nvSpPr>
        <p:spPr>
          <a:xfrm>
            <a:off x="1269664" y="1821214"/>
            <a:ext cx="1065211" cy="338554"/>
          </a:xfrm>
          <a:prstGeom prst="rect">
            <a:avLst/>
          </a:prstGeom>
          <a:solidFill>
            <a:srgbClr val="FFFF00"/>
          </a:solidFill>
        </p:spPr>
        <p:txBody>
          <a:bodyPr wrap="square" rtlCol="0">
            <a:spAutoFit/>
          </a:bodyPr>
          <a:lstStyle/>
          <a:p>
            <a:r>
              <a:rPr lang="fr-CH" sz="1600" dirty="0" err="1"/>
              <a:t>Partners</a:t>
            </a:r>
            <a:endParaRPr lang="en-GB" sz="1600" dirty="0"/>
          </a:p>
        </p:txBody>
      </p:sp>
      <p:sp>
        <p:nvSpPr>
          <p:cNvPr id="21" name="Right Arrow 21">
            <a:extLst>
              <a:ext uri="{FF2B5EF4-FFF2-40B4-BE49-F238E27FC236}">
                <a16:creationId xmlns:a16="http://schemas.microsoft.com/office/drawing/2014/main" id="{10E93B3A-EEB3-4E4D-9E98-EA30A521B3F8}"/>
              </a:ext>
            </a:extLst>
          </p:cNvPr>
          <p:cNvSpPr/>
          <p:nvPr/>
        </p:nvSpPr>
        <p:spPr>
          <a:xfrm rot="7524120">
            <a:off x="4406566" y="5304417"/>
            <a:ext cx="346280" cy="257895"/>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773A62B2-B26F-4D9C-86D4-553859BB075B}"/>
              </a:ext>
            </a:extLst>
          </p:cNvPr>
          <p:cNvSpPr/>
          <p:nvPr/>
        </p:nvSpPr>
        <p:spPr>
          <a:xfrm>
            <a:off x="2963953" y="5557901"/>
            <a:ext cx="1998529" cy="118800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CH" sz="2000" b="1" dirty="0">
                <a:solidFill>
                  <a:srgbClr val="FF0000"/>
                </a:solidFill>
              </a:rPr>
              <a:t>Science and Innovation</a:t>
            </a:r>
            <a:endParaRPr lang="en-GB" sz="2000" b="1" dirty="0">
              <a:solidFill>
                <a:srgbClr val="FF0000"/>
              </a:solidFill>
            </a:endParaRPr>
          </a:p>
        </p:txBody>
      </p:sp>
      <p:sp>
        <p:nvSpPr>
          <p:cNvPr id="23" name="Right Arrow 23">
            <a:extLst>
              <a:ext uri="{FF2B5EF4-FFF2-40B4-BE49-F238E27FC236}">
                <a16:creationId xmlns:a16="http://schemas.microsoft.com/office/drawing/2014/main" id="{2914CBF3-FE17-4A71-9038-7BAE7E720AE3}"/>
              </a:ext>
            </a:extLst>
          </p:cNvPr>
          <p:cNvSpPr/>
          <p:nvPr/>
        </p:nvSpPr>
        <p:spPr>
          <a:xfrm>
            <a:off x="2519493" y="3121561"/>
            <a:ext cx="265596" cy="257895"/>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Right Arrow 24">
            <a:extLst>
              <a:ext uri="{FF2B5EF4-FFF2-40B4-BE49-F238E27FC236}">
                <a16:creationId xmlns:a16="http://schemas.microsoft.com/office/drawing/2014/main" id="{13425F25-257D-4B55-ACF0-3CE2329013BF}"/>
              </a:ext>
            </a:extLst>
          </p:cNvPr>
          <p:cNvSpPr/>
          <p:nvPr/>
        </p:nvSpPr>
        <p:spPr>
          <a:xfrm>
            <a:off x="3550905" y="2014094"/>
            <a:ext cx="265596" cy="257895"/>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Bent Arrow 28">
            <a:extLst>
              <a:ext uri="{FF2B5EF4-FFF2-40B4-BE49-F238E27FC236}">
                <a16:creationId xmlns:a16="http://schemas.microsoft.com/office/drawing/2014/main" id="{BB9CD012-1C0B-4650-ACB2-825F3C1604F6}"/>
              </a:ext>
            </a:extLst>
          </p:cNvPr>
          <p:cNvSpPr/>
          <p:nvPr/>
        </p:nvSpPr>
        <p:spPr>
          <a:xfrm rot="16200000">
            <a:off x="1192911" y="4772025"/>
            <a:ext cx="2044631" cy="865754"/>
          </a:xfrm>
          <a:prstGeom prst="bentArrow">
            <a:avLst>
              <a:gd name="adj1" fmla="val 25000"/>
              <a:gd name="adj2" fmla="val 29018"/>
              <a:gd name="adj3" fmla="val 25000"/>
              <a:gd name="adj4" fmla="val 46046"/>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pic>
        <p:nvPicPr>
          <p:cNvPr id="26" name="Picture 25">
            <a:extLst>
              <a:ext uri="{FF2B5EF4-FFF2-40B4-BE49-F238E27FC236}">
                <a16:creationId xmlns:a16="http://schemas.microsoft.com/office/drawing/2014/main" id="{731AFD83-9747-474F-8CFD-A9A4D44A5E8B}"/>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1466500" y="5100347"/>
            <a:ext cx="878961" cy="878961"/>
          </a:xfrm>
          <a:prstGeom prst="rect">
            <a:avLst/>
          </a:prstGeom>
        </p:spPr>
      </p:pic>
      <p:sp>
        <p:nvSpPr>
          <p:cNvPr id="27" name="TextBox 26">
            <a:extLst>
              <a:ext uri="{FF2B5EF4-FFF2-40B4-BE49-F238E27FC236}">
                <a16:creationId xmlns:a16="http://schemas.microsoft.com/office/drawing/2014/main" id="{CB54525D-3C91-47FA-882A-48B04B0CF441}"/>
              </a:ext>
            </a:extLst>
          </p:cNvPr>
          <p:cNvSpPr txBox="1"/>
          <p:nvPr/>
        </p:nvSpPr>
        <p:spPr>
          <a:xfrm>
            <a:off x="2320569" y="4663660"/>
            <a:ext cx="1471040" cy="646331"/>
          </a:xfrm>
          <a:prstGeom prst="rect">
            <a:avLst/>
          </a:prstGeom>
          <a:scene3d>
            <a:camera prst="orthographicFront"/>
            <a:lightRig rig="threePt" dir="t"/>
          </a:scene3d>
          <a:sp3d>
            <a:bevelT/>
          </a:sp3d>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fr-CH" dirty="0" err="1"/>
              <a:t>Deliverables</a:t>
            </a:r>
            <a:r>
              <a:rPr lang="fr-CH" dirty="0"/>
              <a:t> and </a:t>
            </a:r>
            <a:r>
              <a:rPr lang="fr-CH" dirty="0" err="1"/>
              <a:t>reporting</a:t>
            </a:r>
            <a:endParaRPr lang="en-GB" dirty="0"/>
          </a:p>
        </p:txBody>
      </p:sp>
      <p:pic>
        <p:nvPicPr>
          <p:cNvPr id="28" name="Picture 27">
            <a:extLst>
              <a:ext uri="{FF2B5EF4-FFF2-40B4-BE49-F238E27FC236}">
                <a16:creationId xmlns:a16="http://schemas.microsoft.com/office/drawing/2014/main" id="{2B70FCBA-5046-4F43-8664-535BF00CE398}"/>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8655961" y="4194345"/>
            <a:ext cx="873296" cy="1020796"/>
          </a:xfrm>
          <a:prstGeom prst="rect">
            <a:avLst/>
          </a:prstGeom>
        </p:spPr>
      </p:pic>
      <p:pic>
        <p:nvPicPr>
          <p:cNvPr id="29" name="Picture 28">
            <a:extLst>
              <a:ext uri="{FF2B5EF4-FFF2-40B4-BE49-F238E27FC236}">
                <a16:creationId xmlns:a16="http://schemas.microsoft.com/office/drawing/2014/main" id="{B28E2531-2957-42C2-8C46-91C0F932E0FC}"/>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8653381" y="1739511"/>
            <a:ext cx="870698" cy="962190"/>
          </a:xfrm>
          <a:prstGeom prst="rect">
            <a:avLst/>
          </a:prstGeom>
        </p:spPr>
      </p:pic>
      <p:pic>
        <p:nvPicPr>
          <p:cNvPr id="30" name="Picture 29">
            <a:extLst>
              <a:ext uri="{FF2B5EF4-FFF2-40B4-BE49-F238E27FC236}">
                <a16:creationId xmlns:a16="http://schemas.microsoft.com/office/drawing/2014/main" id="{D9E279A9-D125-417C-9248-81297F5D7F8E}"/>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flipH="1">
            <a:off x="8684395" y="2893770"/>
            <a:ext cx="814792" cy="1086390"/>
          </a:xfrm>
          <a:prstGeom prst="rect">
            <a:avLst/>
          </a:prstGeom>
        </p:spPr>
      </p:pic>
      <p:sp>
        <p:nvSpPr>
          <p:cNvPr id="31" name="TextBox 30">
            <a:extLst>
              <a:ext uri="{FF2B5EF4-FFF2-40B4-BE49-F238E27FC236}">
                <a16:creationId xmlns:a16="http://schemas.microsoft.com/office/drawing/2014/main" id="{F0394FEA-B825-4818-85E7-5D968531C8FB}"/>
              </a:ext>
            </a:extLst>
          </p:cNvPr>
          <p:cNvSpPr txBox="1"/>
          <p:nvPr/>
        </p:nvSpPr>
        <p:spPr>
          <a:xfrm>
            <a:off x="6774962" y="2462023"/>
            <a:ext cx="1510350" cy="307777"/>
          </a:xfrm>
          <a:prstGeom prst="rect">
            <a:avLst/>
          </a:prstGeom>
          <a:noFill/>
        </p:spPr>
        <p:txBody>
          <a:bodyPr wrap="none" rtlCol="0">
            <a:spAutoFit/>
          </a:bodyPr>
          <a:lstStyle/>
          <a:p>
            <a:r>
              <a:rPr lang="fr-CH" sz="1400" dirty="0"/>
              <a:t>Maurizio Vretenar</a:t>
            </a:r>
            <a:endParaRPr lang="en-GB" sz="1400" dirty="0"/>
          </a:p>
        </p:txBody>
      </p:sp>
      <p:sp>
        <p:nvSpPr>
          <p:cNvPr id="32" name="TextBox 31">
            <a:extLst>
              <a:ext uri="{FF2B5EF4-FFF2-40B4-BE49-F238E27FC236}">
                <a16:creationId xmlns:a16="http://schemas.microsoft.com/office/drawing/2014/main" id="{CB1D9EDE-9912-483E-AB6F-D583A97758F7}"/>
              </a:ext>
            </a:extLst>
          </p:cNvPr>
          <p:cNvSpPr txBox="1"/>
          <p:nvPr/>
        </p:nvSpPr>
        <p:spPr>
          <a:xfrm>
            <a:off x="6855120" y="5061253"/>
            <a:ext cx="1325619" cy="307777"/>
          </a:xfrm>
          <a:prstGeom prst="rect">
            <a:avLst/>
          </a:prstGeom>
          <a:noFill/>
        </p:spPr>
        <p:txBody>
          <a:bodyPr wrap="none" rtlCol="0">
            <a:spAutoFit/>
          </a:bodyPr>
          <a:lstStyle/>
          <a:p>
            <a:r>
              <a:rPr lang="fr-CH" sz="1400" dirty="0"/>
              <a:t>Valérie Brunner</a:t>
            </a:r>
            <a:endParaRPr lang="en-GB" sz="1400" dirty="0"/>
          </a:p>
        </p:txBody>
      </p:sp>
      <p:sp>
        <p:nvSpPr>
          <p:cNvPr id="33" name="TextBox 32">
            <a:extLst>
              <a:ext uri="{FF2B5EF4-FFF2-40B4-BE49-F238E27FC236}">
                <a16:creationId xmlns:a16="http://schemas.microsoft.com/office/drawing/2014/main" id="{998ED719-CFAA-4F44-97D7-8B53B392B234}"/>
              </a:ext>
            </a:extLst>
          </p:cNvPr>
          <p:cNvSpPr txBox="1"/>
          <p:nvPr/>
        </p:nvSpPr>
        <p:spPr>
          <a:xfrm>
            <a:off x="6878868" y="3683376"/>
            <a:ext cx="1453988" cy="307777"/>
          </a:xfrm>
          <a:prstGeom prst="rect">
            <a:avLst/>
          </a:prstGeom>
          <a:noFill/>
        </p:spPr>
        <p:txBody>
          <a:bodyPr wrap="none" rtlCol="0">
            <a:spAutoFit/>
          </a:bodyPr>
          <a:lstStyle/>
          <a:p>
            <a:r>
              <a:rPr lang="fr-CH" sz="1400" dirty="0"/>
              <a:t>Svetlomir Stavrev</a:t>
            </a:r>
            <a:endParaRPr lang="en-GB" sz="1400" dirty="0"/>
          </a:p>
        </p:txBody>
      </p:sp>
      <p:sp>
        <p:nvSpPr>
          <p:cNvPr id="34" name="TextBox 33">
            <a:extLst>
              <a:ext uri="{FF2B5EF4-FFF2-40B4-BE49-F238E27FC236}">
                <a16:creationId xmlns:a16="http://schemas.microsoft.com/office/drawing/2014/main" id="{F7FF1598-4276-419A-A8DC-AEA699C3FBE9}"/>
              </a:ext>
            </a:extLst>
          </p:cNvPr>
          <p:cNvSpPr txBox="1"/>
          <p:nvPr/>
        </p:nvSpPr>
        <p:spPr>
          <a:xfrm>
            <a:off x="9678341" y="1750387"/>
            <a:ext cx="2487989" cy="923330"/>
          </a:xfrm>
          <a:prstGeom prst="rect">
            <a:avLst/>
          </a:prstGeom>
          <a:noFill/>
        </p:spPr>
        <p:txBody>
          <a:bodyPr wrap="none" rtlCol="0">
            <a:spAutoFit/>
          </a:bodyPr>
          <a:lstStyle/>
          <a:p>
            <a:r>
              <a:rPr lang="fr-CH" dirty="0" err="1"/>
              <a:t>Deputies</a:t>
            </a:r>
            <a:r>
              <a:rPr lang="fr-CH" dirty="0"/>
              <a:t>:</a:t>
            </a:r>
          </a:p>
          <a:p>
            <a:r>
              <a:rPr lang="fr-CH" dirty="0"/>
              <a:t>Toms Torims (RTU)</a:t>
            </a:r>
          </a:p>
          <a:p>
            <a:r>
              <a:rPr lang="fr-CH" dirty="0"/>
              <a:t>Marcello Losasso (CERN)</a:t>
            </a:r>
            <a:endParaRPr lang="en-GB" dirty="0"/>
          </a:p>
        </p:txBody>
      </p:sp>
      <p:sp>
        <p:nvSpPr>
          <p:cNvPr id="35" name="TextBox 34">
            <a:extLst>
              <a:ext uri="{FF2B5EF4-FFF2-40B4-BE49-F238E27FC236}">
                <a16:creationId xmlns:a16="http://schemas.microsoft.com/office/drawing/2014/main" id="{967822AC-AD3D-4845-8472-7DDE14A52F9D}"/>
              </a:ext>
            </a:extLst>
          </p:cNvPr>
          <p:cNvSpPr txBox="1"/>
          <p:nvPr/>
        </p:nvSpPr>
        <p:spPr>
          <a:xfrm>
            <a:off x="9725093" y="2805116"/>
            <a:ext cx="1938929" cy="646331"/>
          </a:xfrm>
          <a:prstGeom prst="rect">
            <a:avLst/>
          </a:prstGeom>
          <a:noFill/>
        </p:spPr>
        <p:txBody>
          <a:bodyPr wrap="none" rtlCol="0">
            <a:spAutoFit/>
          </a:bodyPr>
          <a:lstStyle/>
          <a:p>
            <a:r>
              <a:rPr lang="fr-CH" dirty="0"/>
              <a:t>Admin. Support:</a:t>
            </a:r>
          </a:p>
          <a:p>
            <a:r>
              <a:rPr lang="fr-CH" dirty="0"/>
              <a:t>Sabrina El Yacoubi</a:t>
            </a:r>
            <a:endParaRPr lang="en-GB" dirty="0"/>
          </a:p>
        </p:txBody>
      </p:sp>
      <p:sp>
        <p:nvSpPr>
          <p:cNvPr id="36" name="TextBox 35">
            <a:extLst>
              <a:ext uri="{FF2B5EF4-FFF2-40B4-BE49-F238E27FC236}">
                <a16:creationId xmlns:a16="http://schemas.microsoft.com/office/drawing/2014/main" id="{ADC7B6FF-3F94-48E1-BBF3-D71934713C6C}"/>
              </a:ext>
            </a:extLst>
          </p:cNvPr>
          <p:cNvSpPr txBox="1"/>
          <p:nvPr/>
        </p:nvSpPr>
        <p:spPr>
          <a:xfrm>
            <a:off x="8558128" y="5272459"/>
            <a:ext cx="1882118" cy="1415772"/>
          </a:xfrm>
          <a:prstGeom prst="rect">
            <a:avLst/>
          </a:prstGeom>
          <a:noFill/>
        </p:spPr>
        <p:txBody>
          <a:bodyPr wrap="none" rtlCol="0">
            <a:spAutoFit/>
          </a:bodyPr>
          <a:lstStyle/>
          <a:p>
            <a:r>
              <a:rPr lang="fr-CH" dirty="0"/>
              <a:t>Communication: </a:t>
            </a:r>
          </a:p>
          <a:p>
            <a:r>
              <a:rPr lang="fr-CH" dirty="0"/>
              <a:t>D. Antonio (CERN)</a:t>
            </a:r>
          </a:p>
          <a:p>
            <a:endParaRPr lang="fr-CH" sz="1200" dirty="0"/>
          </a:p>
          <a:p>
            <a:r>
              <a:rPr lang="fr-CH" dirty="0" err="1"/>
              <a:t>Dissemination</a:t>
            </a:r>
            <a:r>
              <a:rPr lang="fr-CH" dirty="0"/>
              <a:t>: </a:t>
            </a:r>
          </a:p>
          <a:p>
            <a:r>
              <a:rPr lang="fr-CH" dirty="0"/>
              <a:t>Y. Foka (GSI)</a:t>
            </a:r>
            <a:endParaRPr lang="en-GB" dirty="0"/>
          </a:p>
        </p:txBody>
      </p:sp>
      <p:pic>
        <p:nvPicPr>
          <p:cNvPr id="37" name="Picture 36">
            <a:extLst>
              <a:ext uri="{FF2B5EF4-FFF2-40B4-BE49-F238E27FC236}">
                <a16:creationId xmlns:a16="http://schemas.microsoft.com/office/drawing/2014/main" id="{CFDEF710-2F76-46C8-B18C-AD29A22D319A}"/>
              </a:ext>
            </a:extLst>
          </p:cNvPr>
          <p:cNvPicPr>
            <a:picLocks noChangeAspect="1"/>
          </p:cNvPicPr>
          <p:nvPr/>
        </p:nvPicPr>
        <p:blipFill>
          <a:blip r:embed="rId12" cstate="hqprint">
            <a:extLst>
              <a:ext uri="{28A0092B-C50C-407E-A947-70E740481C1C}">
                <a14:useLocalDpi xmlns:a14="http://schemas.microsoft.com/office/drawing/2010/main"/>
              </a:ext>
            </a:extLst>
          </a:blip>
          <a:stretch>
            <a:fillRect/>
          </a:stretch>
        </p:blipFill>
        <p:spPr>
          <a:xfrm>
            <a:off x="4579706" y="4282168"/>
            <a:ext cx="1072486" cy="614867"/>
          </a:xfrm>
          <a:prstGeom prst="rect">
            <a:avLst/>
          </a:prstGeom>
        </p:spPr>
      </p:pic>
      <p:pic>
        <p:nvPicPr>
          <p:cNvPr id="1026" name="Picture 2" descr="El yacoubi Sabrina (@Elyacoubisbrina) | Twitter">
            <a:extLst>
              <a:ext uri="{FF2B5EF4-FFF2-40B4-BE49-F238E27FC236}">
                <a16:creationId xmlns:a16="http://schemas.microsoft.com/office/drawing/2014/main" id="{DFFA3497-B293-46F5-8CC5-343CD2D2123D}"/>
              </a:ext>
            </a:extLst>
          </p:cNvPr>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10306295" y="3479192"/>
            <a:ext cx="1047505" cy="1047505"/>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37">
            <a:extLst>
              <a:ext uri="{FF2B5EF4-FFF2-40B4-BE49-F238E27FC236}">
                <a16:creationId xmlns:a16="http://schemas.microsoft.com/office/drawing/2014/main" id="{28604D2C-99DA-4ED1-ADCB-4070746FB1C3}"/>
              </a:ext>
            </a:extLst>
          </p:cNvPr>
          <p:cNvPicPr>
            <a:picLocks noChangeAspect="1"/>
          </p:cNvPicPr>
          <p:nvPr/>
        </p:nvPicPr>
        <p:blipFill>
          <a:blip r:embed="rId14" cstate="hqprint">
            <a:extLst>
              <a:ext uri="{28A0092B-C50C-407E-A947-70E740481C1C}">
                <a14:useLocalDpi xmlns:a14="http://schemas.microsoft.com/office/drawing/2010/main"/>
              </a:ext>
            </a:extLst>
          </a:blip>
          <a:stretch>
            <a:fillRect/>
          </a:stretch>
        </p:blipFill>
        <p:spPr>
          <a:xfrm>
            <a:off x="10506320" y="4673165"/>
            <a:ext cx="851905" cy="1063474"/>
          </a:xfrm>
          <a:prstGeom prst="rect">
            <a:avLst/>
          </a:prstGeom>
        </p:spPr>
      </p:pic>
      <p:pic>
        <p:nvPicPr>
          <p:cNvPr id="39" name="Picture 38">
            <a:extLst>
              <a:ext uri="{FF2B5EF4-FFF2-40B4-BE49-F238E27FC236}">
                <a16:creationId xmlns:a16="http://schemas.microsoft.com/office/drawing/2014/main" id="{736A4B16-9770-4F91-9B3C-108883DB43A4}"/>
              </a:ext>
            </a:extLst>
          </p:cNvPr>
          <p:cNvPicPr>
            <a:picLocks noChangeAspect="1"/>
          </p:cNvPicPr>
          <p:nvPr/>
        </p:nvPicPr>
        <p:blipFill rotWithShape="1">
          <a:blip r:embed="rId15" cstate="hqprint">
            <a:extLst>
              <a:ext uri="{28A0092B-C50C-407E-A947-70E740481C1C}">
                <a14:useLocalDpi xmlns:a14="http://schemas.microsoft.com/office/drawing/2010/main"/>
              </a:ext>
            </a:extLst>
          </a:blip>
          <a:srcRect/>
          <a:stretch/>
        </p:blipFill>
        <p:spPr>
          <a:xfrm>
            <a:off x="10533497" y="5850386"/>
            <a:ext cx="1047505" cy="895515"/>
          </a:xfrm>
          <a:prstGeom prst="rect">
            <a:avLst/>
          </a:prstGeom>
        </p:spPr>
      </p:pic>
      <p:sp>
        <p:nvSpPr>
          <p:cNvPr id="40" name="Oval 39">
            <a:extLst>
              <a:ext uri="{FF2B5EF4-FFF2-40B4-BE49-F238E27FC236}">
                <a16:creationId xmlns:a16="http://schemas.microsoft.com/office/drawing/2014/main" id="{58EC6C4D-74C9-46B4-B2D9-CF48A6435231}"/>
              </a:ext>
            </a:extLst>
          </p:cNvPr>
          <p:cNvSpPr/>
          <p:nvPr/>
        </p:nvSpPr>
        <p:spPr>
          <a:xfrm>
            <a:off x="833775" y="4090795"/>
            <a:ext cx="3401723" cy="227234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35990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84CA5-9C47-4CF4-B5EC-D0A9A1A41946}"/>
              </a:ext>
            </a:extLst>
          </p:cNvPr>
          <p:cNvSpPr>
            <a:spLocks noGrp="1"/>
          </p:cNvSpPr>
          <p:nvPr>
            <p:ph type="title"/>
          </p:nvPr>
        </p:nvSpPr>
        <p:spPr>
          <a:xfrm>
            <a:off x="2606722" y="365125"/>
            <a:ext cx="8747078" cy="819241"/>
          </a:xfrm>
        </p:spPr>
        <p:txBody>
          <a:bodyPr/>
          <a:lstStyle/>
          <a:p>
            <a:r>
              <a:rPr lang="fr-CH" dirty="0"/>
              <a:t>Project </a:t>
            </a:r>
            <a:r>
              <a:rPr lang="fr-CH" dirty="0" err="1"/>
              <a:t>Status</a:t>
            </a:r>
            <a:endParaRPr lang="en-GB" dirty="0"/>
          </a:p>
        </p:txBody>
      </p:sp>
      <p:sp>
        <p:nvSpPr>
          <p:cNvPr id="3" name="Content Placeholder 2">
            <a:extLst>
              <a:ext uri="{FF2B5EF4-FFF2-40B4-BE49-F238E27FC236}">
                <a16:creationId xmlns:a16="http://schemas.microsoft.com/office/drawing/2014/main" id="{0605B29B-77CC-4A61-AD85-51EB5F74C58A}"/>
              </a:ext>
            </a:extLst>
          </p:cNvPr>
          <p:cNvSpPr>
            <a:spLocks noGrp="1"/>
          </p:cNvSpPr>
          <p:nvPr>
            <p:ph idx="1"/>
          </p:nvPr>
        </p:nvSpPr>
        <p:spPr>
          <a:xfrm>
            <a:off x="838199" y="1733266"/>
            <a:ext cx="10730593" cy="4443697"/>
          </a:xfrm>
        </p:spPr>
        <p:txBody>
          <a:bodyPr>
            <a:normAutofit fontScale="92500"/>
          </a:bodyPr>
          <a:lstStyle/>
          <a:p>
            <a:r>
              <a:rPr lang="en-GB" sz="2800" dirty="0">
                <a:solidFill>
                  <a:srgbClr val="002060"/>
                </a:solidFill>
                <a:latin typeface="Calibri" panose="020F0502020204030204"/>
                <a:cs typeface="+mn-cs"/>
              </a:rPr>
              <a:t>All documentation and information for the </a:t>
            </a:r>
            <a:r>
              <a:rPr lang="en-GB" sz="2800" b="1" dirty="0">
                <a:solidFill>
                  <a:srgbClr val="FF0000"/>
                </a:solidFill>
                <a:latin typeface="Calibri" panose="020F0502020204030204"/>
                <a:cs typeface="+mn-cs"/>
              </a:rPr>
              <a:t>Grant Agreement </a:t>
            </a:r>
            <a:r>
              <a:rPr lang="en-GB" sz="2800" dirty="0">
                <a:solidFill>
                  <a:srgbClr val="002060"/>
                </a:solidFill>
                <a:latin typeface="Calibri" panose="020F0502020204030204"/>
                <a:cs typeface="+mn-cs"/>
              </a:rPr>
              <a:t>was submitted on 20 January, and is in the process of being reviewed in Brussels. We expected to be invited to sign the Agreement in early March.</a:t>
            </a:r>
            <a:endParaRPr kumimoji="0" lang="en-GB" sz="2800" b="0" i="0" u="none" strike="noStrike" kern="1200" cap="none" spc="0" normalizeH="0" baseline="0" noProof="0" dirty="0">
              <a:ln>
                <a:noFill/>
              </a:ln>
              <a:solidFill>
                <a:srgbClr val="002060"/>
              </a:solidFill>
              <a:effectLst/>
              <a:uLnTx/>
              <a:uFillTx/>
              <a:latin typeface="Calibri" panose="020F0502020204030204"/>
              <a:ea typeface="+mn-ea"/>
              <a:cs typeface="+mn-cs"/>
            </a:endParaRPr>
          </a:p>
          <a:p>
            <a:r>
              <a:rPr kumimoji="0" lang="en-GB" sz="2800" b="0" i="0" u="none" strike="noStrike" kern="1200" cap="none" spc="0" normalizeH="0" baseline="0" noProof="0" dirty="0">
                <a:ln>
                  <a:noFill/>
                </a:ln>
                <a:solidFill>
                  <a:srgbClr val="002060"/>
                </a:solidFill>
                <a:effectLst/>
                <a:uLnTx/>
                <a:uFillTx/>
                <a:latin typeface="Calibri" panose="020F0502020204030204"/>
                <a:ea typeface="+mn-ea"/>
                <a:cs typeface="+mn-cs"/>
              </a:rPr>
              <a:t>The draft </a:t>
            </a:r>
            <a:r>
              <a:rPr kumimoji="0" lang="en-GB" sz="2800" b="1" i="0" u="none" strike="noStrike" kern="1200" cap="none" spc="0" normalizeH="0" baseline="0" noProof="0" dirty="0">
                <a:ln>
                  <a:noFill/>
                </a:ln>
                <a:solidFill>
                  <a:srgbClr val="FF0000"/>
                </a:solidFill>
                <a:effectLst/>
                <a:uLnTx/>
                <a:uFillTx/>
                <a:latin typeface="Calibri" panose="020F0502020204030204"/>
                <a:ea typeface="+mn-ea"/>
                <a:cs typeface="+mn-cs"/>
              </a:rPr>
              <a:t>Consortium Agreement </a:t>
            </a:r>
            <a:r>
              <a:rPr kumimoji="0" lang="en-GB" sz="2800" b="0" i="0" u="none" strike="noStrike" kern="1200" cap="none" spc="0" normalizeH="0" baseline="0" noProof="0" dirty="0">
                <a:ln>
                  <a:noFill/>
                </a:ln>
                <a:solidFill>
                  <a:srgbClr val="002060"/>
                </a:solidFill>
                <a:effectLst/>
                <a:uLnTx/>
                <a:uFillTx/>
                <a:latin typeface="Calibri" panose="020F0502020204030204"/>
                <a:ea typeface="+mn-ea"/>
                <a:cs typeface="+mn-cs"/>
              </a:rPr>
              <a:t>was </a:t>
            </a:r>
            <a:r>
              <a:rPr lang="en-GB" sz="2800" dirty="0">
                <a:solidFill>
                  <a:srgbClr val="002060"/>
                </a:solidFill>
                <a:latin typeface="Calibri" panose="020F0502020204030204"/>
                <a:cs typeface="+mn-cs"/>
              </a:rPr>
              <a:t>sent to all partners (beneficiaries and partner organisations) by the CERN Legal Service with deadline for comments 26 February. </a:t>
            </a:r>
            <a:r>
              <a:rPr lang="en-GB" dirty="0">
                <a:solidFill>
                  <a:srgbClr val="002060"/>
                </a:solidFill>
                <a:latin typeface="Calibri" panose="020F0502020204030204"/>
              </a:rPr>
              <a:t>Minor requests for changes </a:t>
            </a:r>
            <a:r>
              <a:rPr lang="en-GB" sz="2800" dirty="0">
                <a:solidFill>
                  <a:srgbClr val="002060"/>
                </a:solidFill>
                <a:latin typeface="Calibri" panose="020F0502020204030204"/>
                <a:cs typeface="+mn-cs"/>
              </a:rPr>
              <a:t>received, a remaining issue on ethics </a:t>
            </a:r>
            <a:r>
              <a:rPr lang="en-GB" dirty="0">
                <a:solidFill>
                  <a:srgbClr val="002060"/>
                </a:solidFill>
              </a:rPr>
              <a:t>clause with Thales is being solved. </a:t>
            </a:r>
          </a:p>
          <a:p>
            <a:r>
              <a:rPr lang="en-GB" dirty="0">
                <a:solidFill>
                  <a:srgbClr val="002060"/>
                </a:solidFill>
              </a:rPr>
              <a:t>From </a:t>
            </a:r>
            <a:r>
              <a:rPr lang="en-GB" b="1" dirty="0">
                <a:solidFill>
                  <a:srgbClr val="FF0000"/>
                </a:solidFill>
              </a:rPr>
              <a:t>May 1st</a:t>
            </a:r>
            <a:r>
              <a:rPr lang="en-GB" dirty="0">
                <a:solidFill>
                  <a:srgbClr val="002060"/>
                </a:solidFill>
              </a:rPr>
              <a:t>, you will be able to charge IFAST-related </a:t>
            </a:r>
            <a:r>
              <a:rPr lang="en-GB" dirty="0">
                <a:solidFill>
                  <a:srgbClr val="FF0000"/>
                </a:solidFill>
              </a:rPr>
              <a:t>eligible expenditures </a:t>
            </a:r>
            <a:r>
              <a:rPr lang="en-GB" dirty="0">
                <a:solidFill>
                  <a:srgbClr val="002060"/>
                </a:solidFill>
              </a:rPr>
              <a:t>to the European Commission. </a:t>
            </a:r>
          </a:p>
          <a:p>
            <a:r>
              <a:rPr lang="en-GB" dirty="0">
                <a:solidFill>
                  <a:srgbClr val="002060"/>
                </a:solidFill>
              </a:rPr>
              <a:t>My advice: start preparing your work now, so that you can start at </a:t>
            </a:r>
            <a:r>
              <a:rPr lang="en-GB" dirty="0">
                <a:solidFill>
                  <a:srgbClr val="FF0000"/>
                </a:solidFill>
              </a:rPr>
              <a:t>full speed </a:t>
            </a:r>
            <a:r>
              <a:rPr lang="en-GB" dirty="0">
                <a:solidFill>
                  <a:srgbClr val="002060"/>
                </a:solidFill>
              </a:rPr>
              <a:t>in May.</a:t>
            </a:r>
          </a:p>
        </p:txBody>
      </p:sp>
    </p:spTree>
    <p:extLst>
      <p:ext uri="{BB962C8B-B14F-4D97-AF65-F5344CB8AC3E}">
        <p14:creationId xmlns:p14="http://schemas.microsoft.com/office/powerpoint/2010/main" val="33571749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D22EB-88C6-4DE6-9038-5DAF8384997F}"/>
              </a:ext>
            </a:extLst>
          </p:cNvPr>
          <p:cNvSpPr>
            <a:spLocks noGrp="1"/>
          </p:cNvSpPr>
          <p:nvPr>
            <p:ph type="title"/>
          </p:nvPr>
        </p:nvSpPr>
        <p:spPr>
          <a:xfrm>
            <a:off x="2606722" y="365125"/>
            <a:ext cx="8747078" cy="949325"/>
          </a:xfrm>
        </p:spPr>
        <p:txBody>
          <a:bodyPr/>
          <a:lstStyle/>
          <a:p>
            <a:r>
              <a:rPr lang="fr-CH" dirty="0" err="1"/>
              <a:t>Proposals</a:t>
            </a:r>
            <a:r>
              <a:rPr lang="fr-CH" dirty="0"/>
              <a:t> for I.FAST </a:t>
            </a:r>
            <a:r>
              <a:rPr lang="fr-CH" dirty="0" err="1"/>
              <a:t>Committees</a:t>
            </a:r>
            <a:endParaRPr lang="en-GB" dirty="0"/>
          </a:p>
        </p:txBody>
      </p:sp>
      <p:sp>
        <p:nvSpPr>
          <p:cNvPr id="3" name="Content Placeholder 2">
            <a:extLst>
              <a:ext uri="{FF2B5EF4-FFF2-40B4-BE49-F238E27FC236}">
                <a16:creationId xmlns:a16="http://schemas.microsoft.com/office/drawing/2014/main" id="{7C14F600-B927-4343-81FE-3B297FB88769}"/>
              </a:ext>
            </a:extLst>
          </p:cNvPr>
          <p:cNvSpPr>
            <a:spLocks noGrp="1"/>
          </p:cNvSpPr>
          <p:nvPr>
            <p:ph idx="1"/>
          </p:nvPr>
        </p:nvSpPr>
        <p:spPr>
          <a:xfrm>
            <a:off x="791935" y="1782252"/>
            <a:ext cx="10608129" cy="4545070"/>
          </a:xfrm>
        </p:spPr>
        <p:txBody>
          <a:bodyPr>
            <a:normAutofit fontScale="85000" lnSpcReduction="10000"/>
          </a:bodyPr>
          <a:lstStyle/>
          <a:p>
            <a:pPr marL="0" indent="0">
              <a:buNone/>
            </a:pPr>
            <a:r>
              <a:rPr lang="en-GB" dirty="0">
                <a:solidFill>
                  <a:srgbClr val="002060"/>
                </a:solidFill>
              </a:rPr>
              <a:t>I.FAST will have 2 external committees:</a:t>
            </a:r>
          </a:p>
          <a:p>
            <a:pPr marL="0" indent="0">
              <a:buNone/>
            </a:pPr>
            <a:r>
              <a:rPr lang="en-GB" b="1" dirty="0">
                <a:solidFill>
                  <a:srgbClr val="002060"/>
                </a:solidFill>
              </a:rPr>
              <a:t>Scientific Advisory Committee (SAC)</a:t>
            </a:r>
            <a:r>
              <a:rPr lang="en-GB" dirty="0">
                <a:solidFill>
                  <a:srgbClr val="002060"/>
                </a:solidFill>
              </a:rPr>
              <a:t>: external advisory panel nominated by the Governing Board based on their expertise. Will advise the GB on technical and strategic matters. The SAC will provide an internal assessment to the Project Management on the mid-term review and status of the project. </a:t>
            </a:r>
          </a:p>
          <a:p>
            <a:pPr marL="0" indent="0">
              <a:buNone/>
            </a:pPr>
            <a:r>
              <a:rPr lang="en-GB" i="1" dirty="0">
                <a:solidFill>
                  <a:srgbClr val="002060"/>
                </a:solidFill>
              </a:rPr>
              <a:t>Ideal composition: 3 people, not from IFAST participants, possibly one from outside Europe, with a good balance of genders.</a:t>
            </a:r>
          </a:p>
          <a:p>
            <a:pPr marL="0" indent="0">
              <a:buNone/>
            </a:pPr>
            <a:r>
              <a:rPr lang="en-GB" dirty="0">
                <a:solidFill>
                  <a:srgbClr val="002060"/>
                </a:solidFill>
              </a:rPr>
              <a:t>	</a:t>
            </a:r>
            <a:r>
              <a:rPr lang="en-GB" b="1" dirty="0">
                <a:solidFill>
                  <a:srgbClr val="002060"/>
                </a:solidFill>
              </a:rPr>
              <a:t>We ask you to send me </a:t>
            </a:r>
            <a:r>
              <a:rPr lang="en-GB" b="1" dirty="0">
                <a:solidFill>
                  <a:srgbClr val="FF0000"/>
                </a:solidFill>
              </a:rPr>
              <a:t>proposals of names for the SAC </a:t>
            </a:r>
            <a:r>
              <a:rPr lang="en-GB" b="1" dirty="0">
                <a:solidFill>
                  <a:srgbClr val="002060"/>
                </a:solidFill>
              </a:rPr>
              <a:t>before May 1st</a:t>
            </a:r>
          </a:p>
          <a:p>
            <a:pPr marL="0" indent="0">
              <a:buNone/>
            </a:pPr>
            <a:r>
              <a:rPr lang="en-GB" b="1" dirty="0">
                <a:solidFill>
                  <a:srgbClr val="002060"/>
                </a:solidFill>
              </a:rPr>
              <a:t>Industrial Advisory Board (IAB): </a:t>
            </a:r>
            <a:r>
              <a:rPr lang="en-GB" dirty="0">
                <a:solidFill>
                  <a:srgbClr val="002060"/>
                </a:solidFill>
              </a:rPr>
              <a:t>appointed in WP3 with the mandate to provide industry opinion regarding the potential of technologies developed in I.FAST, and help defining suitable business plans.</a:t>
            </a:r>
          </a:p>
          <a:p>
            <a:pPr marL="0" indent="0">
              <a:buNone/>
            </a:pPr>
            <a:r>
              <a:rPr lang="en-GB" i="1" dirty="0">
                <a:solidFill>
                  <a:srgbClr val="002060"/>
                </a:solidFill>
              </a:rPr>
              <a:t>Again 3 people as ideal composition, I assume that </a:t>
            </a:r>
            <a:r>
              <a:rPr lang="en-GB" b="1" i="1" dirty="0">
                <a:solidFill>
                  <a:srgbClr val="FF0000"/>
                </a:solidFill>
              </a:rPr>
              <a:t>WP3 (Mauro) </a:t>
            </a:r>
            <a:r>
              <a:rPr lang="en-GB" i="1" dirty="0">
                <a:solidFill>
                  <a:srgbClr val="002060"/>
                </a:solidFill>
              </a:rPr>
              <a:t>will take care of it</a:t>
            </a:r>
            <a:r>
              <a:rPr lang="en-GB" dirty="0">
                <a:solidFill>
                  <a:srgbClr val="002060"/>
                </a:solidFill>
              </a:rPr>
              <a:t>. </a:t>
            </a:r>
          </a:p>
          <a:p>
            <a:pPr marL="0" indent="0">
              <a:buNone/>
            </a:pPr>
            <a:endParaRPr lang="en-GB" dirty="0">
              <a:solidFill>
                <a:srgbClr val="002060"/>
              </a:solidFill>
            </a:endParaRPr>
          </a:p>
        </p:txBody>
      </p:sp>
    </p:spTree>
    <p:extLst>
      <p:ext uri="{BB962C8B-B14F-4D97-AF65-F5344CB8AC3E}">
        <p14:creationId xmlns:p14="http://schemas.microsoft.com/office/powerpoint/2010/main" val="12614864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46561-58E8-4820-9430-3C7B8567E6C2}"/>
              </a:ext>
            </a:extLst>
          </p:cNvPr>
          <p:cNvSpPr>
            <a:spLocks noGrp="1"/>
          </p:cNvSpPr>
          <p:nvPr>
            <p:ph type="title"/>
          </p:nvPr>
        </p:nvSpPr>
        <p:spPr>
          <a:xfrm>
            <a:off x="2606722" y="365125"/>
            <a:ext cx="8747078" cy="1002121"/>
          </a:xfrm>
        </p:spPr>
        <p:txBody>
          <a:bodyPr/>
          <a:lstStyle/>
          <a:p>
            <a:r>
              <a:rPr lang="fr-CH" dirty="0"/>
              <a:t>Composition of the Governing Board</a:t>
            </a:r>
            <a:endParaRPr lang="en-GB" dirty="0"/>
          </a:p>
        </p:txBody>
      </p:sp>
      <p:sp>
        <p:nvSpPr>
          <p:cNvPr id="4" name="Content Placeholder 2">
            <a:extLst>
              <a:ext uri="{FF2B5EF4-FFF2-40B4-BE49-F238E27FC236}">
                <a16:creationId xmlns:a16="http://schemas.microsoft.com/office/drawing/2014/main" id="{DE7B4328-DFAE-42DA-8381-366363329721}"/>
              </a:ext>
            </a:extLst>
          </p:cNvPr>
          <p:cNvSpPr>
            <a:spLocks noGrp="1"/>
          </p:cNvSpPr>
          <p:nvPr>
            <p:ph idx="1"/>
          </p:nvPr>
        </p:nvSpPr>
        <p:spPr>
          <a:xfrm>
            <a:off x="791935" y="1782251"/>
            <a:ext cx="10608129" cy="3138091"/>
          </a:xfrm>
        </p:spPr>
        <p:txBody>
          <a:bodyPr>
            <a:normAutofit fontScale="77500" lnSpcReduction="20000"/>
          </a:bodyPr>
          <a:lstStyle/>
          <a:p>
            <a:pPr marL="0" indent="0">
              <a:buNone/>
            </a:pPr>
            <a:r>
              <a:rPr lang="en-GB" dirty="0">
                <a:solidFill>
                  <a:srgbClr val="002060"/>
                </a:solidFill>
              </a:rPr>
              <a:t>In May we will organise the first meeting of the Governing Board (GB), the highest body of the Consortium (in other projects called “General Assembly”). </a:t>
            </a:r>
          </a:p>
          <a:p>
            <a:pPr marL="0" indent="0">
              <a:buNone/>
            </a:pPr>
            <a:r>
              <a:rPr lang="en-GB" dirty="0">
                <a:solidFill>
                  <a:srgbClr val="002060"/>
                </a:solidFill>
              </a:rPr>
              <a:t>Each partner (beneficiaries and partner organisations) has to </a:t>
            </a:r>
            <a:r>
              <a:rPr lang="en-GB" b="1" dirty="0">
                <a:solidFill>
                  <a:srgbClr val="FF0000"/>
                </a:solidFill>
              </a:rPr>
              <a:t>nominate a representative </a:t>
            </a:r>
            <a:r>
              <a:rPr lang="en-GB" dirty="0">
                <a:solidFill>
                  <a:srgbClr val="002060"/>
                </a:solidFill>
              </a:rPr>
              <a:t>in the Governing Board. We will soon contact the scientific contacts of partners, and in parallel send the official request for nomination to the legal representatives of the partners (the directors who sign the Grant Agreement).</a:t>
            </a:r>
          </a:p>
          <a:p>
            <a:pPr marL="0" indent="0">
              <a:buNone/>
            </a:pPr>
            <a:r>
              <a:rPr lang="en-GB" dirty="0">
                <a:solidFill>
                  <a:srgbClr val="002060"/>
                </a:solidFill>
              </a:rPr>
              <a:t>The GB representative might be the Director himself or a person appointed by him, external to the project or internal – might be a Task Leader, a WP Coordinator, or the IFAST scientific contact for the partner.</a:t>
            </a:r>
          </a:p>
          <a:p>
            <a:pPr marL="0" indent="0">
              <a:buNone/>
            </a:pPr>
            <a:r>
              <a:rPr lang="en-GB" dirty="0">
                <a:solidFill>
                  <a:srgbClr val="002060"/>
                </a:solidFill>
              </a:rPr>
              <a:t>For CERN, the new Director for Accelerators and Technologies Mike Lamont has already agreed to represent CERN in the Governing Board – a very positive signal.</a:t>
            </a:r>
          </a:p>
        </p:txBody>
      </p:sp>
    </p:spTree>
    <p:extLst>
      <p:ext uri="{BB962C8B-B14F-4D97-AF65-F5344CB8AC3E}">
        <p14:creationId xmlns:p14="http://schemas.microsoft.com/office/powerpoint/2010/main" val="37852337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2552</TotalTime>
  <Words>1202</Words>
  <Application>Microsoft Office PowerPoint</Application>
  <PresentationFormat>Widescreen</PresentationFormat>
  <Paragraphs>107</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Broadway</vt:lpstr>
      <vt:lpstr>Calibri</vt:lpstr>
      <vt:lpstr>Calibri Light</vt:lpstr>
      <vt:lpstr>Wingdings</vt:lpstr>
      <vt:lpstr>Office Theme</vt:lpstr>
      <vt:lpstr>Status of Project preparation</vt:lpstr>
      <vt:lpstr>Why this meeting </vt:lpstr>
      <vt:lpstr>I.FAST in a nutshell</vt:lpstr>
      <vt:lpstr>I.FAST Structure</vt:lpstr>
      <vt:lpstr>I.FAST Governance and Communication</vt:lpstr>
      <vt:lpstr>Quick I.FAST User Guide</vt:lpstr>
      <vt:lpstr>Project Status</vt:lpstr>
      <vt:lpstr>Proposals for I.FAST Committees</vt:lpstr>
      <vt:lpstr>Composition of the Governing Board</vt:lpstr>
      <vt:lpstr>Options for kick-off meeting</vt:lpstr>
      <vt:lpstr>Communication material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Maurizio Vretenar</dc:creator>
  <cp:lastModifiedBy>Maurizio Vretenar</cp:lastModifiedBy>
  <cp:revision>126</cp:revision>
  <dcterms:created xsi:type="dcterms:W3CDTF">2021-03-01T16:35:31Z</dcterms:created>
  <dcterms:modified xsi:type="dcterms:W3CDTF">2021-03-03T11:07:42Z</dcterms:modified>
</cp:coreProperties>
</file>