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20"/>
  </p:notesMasterIdLst>
  <p:handoutMasterIdLst>
    <p:handoutMasterId r:id="rId21"/>
  </p:handoutMasterIdLst>
  <p:sldIdLst>
    <p:sldId id="285" r:id="rId4"/>
    <p:sldId id="279" r:id="rId5"/>
    <p:sldId id="286" r:id="rId6"/>
    <p:sldId id="287" r:id="rId7"/>
    <p:sldId id="289" r:id="rId8"/>
    <p:sldId id="291" r:id="rId9"/>
    <p:sldId id="288" r:id="rId10"/>
    <p:sldId id="290" r:id="rId11"/>
    <p:sldId id="293" r:id="rId12"/>
    <p:sldId id="292" r:id="rId13"/>
    <p:sldId id="300" r:id="rId14"/>
    <p:sldId id="295" r:id="rId15"/>
    <p:sldId id="296" r:id="rId16"/>
    <p:sldId id="297" r:id="rId17"/>
    <p:sldId id="299" r:id="rId18"/>
    <p:sldId id="298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57A4"/>
    <a:srgbClr val="2C669E"/>
    <a:srgbClr val="F8B13C"/>
    <a:srgbClr val="000000"/>
    <a:srgbClr val="1F497D"/>
    <a:srgbClr val="1E3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69" d="100"/>
          <a:sy n="69" d="100"/>
        </p:scale>
        <p:origin x="1064" y="32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01/03/2021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0789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01/03/2021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5060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51520" y="123182"/>
            <a:ext cx="8892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8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251520" y="123182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</a:t>
            </a:r>
            <a:r>
              <a:rPr lang="en-GB" sz="120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                                         under </a:t>
            </a:r>
            <a:r>
              <a:rPr lang="en-GB" sz="120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Grant Agreement No </a:t>
            </a:r>
            <a:r>
              <a:rPr lang="en-GB" sz="120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101004730.</a:t>
            </a:r>
            <a:endParaRPr lang="en-GB" sz="12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984885"/>
          </a:xfrm>
        </p:spPr>
        <p:txBody>
          <a:bodyPr/>
          <a:lstStyle/>
          <a:p>
            <a:r>
              <a:rPr lang="en-GB" dirty="0" smtClean="0"/>
              <a:t>Contractual and reporting aspects of the  </a:t>
            </a:r>
            <a:r>
              <a:rPr lang="en-GB" dirty="0" smtClean="0"/>
              <a:t>I.FAST </a:t>
            </a: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Svet</a:t>
            </a:r>
            <a:r>
              <a:rPr lang="en-GB" dirty="0" smtClean="0"/>
              <a:t> </a:t>
            </a:r>
            <a:r>
              <a:rPr lang="en-GB" dirty="0" smtClean="0"/>
              <a:t>Stavrev (CERN)</a:t>
            </a:r>
          </a:p>
          <a:p>
            <a:r>
              <a:rPr lang="en-GB" dirty="0" smtClean="0"/>
              <a:t>IFAST </a:t>
            </a:r>
            <a:r>
              <a:rPr lang="en-GB" dirty="0" smtClean="0"/>
              <a:t>Coordination Office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59183" y="4653136"/>
            <a:ext cx="7924800" cy="375706"/>
          </a:xfrm>
        </p:spPr>
        <p:txBody>
          <a:bodyPr/>
          <a:lstStyle/>
          <a:p>
            <a:r>
              <a:rPr lang="en-GB" sz="2400" dirty="0" smtClean="0"/>
              <a:t>Steering Committee meeting</a:t>
            </a:r>
            <a:r>
              <a:rPr lang="en-GB" sz="2400" dirty="0" smtClean="0"/>
              <a:t>, </a:t>
            </a:r>
            <a:r>
              <a:rPr lang="en-GB" sz="2400" dirty="0" smtClean="0"/>
              <a:t>3 March 2021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254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 monitoring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1303328"/>
            <a:ext cx="2530624" cy="646331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57A4"/>
                </a:solidFill>
                <a:sym typeface="Wingdings" panose="05000000000000000000" pitchFamily="2" charset="2"/>
              </a:rPr>
              <a:t>Full costs =</a:t>
            </a:r>
            <a:r>
              <a:rPr lang="en-GB" dirty="0" smtClean="0">
                <a:solidFill>
                  <a:srgbClr val="0157A4"/>
                </a:solidFill>
              </a:rPr>
              <a:t> </a:t>
            </a:r>
            <a:r>
              <a:rPr lang="en-GB" b="1" dirty="0" smtClean="0">
                <a:solidFill>
                  <a:srgbClr val="0157A4"/>
                </a:solidFill>
              </a:rPr>
              <a:t>18.7 </a:t>
            </a:r>
            <a:r>
              <a:rPr lang="en-GB" b="1" dirty="0" smtClean="0">
                <a:solidFill>
                  <a:srgbClr val="0157A4"/>
                </a:solidFill>
              </a:rPr>
              <a:t>M€</a:t>
            </a:r>
          </a:p>
          <a:p>
            <a:r>
              <a:rPr lang="en-GB" dirty="0" smtClean="0">
                <a:solidFill>
                  <a:srgbClr val="0157A4"/>
                </a:solidFill>
              </a:rPr>
              <a:t>EC contribution = </a:t>
            </a:r>
            <a:r>
              <a:rPr lang="en-GB" b="1" dirty="0" smtClean="0">
                <a:solidFill>
                  <a:srgbClr val="0157A4"/>
                </a:solidFill>
              </a:rPr>
              <a:t>10 </a:t>
            </a:r>
            <a:r>
              <a:rPr lang="en-GB" b="1" dirty="0">
                <a:solidFill>
                  <a:srgbClr val="0157A4"/>
                </a:solidFill>
              </a:rPr>
              <a:t>M</a:t>
            </a:r>
            <a:r>
              <a:rPr lang="en-GB" b="1" dirty="0" smtClean="0">
                <a:solidFill>
                  <a:srgbClr val="0157A4"/>
                </a:solidFill>
              </a:rPr>
              <a:t>€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91880" y="1094422"/>
            <a:ext cx="539979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sz="1600" dirty="0">
                <a:sym typeface="Wingdings" panose="05000000000000000000" pitchFamily="2" charset="2"/>
              </a:rPr>
              <a:t>all partners contribute with a certain amount of matching funds and the </a:t>
            </a:r>
            <a:r>
              <a:rPr lang="en-US" sz="1600" dirty="0" smtClean="0">
                <a:sym typeface="Wingdings" panose="05000000000000000000" pitchFamily="2" charset="2"/>
              </a:rPr>
              <a:t>funding rate </a:t>
            </a:r>
            <a:r>
              <a:rPr lang="en-US" sz="1600" dirty="0">
                <a:sym typeface="Wingdings" panose="05000000000000000000" pitchFamily="2" charset="2"/>
              </a:rPr>
              <a:t>for the </a:t>
            </a:r>
            <a:r>
              <a:rPr lang="en-US" sz="1600" dirty="0" smtClean="0">
                <a:sym typeface="Wingdings" panose="05000000000000000000" pitchFamily="2" charset="2"/>
              </a:rPr>
              <a:t>beneficiaries </a:t>
            </a:r>
            <a:r>
              <a:rPr lang="en-US" sz="1600" dirty="0" smtClean="0">
                <a:sym typeface="Wingdings" panose="05000000000000000000" pitchFamily="2" charset="2"/>
              </a:rPr>
              <a:t>is variable but typically 40-50%. </a:t>
            </a:r>
            <a:endParaRPr lang="en-GB" sz="1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523520"/>
              </p:ext>
            </p:extLst>
          </p:nvPr>
        </p:nvGraphicFramePr>
        <p:xfrm>
          <a:off x="4067944" y="2479901"/>
          <a:ext cx="4618855" cy="2824259"/>
        </p:xfrm>
        <a:graphic>
          <a:graphicData uri="http://schemas.openxmlformats.org/drawingml/2006/table">
            <a:tbl>
              <a:tblPr firstRow="1" firstCol="1" bandRow="1"/>
              <a:tblGrid>
                <a:gridCol w="595471">
                  <a:extLst>
                    <a:ext uri="{9D8B030D-6E8A-4147-A177-3AD203B41FA5}">
                      <a16:colId xmlns:a16="http://schemas.microsoft.com/office/drawing/2014/main" val="712196953"/>
                    </a:ext>
                  </a:extLst>
                </a:gridCol>
                <a:gridCol w="755177">
                  <a:extLst>
                    <a:ext uri="{9D8B030D-6E8A-4147-A177-3AD203B41FA5}">
                      <a16:colId xmlns:a16="http://schemas.microsoft.com/office/drawing/2014/main" val="1628462135"/>
                    </a:ext>
                  </a:extLst>
                </a:gridCol>
                <a:gridCol w="668448">
                  <a:extLst>
                    <a:ext uri="{9D8B030D-6E8A-4147-A177-3AD203B41FA5}">
                      <a16:colId xmlns:a16="http://schemas.microsoft.com/office/drawing/2014/main" val="2064568158"/>
                    </a:ext>
                  </a:extLst>
                </a:gridCol>
                <a:gridCol w="743544">
                  <a:extLst>
                    <a:ext uri="{9D8B030D-6E8A-4147-A177-3AD203B41FA5}">
                      <a16:colId xmlns:a16="http://schemas.microsoft.com/office/drawing/2014/main" val="417410337"/>
                    </a:ext>
                  </a:extLst>
                </a:gridCol>
                <a:gridCol w="593354">
                  <a:extLst>
                    <a:ext uri="{9D8B030D-6E8A-4147-A177-3AD203B41FA5}">
                      <a16:colId xmlns:a16="http://schemas.microsoft.com/office/drawing/2014/main" val="4249305973"/>
                    </a:ext>
                  </a:extLst>
                </a:gridCol>
                <a:gridCol w="595471">
                  <a:extLst>
                    <a:ext uri="{9D8B030D-6E8A-4147-A177-3AD203B41FA5}">
                      <a16:colId xmlns:a16="http://schemas.microsoft.com/office/drawing/2014/main" val="615644288"/>
                    </a:ext>
                  </a:extLst>
                </a:gridCol>
                <a:gridCol w="667390">
                  <a:extLst>
                    <a:ext uri="{9D8B030D-6E8A-4147-A177-3AD203B41FA5}">
                      <a16:colId xmlns:a16="http://schemas.microsoft.com/office/drawing/2014/main" val="749275195"/>
                    </a:ext>
                  </a:extLst>
                </a:gridCol>
              </a:tblGrid>
              <a:tr h="17963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IRUS for beneficiary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Period 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224"/>
                  </a:ext>
                </a:extLst>
              </a:tr>
              <a:tr h="18470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01.05.2021 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9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31.10.2022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525492"/>
                  </a:ext>
                </a:extLst>
              </a:tr>
              <a:tr h="175907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1259798"/>
                  </a:ext>
                </a:extLst>
              </a:tr>
              <a:tr h="175907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550992"/>
                  </a:ext>
                </a:extLst>
              </a:tr>
              <a:tr h="5389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WP no.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Person-months used (PM)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 personnel costs €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 other direct costs* €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direct costs €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indirect costs €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8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estimated costs €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905779"/>
                  </a:ext>
                </a:extLst>
              </a:tr>
              <a:tr h="179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WP1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67622"/>
                  </a:ext>
                </a:extLst>
              </a:tr>
              <a:tr h="179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WP2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84030"/>
                  </a:ext>
                </a:extLst>
              </a:tr>
              <a:tr h="179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619214"/>
                  </a:ext>
                </a:extLst>
              </a:tr>
              <a:tr h="179637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 Equipment, consumables, travels, computing, services, </a:t>
                      </a:r>
                      <a:r>
                        <a:rPr lang="en-GB" sz="9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goods</a:t>
                      </a:r>
                      <a:r>
                        <a:rPr lang="en-GB" sz="9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92857"/>
                  </a:ext>
                </a:extLst>
              </a:tr>
              <a:tr h="175907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5605" marR="556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138448"/>
                  </a:ext>
                </a:extLst>
              </a:tr>
              <a:tr h="359273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Provide a brief explanation for any significant deviations from the planned man-power utilisation </a:t>
                      </a:r>
                      <a:b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(over-spending or under-spending exceeding 20% with respect to the planning)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 anchor="b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602690"/>
                  </a:ext>
                </a:extLst>
              </a:tr>
              <a:tr h="179637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endParaRPr lang="en-GB" sz="9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5" marR="55605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156078"/>
                  </a:ext>
                </a:extLst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453711" y="5360035"/>
            <a:ext cx="3470217" cy="605841"/>
          </a:xfrm>
          <a:prstGeom prst="roundRect">
            <a:avLst/>
          </a:prstGeom>
          <a:gradFill rotWithShape="1">
            <a:gsLst>
              <a:gs pos="0">
                <a:srgbClr val="F2B53C">
                  <a:lumMod val="110000"/>
                  <a:satMod val="105000"/>
                  <a:tint val="67000"/>
                </a:srgbClr>
              </a:gs>
              <a:gs pos="50000">
                <a:srgbClr val="F2B53C">
                  <a:lumMod val="105000"/>
                  <a:satMod val="103000"/>
                  <a:tint val="73000"/>
                </a:srgbClr>
              </a:gs>
              <a:gs pos="100000">
                <a:srgbClr val="F2B53C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2B53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IRUS summaries will NOT be sent to the EC and do not have to be formally certified.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67944" y="5379093"/>
            <a:ext cx="4139170" cy="65383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F2B53C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Only the costs reported and claimed on the Individual Financial Statements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be verified and may be subject to EC and/or external audits.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3594" y="933996"/>
            <a:ext cx="148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8B13C"/>
                </a:solidFill>
                <a:sym typeface="Wingdings" panose="05000000000000000000" pitchFamily="2" charset="2"/>
              </a:rPr>
              <a:t>I.FAST </a:t>
            </a:r>
            <a:r>
              <a:rPr lang="en-GB" b="1" dirty="0">
                <a:solidFill>
                  <a:srgbClr val="F8B13C"/>
                </a:solidFill>
                <a:sym typeface="Wingdings" panose="05000000000000000000" pitchFamily="2" charset="2"/>
              </a:rPr>
              <a:t>budget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99996" y="2063519"/>
            <a:ext cx="4662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8B13C"/>
                </a:solidFill>
                <a:sym typeface="Wingdings" panose="05000000000000000000" pitchFamily="2" charset="2"/>
              </a:rPr>
              <a:t>Internal Resource Utilisation Summaries (IRUS)</a:t>
            </a:r>
            <a:endParaRPr lang="en-GB" b="1" dirty="0">
              <a:solidFill>
                <a:srgbClr val="F8B13C"/>
              </a:solidFill>
              <a:sym typeface="Wingdings" panose="05000000000000000000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3711" y="2480085"/>
            <a:ext cx="3470217" cy="276998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Purpose</a:t>
            </a:r>
            <a:r>
              <a:rPr lang="en-GB" sz="14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to allow the Coordinator and the GB to monitor the utilisation of resources of each participant, WP and project as a whole.</a:t>
            </a:r>
          </a:p>
          <a:p>
            <a:pPr>
              <a:spcAft>
                <a:spcPts val="600"/>
              </a:spcAft>
            </a:pPr>
            <a:r>
              <a:rPr lang="en-GB" sz="14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Content</a:t>
            </a:r>
            <a:r>
              <a:rPr lang="en-GB" sz="14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400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an estimate </a:t>
            </a:r>
            <a: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(not necessarily actual expenditure) of the full costs related to the project.</a:t>
            </a:r>
          </a:p>
          <a:p>
            <a:pPr>
              <a:spcAft>
                <a:spcPts val="600"/>
              </a:spcAft>
            </a:pPr>
            <a:r>
              <a:rPr lang="en-GB" sz="14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Periodicity</a:t>
            </a:r>
            <a:r>
              <a:rPr lang="en-GB" sz="14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M12, M18, M36, M48 for the beneficiaries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M12, M24, M36, M48 for the partner organisations</a:t>
            </a:r>
            <a:endParaRPr lang="en-GB" sz="14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38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Periodic financial reporting to the EC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940152" y="4699313"/>
            <a:ext cx="2880320" cy="338554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Periodicity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at M18, M36, M48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96136" y="1693798"/>
            <a:ext cx="3096344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Each beneficiary will need to complete on the Participant Portal its Financial Statement (and the financial report of their Third Parties), including explanations on the use of resources (</a:t>
            </a:r>
            <a:r>
              <a:rPr lang="en-US" sz="1600" dirty="0" err="1" smtClean="0">
                <a:sym typeface="Wingdings" panose="05000000000000000000" pitchFamily="2" charset="2"/>
              </a:rPr>
              <a:t>UoR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The PDFs of the Financial Statements and </a:t>
            </a:r>
            <a:r>
              <a:rPr lang="en-US" sz="1600" dirty="0" err="1" smtClean="0">
                <a:sym typeface="Wingdings" panose="05000000000000000000" pitchFamily="2" charset="2"/>
              </a:rPr>
              <a:t>UoR</a:t>
            </a:r>
            <a:r>
              <a:rPr lang="en-US" sz="1600" dirty="0" smtClean="0">
                <a:sym typeface="Wingdings" panose="05000000000000000000" pitchFamily="2" charset="2"/>
              </a:rPr>
              <a:t> will be generated automatically by the system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01" y="1744223"/>
            <a:ext cx="5237396" cy="408491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6678" y="980728"/>
            <a:ext cx="8147248" cy="584775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Financial Statements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special forms 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on the Participant Portal where beneficiaries will report and claim to the EC their EC contribution from Annex 2 of the Grant Agreement 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85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 monitoring &amp; reporting workflow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2" name="Flowchart: Alternate Process 21"/>
          <p:cNvSpPr/>
          <p:nvPr/>
        </p:nvSpPr>
        <p:spPr>
          <a:xfrm>
            <a:off x="403907" y="1432818"/>
            <a:ext cx="2741186" cy="51326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Input from Participants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1729901" y="2081713"/>
            <a:ext cx="184057" cy="4579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lowchart: Alternate Process 29"/>
          <p:cNvSpPr/>
          <p:nvPr/>
        </p:nvSpPr>
        <p:spPr>
          <a:xfrm>
            <a:off x="403906" y="2608372"/>
            <a:ext cx="2732977" cy="54720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IRUS Summary Report </a:t>
            </a:r>
            <a:br>
              <a:rPr lang="en-GB" sz="1600" dirty="0" smtClean="0">
                <a:solidFill>
                  <a:srgbClr val="002060"/>
                </a:solidFill>
              </a:rPr>
            </a:br>
            <a:r>
              <a:rPr lang="en-GB" sz="1600" dirty="0" smtClean="0">
                <a:solidFill>
                  <a:srgbClr val="002060"/>
                </a:solidFill>
              </a:rPr>
              <a:t>(Excel table)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31" name="Flowchart: Alternate Process 30"/>
          <p:cNvSpPr/>
          <p:nvPr/>
        </p:nvSpPr>
        <p:spPr>
          <a:xfrm>
            <a:off x="378187" y="4301671"/>
            <a:ext cx="1415187" cy="460882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Administrative Manager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1931140" y="4455124"/>
            <a:ext cx="288032" cy="1977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lowchart: Alternate Process 35"/>
          <p:cNvSpPr/>
          <p:nvPr/>
        </p:nvSpPr>
        <p:spPr>
          <a:xfrm>
            <a:off x="2344037" y="4348392"/>
            <a:ext cx="792845" cy="460882"/>
          </a:xfrm>
          <a:prstGeom prst="flowChartAlternate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002060"/>
                </a:solidFill>
              </a:rPr>
              <a:t>StCom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477000" y="1466662"/>
            <a:ext cx="3690014" cy="456419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Contact persons for admin/financial matters from each beneficiary and partner organisation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03906" y="3297507"/>
            <a:ext cx="2836045" cy="456419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Project Office assembles the report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239951" y="4334984"/>
            <a:ext cx="3672408" cy="456419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Administrative Manager informs the </a:t>
            </a:r>
            <a:r>
              <a:rPr lang="en-GB" sz="1400" dirty="0" err="1" smtClean="0">
                <a:solidFill>
                  <a:srgbClr val="002060"/>
                </a:solidFill>
              </a:rPr>
              <a:t>StCom</a:t>
            </a:r>
            <a:endParaRPr lang="en-GB" sz="1400" dirty="0" smtClean="0">
              <a:solidFill>
                <a:srgbClr val="002060"/>
              </a:solidFill>
            </a:endParaRPr>
          </a:p>
        </p:txBody>
      </p:sp>
      <p:sp>
        <p:nvSpPr>
          <p:cNvPr id="41" name="Down Arrow 40"/>
          <p:cNvSpPr/>
          <p:nvPr/>
        </p:nvSpPr>
        <p:spPr>
          <a:xfrm>
            <a:off x="8738268" y="1465853"/>
            <a:ext cx="243840" cy="383535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976812" y="971188"/>
            <a:ext cx="3014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P = the last day of the reporting period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1726336" y="3798025"/>
            <a:ext cx="179409" cy="35697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Alternate Process 24"/>
          <p:cNvSpPr/>
          <p:nvPr/>
        </p:nvSpPr>
        <p:spPr>
          <a:xfrm>
            <a:off x="378187" y="4914953"/>
            <a:ext cx="1415187" cy="460882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Administrative Manager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1931140" y="5068406"/>
            <a:ext cx="288032" cy="1977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lowchart: Alternate Process 26"/>
          <p:cNvSpPr/>
          <p:nvPr/>
        </p:nvSpPr>
        <p:spPr>
          <a:xfrm>
            <a:off x="2344038" y="4961674"/>
            <a:ext cx="792844" cy="460882"/>
          </a:xfrm>
          <a:prstGeom prst="flowChartAlternate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GB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39951" y="4961674"/>
            <a:ext cx="3672408" cy="456419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Administrative Manager reports to the GB at the Annual Meetings</a:t>
            </a:r>
          </a:p>
        </p:txBody>
      </p:sp>
      <p:sp>
        <p:nvSpPr>
          <p:cNvPr id="29" name="Right Arrow Callout 28"/>
          <p:cNvSpPr/>
          <p:nvPr/>
        </p:nvSpPr>
        <p:spPr>
          <a:xfrm>
            <a:off x="7668344" y="1582277"/>
            <a:ext cx="1189948" cy="33855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066"/>
            </a:avLst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P+45 days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2" name="Flowchart: Alternate Process 31"/>
          <p:cNvSpPr/>
          <p:nvPr/>
        </p:nvSpPr>
        <p:spPr>
          <a:xfrm>
            <a:off x="3453164" y="2621368"/>
            <a:ext cx="2889359" cy="556476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Financial statements (Participant Portal)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 rot="18558536">
            <a:off x="3365030" y="1966458"/>
            <a:ext cx="229276" cy="6771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508791" y="3297507"/>
            <a:ext cx="2836045" cy="456419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Verified and submitted to the EC by the Coordinator</a:t>
            </a:r>
          </a:p>
        </p:txBody>
      </p:sp>
      <p:sp>
        <p:nvSpPr>
          <p:cNvPr id="34" name="Right Arrow Callout 33"/>
          <p:cNvSpPr/>
          <p:nvPr/>
        </p:nvSpPr>
        <p:spPr>
          <a:xfrm>
            <a:off x="7668344" y="3297507"/>
            <a:ext cx="1189948" cy="33855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066"/>
            </a:avLst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P+60 days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40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Deliverable and milestone reports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57200" y="1124744"/>
            <a:ext cx="8229600" cy="584775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Deliverables</a:t>
            </a:r>
            <a:r>
              <a:rPr lang="en-GB" sz="1600" dirty="0">
                <a:solidFill>
                  <a:srgbClr val="0157A4"/>
                </a:solidFill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= 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committed contractual outputs of the project </a:t>
            </a:r>
          </a:p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Milestones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 = 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checkpoints indicating the progress of the project </a:t>
            </a: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1768837"/>
            <a:ext cx="82296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N.B. </a:t>
            </a:r>
            <a:r>
              <a:rPr lang="en-GB" sz="1600" dirty="0" smtClean="0">
                <a:sym typeface="Wingdings" panose="05000000000000000000" pitchFamily="2" charset="2"/>
              </a:rPr>
              <a:t>each Deliverable and Milestone has to be associated with a </a:t>
            </a:r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written report</a:t>
            </a:r>
            <a:r>
              <a:rPr lang="en-GB" sz="1600" dirty="0">
                <a:sym typeface="Wingdings" panose="05000000000000000000" pitchFamily="2" charset="2"/>
              </a:rPr>
              <a:t>, </a:t>
            </a:r>
            <a:r>
              <a:rPr lang="en-GB" sz="1600" dirty="0" smtClean="0">
                <a:sym typeface="Wingdings" panose="05000000000000000000" pitchFamily="2" charset="2"/>
              </a:rPr>
              <a:t>regardless of their nature (website, prototype, database etc.)</a:t>
            </a:r>
            <a:endParaRPr lang="en-GB" sz="1600" dirty="0">
              <a:sym typeface="Wingdings" panose="05000000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2503481"/>
            <a:ext cx="8229600" cy="584775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Deadlines</a:t>
            </a:r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the reports must be sent to the EC according to the timetable indicated in Annex 1. 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All delays will be flagged on the Participant Portal and will require a written justification.  </a:t>
            </a: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12" name="Flowchart: Alternate Process 11"/>
          <p:cNvSpPr/>
          <p:nvPr/>
        </p:nvSpPr>
        <p:spPr>
          <a:xfrm>
            <a:off x="457200" y="3299243"/>
            <a:ext cx="2646323" cy="72484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Lead beneficiaries assemble and produce the Deliverable and Milestone reports 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5850903" y="3585866"/>
            <a:ext cx="243840" cy="2870062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Callout 13"/>
          <p:cNvSpPr/>
          <p:nvPr/>
        </p:nvSpPr>
        <p:spPr>
          <a:xfrm>
            <a:off x="3203849" y="3560965"/>
            <a:ext cx="2780686" cy="33855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066"/>
            </a:avLst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Due date in Annex 1 - 15 days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5" name="Flowchart: Alternate Process 14"/>
          <p:cNvSpPr/>
          <p:nvPr/>
        </p:nvSpPr>
        <p:spPr>
          <a:xfrm>
            <a:off x="457199" y="4312121"/>
            <a:ext cx="2646323" cy="708776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Task Leaders and WP Coordinators review and validate the reports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1676400" y="4086526"/>
            <a:ext cx="184057" cy="18101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Alternate Process 17"/>
          <p:cNvSpPr/>
          <p:nvPr/>
        </p:nvSpPr>
        <p:spPr>
          <a:xfrm>
            <a:off x="457201" y="5297148"/>
            <a:ext cx="1306488" cy="460882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Scientific Coordinator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1852343" y="5412307"/>
            <a:ext cx="202223" cy="1977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Alternate Process 19"/>
          <p:cNvSpPr/>
          <p:nvPr/>
        </p:nvSpPr>
        <p:spPr>
          <a:xfrm>
            <a:off x="2128940" y="5301191"/>
            <a:ext cx="945192" cy="460882"/>
          </a:xfrm>
          <a:prstGeom prst="flowChartAlternate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002060"/>
                </a:solidFill>
              </a:rPr>
              <a:t>StCom</a:t>
            </a:r>
            <a:r>
              <a:rPr lang="en-GB" sz="1400" dirty="0" smtClean="0">
                <a:solidFill>
                  <a:srgbClr val="002060"/>
                </a:solidFill>
              </a:rPr>
              <a:t> approval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1651937" y="5086511"/>
            <a:ext cx="184057" cy="18101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Bent Arrow 22"/>
          <p:cNvSpPr/>
          <p:nvPr/>
        </p:nvSpPr>
        <p:spPr>
          <a:xfrm flipV="1">
            <a:off x="2552071" y="5816160"/>
            <a:ext cx="418834" cy="355133"/>
          </a:xfrm>
          <a:prstGeom prst="bentArrow">
            <a:avLst>
              <a:gd name="adj1" fmla="val 26101"/>
              <a:gd name="adj2" fmla="val 30473"/>
              <a:gd name="adj3" fmla="val 47390"/>
              <a:gd name="adj4" fmla="val 4365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24" name="Flowchart: Alternate Process 23"/>
          <p:cNvSpPr/>
          <p:nvPr/>
        </p:nvSpPr>
        <p:spPr>
          <a:xfrm>
            <a:off x="3103522" y="5862942"/>
            <a:ext cx="532373" cy="397432"/>
          </a:xfrm>
          <a:prstGeom prst="flowChartAlternate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EC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25" name="Right Arrow Callout 24"/>
          <p:cNvSpPr/>
          <p:nvPr/>
        </p:nvSpPr>
        <p:spPr>
          <a:xfrm>
            <a:off x="3768512" y="5832273"/>
            <a:ext cx="2226603" cy="41250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066"/>
            </a:avLst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Last day of the due month in Annex 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1" name="Right Arrow Callout 20"/>
          <p:cNvSpPr/>
          <p:nvPr/>
        </p:nvSpPr>
        <p:spPr>
          <a:xfrm>
            <a:off x="3195484" y="4546341"/>
            <a:ext cx="2780686" cy="33855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066"/>
            </a:avLst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Due date in Annex 1 - </a:t>
            </a:r>
            <a:r>
              <a:rPr lang="en-GB" sz="1400" b="1" dirty="0">
                <a:solidFill>
                  <a:srgbClr val="FF0000"/>
                </a:solidFill>
              </a:rPr>
              <a:t>7</a:t>
            </a:r>
            <a:r>
              <a:rPr lang="en-GB" sz="1400" b="1" dirty="0" smtClean="0">
                <a:solidFill>
                  <a:srgbClr val="FF0000"/>
                </a:solidFill>
              </a:rPr>
              <a:t> days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90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 payments to </a:t>
            </a:r>
            <a:r>
              <a:rPr lang="en-GB" dirty="0" smtClean="0"/>
              <a:t>I.FASTS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427452" y="1557361"/>
            <a:ext cx="2300064" cy="584775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157A4"/>
                </a:solidFill>
              </a:rPr>
              <a:t>Effective pre-financing received </a:t>
            </a:r>
            <a:r>
              <a:rPr lang="en-GB" sz="1600" dirty="0">
                <a:solidFill>
                  <a:srgbClr val="0157A4"/>
                </a:solidFill>
              </a:rPr>
              <a:t>= </a:t>
            </a:r>
            <a:r>
              <a:rPr lang="en-GB" sz="1600" dirty="0" smtClean="0">
                <a:solidFill>
                  <a:srgbClr val="FF0000"/>
                </a:solidFill>
              </a:rPr>
              <a:t>4.83 M</a:t>
            </a:r>
            <a:r>
              <a:rPr lang="en-GB" sz="1600" dirty="0">
                <a:solidFill>
                  <a:srgbClr val="FF0000"/>
                </a:solidFill>
              </a:rPr>
              <a:t>€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580310"/>
              </p:ext>
            </p:extLst>
          </p:nvPr>
        </p:nvGraphicFramePr>
        <p:xfrm>
          <a:off x="457200" y="918067"/>
          <a:ext cx="5554959" cy="126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3340">
                  <a:extLst>
                    <a:ext uri="{9D8B030D-6E8A-4147-A177-3AD203B41FA5}">
                      <a16:colId xmlns:a16="http://schemas.microsoft.com/office/drawing/2014/main" val="2681754950"/>
                    </a:ext>
                  </a:extLst>
                </a:gridCol>
                <a:gridCol w="1685436">
                  <a:extLst>
                    <a:ext uri="{9D8B030D-6E8A-4147-A177-3AD203B41FA5}">
                      <a16:colId xmlns:a16="http://schemas.microsoft.com/office/drawing/2014/main" val="1407523834"/>
                    </a:ext>
                  </a:extLst>
                </a:gridCol>
                <a:gridCol w="1656183">
                  <a:extLst>
                    <a:ext uri="{9D8B030D-6E8A-4147-A177-3AD203B41FA5}">
                      <a16:colId xmlns:a16="http://schemas.microsoft.com/office/drawing/2014/main" val="3991818108"/>
                    </a:ext>
                  </a:extLst>
                </a:gridCol>
              </a:tblGrid>
              <a:tr h="31625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Amount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Percentage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087535"/>
                  </a:ext>
                </a:extLst>
              </a:tr>
              <a:tr h="31625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EC grant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M€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100%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4734173"/>
                  </a:ext>
                </a:extLst>
              </a:tr>
              <a:tr h="31625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Pre-financing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5.33 M€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53.3%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140190"/>
                  </a:ext>
                </a:extLst>
              </a:tr>
              <a:tr h="31625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Guarantee Fund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M€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5%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228039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167438"/>
              </p:ext>
            </p:extLst>
          </p:nvPr>
        </p:nvGraphicFramePr>
        <p:xfrm>
          <a:off x="457201" y="2301302"/>
          <a:ext cx="555495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2591">
                  <a:extLst>
                    <a:ext uri="{9D8B030D-6E8A-4147-A177-3AD203B41FA5}">
                      <a16:colId xmlns:a16="http://schemas.microsoft.com/office/drawing/2014/main" val="2681754950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1407523834"/>
                    </a:ext>
                  </a:extLst>
                </a:gridCol>
              </a:tblGrid>
              <a:tr h="27807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Percentage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087535"/>
                  </a:ext>
                </a:extLst>
              </a:tr>
              <a:tr h="27807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r>
                        <a:rPr lang="en-GB" sz="1400" baseline="30000" dirty="0" smtClean="0"/>
                        <a:t>st</a:t>
                      </a:r>
                      <a:r>
                        <a:rPr lang="en-GB" sz="1400" baseline="0" dirty="0" smtClean="0"/>
                        <a:t> pre-financing instalment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70%</a:t>
                      </a:r>
                      <a:r>
                        <a:rPr lang="en-GB" sz="1400" baseline="0" dirty="0" smtClean="0"/>
                        <a:t> *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4734173"/>
                  </a:ext>
                </a:extLst>
              </a:tr>
              <a:tr h="27807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r>
                        <a:rPr lang="en-GB" sz="1400" baseline="30000" dirty="0" smtClean="0"/>
                        <a:t>nd</a:t>
                      </a:r>
                      <a:r>
                        <a:rPr lang="en-GB" sz="1400" dirty="0" smtClean="0"/>
                        <a:t> pre-financing instalment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30%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140190"/>
                  </a:ext>
                </a:extLst>
              </a:tr>
              <a:tr h="27807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P1</a:t>
                      </a:r>
                      <a:r>
                        <a:rPr lang="en-GB" sz="1400" baseline="0" dirty="0" smtClean="0"/>
                        <a:t> payment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According to the spending profile**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228039"/>
                  </a:ext>
                </a:extLst>
              </a:tr>
              <a:tr h="27807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P2 payment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According to the spending</a:t>
                      </a:r>
                      <a:r>
                        <a:rPr lang="en-GB" sz="1400" baseline="0" dirty="0" smtClean="0"/>
                        <a:t> profile**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192148"/>
                  </a:ext>
                </a:extLst>
              </a:tr>
              <a:tr h="29501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Final</a:t>
                      </a:r>
                      <a:r>
                        <a:rPr lang="en-GB" sz="1400" baseline="0" dirty="0" smtClean="0"/>
                        <a:t> payment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10% +</a:t>
                      </a:r>
                      <a:r>
                        <a:rPr lang="en-GB" sz="1400" baseline="0" dirty="0" smtClean="0"/>
                        <a:t> 5% after the Final report is approved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206806"/>
                  </a:ext>
                </a:extLst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376689" y="4122559"/>
            <a:ext cx="6641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* </a:t>
            </a:r>
            <a:r>
              <a:rPr lang="en-GB" sz="1200" dirty="0" smtClean="0"/>
              <a:t>beneficiaries </a:t>
            </a:r>
            <a:r>
              <a:rPr lang="en-GB" sz="1200" dirty="0"/>
              <a:t>with a total EC contribution </a:t>
            </a:r>
            <a:r>
              <a:rPr lang="en-GB" sz="1200" dirty="0" smtClean="0"/>
              <a:t>&lt; </a:t>
            </a:r>
            <a:r>
              <a:rPr lang="en-GB" sz="1200" dirty="0"/>
              <a:t>100,000 €</a:t>
            </a:r>
            <a:r>
              <a:rPr lang="en-GB" sz="1200" dirty="0">
                <a:solidFill>
                  <a:srgbClr val="0157A4"/>
                </a:solidFill>
              </a:rPr>
              <a:t> </a:t>
            </a:r>
            <a:r>
              <a:rPr lang="en-GB" sz="1200" dirty="0" smtClean="0">
                <a:solidFill>
                  <a:srgbClr val="0157A4"/>
                </a:solidFill>
              </a:rPr>
              <a:t>= 100% pre-financing</a:t>
            </a:r>
          </a:p>
          <a:p>
            <a:r>
              <a:rPr lang="en-GB" sz="1200" b="1" dirty="0" smtClean="0"/>
              <a:t>**</a:t>
            </a:r>
            <a:r>
              <a:rPr lang="en-GB" sz="1200" dirty="0" smtClean="0"/>
              <a:t> cumulative payments to beneficiaries are </a:t>
            </a:r>
            <a:r>
              <a:rPr lang="en-GB" sz="1200" b="1" dirty="0" smtClean="0">
                <a:solidFill>
                  <a:srgbClr val="FF0000"/>
                </a:solidFill>
              </a:rPr>
              <a:t>limited to a maximum of 85% </a:t>
            </a:r>
            <a:r>
              <a:rPr lang="en-GB" sz="1200" dirty="0" smtClean="0"/>
              <a:t>of their EC contribution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7158099" y="2184588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8B13C"/>
                </a:solidFill>
              </a:rPr>
              <a:t>When?</a:t>
            </a:r>
            <a:endParaRPr lang="en-GB" sz="1600" b="1" dirty="0">
              <a:solidFill>
                <a:srgbClr val="F8B13C"/>
              </a:solidFill>
            </a:endParaRPr>
          </a:p>
        </p:txBody>
      </p:sp>
      <p:sp>
        <p:nvSpPr>
          <p:cNvPr id="29" name="Left Arrow Callout 28"/>
          <p:cNvSpPr/>
          <p:nvPr/>
        </p:nvSpPr>
        <p:spPr>
          <a:xfrm>
            <a:off x="6035747" y="2564904"/>
            <a:ext cx="2825391" cy="29431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6212"/>
            </a:avLst>
          </a:prstGeom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>
                <a:solidFill>
                  <a:srgbClr val="FF0000"/>
                </a:solidFill>
              </a:rPr>
              <a:t>At the start of the project</a:t>
            </a:r>
          </a:p>
        </p:txBody>
      </p:sp>
      <p:sp>
        <p:nvSpPr>
          <p:cNvPr id="30" name="Left Arrow Callout 29"/>
          <p:cNvSpPr/>
          <p:nvPr/>
        </p:nvSpPr>
        <p:spPr>
          <a:xfrm>
            <a:off x="6043307" y="2905641"/>
            <a:ext cx="2825391" cy="29431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6212"/>
            </a:avLst>
          </a:prstGeom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rgbClr val="FF0000"/>
                </a:solidFill>
              </a:rPr>
              <a:t>After Y1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1" name="Left Arrow Callout 30"/>
          <p:cNvSpPr/>
          <p:nvPr/>
        </p:nvSpPr>
        <p:spPr>
          <a:xfrm>
            <a:off x="6043307" y="3241501"/>
            <a:ext cx="2825391" cy="29431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6212"/>
            </a:avLst>
          </a:prstGeom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rgbClr val="FF0000"/>
                </a:solidFill>
              </a:rPr>
              <a:t>M18+2+3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2" name="Left Arrow Callout 31"/>
          <p:cNvSpPr/>
          <p:nvPr/>
        </p:nvSpPr>
        <p:spPr>
          <a:xfrm>
            <a:off x="6043307" y="3573042"/>
            <a:ext cx="2825391" cy="29431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6212"/>
            </a:avLst>
          </a:prstGeom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rgbClr val="FF0000"/>
                </a:solidFill>
              </a:rPr>
              <a:t>M36+2+3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3" name="Left Arrow Callout 32"/>
          <p:cNvSpPr/>
          <p:nvPr/>
        </p:nvSpPr>
        <p:spPr>
          <a:xfrm>
            <a:off x="6043307" y="3909488"/>
            <a:ext cx="2825391" cy="29431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6212"/>
            </a:avLst>
          </a:prstGeom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rgbClr val="FF0000"/>
                </a:solidFill>
              </a:rPr>
              <a:t>M48+2+3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4" name="AutoShape 23"/>
          <p:cNvSpPr>
            <a:spLocks/>
          </p:cNvSpPr>
          <p:nvPr/>
        </p:nvSpPr>
        <p:spPr bwMode="auto">
          <a:xfrm rot="5400000">
            <a:off x="7003512" y="4873225"/>
            <a:ext cx="287338" cy="1944687"/>
          </a:xfrm>
          <a:prstGeom prst="rightBrace">
            <a:avLst>
              <a:gd name="adj1" fmla="val 564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35" name="Line 24"/>
          <p:cNvSpPr>
            <a:spLocks noChangeShapeType="1"/>
          </p:cNvSpPr>
          <p:nvPr/>
        </p:nvSpPr>
        <p:spPr bwMode="auto">
          <a:xfrm>
            <a:off x="663016" y="5298747"/>
            <a:ext cx="27368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oval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36" name="Text Box 25"/>
          <p:cNvSpPr txBox="1">
            <a:spLocks noChangeArrowheads="1"/>
          </p:cNvSpPr>
          <p:nvPr/>
        </p:nvSpPr>
        <p:spPr bwMode="auto">
          <a:xfrm>
            <a:off x="375679" y="5371772"/>
            <a:ext cx="4635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 dirty="0" smtClean="0"/>
              <a:t>M0</a:t>
            </a:r>
            <a:endParaRPr lang="en-US" altLang="en-US" sz="1600" dirty="0"/>
          </a:p>
        </p:txBody>
      </p:sp>
      <p:sp>
        <p:nvSpPr>
          <p:cNvPr id="37" name="Text Box 26"/>
          <p:cNvSpPr txBox="1">
            <a:spLocks noChangeArrowheads="1"/>
          </p:cNvSpPr>
          <p:nvPr/>
        </p:nvSpPr>
        <p:spPr bwMode="auto">
          <a:xfrm>
            <a:off x="3058554" y="5371772"/>
            <a:ext cx="5677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/>
              <a:t>M18</a:t>
            </a:r>
            <a:endParaRPr lang="en-US" altLang="en-US" sz="1600"/>
          </a:p>
        </p:txBody>
      </p:sp>
      <p:sp>
        <p:nvSpPr>
          <p:cNvPr id="38" name="AutoShape 27"/>
          <p:cNvSpPr>
            <a:spLocks/>
          </p:cNvSpPr>
          <p:nvPr/>
        </p:nvSpPr>
        <p:spPr bwMode="auto">
          <a:xfrm rot="5400000">
            <a:off x="2051104" y="4648897"/>
            <a:ext cx="287337" cy="2376487"/>
          </a:xfrm>
          <a:prstGeom prst="rightBrace">
            <a:avLst>
              <a:gd name="adj1" fmla="val 68923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1309167" y="5914255"/>
            <a:ext cx="21605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altLang="en-US" sz="1600" dirty="0">
                <a:solidFill>
                  <a:schemeClr val="accent2"/>
                </a:solidFill>
              </a:rPr>
              <a:t>1st </a:t>
            </a:r>
            <a:r>
              <a:rPr lang="fr-CH" altLang="en-US" sz="1600" dirty="0" err="1">
                <a:solidFill>
                  <a:schemeClr val="accent2"/>
                </a:solidFill>
              </a:rPr>
              <a:t>Reporting</a:t>
            </a:r>
            <a:r>
              <a:rPr lang="fr-CH" altLang="en-US" sz="1600" dirty="0">
                <a:solidFill>
                  <a:schemeClr val="accent2"/>
                </a:solidFill>
              </a:rPr>
              <a:t> </a:t>
            </a:r>
            <a:r>
              <a:rPr lang="fr-CH" altLang="en-US" sz="1600" dirty="0" err="1">
                <a:solidFill>
                  <a:schemeClr val="accent2"/>
                </a:solidFill>
              </a:rPr>
              <a:t>Period</a:t>
            </a:r>
            <a:endParaRPr lang="en-US" altLang="en-US" sz="1600" dirty="0">
              <a:solidFill>
                <a:schemeClr val="accent2"/>
              </a:solidFill>
            </a:endParaRP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837641" y="4793922"/>
            <a:ext cx="696024" cy="338554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 dirty="0" smtClean="0">
                <a:solidFill>
                  <a:srgbClr val="0070C0"/>
                </a:solidFill>
              </a:rPr>
              <a:t>48.3%</a:t>
            </a:r>
            <a:endParaRPr lang="fr-CH" altLang="en-US" sz="16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41" name="Text Box 30"/>
          <p:cNvSpPr txBox="1">
            <a:spLocks noChangeArrowheads="1"/>
          </p:cNvSpPr>
          <p:nvPr/>
        </p:nvSpPr>
        <p:spPr bwMode="auto">
          <a:xfrm>
            <a:off x="3891991" y="4776460"/>
            <a:ext cx="1152560" cy="338554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 dirty="0" smtClean="0">
                <a:solidFill>
                  <a:srgbClr val="0070C0"/>
                </a:solidFill>
              </a:rPr>
              <a:t>Max. 36.7%</a:t>
            </a:r>
            <a:endParaRPr lang="fr-CH" altLang="en-US" sz="16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42" name="Line 31"/>
          <p:cNvSpPr>
            <a:spLocks noChangeShapeType="1"/>
          </p:cNvSpPr>
          <p:nvPr/>
        </p:nvSpPr>
        <p:spPr bwMode="auto">
          <a:xfrm>
            <a:off x="3399866" y="5298747"/>
            <a:ext cx="27368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oval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43" name="Text Box 32"/>
          <p:cNvSpPr txBox="1">
            <a:spLocks noChangeArrowheads="1"/>
          </p:cNvSpPr>
          <p:nvPr/>
        </p:nvSpPr>
        <p:spPr bwMode="auto">
          <a:xfrm>
            <a:off x="5795404" y="5371772"/>
            <a:ext cx="5677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/>
              <a:t>M36</a:t>
            </a:r>
            <a:endParaRPr lang="en-US" altLang="en-US" sz="1600"/>
          </a:p>
        </p:txBody>
      </p:sp>
      <p:sp>
        <p:nvSpPr>
          <p:cNvPr id="44" name="AutoShape 33"/>
          <p:cNvSpPr>
            <a:spLocks/>
          </p:cNvSpPr>
          <p:nvPr/>
        </p:nvSpPr>
        <p:spPr bwMode="auto">
          <a:xfrm rot="5400000">
            <a:off x="4678626" y="4657324"/>
            <a:ext cx="287338" cy="2376487"/>
          </a:xfrm>
          <a:prstGeom prst="rightBrace">
            <a:avLst>
              <a:gd name="adj1" fmla="val 68923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45" name="Text Box 34"/>
          <p:cNvSpPr txBox="1">
            <a:spLocks noChangeArrowheads="1"/>
          </p:cNvSpPr>
          <p:nvPr/>
        </p:nvSpPr>
        <p:spPr bwMode="auto">
          <a:xfrm>
            <a:off x="3918708" y="5948198"/>
            <a:ext cx="21605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altLang="en-US" sz="1600" dirty="0">
                <a:solidFill>
                  <a:schemeClr val="accent2"/>
                </a:solidFill>
              </a:rPr>
              <a:t>2nd </a:t>
            </a:r>
            <a:r>
              <a:rPr lang="fr-CH" altLang="en-US" sz="1600" dirty="0" err="1">
                <a:solidFill>
                  <a:schemeClr val="accent2"/>
                </a:solidFill>
              </a:rPr>
              <a:t>Reporting</a:t>
            </a:r>
            <a:r>
              <a:rPr lang="fr-CH" altLang="en-US" sz="1600" dirty="0">
                <a:solidFill>
                  <a:schemeClr val="accent2"/>
                </a:solidFill>
              </a:rPr>
              <a:t> </a:t>
            </a:r>
            <a:r>
              <a:rPr lang="fr-CH" altLang="en-US" sz="1600" dirty="0" err="1">
                <a:solidFill>
                  <a:schemeClr val="accent2"/>
                </a:solidFill>
              </a:rPr>
              <a:t>Period</a:t>
            </a:r>
            <a:endParaRPr lang="en-US" altLang="en-US" sz="1600" dirty="0">
              <a:solidFill>
                <a:schemeClr val="accent2"/>
              </a:solidFill>
            </a:endParaRPr>
          </a:p>
        </p:txBody>
      </p:sp>
      <p:sp>
        <p:nvSpPr>
          <p:cNvPr id="46" name="Text Box 35"/>
          <p:cNvSpPr txBox="1">
            <a:spLocks noChangeArrowheads="1"/>
          </p:cNvSpPr>
          <p:nvPr/>
        </p:nvSpPr>
        <p:spPr bwMode="auto">
          <a:xfrm>
            <a:off x="4030104" y="5371772"/>
            <a:ext cx="5677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/>
              <a:t>M24</a:t>
            </a:r>
            <a:endParaRPr lang="en-US" altLang="en-US" sz="1600"/>
          </a:p>
        </p:txBody>
      </p:sp>
      <p:sp>
        <p:nvSpPr>
          <p:cNvPr id="47" name="Line 36"/>
          <p:cNvSpPr>
            <a:spLocks noChangeShapeType="1"/>
          </p:cNvSpPr>
          <p:nvPr/>
        </p:nvSpPr>
        <p:spPr bwMode="auto">
          <a:xfrm>
            <a:off x="4334904" y="5227310"/>
            <a:ext cx="0" cy="16192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48" name="Line 37"/>
          <p:cNvSpPr>
            <a:spLocks noChangeShapeType="1"/>
          </p:cNvSpPr>
          <p:nvPr/>
        </p:nvSpPr>
        <p:spPr bwMode="auto">
          <a:xfrm>
            <a:off x="6135129" y="5298747"/>
            <a:ext cx="18732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oval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49" name="Text Box 38"/>
          <p:cNvSpPr txBox="1">
            <a:spLocks noChangeArrowheads="1"/>
          </p:cNvSpPr>
          <p:nvPr/>
        </p:nvSpPr>
        <p:spPr bwMode="auto">
          <a:xfrm>
            <a:off x="7667066" y="5371772"/>
            <a:ext cx="5677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/>
              <a:t>M48</a:t>
            </a:r>
            <a:endParaRPr lang="en-US" altLang="en-US" sz="1600"/>
          </a:p>
        </p:txBody>
      </p:sp>
      <p:sp>
        <p:nvSpPr>
          <p:cNvPr id="50" name="Text Box 39"/>
          <p:cNvSpPr txBox="1">
            <a:spLocks noChangeArrowheads="1"/>
          </p:cNvSpPr>
          <p:nvPr/>
        </p:nvSpPr>
        <p:spPr bwMode="auto">
          <a:xfrm>
            <a:off x="6174835" y="5944200"/>
            <a:ext cx="21605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altLang="en-US" sz="1600" dirty="0">
                <a:solidFill>
                  <a:schemeClr val="accent2"/>
                </a:solidFill>
              </a:rPr>
              <a:t>3rd </a:t>
            </a:r>
            <a:r>
              <a:rPr lang="fr-CH" altLang="en-US" sz="1600" dirty="0" err="1">
                <a:solidFill>
                  <a:schemeClr val="accent2"/>
                </a:solidFill>
              </a:rPr>
              <a:t>Reporting</a:t>
            </a:r>
            <a:r>
              <a:rPr lang="fr-CH" altLang="en-US" sz="1600" dirty="0">
                <a:solidFill>
                  <a:schemeClr val="accent2"/>
                </a:solidFill>
              </a:rPr>
              <a:t> </a:t>
            </a:r>
            <a:r>
              <a:rPr lang="fr-CH" altLang="en-US" sz="1600" dirty="0" err="1">
                <a:solidFill>
                  <a:schemeClr val="accent2"/>
                </a:solidFill>
              </a:rPr>
              <a:t>Period</a:t>
            </a:r>
            <a:endParaRPr lang="en-US" altLang="en-US" sz="1600" dirty="0">
              <a:solidFill>
                <a:schemeClr val="accent2"/>
              </a:solidFill>
            </a:endParaRPr>
          </a:p>
        </p:txBody>
      </p:sp>
      <p:sp>
        <p:nvSpPr>
          <p:cNvPr id="51" name="Text Box 40"/>
          <p:cNvSpPr txBox="1">
            <a:spLocks noChangeArrowheads="1"/>
          </p:cNvSpPr>
          <p:nvPr/>
        </p:nvSpPr>
        <p:spPr bwMode="auto">
          <a:xfrm>
            <a:off x="6387651" y="4801027"/>
            <a:ext cx="944297" cy="338554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 dirty="0" err="1" smtClean="0">
                <a:solidFill>
                  <a:srgbClr val="0070C0"/>
                </a:solidFill>
              </a:rPr>
              <a:t>Likely</a:t>
            </a:r>
            <a:r>
              <a:rPr lang="fr-CH" altLang="en-US" sz="1600" dirty="0" smtClean="0">
                <a:solidFill>
                  <a:srgbClr val="0070C0"/>
                </a:solidFill>
              </a:rPr>
              <a:t> 0%</a:t>
            </a:r>
            <a:endParaRPr lang="fr-CH" altLang="en-US" sz="16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52" name="Text Box 41"/>
          <p:cNvSpPr txBox="1">
            <a:spLocks noChangeArrowheads="1"/>
          </p:cNvSpPr>
          <p:nvPr/>
        </p:nvSpPr>
        <p:spPr bwMode="auto">
          <a:xfrm>
            <a:off x="6730441" y="5389235"/>
            <a:ext cx="5677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/>
              <a:t>M42</a:t>
            </a:r>
            <a:endParaRPr lang="en-US" altLang="en-US" sz="1600"/>
          </a:p>
        </p:txBody>
      </p:sp>
      <p:sp>
        <p:nvSpPr>
          <p:cNvPr id="53" name="Line 42"/>
          <p:cNvSpPr>
            <a:spLocks noChangeShapeType="1"/>
          </p:cNvSpPr>
          <p:nvPr/>
        </p:nvSpPr>
        <p:spPr bwMode="auto">
          <a:xfrm>
            <a:off x="7017779" y="5227310"/>
            <a:ext cx="0" cy="16192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54" name="Text Box 44"/>
          <p:cNvSpPr txBox="1">
            <a:spLocks noChangeArrowheads="1"/>
          </p:cNvSpPr>
          <p:nvPr/>
        </p:nvSpPr>
        <p:spPr bwMode="auto">
          <a:xfrm>
            <a:off x="8035798" y="4793922"/>
            <a:ext cx="586944" cy="338554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altLang="en-US" sz="1600" dirty="0">
                <a:solidFill>
                  <a:srgbClr val="0070C0"/>
                </a:solidFill>
              </a:rPr>
              <a:t>10%</a:t>
            </a:r>
            <a:endParaRPr lang="fr-CH" altLang="en-US" sz="16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55" name="Line 45"/>
          <p:cNvSpPr>
            <a:spLocks noChangeShapeType="1"/>
          </p:cNvSpPr>
          <p:nvPr/>
        </p:nvSpPr>
        <p:spPr bwMode="auto">
          <a:xfrm>
            <a:off x="8008379" y="5281285"/>
            <a:ext cx="719137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56" name="Line 46"/>
          <p:cNvSpPr>
            <a:spLocks noChangeShapeType="1"/>
          </p:cNvSpPr>
          <p:nvPr/>
        </p:nvSpPr>
        <p:spPr bwMode="auto">
          <a:xfrm>
            <a:off x="8727516" y="5208260"/>
            <a:ext cx="0" cy="14287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57" name="Line 48"/>
          <p:cNvSpPr>
            <a:spLocks noChangeShapeType="1"/>
          </p:cNvSpPr>
          <p:nvPr/>
        </p:nvSpPr>
        <p:spPr bwMode="auto">
          <a:xfrm>
            <a:off x="1094816" y="5208260"/>
            <a:ext cx="0" cy="16192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58" name="Text Box 49"/>
          <p:cNvSpPr txBox="1">
            <a:spLocks noChangeArrowheads="1"/>
          </p:cNvSpPr>
          <p:nvPr/>
        </p:nvSpPr>
        <p:spPr bwMode="auto">
          <a:xfrm>
            <a:off x="845579" y="5381297"/>
            <a:ext cx="4635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 dirty="0" smtClean="0"/>
              <a:t>M1</a:t>
            </a:r>
            <a:endParaRPr lang="en-US" altLang="en-US" sz="1600" dirty="0"/>
          </a:p>
        </p:txBody>
      </p:sp>
      <p:sp>
        <p:nvSpPr>
          <p:cNvPr id="59" name="Text Box 53"/>
          <p:cNvSpPr txBox="1">
            <a:spLocks noChangeArrowheads="1"/>
          </p:cNvSpPr>
          <p:nvPr/>
        </p:nvSpPr>
        <p:spPr bwMode="auto">
          <a:xfrm>
            <a:off x="231216" y="4793922"/>
            <a:ext cx="436338" cy="338554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600" dirty="0">
                <a:solidFill>
                  <a:srgbClr val="0070C0"/>
                </a:solidFill>
              </a:rPr>
              <a:t>5%</a:t>
            </a:r>
            <a:endParaRPr lang="fr-CH" altLang="en-US" sz="16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60" name="Line 54"/>
          <p:cNvSpPr>
            <a:spLocks noChangeShapeType="1"/>
          </p:cNvSpPr>
          <p:nvPr/>
        </p:nvSpPr>
        <p:spPr bwMode="auto">
          <a:xfrm flipV="1">
            <a:off x="447116" y="4668510"/>
            <a:ext cx="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61" name="Line 55"/>
          <p:cNvSpPr>
            <a:spLocks noChangeShapeType="1"/>
          </p:cNvSpPr>
          <p:nvPr/>
        </p:nvSpPr>
        <p:spPr bwMode="auto">
          <a:xfrm flipV="1">
            <a:off x="447116" y="4658429"/>
            <a:ext cx="8280400" cy="100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62" name="Line 56"/>
          <p:cNvSpPr>
            <a:spLocks noChangeShapeType="1"/>
          </p:cNvSpPr>
          <p:nvPr/>
        </p:nvSpPr>
        <p:spPr bwMode="auto">
          <a:xfrm>
            <a:off x="8730816" y="4668510"/>
            <a:ext cx="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00"/>
          </a:p>
        </p:txBody>
      </p:sp>
      <p:sp>
        <p:nvSpPr>
          <p:cNvPr id="7" name="TextBox 6"/>
          <p:cNvSpPr txBox="1"/>
          <p:nvPr/>
        </p:nvSpPr>
        <p:spPr>
          <a:xfrm>
            <a:off x="6090395" y="1653518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157A4"/>
                </a:solidFill>
                <a:sym typeface="Wingdings" panose="05000000000000000000" pitchFamily="2" charset="2"/>
              </a:rPr>
              <a:t></a:t>
            </a:r>
            <a:endParaRPr lang="en-GB" dirty="0">
              <a:solidFill>
                <a:srgbClr val="0157A4"/>
              </a:solidFill>
            </a:endParaRPr>
          </a:p>
        </p:txBody>
      </p:sp>
      <p:sp>
        <p:nvSpPr>
          <p:cNvPr id="6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5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Pre-financing 1</a:t>
            </a:r>
            <a:r>
              <a:rPr lang="en-GB" baseline="30000" dirty="0" smtClean="0"/>
              <a:t>st</a:t>
            </a:r>
            <a:r>
              <a:rPr lang="en-GB" dirty="0" smtClean="0"/>
              <a:t> </a:t>
            </a:r>
            <a:r>
              <a:rPr lang="en-GB" dirty="0" smtClean="0"/>
              <a:t>instalment (~May 2021)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533" y="908720"/>
            <a:ext cx="4197843" cy="593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3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ARIES Governing Board, 5 May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9728" y="1108760"/>
            <a:ext cx="8363272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8B13C"/>
              </a:buClr>
              <a:buFont typeface="Wingdings" panose="05000000000000000000" pitchFamily="2" charset="2"/>
              <a:buChar char="ü"/>
            </a:pPr>
            <a:r>
              <a:rPr lang="en-GB" sz="1600" dirty="0" smtClean="0"/>
              <a:t>The </a:t>
            </a:r>
            <a:r>
              <a:rPr lang="en-GB" sz="1600" dirty="0" smtClean="0">
                <a:solidFill>
                  <a:srgbClr val="FF0000"/>
                </a:solidFill>
              </a:rPr>
              <a:t>success of </a:t>
            </a:r>
            <a:r>
              <a:rPr lang="en-GB" sz="1600" dirty="0" smtClean="0">
                <a:solidFill>
                  <a:srgbClr val="FF0000"/>
                </a:solidFill>
              </a:rPr>
              <a:t>I.FAST </a:t>
            </a:r>
            <a:r>
              <a:rPr lang="en-GB" sz="1600" dirty="0" smtClean="0"/>
              <a:t>will be </a:t>
            </a:r>
            <a:r>
              <a:rPr lang="en-GB" sz="1600" dirty="0" smtClean="0"/>
              <a:t>measured </a:t>
            </a:r>
            <a:r>
              <a:rPr lang="en-GB" sz="1600" dirty="0" smtClean="0"/>
              <a:t>by the EC by the acceptance (or rejection) of the Periodic and Deliverable Reports </a:t>
            </a:r>
            <a:r>
              <a:rPr lang="en-GB" sz="1600" dirty="0" smtClean="0">
                <a:sym typeface="Wingdings" panose="05000000000000000000" pitchFamily="2" charset="2"/>
              </a:rPr>
              <a:t> cooperation and commitment from all participants, as well as Task Leaders and WP Coordinators will be essential for the success of the project.</a:t>
            </a:r>
          </a:p>
          <a:p>
            <a:pPr marL="285750" indent="-285750">
              <a:spcAft>
                <a:spcPts val="600"/>
              </a:spcAft>
              <a:buClr>
                <a:srgbClr val="F8B13C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ym typeface="Wingdings" panose="05000000000000000000" pitchFamily="2" charset="2"/>
              </a:rPr>
              <a:t>The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Internal Project Reporting </a:t>
            </a:r>
            <a:r>
              <a:rPr lang="en-GB" sz="1600" dirty="0" smtClean="0">
                <a:sym typeface="Wingdings" panose="05000000000000000000" pitchFamily="2" charset="2"/>
              </a:rPr>
              <a:t>line:</a:t>
            </a:r>
          </a:p>
          <a:p>
            <a:pPr marL="742950" lvl="1" indent="-285750">
              <a:spcAft>
                <a:spcPts val="600"/>
              </a:spcAft>
              <a:buClr>
                <a:srgbClr val="F8B13C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will help the beneficiaries, WP Coordinators and </a:t>
            </a:r>
            <a:r>
              <a:rPr lang="en-GB" sz="1600" dirty="0" smtClean="0">
                <a:sym typeface="Wingdings" panose="05000000000000000000" pitchFamily="2" charset="2"/>
              </a:rPr>
              <a:t>Project </a:t>
            </a:r>
            <a:r>
              <a:rPr lang="en-GB" sz="1600" dirty="0">
                <a:sym typeface="Wingdings" panose="05000000000000000000" pitchFamily="2" charset="2"/>
              </a:rPr>
              <a:t>Office in the preparation of the Periodic (and Final) </a:t>
            </a:r>
            <a:r>
              <a:rPr lang="en-GB" sz="1600" dirty="0" smtClean="0">
                <a:sym typeface="Wingdings" panose="05000000000000000000" pitchFamily="2" charset="2"/>
              </a:rPr>
              <a:t>Reports</a:t>
            </a:r>
          </a:p>
          <a:p>
            <a:pPr marL="742950" lvl="1" indent="-285750">
              <a:spcAft>
                <a:spcPts val="600"/>
              </a:spcAft>
              <a:buClr>
                <a:srgbClr val="F8B13C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w</a:t>
            </a:r>
            <a:r>
              <a:rPr lang="en-GB" sz="1600" dirty="0" smtClean="0">
                <a:sym typeface="Wingdings" panose="05000000000000000000" pitchFamily="2" charset="2"/>
              </a:rPr>
              <a:t>ill allow the Management, </a:t>
            </a:r>
            <a:r>
              <a:rPr lang="en-GB" sz="1600" dirty="0" err="1" smtClean="0">
                <a:sym typeface="Wingdings" panose="05000000000000000000" pitchFamily="2" charset="2"/>
              </a:rPr>
              <a:t>StCom</a:t>
            </a:r>
            <a:r>
              <a:rPr lang="en-GB" sz="1600" dirty="0" smtClean="0">
                <a:sym typeface="Wingdings" panose="05000000000000000000" pitchFamily="2" charset="2"/>
              </a:rPr>
              <a:t> and GB to follow-up the progress of the project and the utilisation of resources (full costs)</a:t>
            </a:r>
          </a:p>
          <a:p>
            <a:pPr marL="285750" indent="-285750">
              <a:spcAft>
                <a:spcPts val="600"/>
              </a:spcAft>
              <a:buClr>
                <a:srgbClr val="F8B13C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ym typeface="Wingdings" panose="05000000000000000000" pitchFamily="2" charset="2"/>
              </a:rPr>
              <a:t>The preparation of the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Periodic Reports </a:t>
            </a:r>
            <a:r>
              <a:rPr lang="en-GB" sz="1600" dirty="0" smtClean="0">
                <a:sym typeface="Wingdings" panose="05000000000000000000" pitchFamily="2" charset="2"/>
              </a:rPr>
              <a:t>is the responsibility of the Project Office:</a:t>
            </a:r>
          </a:p>
          <a:p>
            <a:pPr marL="800100" lvl="1" indent="-342900">
              <a:spcAft>
                <a:spcPts val="600"/>
              </a:spcAft>
              <a:buClr>
                <a:srgbClr val="F8B13C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i</a:t>
            </a:r>
            <a:r>
              <a:rPr lang="en-GB" sz="1600" dirty="0" smtClean="0">
                <a:sym typeface="Wingdings" panose="05000000000000000000" pitchFamily="2" charset="2"/>
              </a:rPr>
              <a:t>nput from all WP Coordinators for the Scientific Report</a:t>
            </a:r>
          </a:p>
          <a:p>
            <a:pPr marL="800100" lvl="1" indent="-342900">
              <a:spcAft>
                <a:spcPts val="600"/>
              </a:spcAft>
              <a:buClr>
                <a:srgbClr val="F8B13C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i</a:t>
            </a:r>
            <a:r>
              <a:rPr lang="en-GB" sz="1600" dirty="0" smtClean="0">
                <a:sym typeface="Wingdings" panose="05000000000000000000" pitchFamily="2" charset="2"/>
              </a:rPr>
              <a:t>nput from all beneficiaries for the Financial Statements</a:t>
            </a:r>
          </a:p>
          <a:p>
            <a:pPr marL="285750" indent="-285750">
              <a:spcAft>
                <a:spcPts val="600"/>
              </a:spcAft>
              <a:buClr>
                <a:srgbClr val="F8B13C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ym typeface="Wingdings" panose="05000000000000000000" pitchFamily="2" charset="2"/>
              </a:rPr>
              <a:t>The preparation of the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Deliverable Reports </a:t>
            </a:r>
            <a:r>
              <a:rPr lang="en-GB" sz="1600" dirty="0" smtClean="0">
                <a:sym typeface="Wingdings" panose="05000000000000000000" pitchFamily="2" charset="2"/>
              </a:rPr>
              <a:t>is the responsibility of the Lead Beneficiary, under the coordination of the Task Leaders and WP Coordinators, with input from all contributing participants.</a:t>
            </a:r>
          </a:p>
          <a:p>
            <a:pPr marL="285750" indent="-285750">
              <a:spcAft>
                <a:spcPts val="600"/>
              </a:spcAft>
              <a:buClr>
                <a:srgbClr val="F8B13C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The Coordination Office will endeavour to ensure efficient follow-up and monitoring of the progress of the project, keeping the reporting workload at a reasonable level                               templates and Reporting Guidelines will be made available to the beneficiaries. </a:t>
            </a:r>
          </a:p>
          <a:p>
            <a:pPr marL="285750" indent="-285750">
              <a:buClr>
                <a:srgbClr val="F8B13C"/>
              </a:buClr>
              <a:buFont typeface="Wingdings" panose="05000000000000000000" pitchFamily="2" charset="2"/>
              <a:buChar char="ü"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34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4455"/>
            <a:ext cx="8229600" cy="497683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Contractual status </a:t>
            </a:r>
            <a:r>
              <a:rPr lang="en-GB" sz="1800" smtClean="0"/>
              <a:t>of </a:t>
            </a:r>
            <a:r>
              <a:rPr lang="en-GB" sz="1800" smtClean="0"/>
              <a:t>IFAST</a:t>
            </a:r>
            <a:endParaRPr lang="en-GB" sz="1800" dirty="0" smtClean="0"/>
          </a:p>
          <a:p>
            <a:r>
              <a:rPr lang="en-GB" sz="1800" dirty="0" smtClean="0"/>
              <a:t>Project reporting lines</a:t>
            </a:r>
          </a:p>
          <a:p>
            <a:r>
              <a:rPr lang="en-GB" sz="1800" dirty="0" smtClean="0"/>
              <a:t>Project reporting schedule</a:t>
            </a:r>
          </a:p>
          <a:p>
            <a:r>
              <a:rPr lang="en-GB" sz="1800" dirty="0" smtClean="0"/>
              <a:t>Project reporting workflow (technical report)</a:t>
            </a:r>
          </a:p>
          <a:p>
            <a:r>
              <a:rPr lang="en-GB" sz="1800" dirty="0" smtClean="0"/>
              <a:t>Project reporting at M12 (Y1)</a:t>
            </a:r>
          </a:p>
          <a:p>
            <a:r>
              <a:rPr lang="en-GB" sz="1800" dirty="0" smtClean="0"/>
              <a:t>Mid-term </a:t>
            </a:r>
            <a:r>
              <a:rPr lang="en-GB" sz="1800" dirty="0" smtClean="0"/>
              <a:t>review </a:t>
            </a:r>
            <a:r>
              <a:rPr lang="en-GB" sz="1800" dirty="0" smtClean="0"/>
              <a:t>at M24</a:t>
            </a:r>
          </a:p>
          <a:p>
            <a:r>
              <a:rPr lang="en-GB" sz="1800" dirty="0" smtClean="0"/>
              <a:t>Periodic reporting to the EC at M18, M36, M48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Resources monitoring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Periodic financial reporting to the EC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Resources monitoring &amp; reporting workflow</a:t>
            </a:r>
          </a:p>
          <a:p>
            <a:r>
              <a:rPr lang="en-GB" sz="1800" dirty="0" smtClean="0"/>
              <a:t>Deliverable &amp; milestone reports</a:t>
            </a:r>
          </a:p>
          <a:p>
            <a:r>
              <a:rPr lang="en-GB" sz="1800" dirty="0" smtClean="0"/>
              <a:t>EC payments to ARIES</a:t>
            </a:r>
          </a:p>
          <a:p>
            <a:r>
              <a:rPr lang="en-GB" sz="1800" dirty="0" smtClean="0"/>
              <a:t>Pre-financing 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instalment</a:t>
            </a:r>
          </a:p>
          <a:p>
            <a:r>
              <a:rPr lang="en-GB" sz="1800" dirty="0" smtClean="0"/>
              <a:t>Conclusions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292080" y="1044455"/>
            <a:ext cx="3600400" cy="769441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u="sng" dirty="0" smtClean="0">
                <a:solidFill>
                  <a:srgbClr val="0157A4"/>
                </a:solidFill>
              </a:rPr>
              <a:t>Based on</a:t>
            </a:r>
            <a:r>
              <a:rPr lang="en-GB" sz="1600" dirty="0" smtClean="0">
                <a:solidFill>
                  <a:srgbClr val="0157A4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chemeClr val="tx1"/>
                </a:solidFill>
              </a:rPr>
              <a:t>Provisions of the EC Grant Agreement (GA)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chemeClr val="tx1"/>
                </a:solidFill>
              </a:rPr>
              <a:t>IFAST </a:t>
            </a:r>
            <a:r>
              <a:rPr lang="en-GB" sz="1400" dirty="0" smtClean="0">
                <a:solidFill>
                  <a:schemeClr val="tx1"/>
                </a:solidFill>
              </a:rPr>
              <a:t>Consortium Agreement (CA)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92080" y="1932512"/>
            <a:ext cx="3600400" cy="769441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u="sng" dirty="0" smtClean="0">
                <a:solidFill>
                  <a:srgbClr val="0157A4"/>
                </a:solidFill>
              </a:rPr>
              <a:t>Acronyms used</a:t>
            </a:r>
            <a:r>
              <a:rPr lang="en-GB" sz="1600" dirty="0" smtClean="0">
                <a:solidFill>
                  <a:srgbClr val="0157A4"/>
                </a:solidFill>
              </a:rPr>
              <a:t>:</a:t>
            </a:r>
          </a:p>
          <a:p>
            <a:r>
              <a:rPr lang="en-GB" sz="1400" dirty="0" err="1" smtClean="0">
                <a:solidFill>
                  <a:schemeClr val="tx1"/>
                </a:solidFill>
              </a:rPr>
              <a:t>StCom</a:t>
            </a:r>
            <a:r>
              <a:rPr lang="en-GB" sz="1400" dirty="0" smtClean="0">
                <a:solidFill>
                  <a:schemeClr val="tx1"/>
                </a:solidFill>
              </a:rPr>
              <a:t> = Steering Committee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GB = Governing Board 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Contractual status of ARIES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070247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smtClean="0">
                <a:solidFill>
                  <a:srgbClr val="F8B13C"/>
                </a:solidFill>
              </a:rPr>
              <a:t>Grant Agreement</a:t>
            </a:r>
            <a:r>
              <a:rPr lang="en-GB" sz="2000" dirty="0" smtClean="0">
                <a:solidFill>
                  <a:srgbClr val="F8B13C"/>
                </a:solidFill>
              </a:rPr>
              <a:t> </a:t>
            </a:r>
            <a:r>
              <a:rPr lang="en-GB" sz="2000" dirty="0" smtClean="0"/>
              <a:t>= </a:t>
            </a:r>
            <a:r>
              <a:rPr lang="en-GB" sz="2000" b="1" dirty="0" smtClean="0">
                <a:solidFill>
                  <a:srgbClr val="002060"/>
                </a:solidFill>
              </a:rPr>
              <a:t>contract with the EC</a:t>
            </a:r>
          </a:p>
          <a:p>
            <a:pPr marL="182563" indent="-182563"/>
            <a:r>
              <a:rPr lang="en-GB" sz="1600" dirty="0" smtClean="0"/>
              <a:t>To be signed </a:t>
            </a:r>
            <a:r>
              <a:rPr lang="en-GB" sz="1600" dirty="0" smtClean="0"/>
              <a:t>by the EC and CERN </a:t>
            </a:r>
            <a:r>
              <a:rPr lang="en-GB" sz="1600" dirty="0" smtClean="0"/>
              <a:t>soon.</a:t>
            </a:r>
            <a:endParaRPr lang="en-GB" sz="1600" dirty="0" smtClean="0"/>
          </a:p>
          <a:p>
            <a:pPr marL="182563" indent="-182563"/>
            <a:r>
              <a:rPr lang="en-GB" sz="1600" dirty="0" smtClean="0"/>
              <a:t>Accession Forms </a:t>
            </a:r>
            <a:r>
              <a:rPr lang="en-GB" sz="1600" dirty="0" smtClean="0"/>
              <a:t>to be signed </a:t>
            </a:r>
            <a:r>
              <a:rPr lang="en-GB" sz="1600" dirty="0" smtClean="0"/>
              <a:t>by </a:t>
            </a:r>
            <a:r>
              <a:rPr lang="en-GB" sz="1600" dirty="0" smtClean="0"/>
              <a:t>the other 47 </a:t>
            </a:r>
            <a:r>
              <a:rPr lang="en-GB" sz="1600" dirty="0" smtClean="0"/>
              <a:t>beneficiaries </a:t>
            </a:r>
            <a:r>
              <a:rPr lang="en-GB" sz="1600" dirty="0" smtClean="0"/>
              <a:t>afterwards. </a:t>
            </a:r>
            <a:endParaRPr lang="en-GB" sz="16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0060" y="2052714"/>
            <a:ext cx="8370412" cy="1358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200" b="1" dirty="0">
                <a:solidFill>
                  <a:srgbClr val="F8B13C"/>
                </a:solidFill>
              </a:rPr>
              <a:t>Consortium Agreement </a:t>
            </a:r>
            <a:r>
              <a:rPr lang="en-GB" sz="2200" dirty="0" smtClean="0"/>
              <a:t>= </a:t>
            </a:r>
            <a:r>
              <a:rPr lang="en-GB" sz="2200" b="1" dirty="0" smtClean="0">
                <a:solidFill>
                  <a:srgbClr val="002060"/>
                </a:solidFill>
              </a:rPr>
              <a:t>internal agreement of the Consortium</a:t>
            </a:r>
          </a:p>
          <a:p>
            <a:pPr marL="182563" indent="-182563"/>
            <a:r>
              <a:rPr lang="en-GB" sz="1700" dirty="0" smtClean="0"/>
              <a:t>Final version sent out for signature: </a:t>
            </a:r>
            <a:r>
              <a:rPr lang="en-GB" sz="1700" dirty="0" smtClean="0"/>
              <a:t>hopefully in March / April 2021</a:t>
            </a:r>
            <a:endParaRPr lang="en-GB" sz="1700" dirty="0" smtClean="0"/>
          </a:p>
          <a:p>
            <a:pPr marL="182563" indent="-182563"/>
            <a:r>
              <a:rPr lang="en-GB" sz="1700" dirty="0" smtClean="0"/>
              <a:t>Signed by all </a:t>
            </a:r>
            <a:r>
              <a:rPr lang="en-GB" sz="1700" dirty="0" smtClean="0"/>
              <a:t>48 </a:t>
            </a:r>
            <a:r>
              <a:rPr lang="en-GB" sz="1700" dirty="0" smtClean="0"/>
              <a:t>beneficiaries, </a:t>
            </a:r>
            <a:r>
              <a:rPr lang="en-GB" sz="1700" dirty="0" smtClean="0"/>
              <a:t>and </a:t>
            </a:r>
            <a:r>
              <a:rPr lang="en-GB" sz="1700" dirty="0" smtClean="0"/>
              <a:t>12</a:t>
            </a:r>
            <a:r>
              <a:rPr lang="en-GB" sz="1700" dirty="0" smtClean="0"/>
              <a:t> </a:t>
            </a:r>
            <a:r>
              <a:rPr lang="en-GB" sz="1700" dirty="0" smtClean="0"/>
              <a:t>partner </a:t>
            </a:r>
            <a:r>
              <a:rPr lang="en-GB" sz="1700" dirty="0" smtClean="0"/>
              <a:t>organisations</a:t>
            </a:r>
            <a:endParaRPr lang="en-GB" sz="17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3435829"/>
            <a:ext cx="8370412" cy="1358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>
                <a:solidFill>
                  <a:srgbClr val="F8B13C"/>
                </a:solidFill>
              </a:rPr>
              <a:t>Pre-financing of 4.83 M€ </a:t>
            </a:r>
            <a:r>
              <a:rPr lang="en-GB" sz="2000" dirty="0" smtClean="0"/>
              <a:t>= </a:t>
            </a:r>
            <a:r>
              <a:rPr lang="en-GB" sz="2000" b="1" dirty="0" smtClean="0">
                <a:solidFill>
                  <a:srgbClr val="002060"/>
                </a:solidFill>
              </a:rPr>
              <a:t>initial payment by the EC</a:t>
            </a:r>
          </a:p>
          <a:p>
            <a:pPr marL="182563" indent="-182563"/>
            <a:r>
              <a:rPr lang="en-GB" sz="1600" dirty="0" smtClean="0"/>
              <a:t>To be received </a:t>
            </a:r>
            <a:r>
              <a:rPr lang="en-GB" sz="1600" dirty="0" smtClean="0"/>
              <a:t>by Coordinator</a:t>
            </a:r>
          </a:p>
          <a:p>
            <a:pPr marL="182563" indent="-182563"/>
            <a:r>
              <a:rPr lang="en-GB" sz="1600" dirty="0" smtClean="0"/>
              <a:t>Individual payments to the beneficiaries will be made after the signature of the Consortium Agreement as follows:</a:t>
            </a:r>
          </a:p>
          <a:p>
            <a:endParaRPr lang="en-GB" sz="1900" dirty="0"/>
          </a:p>
        </p:txBody>
      </p:sp>
      <p:sp>
        <p:nvSpPr>
          <p:cNvPr id="10" name="TextBox 9"/>
          <p:cNvSpPr txBox="1"/>
          <p:nvPr/>
        </p:nvSpPr>
        <p:spPr>
          <a:xfrm>
            <a:off x="513021" y="4653136"/>
            <a:ext cx="7850832" cy="1169551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157A4"/>
                </a:solidFill>
              </a:rPr>
              <a:t>70% </a:t>
            </a:r>
            <a:r>
              <a:rPr lang="en-GB" sz="1400" dirty="0" smtClean="0">
                <a:solidFill>
                  <a:srgbClr val="0157A4"/>
                </a:solidFill>
                <a:sym typeface="Wingdings" panose="05000000000000000000" pitchFamily="2" charset="2"/>
              </a:rPr>
              <a:t></a:t>
            </a:r>
            <a:r>
              <a:rPr lang="en-GB" sz="1400" dirty="0" smtClean="0">
                <a:solidFill>
                  <a:srgbClr val="0157A4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at the beginning of the project, subject to the signature of the CA</a:t>
            </a:r>
          </a:p>
          <a:p>
            <a:r>
              <a:rPr lang="en-GB" sz="1400" b="1" dirty="0" smtClean="0">
                <a:solidFill>
                  <a:srgbClr val="0157A4"/>
                </a:solidFill>
              </a:rPr>
              <a:t>30</a:t>
            </a:r>
            <a:r>
              <a:rPr lang="en-GB" sz="1400" b="1" dirty="0">
                <a:solidFill>
                  <a:srgbClr val="0157A4"/>
                </a:solidFill>
              </a:rPr>
              <a:t>% </a:t>
            </a:r>
            <a:r>
              <a:rPr lang="en-GB" sz="1400" dirty="0">
                <a:solidFill>
                  <a:srgbClr val="0157A4"/>
                </a:solidFill>
                <a:sym typeface="Wingdings" panose="05000000000000000000" pitchFamily="2" charset="2"/>
              </a:rPr>
              <a:t></a:t>
            </a:r>
            <a: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 after the end of the 1</a:t>
            </a:r>
            <a:r>
              <a:rPr lang="en-GB" sz="1400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 year, subject to the approval</a:t>
            </a:r>
            <a:r>
              <a:rPr lang="en-GB" sz="1400" dirty="0" smtClean="0">
                <a:solidFill>
                  <a:schemeClr val="tx1"/>
                </a:solidFill>
              </a:rPr>
              <a:t> of the Y1 report by the GB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b="1" u="sng" dirty="0" smtClean="0">
                <a:solidFill>
                  <a:srgbClr val="0157A4"/>
                </a:solidFill>
              </a:rPr>
              <a:t>Note</a:t>
            </a:r>
            <a:r>
              <a:rPr lang="en-GB" sz="1400" dirty="0" smtClean="0">
                <a:solidFill>
                  <a:schemeClr val="tx1"/>
                </a:solidFill>
              </a:rPr>
              <a:t>: beneficiaries with a total EC contribution of &lt; 100,000 €</a:t>
            </a:r>
            <a:r>
              <a:rPr lang="en-GB" sz="1400" dirty="0" smtClean="0">
                <a:solidFill>
                  <a:srgbClr val="0157A4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will receive the full amount of </a:t>
            </a:r>
            <a:b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pre-financing in a single instalment at the start of the project. </a:t>
            </a:r>
            <a:endParaRPr lang="en-GB" sz="1400" dirty="0" smtClean="0">
              <a:solidFill>
                <a:schemeClr val="tx1"/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658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reporting 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454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u="sng" dirty="0" smtClean="0">
                <a:solidFill>
                  <a:srgbClr val="F8B13C"/>
                </a:solidFill>
              </a:rPr>
              <a:t>There will be two project reporting lines in ARIES:</a:t>
            </a:r>
          </a:p>
          <a:p>
            <a:pPr marL="0" indent="0">
              <a:buNone/>
            </a:pPr>
            <a:endParaRPr lang="en-GB" sz="2000" b="1" u="sng" dirty="0" smtClean="0">
              <a:solidFill>
                <a:srgbClr val="F8B13C"/>
              </a:solidFill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GB" sz="2000" b="1" dirty="0" smtClean="0">
                <a:solidFill>
                  <a:srgbClr val="F8B13C"/>
                </a:solidFill>
              </a:rPr>
              <a:t>External</a:t>
            </a:r>
            <a:r>
              <a:rPr lang="en-GB" sz="2000" dirty="0" smtClean="0">
                <a:solidFill>
                  <a:srgbClr val="F8B13C"/>
                </a:solidFill>
              </a:rPr>
              <a:t> </a:t>
            </a:r>
            <a:r>
              <a:rPr lang="en-GB" sz="2000" dirty="0" smtClean="0"/>
              <a:t>= </a:t>
            </a:r>
            <a:r>
              <a:rPr lang="en-GB" sz="2000" b="1" dirty="0" smtClean="0">
                <a:solidFill>
                  <a:srgbClr val="002060"/>
                </a:solidFill>
              </a:rPr>
              <a:t>reporting to the EC, covering:</a:t>
            </a:r>
          </a:p>
          <a:p>
            <a:pPr marL="628650" indent="-271463"/>
            <a:r>
              <a:rPr lang="en-GB" sz="2000" dirty="0"/>
              <a:t>t</a:t>
            </a:r>
            <a:r>
              <a:rPr lang="en-GB" sz="2000" dirty="0" smtClean="0"/>
              <a:t>he Periodic Technical Report</a:t>
            </a:r>
          </a:p>
          <a:p>
            <a:pPr marL="628650" indent="-271463"/>
            <a:r>
              <a:rPr lang="en-GB" sz="2000" dirty="0"/>
              <a:t>t</a:t>
            </a:r>
            <a:r>
              <a:rPr lang="en-GB" sz="2000" dirty="0" smtClean="0"/>
              <a:t>he Financial Summaries of all beneficiaries and third parties</a:t>
            </a:r>
          </a:p>
          <a:p>
            <a:pPr marL="628650" indent="-271463"/>
            <a:endParaRPr lang="en-GB" sz="2000" dirty="0"/>
          </a:p>
          <a:p>
            <a:pPr>
              <a:buFont typeface="Wingdings" panose="05000000000000000000" pitchFamily="2" charset="2"/>
              <a:buChar char="à"/>
            </a:pPr>
            <a:r>
              <a:rPr lang="en-GB" sz="2000" b="1" dirty="0" smtClean="0">
                <a:solidFill>
                  <a:srgbClr val="F8B13C"/>
                </a:solidFill>
              </a:rPr>
              <a:t>Internal</a:t>
            </a:r>
            <a:r>
              <a:rPr lang="en-GB" sz="2000" dirty="0" smtClean="0">
                <a:solidFill>
                  <a:srgbClr val="F8B13C"/>
                </a:solidFill>
              </a:rPr>
              <a:t> </a:t>
            </a:r>
            <a:r>
              <a:rPr lang="en-GB" sz="2000" dirty="0"/>
              <a:t>= </a:t>
            </a:r>
            <a:r>
              <a:rPr lang="en-GB" sz="2000" b="1" dirty="0">
                <a:solidFill>
                  <a:srgbClr val="002060"/>
                </a:solidFill>
              </a:rPr>
              <a:t>reporting to the </a:t>
            </a:r>
            <a:r>
              <a:rPr lang="en-GB" sz="2000" b="1" dirty="0" smtClean="0">
                <a:solidFill>
                  <a:srgbClr val="002060"/>
                </a:solidFill>
              </a:rPr>
              <a:t>project management, serving:</a:t>
            </a:r>
            <a:endParaRPr lang="en-GB" sz="2000" b="1" dirty="0">
              <a:solidFill>
                <a:srgbClr val="002060"/>
              </a:solidFill>
            </a:endParaRPr>
          </a:p>
          <a:p>
            <a:pPr marL="628650" indent="-271463"/>
            <a:r>
              <a:rPr lang="en-GB" sz="2000" dirty="0"/>
              <a:t>a</a:t>
            </a:r>
            <a:r>
              <a:rPr lang="en-GB" sz="2000" dirty="0" smtClean="0"/>
              <a:t>s </a:t>
            </a:r>
            <a:r>
              <a:rPr lang="en-GB" sz="2000" b="1" dirty="0" smtClean="0">
                <a:solidFill>
                  <a:srgbClr val="FF0000"/>
                </a:solidFill>
              </a:rPr>
              <a:t>necessary input </a:t>
            </a:r>
            <a:r>
              <a:rPr lang="en-GB" sz="2000" dirty="0" smtClean="0"/>
              <a:t>for the preparation of the Periodic Reports</a:t>
            </a:r>
          </a:p>
          <a:p>
            <a:pPr marL="628650" indent="-271463"/>
            <a:r>
              <a:rPr lang="en-GB" sz="2000" dirty="0"/>
              <a:t>a</a:t>
            </a:r>
            <a:r>
              <a:rPr lang="en-GB" sz="2000" dirty="0" smtClean="0"/>
              <a:t>s means for the Coordinator, </a:t>
            </a:r>
            <a:r>
              <a:rPr lang="en-GB" sz="2000" dirty="0" err="1" smtClean="0"/>
              <a:t>StCom</a:t>
            </a:r>
            <a:r>
              <a:rPr lang="en-GB" sz="2000" dirty="0" smtClean="0"/>
              <a:t> and the GB to follow-up the </a:t>
            </a:r>
            <a:r>
              <a:rPr lang="en-GB" sz="2000" b="1" dirty="0" smtClean="0">
                <a:solidFill>
                  <a:srgbClr val="FF0000"/>
                </a:solidFill>
              </a:rPr>
              <a:t>technical progress and full costs of the project</a:t>
            </a:r>
            <a:r>
              <a:rPr lang="en-GB" sz="2000" dirty="0" smtClean="0"/>
              <a:t>, and in case of problems, to take adequate measures on time, as needed</a:t>
            </a: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121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reporting schedule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648072" y="3103724"/>
            <a:ext cx="7632848" cy="7920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39979" y="33159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280920" y="331580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M48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945330" y="331747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M12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964079" y="331510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M18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056539" y="33159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M24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0" y="3324079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M36</a:t>
            </a:r>
            <a:endParaRPr lang="en-GB" dirty="0"/>
          </a:p>
        </p:txBody>
      </p:sp>
      <p:sp>
        <p:nvSpPr>
          <p:cNvPr id="18" name="Up Arrow 17"/>
          <p:cNvSpPr/>
          <p:nvPr/>
        </p:nvSpPr>
        <p:spPr>
          <a:xfrm>
            <a:off x="3217427" y="2724315"/>
            <a:ext cx="184057" cy="606182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853784" y="2320073"/>
            <a:ext cx="10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1 report</a:t>
            </a:r>
            <a:endParaRPr lang="en-GB" dirty="0"/>
          </a:p>
        </p:txBody>
      </p:sp>
      <p:sp>
        <p:nvSpPr>
          <p:cNvPr id="20" name="Up Arrow 19"/>
          <p:cNvSpPr/>
          <p:nvPr/>
        </p:nvSpPr>
        <p:spPr>
          <a:xfrm>
            <a:off x="6328007" y="2717897"/>
            <a:ext cx="184057" cy="606182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879975" y="236246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P2 report</a:t>
            </a:r>
            <a:endParaRPr lang="en-GB" dirty="0"/>
          </a:p>
        </p:txBody>
      </p:sp>
      <p:sp>
        <p:nvSpPr>
          <p:cNvPr id="24" name="Down Arrow 23"/>
          <p:cNvSpPr/>
          <p:nvPr/>
        </p:nvSpPr>
        <p:spPr>
          <a:xfrm>
            <a:off x="2176356" y="3666717"/>
            <a:ext cx="184057" cy="60866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725385" y="4355118"/>
            <a:ext cx="10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Y1 report</a:t>
            </a:r>
            <a:endParaRPr lang="en-GB" dirty="0"/>
          </a:p>
        </p:txBody>
      </p:sp>
      <p:sp>
        <p:nvSpPr>
          <p:cNvPr id="26" name="Down Arrow 25"/>
          <p:cNvSpPr/>
          <p:nvPr/>
        </p:nvSpPr>
        <p:spPr>
          <a:xfrm>
            <a:off x="4272330" y="3659078"/>
            <a:ext cx="184057" cy="60866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3556287" y="4355118"/>
            <a:ext cx="1800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Mid-term </a:t>
            </a:r>
            <a:r>
              <a:rPr lang="en-GB" dirty="0" smtClean="0"/>
              <a:t>review</a:t>
            </a:r>
            <a:endParaRPr lang="en-GB" dirty="0"/>
          </a:p>
        </p:txBody>
      </p:sp>
      <p:sp>
        <p:nvSpPr>
          <p:cNvPr id="28" name="Up Arrow 27"/>
          <p:cNvSpPr/>
          <p:nvPr/>
        </p:nvSpPr>
        <p:spPr>
          <a:xfrm>
            <a:off x="8512927" y="2864943"/>
            <a:ext cx="173873" cy="477561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7958336" y="2314833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P3 &amp; Final reports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802" y="3666717"/>
            <a:ext cx="896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157A4"/>
                </a:solidFill>
              </a:rPr>
              <a:t>May </a:t>
            </a:r>
            <a:r>
              <a:rPr lang="en-GB" sz="1200" b="1" dirty="0" smtClean="0">
                <a:solidFill>
                  <a:srgbClr val="0157A4"/>
                </a:solidFill>
              </a:rPr>
              <a:t>2021</a:t>
            </a:r>
            <a:endParaRPr lang="en-GB" sz="1200" b="1" dirty="0">
              <a:solidFill>
                <a:srgbClr val="0157A4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05346" y="3651976"/>
            <a:ext cx="799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157A4"/>
                </a:solidFill>
              </a:rPr>
              <a:t>Apr</a:t>
            </a:r>
            <a:r>
              <a:rPr lang="en-GB" sz="1200" dirty="0" smtClean="0">
                <a:solidFill>
                  <a:srgbClr val="0157A4"/>
                </a:solidFill>
              </a:rPr>
              <a:t> </a:t>
            </a:r>
            <a:r>
              <a:rPr lang="en-GB" sz="1200" b="1" dirty="0" smtClean="0">
                <a:solidFill>
                  <a:srgbClr val="0157A4"/>
                </a:solidFill>
              </a:rPr>
              <a:t>2025</a:t>
            </a:r>
            <a:endParaRPr lang="en-GB" sz="1200" b="1" dirty="0">
              <a:solidFill>
                <a:srgbClr val="0157A4"/>
              </a:solidFill>
            </a:endParaRPr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50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reporting workflow (technical </a:t>
            </a:r>
            <a:r>
              <a:rPr lang="en-GB" dirty="0" smtClean="0"/>
              <a:t>reports)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2" name="Flowchart: Alternate Process 21"/>
          <p:cNvSpPr/>
          <p:nvPr/>
        </p:nvSpPr>
        <p:spPr>
          <a:xfrm>
            <a:off x="498769" y="1373314"/>
            <a:ext cx="2646323" cy="572771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Input from Beneficiaries &amp; Partner organisations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1729901" y="2081713"/>
            <a:ext cx="184057" cy="4579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lowchart: Alternate Process 29"/>
          <p:cNvSpPr/>
          <p:nvPr/>
        </p:nvSpPr>
        <p:spPr>
          <a:xfrm>
            <a:off x="498767" y="2564904"/>
            <a:ext cx="2646323" cy="59066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Task Activity Report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31" name="Flowchart: Alternate Process 30"/>
          <p:cNvSpPr/>
          <p:nvPr/>
        </p:nvSpPr>
        <p:spPr>
          <a:xfrm>
            <a:off x="498771" y="3774391"/>
            <a:ext cx="2646321" cy="550462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WP Activity Report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33" name="Bent Arrow 32"/>
          <p:cNvSpPr/>
          <p:nvPr/>
        </p:nvSpPr>
        <p:spPr>
          <a:xfrm flipV="1">
            <a:off x="616559" y="4567694"/>
            <a:ext cx="418834" cy="355133"/>
          </a:xfrm>
          <a:prstGeom prst="bentArrow">
            <a:avLst>
              <a:gd name="adj1" fmla="val 26101"/>
              <a:gd name="adj2" fmla="val 30473"/>
              <a:gd name="adj3" fmla="val 47390"/>
              <a:gd name="adj4" fmla="val 4365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Flowchart: Alternate Process 33"/>
          <p:cNvSpPr/>
          <p:nvPr/>
        </p:nvSpPr>
        <p:spPr>
          <a:xfrm>
            <a:off x="1090168" y="4567694"/>
            <a:ext cx="1296970" cy="511630"/>
          </a:xfrm>
          <a:prstGeom prst="flowChartAlternate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Scientific Coordinator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2441913" y="4725104"/>
            <a:ext cx="288032" cy="1977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lowchart: Alternate Process 35"/>
          <p:cNvSpPr/>
          <p:nvPr/>
        </p:nvSpPr>
        <p:spPr>
          <a:xfrm>
            <a:off x="2822209" y="4567694"/>
            <a:ext cx="1245735" cy="51163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>
                <a:solidFill>
                  <a:srgbClr val="002060"/>
                </a:solidFill>
              </a:rPr>
              <a:t>StCom</a:t>
            </a:r>
            <a:r>
              <a:rPr lang="en-GB" sz="1600" dirty="0" smtClean="0">
                <a:solidFill>
                  <a:srgbClr val="002060"/>
                </a:solidFill>
              </a:rPr>
              <a:t> &amp; GB approval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847567" y="1489666"/>
            <a:ext cx="3690014" cy="456419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Contact persons from each participant in a Task provide input to Task Leaders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847567" y="2665974"/>
            <a:ext cx="3690014" cy="456419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Task Leaders assemble the Task Activity Report &amp; submit it to the WP Coordinators</a:t>
            </a:r>
          </a:p>
        </p:txBody>
      </p:sp>
      <p:sp>
        <p:nvSpPr>
          <p:cNvPr id="39" name="Down Arrow 38"/>
          <p:cNvSpPr/>
          <p:nvPr/>
        </p:nvSpPr>
        <p:spPr>
          <a:xfrm>
            <a:off x="1729901" y="3283328"/>
            <a:ext cx="184057" cy="4579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847567" y="3868434"/>
            <a:ext cx="3672408" cy="456419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WP Coordinators assemble the WP Activity Report &amp; submit it to the Scientific Coordinator</a:t>
            </a:r>
          </a:p>
        </p:txBody>
      </p:sp>
      <p:sp>
        <p:nvSpPr>
          <p:cNvPr id="41" name="Down Arrow 40"/>
          <p:cNvSpPr/>
          <p:nvPr/>
        </p:nvSpPr>
        <p:spPr>
          <a:xfrm>
            <a:off x="8738268" y="1465853"/>
            <a:ext cx="243840" cy="383535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Arrow Callout 41"/>
          <p:cNvSpPr/>
          <p:nvPr/>
        </p:nvSpPr>
        <p:spPr>
          <a:xfrm>
            <a:off x="7773682" y="2714141"/>
            <a:ext cx="1072590" cy="33855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066"/>
            </a:avLst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P-10 days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76812" y="971188"/>
            <a:ext cx="3014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P = the last day of the reporting period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46" name="Right Arrow Callout 45"/>
          <p:cNvSpPr/>
          <p:nvPr/>
        </p:nvSpPr>
        <p:spPr>
          <a:xfrm>
            <a:off x="7773682" y="3925135"/>
            <a:ext cx="1072590" cy="33855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066"/>
            </a:avLst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P+0 days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7" name="Right Arrow Callout 46"/>
          <p:cNvSpPr/>
          <p:nvPr/>
        </p:nvSpPr>
        <p:spPr>
          <a:xfrm>
            <a:off x="7747395" y="4621983"/>
            <a:ext cx="1098877" cy="33855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066"/>
            </a:avLst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P+10 days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73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reporting at M12 (Y1)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187220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1400" b="1" u="sng" dirty="0" smtClean="0">
                <a:solidFill>
                  <a:srgbClr val="1F497D"/>
                </a:solidFill>
              </a:rPr>
              <a:t>Content</a:t>
            </a:r>
            <a:r>
              <a:rPr lang="en-GB" sz="1400" dirty="0" smtClean="0">
                <a:solidFill>
                  <a:srgbClr val="1F497D"/>
                </a:solidFill>
              </a:rPr>
              <a:t> </a:t>
            </a:r>
            <a:r>
              <a:rPr lang="en-GB" sz="1400" i="1" dirty="0" smtClean="0">
                <a:solidFill>
                  <a:srgbClr val="1F497D"/>
                </a:solidFill>
              </a:rPr>
              <a:t>(based on the template of the Periodic Reports to the EC)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A brief description of the work performed on the Tasks in Y1, achievements, problems encountered and corrective actions taken, as well as major deviations from Annex 1.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Description of progress towards Deliverables and Milestones and expected delays, if any, as well as reasons for such delays.</a:t>
            </a:r>
          </a:p>
          <a:p>
            <a:pPr marL="541338" indent="-271463"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Plans for the work to be completed during the next year.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57200" y="1124744"/>
            <a:ext cx="8229600" cy="338554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Purpose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to allow the </a:t>
            </a:r>
            <a:r>
              <a:rPr lang="en-GB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StCom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/GB to follow-up the progress in the 1</a:t>
            </a:r>
            <a:r>
              <a:rPr lang="en-GB" sz="1600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year of the project </a:t>
            </a: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112" y="4005064"/>
            <a:ext cx="8178688" cy="132343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Length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~4 pages/WP + pictures, tables, graphs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Periodicity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once, at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M12 (April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2022)</a:t>
            </a:r>
            <a:endParaRPr lang="en-GB" sz="16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endParaRPr lang="en-GB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r>
              <a:rPr lang="en-GB" sz="1600" b="1" dirty="0">
                <a:solidFill>
                  <a:srgbClr val="0157A4"/>
                </a:solidFill>
                <a:sym typeface="Wingdings" panose="05000000000000000000" pitchFamily="2" charset="2"/>
              </a:rPr>
              <a:t>Covers: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M1-M12</a:t>
            </a:r>
            <a:endParaRPr lang="en-GB" sz="1600" dirty="0">
              <a:solidFill>
                <a:srgbClr val="000000"/>
              </a:solidFill>
              <a:sym typeface="Wingdings" panose="05000000000000000000" pitchFamily="2" charset="2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Mid-term </a:t>
            </a:r>
            <a:r>
              <a:rPr lang="en-GB" dirty="0" smtClean="0"/>
              <a:t>review </a:t>
            </a:r>
            <a:r>
              <a:rPr lang="en-GB" dirty="0" smtClean="0"/>
              <a:t>at M24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3450"/>
            <a:ext cx="8229600" cy="1654383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1400" b="1" u="sng" dirty="0" smtClean="0">
                <a:solidFill>
                  <a:srgbClr val="1F497D"/>
                </a:solidFill>
              </a:rPr>
              <a:t>Content</a:t>
            </a:r>
            <a:r>
              <a:rPr lang="en-GB" sz="2000" dirty="0" smtClean="0">
                <a:solidFill>
                  <a:srgbClr val="1F497D"/>
                </a:solidFill>
              </a:rPr>
              <a:t> </a:t>
            </a:r>
            <a:r>
              <a:rPr lang="en-GB" sz="1400" i="1" dirty="0" smtClean="0">
                <a:solidFill>
                  <a:srgbClr val="1F497D"/>
                </a:solidFill>
              </a:rPr>
              <a:t>(presentations based </a:t>
            </a:r>
            <a:r>
              <a:rPr lang="en-GB" sz="1400" i="1" dirty="0" smtClean="0">
                <a:solidFill>
                  <a:srgbClr val="1F497D"/>
                </a:solidFill>
              </a:rPr>
              <a:t>on the content of the Periodic Reports to the EC)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A brief description of the work performed on the Tasks in M19-M24, achievements, problems encountered and corrective actions taken, as well as major deviations from Annex 1.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Description of progress towards Deliverables and Milestones and expected delays, if any, as well as reasons for such delays.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57200" y="1124744"/>
            <a:ext cx="8229600" cy="584775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Purpose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to allow the EC Project Officer and the external reviewer to assess the progress in the first 2 years of the project (complementary to the 1</a:t>
            </a:r>
            <a:r>
              <a:rPr lang="en-GB" sz="1600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periodic report)</a:t>
            </a: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767789"/>
            <a:ext cx="8147248" cy="132343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Length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10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-12 slides/WP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incl.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pictures, tables, graphs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Periodicity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once, at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M24 (April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2023)</a:t>
            </a:r>
            <a:endParaRPr lang="en-GB" sz="16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endParaRPr lang="en-GB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r>
              <a:rPr lang="en-GB" sz="1600" b="1" dirty="0">
                <a:solidFill>
                  <a:srgbClr val="0157A4"/>
                </a:solidFill>
                <a:sym typeface="Wingdings" panose="05000000000000000000" pitchFamily="2" charset="2"/>
              </a:rPr>
              <a:t>Covers: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M1-M24</a:t>
            </a:r>
            <a:endParaRPr lang="en-GB" sz="1600" dirty="0">
              <a:solidFill>
                <a:srgbClr val="000000"/>
              </a:solidFill>
              <a:sym typeface="Wingdings" panose="05000000000000000000" pitchFamily="2" charset="2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426200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875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Periodic reporting to the EC at M18,M36,M48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904" y="1825808"/>
            <a:ext cx="8229600" cy="3215094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1400" b="1" u="sng" dirty="0" smtClean="0">
                <a:solidFill>
                  <a:srgbClr val="1F497D"/>
                </a:solidFill>
              </a:rPr>
              <a:t>Content</a:t>
            </a:r>
            <a:r>
              <a:rPr lang="en-GB" sz="1400" dirty="0" smtClean="0">
                <a:solidFill>
                  <a:srgbClr val="1F497D"/>
                </a:solidFill>
              </a:rPr>
              <a:t> 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Publishable summary 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Work performed by the beneficiaries in the WP during the period, progress towards objectives, milestones and deliverables and the main results achieved so far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Progress beyond the state of the art and expected potential impact 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Overview on the use of resources during the reporting period (per WP and beneficiary)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Deviations from Annex 1 and Annex 2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Dissemination and exploitation of results (scientific publications, dissemination and communication activities)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Critical implementation risks and mitigation actions</a:t>
            </a:r>
          </a:p>
          <a:p>
            <a:pPr marL="541338" indent="-271463">
              <a:spcAft>
                <a:spcPts val="600"/>
              </a:spcAft>
              <a:buClrTx/>
              <a:buSzPct val="100000"/>
              <a:buFont typeface="+mj-lt"/>
              <a:buAutoNum type="arabicPeriod"/>
              <a:tabLst>
                <a:tab pos="541338" algn="l"/>
              </a:tabLst>
            </a:pPr>
            <a:r>
              <a:rPr lang="en-GB" sz="1400" dirty="0" smtClean="0"/>
              <a:t>Gender </a:t>
            </a:r>
            <a:r>
              <a:rPr lang="en-GB" sz="1400" dirty="0" smtClean="0"/>
              <a:t>statistics</a:t>
            </a:r>
            <a:endParaRPr lang="en-GB" sz="1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57200" y="1124744"/>
            <a:ext cx="8229600" cy="584775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Periodic reports = official reports to the EC</a:t>
            </a:r>
            <a:endParaRPr lang="en-GB" sz="1600" dirty="0">
              <a:solidFill>
                <a:srgbClr val="0157A4"/>
              </a:solidFill>
              <a:sym typeface="Wingdings" panose="05000000000000000000" pitchFamily="2" charset="2"/>
            </a:endParaRPr>
          </a:p>
          <a:p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Must be sent to the EC at the end of each reporting period (+2 months for preparation)</a:t>
            </a:r>
            <a:endParaRPr lang="en-GB" sz="1600" dirty="0" smtClean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8376" y="5157191"/>
            <a:ext cx="8112887" cy="830997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Length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~ 4 pages/WP + pictures, tables, graphs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b="1" dirty="0" smtClean="0">
                <a:solidFill>
                  <a:srgbClr val="0157A4"/>
                </a:solidFill>
                <a:sym typeface="Wingdings" panose="05000000000000000000" pitchFamily="2" charset="2"/>
              </a:rPr>
              <a:t>Periodicity</a:t>
            </a:r>
            <a:r>
              <a:rPr lang="en-GB" sz="1600" dirty="0" smtClean="0">
                <a:solidFill>
                  <a:srgbClr val="0157A4"/>
                </a:solidFill>
                <a:sym typeface="Wingdings" panose="05000000000000000000" pitchFamily="2" charset="2"/>
              </a:rPr>
              <a:t>: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at M18 (Oct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2022),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M36 (Apr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2023),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M48 (Apr 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2025)</a:t>
            </a:r>
            <a:endParaRPr lang="en-GB" sz="1600" dirty="0">
              <a:solidFill>
                <a:srgbClr val="000000"/>
              </a:solidFill>
              <a:sym typeface="Wingdings" panose="05000000000000000000" pitchFamily="2" charset="2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 dirty="0" smtClean="0"/>
              <a:t>I.FAST Steering Committee meeting, </a:t>
            </a:r>
            <a:r>
              <a:rPr lang="en-GB" dirty="0"/>
              <a:t>3</a:t>
            </a:r>
            <a:r>
              <a:rPr lang="en-GB" dirty="0" smtClean="0"/>
              <a:t>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2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2481</TotalTime>
  <Words>1939</Words>
  <Application>Microsoft Office PowerPoint</Application>
  <PresentationFormat>On-screen Show (4:3)</PresentationFormat>
  <Paragraphs>285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Cambria</vt:lpstr>
      <vt:lpstr>Times New Roman</vt:lpstr>
      <vt:lpstr>Wingdings</vt:lpstr>
      <vt:lpstr>Thème Office</vt:lpstr>
      <vt:lpstr>Thème ARIES</vt:lpstr>
      <vt:lpstr>Thème Office</vt:lpstr>
      <vt:lpstr>PowerPoint Presentation</vt:lpstr>
      <vt:lpstr>Contents</vt:lpstr>
      <vt:lpstr>Contractual status of ARIES</vt:lpstr>
      <vt:lpstr>Project reporting lines</vt:lpstr>
      <vt:lpstr>Project reporting schedule</vt:lpstr>
      <vt:lpstr>Project reporting workflow (technical reports)</vt:lpstr>
      <vt:lpstr>Project reporting at M12 (Y1)</vt:lpstr>
      <vt:lpstr>Mid-term review at M24</vt:lpstr>
      <vt:lpstr>Periodic reporting to the EC at M18,M36,M48</vt:lpstr>
      <vt:lpstr>Resources monitoring</vt:lpstr>
      <vt:lpstr>Periodic financial reporting to the EC</vt:lpstr>
      <vt:lpstr>Resources monitoring &amp; reporting workflow</vt:lpstr>
      <vt:lpstr>Deliverable and milestone reports</vt:lpstr>
      <vt:lpstr>EC payments to I.FASTS</vt:lpstr>
      <vt:lpstr>Pre-financing 1st instalment (~May 2021) 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Svetlomir Stavrev</dc:creator>
  <cp:lastModifiedBy>Svetlomir Stavrev</cp:lastModifiedBy>
  <cp:revision>209</cp:revision>
  <dcterms:created xsi:type="dcterms:W3CDTF">2017-04-26T09:15:49Z</dcterms:created>
  <dcterms:modified xsi:type="dcterms:W3CDTF">2021-03-02T16:13:03Z</dcterms:modified>
</cp:coreProperties>
</file>