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70" r:id="rId4"/>
    <p:sldId id="263" r:id="rId5"/>
    <p:sldId id="264" r:id="rId6"/>
    <p:sldId id="265" r:id="rId7"/>
    <p:sldId id="271" r:id="rId8"/>
    <p:sldId id="257" r:id="rId9"/>
    <p:sldId id="260" r:id="rId10"/>
    <p:sldId id="259" r:id="rId11"/>
    <p:sldId id="266" r:id="rId12"/>
    <p:sldId id="267" r:id="rId13"/>
    <p:sldId id="261" r:id="rId14"/>
    <p:sldId id="262" r:id="rId15"/>
    <p:sldId id="278" r:id="rId16"/>
    <p:sldId id="272" r:id="rId17"/>
    <p:sldId id="268" r:id="rId18"/>
    <p:sldId id="277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70" d="100"/>
          <a:sy n="70" d="100"/>
        </p:scale>
        <p:origin x="-10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D0A69-7685-4E98-A5D1-7F49518A3FBA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9F6370-9748-42F2-80ED-F910D235EFC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78D1FA-7C68-4376-AD14-3C3694DD0CAF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987166-E11C-4542-8A8C-B2D4F2CBE31A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9F6370-9748-42F2-80ED-F910D235EFC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6096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1447800"/>
            <a:ext cx="3810000" cy="48768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3810000" cy="2362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62400"/>
            <a:ext cx="3810000" cy="2362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>
          <a:xfrm>
            <a:off x="2133600" y="6400800"/>
            <a:ext cx="53340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/>
              <a:t>Commisioning of Crab RF system (K. Akai)</a:t>
            </a:r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45419E6A-457A-47BA-8E26-79F4AACFB4B1}" type="slidenum">
              <a:rPr lang="en-US" altLang="ja-JP"/>
              <a:pPr/>
              <a:t>&lt;#&gt;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8B038-C323-4136-952B-8E721246108B}" type="datetimeFigureOut">
              <a:rPr kumimoji="1" lang="ja-JP" altLang="en-US" smtClean="0"/>
              <a:pPr/>
              <a:t>2010/12/15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88D01-E226-47E8-9A3B-284E56A66E6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z="4000" dirty="0" smtClean="0"/>
              <a:t>KEKB crab RF architecture &amp; controls</a:t>
            </a:r>
            <a:endParaRPr kumimoji="1" lang="ja-JP" altLang="en-US" sz="40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err="1" smtClean="0"/>
              <a:t>K.Nakanishi</a:t>
            </a:r>
            <a:endParaRPr kumimoji="1" lang="en-US" altLang="ja-JP" dirty="0" smtClean="0"/>
          </a:p>
          <a:p>
            <a:r>
              <a:rPr lang="en-US" altLang="ja-JP" dirty="0" smtClean="0"/>
              <a:t>KEK</a:t>
            </a:r>
          </a:p>
          <a:p>
            <a:r>
              <a:rPr kumimoji="1" lang="en-US" altLang="ja-JP" sz="2600" dirty="0" smtClean="0"/>
              <a:t>Dec. 16 , 2010</a:t>
            </a:r>
          </a:p>
          <a:p>
            <a:r>
              <a:rPr lang="en-US" altLang="ja-JP" sz="2600" dirty="0" smtClean="0"/>
              <a:t>LHC-CC10</a:t>
            </a:r>
            <a:endParaRPr kumimoji="1" lang="ja-JP" altLang="en-US" sz="2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RF Control for Crab Cavity (K. Akai)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Tolerance_Timing (RF phase)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2332856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>
                <a:solidFill>
                  <a:srgbClr val="0070C0"/>
                </a:solidFill>
              </a:rPr>
              <a:t>Timing error (RF phase error) gives rise to horizontal displacement at the IP.</a:t>
            </a:r>
          </a:p>
          <a:p>
            <a:pPr lvl="1"/>
            <a:endParaRPr lang="en-US" altLang="ja-JP" dirty="0"/>
          </a:p>
          <a:p>
            <a:pPr lvl="1"/>
            <a:r>
              <a:rPr lang="en-US" altLang="ja-JP" dirty="0"/>
              <a:t>Here, </a:t>
            </a:r>
            <a:r>
              <a:rPr lang="en-US" altLang="ja-JP" dirty="0" err="1">
                <a:latin typeface="Symbol" pitchFamily="84" charset="2"/>
              </a:rPr>
              <a:t>f</a:t>
            </a:r>
            <a:r>
              <a:rPr lang="en-US" altLang="ja-JP" baseline="-25000" dirty="0" err="1"/>
              <a:t>cross</a:t>
            </a:r>
            <a:r>
              <a:rPr lang="en-US" altLang="ja-JP" dirty="0"/>
              <a:t> is the half crossing angle.</a:t>
            </a:r>
          </a:p>
          <a:p>
            <a:pPr lvl="1"/>
            <a:r>
              <a:rPr lang="en-US" altLang="ja-JP" dirty="0">
                <a:solidFill>
                  <a:srgbClr val="2A02FF"/>
                </a:solidFill>
              </a:rPr>
              <a:t>A</a:t>
            </a:r>
            <a:r>
              <a:rPr lang="en-US" altLang="ja-JP" dirty="0"/>
              <a:t> is the ratio of allowed offset to horizontal beam size, </a:t>
            </a:r>
            <a:r>
              <a:rPr lang="en-US" altLang="ja-JP" dirty="0" err="1">
                <a:latin typeface="Symbol" pitchFamily="84" charset="2"/>
              </a:rPr>
              <a:t>s</a:t>
            </a:r>
            <a:r>
              <a:rPr lang="en-US" altLang="ja-JP" baseline="-25000" dirty="0" err="1"/>
              <a:t>x</a:t>
            </a:r>
            <a:r>
              <a:rPr lang="en-US" altLang="ja-JP" dirty="0"/>
              <a:t>*. 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The </a:t>
            </a:r>
            <a:r>
              <a:rPr lang="en-US" altLang="ja-JP" dirty="0"/>
              <a:t>value </a:t>
            </a:r>
            <a:r>
              <a:rPr lang="en-US" altLang="ja-JP" dirty="0">
                <a:solidFill>
                  <a:srgbClr val="2A02FF"/>
                </a:solidFill>
              </a:rPr>
              <a:t>A</a:t>
            </a:r>
            <a:r>
              <a:rPr lang="en-US" altLang="ja-JP" dirty="0"/>
              <a:t> should be determined from beam-beam view point. 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85800" y="484188"/>
            <a:ext cx="7772400" cy="80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ja-JP" altLang="ja-JP" sz="3600" i="1">
              <a:solidFill>
                <a:srgbClr val="611DFF"/>
              </a:solidFill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685800" y="1389063"/>
            <a:ext cx="77724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ja-JP" altLang="ja-JP" sz="2800" dirty="0">
              <a:solidFill>
                <a:srgbClr val="0120FF"/>
              </a:solidFill>
            </a:endParaRPr>
          </a:p>
        </p:txBody>
      </p:sp>
      <p:graphicFrame>
        <p:nvGraphicFramePr>
          <p:cNvPr id="32774" name="Rectangle 6"/>
          <p:cNvGraphicFramePr>
            <a:graphicFrameLocks/>
          </p:cNvGraphicFramePr>
          <p:nvPr/>
        </p:nvGraphicFramePr>
        <p:xfrm>
          <a:off x="1143000" y="1397000"/>
          <a:ext cx="6858000" cy="4064000"/>
        </p:xfrm>
        <a:graphic>
          <a:graphicData uri="http://schemas.openxmlformats.org/presentationml/2006/ole">
            <p:oleObj spid="_x0000_s1026" name="数式" r:id="rId3" imgW="0" imgH="0" progId="Equation.3">
              <p:embed/>
            </p:oleObj>
          </a:graphicData>
        </a:graphic>
      </p:graphicFrame>
      <p:graphicFrame>
        <p:nvGraphicFramePr>
          <p:cNvPr id="32775" name="Object 7"/>
          <p:cNvGraphicFramePr>
            <a:graphicFrameLocks noChangeAspect="1"/>
          </p:cNvGraphicFramePr>
          <p:nvPr/>
        </p:nvGraphicFramePr>
        <p:xfrm>
          <a:off x="5181600" y="2060848"/>
          <a:ext cx="2159000" cy="436563"/>
        </p:xfrm>
        <a:graphic>
          <a:graphicData uri="http://schemas.openxmlformats.org/presentationml/2006/ole">
            <p:oleObj spid="_x0000_s1027" name="数式" r:id="rId4" imgW="1003300" imgH="203200" progId="Equation.3">
              <p:embed/>
            </p:oleObj>
          </a:graphicData>
        </a:graphic>
      </p:graphicFrame>
      <p:graphicFrame>
        <p:nvGraphicFramePr>
          <p:cNvPr id="32811" name="Group 43"/>
          <p:cNvGraphicFramePr>
            <a:graphicFrameLocks noGrp="1"/>
          </p:cNvGraphicFramePr>
          <p:nvPr/>
        </p:nvGraphicFramePr>
        <p:xfrm>
          <a:off x="1600200" y="4114800"/>
          <a:ext cx="5821363" cy="1676400"/>
        </p:xfrm>
        <a:graphic>
          <a:graphicData uri="http://schemas.openxmlformats.org/drawingml/2006/table">
            <a:tbl>
              <a:tblPr/>
              <a:tblGrid>
                <a:gridCol w="1054100"/>
                <a:gridCol w="1620838"/>
                <a:gridCol w="1573212"/>
                <a:gridCol w="1573213"/>
              </a:tblGrid>
              <a:tr h="280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120FF"/>
                        </a:solidFill>
                        <a:effectLst/>
                        <a:latin typeface="Times" pitchFamily="84" charset="0"/>
                        <a:ea typeface="Osaka" pitchFamily="8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KEKB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Super-KEKB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LC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Symbol" pitchFamily="84" charset="2"/>
                          <a:ea typeface="Osaka" pitchFamily="84" charset="-128"/>
                        </a:rPr>
                        <a:t>s</a:t>
                      </a:r>
                      <a:r>
                        <a:rPr kumimoji="1" lang="en-US" altLang="ja-JP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x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100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Symbol" pitchFamily="84" charset="2"/>
                          <a:ea typeface="Osaka" pitchFamily="84" charset="-128"/>
                        </a:rPr>
                        <a:t>m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70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Symbol" pitchFamily="84" charset="2"/>
                          <a:ea typeface="Osaka" pitchFamily="84" charset="-128"/>
                        </a:rPr>
                        <a:t>m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0.24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Symbol" pitchFamily="84" charset="2"/>
                          <a:ea typeface="Osaka" pitchFamily="84" charset="-128"/>
                        </a:rPr>
                        <a:t>m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A </a:t>
                      </a: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(assumed)</a:t>
                      </a:r>
                      <a:endParaRPr kumimoji="1" lang="en-US" altLang="ja-JP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120FF"/>
                        </a:solidFill>
                        <a:effectLst/>
                        <a:latin typeface="Times" pitchFamily="84" charset="0"/>
                        <a:ea typeface="Osaka" pitchFamily="84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0.05?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~0.05?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~0.2?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Symbol" pitchFamily="84" charset="2"/>
                          <a:ea typeface="Osaka" pitchFamily="84" charset="-128"/>
                        </a:rPr>
                        <a:t>f</a:t>
                      </a:r>
                      <a:r>
                        <a:rPr kumimoji="1" lang="en-US" altLang="ja-JP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cross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+/- 11mrad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+/- 15mrad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+/- 3.5mrad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Symbol" pitchFamily="84" charset="2"/>
                          <a:ea typeface="Osaka" pitchFamily="84" charset="-128"/>
                        </a:rPr>
                        <a:t>D</a:t>
                      </a: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1.5 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0.8 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120FF"/>
                          </a:solidFill>
                          <a:effectLst/>
                          <a:latin typeface="Times" pitchFamily="84" charset="0"/>
                          <a:ea typeface="Osaka" pitchFamily="84" charset="-128"/>
                        </a:rPr>
                        <a:t>0.05 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08" name="Text Box 40"/>
          <p:cNvSpPr txBox="1">
            <a:spLocks noChangeArrowheads="1"/>
          </p:cNvSpPr>
          <p:nvPr/>
        </p:nvSpPr>
        <p:spPr bwMode="auto">
          <a:xfrm>
            <a:off x="2057400" y="5867400"/>
            <a:ext cx="17938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FF0309"/>
                </a:solidFill>
              </a:rPr>
              <a:t>0.27 deg (509MHz)</a:t>
            </a:r>
          </a:p>
        </p:txBody>
      </p:sp>
      <p:sp>
        <p:nvSpPr>
          <p:cNvPr id="32809" name="AutoShape 41"/>
          <p:cNvSpPr>
            <a:spLocks noChangeArrowheads="1"/>
          </p:cNvSpPr>
          <p:nvPr/>
        </p:nvSpPr>
        <p:spPr bwMode="auto">
          <a:xfrm>
            <a:off x="3810000" y="5562600"/>
            <a:ext cx="457200" cy="533400"/>
          </a:xfrm>
          <a:prstGeom prst="curvedLeftArrow">
            <a:avLst>
              <a:gd name="adj1" fmla="val 23333"/>
              <a:gd name="adj2" fmla="val 4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2006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659563" cy="620713"/>
          </a:xfrm>
        </p:spPr>
        <p:txBody>
          <a:bodyPr/>
          <a:lstStyle/>
          <a:p>
            <a:pPr algn="l"/>
            <a:r>
              <a:rPr lang="en-US" altLang="ja-JP" sz="2800">
                <a:solidFill>
                  <a:schemeClr val="tx1"/>
                </a:solidFill>
                <a:latin typeface="Times New Roman" pitchFamily="18" charset="0"/>
              </a:rPr>
              <a:t>Frequency Tuning by Main Tuner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7596188" y="188913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by A. Kabe</a:t>
            </a:r>
          </a:p>
        </p:txBody>
      </p:sp>
      <p:pic>
        <p:nvPicPr>
          <p:cNvPr id="41998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646488"/>
            <a:ext cx="3960812" cy="321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9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549275"/>
            <a:ext cx="3889375" cy="333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1692275" y="3644900"/>
            <a:ext cx="22225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i="1"/>
              <a:t>Main Tuner Position (mm)</a:t>
            </a:r>
          </a:p>
        </p:txBody>
      </p:sp>
      <p:pic>
        <p:nvPicPr>
          <p:cNvPr id="42001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668713"/>
            <a:ext cx="3744912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002" name="Picture 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549275"/>
            <a:ext cx="3816350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5651500" y="3573463"/>
            <a:ext cx="22225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i="1"/>
              <a:t>Main Tuner Position (mm)</a:t>
            </a:r>
          </a:p>
        </p:txBody>
      </p:sp>
      <p:sp>
        <p:nvSpPr>
          <p:cNvPr id="42005" name="Rectangle 21"/>
          <p:cNvSpPr>
            <a:spLocks noChangeArrowheads="1"/>
          </p:cNvSpPr>
          <p:nvPr/>
        </p:nvSpPr>
        <p:spPr bwMode="auto">
          <a:xfrm rot="-5400000">
            <a:off x="-454819" y="2047082"/>
            <a:ext cx="2036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i="1">
                <a:latin typeface="Times New Roman" pitchFamily="18" charset="0"/>
              </a:rPr>
              <a:t>Resonance Frequency </a:t>
            </a:r>
          </a:p>
        </p:txBody>
      </p:sp>
      <p:sp>
        <p:nvSpPr>
          <p:cNvPr id="42006" name="Rectangle 22"/>
          <p:cNvSpPr>
            <a:spLocks noChangeArrowheads="1"/>
          </p:cNvSpPr>
          <p:nvPr/>
        </p:nvSpPr>
        <p:spPr bwMode="auto">
          <a:xfrm rot="-5400000">
            <a:off x="61913" y="5130800"/>
            <a:ext cx="1003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 i="1">
                <a:latin typeface="Times New Roman" pitchFamily="18" charset="0"/>
              </a:rPr>
              <a:t>Load [kg]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084888" cy="620713"/>
          </a:xfrm>
        </p:spPr>
        <p:txBody>
          <a:bodyPr/>
          <a:lstStyle/>
          <a:p>
            <a:pPr algn="l"/>
            <a:r>
              <a:rPr lang="en-US" altLang="ja-JP" sz="2800">
                <a:solidFill>
                  <a:schemeClr val="tx1"/>
                </a:solidFill>
                <a:latin typeface="Times New Roman" pitchFamily="18" charset="0"/>
              </a:rPr>
              <a:t>Frequency Tuning by Piezo Tuner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413"/>
            <a:ext cx="4897438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12875"/>
            <a:ext cx="4176713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7667625" y="188913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by A. Kabe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Commisioning of Crab RF system (K. Akai)</a:t>
            </a: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LER tuning mechanism problem</a:t>
            </a:r>
          </a:p>
        </p:txBody>
      </p:sp>
      <p:pic>
        <p:nvPicPr>
          <p:cNvPr id="58371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57788" y="1676400"/>
            <a:ext cx="3157537" cy="2393950"/>
          </a:xfrm>
        </p:spPr>
      </p:pic>
      <p:pic>
        <p:nvPicPr>
          <p:cNvPr id="58372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33988" y="4038600"/>
            <a:ext cx="3052762" cy="2362200"/>
          </a:xfrm>
        </p:spPr>
      </p:pic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5005388" y="1371600"/>
            <a:ext cx="35290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9900CC"/>
                </a:solidFill>
                <a:ea typeface="HG創英角ﾎﾟｯﾌﾟ体" pitchFamily="49" charset="-128"/>
              </a:rPr>
              <a:t>Distribution of tuner phase for Vc &gt; 0.3 MV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5614988" y="2133600"/>
            <a:ext cx="685800" cy="385763"/>
          </a:xfrm>
          <a:prstGeom prst="rect">
            <a:avLst/>
          </a:prstGeom>
          <a:noFill/>
          <a:ln w="19050">
            <a:solidFill>
              <a:srgbClr val="093A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0000FF"/>
                </a:solidFill>
                <a:latin typeface="Arial" charset="0"/>
                <a:ea typeface="ＭＳ Ｐゴシック" pitchFamily="84" charset="-128"/>
              </a:rPr>
              <a:t>HER</a:t>
            </a: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5614988" y="4495800"/>
            <a:ext cx="647700" cy="385763"/>
          </a:xfrm>
          <a:prstGeom prst="rect">
            <a:avLst/>
          </a:prstGeom>
          <a:noFill/>
          <a:ln w="19050">
            <a:solidFill>
              <a:srgbClr val="FF090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FF0000"/>
                </a:solidFill>
                <a:latin typeface="Arial" charset="0"/>
                <a:ea typeface="ＭＳ Ｐゴシック" pitchFamily="84" charset="-128"/>
              </a:rPr>
              <a:t>LER</a:t>
            </a:r>
          </a:p>
        </p:txBody>
      </p:sp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521200"/>
            <a:ext cx="4191000" cy="1879600"/>
          </a:xfrm>
          <a:prstGeom prst="rect">
            <a:avLst/>
          </a:prstGeom>
          <a:noFill/>
        </p:spPr>
      </p:pic>
      <p:sp>
        <p:nvSpPr>
          <p:cNvPr id="58377" name="Text Box 9"/>
          <p:cNvSpPr txBox="1">
            <a:spLocks noChangeArrowheads="1"/>
          </p:cNvSpPr>
          <p:nvPr/>
        </p:nvSpPr>
        <p:spPr bwMode="auto">
          <a:xfrm>
            <a:off x="1143000" y="4603750"/>
            <a:ext cx="765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manual</a:t>
            </a:r>
          </a:p>
        </p:txBody>
      </p:sp>
      <p:sp>
        <p:nvSpPr>
          <p:cNvPr id="58378" name="Text Box 10"/>
          <p:cNvSpPr txBox="1">
            <a:spLocks noChangeArrowheads="1"/>
          </p:cNvSpPr>
          <p:nvPr/>
        </p:nvSpPr>
        <p:spPr bwMode="auto">
          <a:xfrm>
            <a:off x="3124200" y="4603750"/>
            <a:ext cx="874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Piezo on</a:t>
            </a:r>
          </a:p>
        </p:txBody>
      </p:sp>
      <p:sp>
        <p:nvSpPr>
          <p:cNvPr id="58379" name="Rectangle 11"/>
          <p:cNvSpPr>
            <a:spLocks noChangeArrowheads="1"/>
          </p:cNvSpPr>
          <p:nvPr/>
        </p:nvSpPr>
        <p:spPr bwMode="auto">
          <a:xfrm>
            <a:off x="533400" y="1371600"/>
            <a:ext cx="4495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ja-JP" sz="1600" dirty="0">
                <a:solidFill>
                  <a:srgbClr val="093AFF"/>
                </a:solidFill>
              </a:rPr>
              <a:t>Problem of LER frequency tuner: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ja-JP" sz="1200" dirty="0"/>
              <a:t>Suffers from something like mechanical backlash. This results in a large fluctuation of tuner phase, even tuning feedback system is working.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ja-JP" sz="1200" dirty="0"/>
              <a:t>Although some efforts were effective to reduce it, we still have</a:t>
            </a:r>
            <a:r>
              <a:rPr lang="en-US" altLang="ja-JP" sz="1200" dirty="0">
                <a:solidFill>
                  <a:srgbClr val="FF0903"/>
                </a:solidFill>
              </a:rPr>
              <a:t> a tuning error of about ±15 degree</a:t>
            </a:r>
            <a:r>
              <a:rPr lang="en-US" altLang="ja-JP" sz="1200" dirty="0"/>
              <a:t>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ja-JP" sz="1600" dirty="0">
                <a:solidFill>
                  <a:srgbClr val="093AFF"/>
                </a:solidFill>
              </a:rPr>
              <a:t>Consequences: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ja-JP" sz="1200" dirty="0"/>
              <a:t>Cavity phase is successfully stabilized to a required level by a phase lock loop (next two slides).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ja-JP" sz="1200" dirty="0"/>
              <a:t>Cavity input power inevitably fluctuates to keep the cavity voltage constant.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ja-JP" sz="1200" dirty="0"/>
              <a:t>Some of the LER trips seem associated with this fluctuation (discussed later).</a:t>
            </a:r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4038600" y="4679950"/>
            <a:ext cx="574675" cy="293688"/>
          </a:xfrm>
          <a:prstGeom prst="rect">
            <a:avLst/>
          </a:prstGeom>
          <a:noFill/>
          <a:ln w="19050">
            <a:solidFill>
              <a:srgbClr val="FF090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200">
                <a:solidFill>
                  <a:srgbClr val="FF0000"/>
                </a:solidFill>
                <a:latin typeface="Arial" charset="0"/>
                <a:ea typeface="ＭＳ Ｐゴシック" pitchFamily="84" charset="-128"/>
              </a:rPr>
              <a:t>LER</a:t>
            </a: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2057400" y="4679950"/>
            <a:ext cx="574675" cy="293688"/>
          </a:xfrm>
          <a:prstGeom prst="rect">
            <a:avLst/>
          </a:prstGeom>
          <a:noFill/>
          <a:ln w="19050">
            <a:solidFill>
              <a:srgbClr val="FF0903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200">
                <a:solidFill>
                  <a:srgbClr val="FF0000"/>
                </a:solidFill>
                <a:latin typeface="Arial" charset="0"/>
                <a:ea typeface="ＭＳ Ｐゴシック" pitchFamily="84" charset="-128"/>
              </a:rPr>
              <a:t>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Commisioning of Crab RF system (K. Akai)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8458200" cy="609600"/>
          </a:xfrm>
        </p:spPr>
        <p:txBody>
          <a:bodyPr>
            <a:normAutofit fontScale="90000"/>
          </a:bodyPr>
          <a:lstStyle/>
          <a:p>
            <a:r>
              <a:rPr lang="en-US" altLang="ja-JP"/>
              <a:t>Phase stability</a:t>
            </a:r>
            <a:r>
              <a:rPr lang="en-US" altLang="ja-JP" sz="1800"/>
              <a:t> (histogram of phase detector signal)</a:t>
            </a:r>
            <a:endParaRPr lang="en-US" altLang="ja-JP"/>
          </a:p>
        </p:txBody>
      </p:sp>
      <p:pic>
        <p:nvPicPr>
          <p:cNvPr id="45059" name="Picture 3" descr="crab-her-commissioning-phase-20070220-2_ページ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7625" y="1447800"/>
            <a:ext cx="3473450" cy="4495800"/>
          </a:xfrm>
          <a:prstGeom prst="rect">
            <a:avLst/>
          </a:prstGeom>
          <a:noFill/>
        </p:spPr>
      </p:pic>
      <p:pic>
        <p:nvPicPr>
          <p:cNvPr id="45060" name="Picture 4" descr="crab-ler-commissioning-phase-20070220-2_ページ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47800"/>
            <a:ext cx="3475038" cy="4495800"/>
          </a:xfrm>
          <a:prstGeom prst="rect">
            <a:avLst/>
          </a:prstGeom>
          <a:noFill/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838200" y="1524000"/>
            <a:ext cx="685800" cy="385763"/>
          </a:xfrm>
          <a:prstGeom prst="rect">
            <a:avLst/>
          </a:prstGeom>
          <a:noFill/>
          <a:ln w="19050">
            <a:solidFill>
              <a:srgbClr val="093A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0000FF"/>
                </a:solidFill>
                <a:latin typeface="Arial" charset="0"/>
                <a:ea typeface="ＭＳ Ｐゴシック" pitchFamily="84" charset="-128"/>
              </a:rPr>
              <a:t>HER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7696200" y="1524000"/>
            <a:ext cx="647700" cy="385763"/>
          </a:xfrm>
          <a:prstGeom prst="rect">
            <a:avLst/>
          </a:prstGeom>
          <a:noFill/>
          <a:ln w="19050">
            <a:solidFill>
              <a:srgbClr val="FF090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FF0000"/>
                </a:solidFill>
                <a:latin typeface="Arial" charset="0"/>
                <a:ea typeface="ＭＳ Ｐゴシック" pitchFamily="84" charset="-128"/>
              </a:rPr>
              <a:t>LER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1752600" y="1828800"/>
            <a:ext cx="873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0000FF"/>
                </a:solidFill>
                <a:latin typeface="HG創英角ﾎﾟｯﾌﾟ体" pitchFamily="49" charset="-128"/>
                <a:ea typeface="HG創英角ﾎﾟｯﾌﾟ体" pitchFamily="49" charset="-128"/>
              </a:rPr>
              <a:t>0.007°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4994275" y="1849438"/>
            <a:ext cx="873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0.046°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1752600" y="5715000"/>
            <a:ext cx="55197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>
                <a:latin typeface="HG創英角ﾎﾟｯﾌﾟ体" pitchFamily="49" charset="-128"/>
                <a:ea typeface="HG創英角ﾎﾟｯﾌﾟ体" pitchFamily="49" charset="-128"/>
              </a:rPr>
              <a:t>Distribution of cavity phase (cavity feedback loops on)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3962400" y="2870200"/>
            <a:ext cx="1277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Linear scale</a:t>
            </a:r>
          </a:p>
        </p:txBody>
      </p:sp>
      <p:sp>
        <p:nvSpPr>
          <p:cNvPr id="45067" name="Text Box 11"/>
          <p:cNvSpPr txBox="1">
            <a:spLocks noChangeArrowheads="1"/>
          </p:cNvSpPr>
          <p:nvPr/>
        </p:nvSpPr>
        <p:spPr bwMode="auto">
          <a:xfrm>
            <a:off x="4038600" y="4724400"/>
            <a:ext cx="1052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600"/>
              <a:t>Log scale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508104" y="6093296"/>
            <a:ext cx="3590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The required stability is </a:t>
            </a:r>
            <a:r>
              <a:rPr kumimoji="1" lang="en-US" altLang="ja-JP" dirty="0" smtClean="0"/>
              <a:t>0.27degree.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Commisioning of Crab RF system (K. Akai)</a:t>
            </a:r>
          </a:p>
        </p:txBody>
      </p:sp>
      <p:sp>
        <p:nvSpPr>
          <p:cNvPr id="13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D8988-1969-469B-B633-BDAD4CA38B31}" type="slidenum">
              <a:rPr lang="en-US" altLang="ja-JP"/>
              <a:pPr/>
              <a:t>15</a:t>
            </a:fld>
            <a:endParaRPr lang="en-US" altLang="ja-JP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Phase stability (cavity pick up signal)</a:t>
            </a:r>
          </a:p>
        </p:txBody>
      </p:sp>
      <p:pic>
        <p:nvPicPr>
          <p:cNvPr id="46083" name="Picture 3" descr="IMG_0251.JPG                                                   00805FE6Macintosh HD                   C12DDCCD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447800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4" name="Picture 4" descr="IMG_0255.JPG                                                   00805FE6Macintosh HD                   C12DDCCD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447800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085" name="Picture 5" descr="IMG_0250.JPG                                                   00805FE6Macintosh HD                   C12DDCCD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447800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376238" y="3560763"/>
            <a:ext cx="25892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922FF"/>
                </a:solidFill>
              </a:rPr>
              <a:t>Span 3MHz</a:t>
            </a:r>
          </a:p>
          <a:p>
            <a:r>
              <a:rPr lang="en-US" altLang="ja-JP"/>
              <a:t>No significant sidebands seen.</a:t>
            </a: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3233738" y="3560763"/>
            <a:ext cx="285591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922FF"/>
                </a:solidFill>
              </a:rPr>
              <a:t>Span 200 kHz</a:t>
            </a:r>
            <a:endParaRPr lang="en-US" altLang="ja-JP"/>
          </a:p>
          <a:p>
            <a:r>
              <a:rPr lang="en-US" altLang="ja-JP"/>
              <a:t>Sideband peaks at 32kHz, 64kHz.</a:t>
            </a:r>
          </a:p>
          <a:p>
            <a:r>
              <a:rPr lang="en-US" altLang="ja-JP">
                <a:solidFill>
                  <a:srgbClr val="FF0303"/>
                </a:solidFill>
              </a:rPr>
              <a:t>Phase error &lt; ± 0.01 deg (fast)</a:t>
            </a:r>
            <a:endParaRPr lang="en-US" altLang="ja-JP" sz="1600">
              <a:latin typeface="Times" pitchFamily="84" charset="0"/>
            </a:endParaRP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6237288" y="3552825"/>
            <a:ext cx="266858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922FF"/>
                </a:solidFill>
              </a:rPr>
              <a:t>Span 200 Hz</a:t>
            </a:r>
          </a:p>
          <a:p>
            <a:r>
              <a:rPr lang="en-US" altLang="ja-JP"/>
              <a:t>Sideband peaks </a:t>
            </a:r>
          </a:p>
          <a:p>
            <a:r>
              <a:rPr lang="en-US" altLang="ja-JP"/>
              <a:t>  at 32, 37, 46, 50, 100 Hz.</a:t>
            </a:r>
          </a:p>
          <a:p>
            <a:r>
              <a:rPr lang="en-US" altLang="ja-JP">
                <a:solidFill>
                  <a:srgbClr val="FF0303"/>
                </a:solidFill>
              </a:rPr>
              <a:t>Phase error &lt; ± 0.07 deg (slow)</a:t>
            </a:r>
            <a:endParaRPr lang="en-US" altLang="ja-JP"/>
          </a:p>
        </p:txBody>
      </p:sp>
      <p:sp>
        <p:nvSpPr>
          <p:cNvPr id="46089" name="Text Box 9"/>
          <p:cNvSpPr txBox="1">
            <a:spLocks noChangeArrowheads="1"/>
          </p:cNvSpPr>
          <p:nvPr/>
        </p:nvSpPr>
        <p:spPr bwMode="auto">
          <a:xfrm>
            <a:off x="7772400" y="838200"/>
            <a:ext cx="647700" cy="385763"/>
          </a:xfrm>
          <a:prstGeom prst="rect">
            <a:avLst/>
          </a:prstGeom>
          <a:noFill/>
          <a:ln w="19050">
            <a:solidFill>
              <a:srgbClr val="FF090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LER</a:t>
            </a:r>
          </a:p>
        </p:txBody>
      </p:sp>
      <p:sp>
        <p:nvSpPr>
          <p:cNvPr id="4609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467544" y="5310336"/>
            <a:ext cx="8229600" cy="1143000"/>
          </a:xfrm>
          <a:noFill/>
          <a:ln/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Spectrum of pick up signal is consistent with phase detector data.</a:t>
            </a:r>
          </a:p>
          <a:p>
            <a:r>
              <a:rPr lang="en-US" altLang="ja-JP" dirty="0"/>
              <a:t>The measured phase error is much smaller than the allowed values given by beam-beam simulation.</a:t>
            </a:r>
          </a:p>
        </p:txBody>
      </p:sp>
      <p:sp>
        <p:nvSpPr>
          <p:cNvPr id="46091" name="Text Box 11"/>
          <p:cNvSpPr txBox="1">
            <a:spLocks noChangeArrowheads="1"/>
          </p:cNvSpPr>
          <p:nvPr/>
        </p:nvSpPr>
        <p:spPr bwMode="auto">
          <a:xfrm>
            <a:off x="179512" y="4509120"/>
            <a:ext cx="5976664" cy="64633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/>
              <a:t>According to b-b simulation by Ohmi-san, allowed phase error </a:t>
            </a:r>
          </a:p>
          <a:p>
            <a:r>
              <a:rPr lang="en-US" altLang="ja-JP"/>
              <a:t>for N-turn correlation is 0.1×√N (degree).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Crab cavity operation (K. Akai)</a:t>
            </a:r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Crab RF system_3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1"/>
            <a:ext cx="8229600" cy="2116832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/>
              <a:t>Special cares are taken for the coaxial beam pipe.</a:t>
            </a:r>
          </a:p>
          <a:p>
            <a:pPr lvl="1"/>
            <a:r>
              <a:rPr lang="en-US" altLang="ja-JP" dirty="0">
                <a:solidFill>
                  <a:srgbClr val="08AB0B"/>
                </a:solidFill>
              </a:rPr>
              <a:t>A sub tuner is added to align the coax horizontally</a:t>
            </a:r>
            <a:r>
              <a:rPr lang="en-US" altLang="ja-JP" dirty="0"/>
              <a:t> in order to minimize the coupling of the crabbing mode between the cell and the coax.</a:t>
            </a:r>
          </a:p>
          <a:p>
            <a:pPr lvl="1"/>
            <a:r>
              <a:rPr lang="en-US" altLang="ja-JP" dirty="0">
                <a:solidFill>
                  <a:srgbClr val="08AB0B"/>
                </a:solidFill>
              </a:rPr>
              <a:t>RF signals monitored at seven pickup ports located in the coax are connected to the fast interlock system.</a:t>
            </a:r>
            <a:r>
              <a:rPr lang="en-US" altLang="ja-JP" dirty="0"/>
              <a:t> It protects the ferrite damper at the end of the coax from abnormally large crabbing-mode power that can leak through the coax on the occasion of a discharge at the coax or the notch filter.</a:t>
            </a: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25" y="3625850"/>
            <a:ext cx="5414963" cy="262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49" name="AutoShape 5"/>
          <p:cNvSpPr>
            <a:spLocks noChangeArrowheads="1"/>
          </p:cNvSpPr>
          <p:nvPr/>
        </p:nvSpPr>
        <p:spPr bwMode="auto">
          <a:xfrm>
            <a:off x="4183063" y="4411663"/>
            <a:ext cx="104775" cy="323850"/>
          </a:xfrm>
          <a:prstGeom prst="upDownArrow">
            <a:avLst>
              <a:gd name="adj1" fmla="val 50000"/>
              <a:gd name="adj2" fmla="val 61818"/>
            </a:avLst>
          </a:prstGeom>
          <a:solidFill>
            <a:srgbClr val="F0B25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3640138" y="4024313"/>
            <a:ext cx="860425" cy="284162"/>
          </a:xfrm>
          <a:prstGeom prst="rect">
            <a:avLst/>
          </a:prstGeom>
          <a:solidFill>
            <a:srgbClr val="F0B25B"/>
          </a:solidFill>
          <a:ln w="9525">
            <a:solidFill>
              <a:srgbClr val="F0B25B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Sub-tuner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4795838" y="5256213"/>
            <a:ext cx="1081087" cy="284162"/>
          </a:xfrm>
          <a:prstGeom prst="rect">
            <a:avLst/>
          </a:prstGeom>
          <a:solidFill>
            <a:srgbClr val="F0B25B"/>
          </a:solidFill>
          <a:ln w="9525">
            <a:solidFill>
              <a:srgbClr val="F0B25B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Monitor ports</a:t>
            </a:r>
          </a:p>
        </p:txBody>
      </p:sp>
      <p:sp>
        <p:nvSpPr>
          <p:cNvPr id="82952" name="Oval 8"/>
          <p:cNvSpPr>
            <a:spLocks noChangeArrowheads="1"/>
          </p:cNvSpPr>
          <p:nvPr/>
        </p:nvSpPr>
        <p:spPr bwMode="auto">
          <a:xfrm>
            <a:off x="5614988" y="4764088"/>
            <a:ext cx="95250" cy="85725"/>
          </a:xfrm>
          <a:prstGeom prst="ellipse">
            <a:avLst/>
          </a:prstGeom>
          <a:solidFill>
            <a:srgbClr val="F0B25B"/>
          </a:solidFill>
          <a:ln w="9525">
            <a:solidFill>
              <a:srgbClr val="F0B25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53" name="Oval 9"/>
          <p:cNvSpPr>
            <a:spLocks noChangeArrowheads="1"/>
          </p:cNvSpPr>
          <p:nvPr/>
        </p:nvSpPr>
        <p:spPr bwMode="auto">
          <a:xfrm>
            <a:off x="5614988" y="4306888"/>
            <a:ext cx="95250" cy="85725"/>
          </a:xfrm>
          <a:prstGeom prst="ellipse">
            <a:avLst/>
          </a:prstGeom>
          <a:solidFill>
            <a:srgbClr val="F0B25B"/>
          </a:solidFill>
          <a:ln w="9525">
            <a:solidFill>
              <a:srgbClr val="F0B25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54" name="Oval 10"/>
          <p:cNvSpPr>
            <a:spLocks noChangeArrowheads="1"/>
          </p:cNvSpPr>
          <p:nvPr/>
        </p:nvSpPr>
        <p:spPr bwMode="auto">
          <a:xfrm>
            <a:off x="4718050" y="4306888"/>
            <a:ext cx="95250" cy="85725"/>
          </a:xfrm>
          <a:prstGeom prst="ellipse">
            <a:avLst/>
          </a:prstGeom>
          <a:solidFill>
            <a:srgbClr val="F0B25B"/>
          </a:solidFill>
          <a:ln w="9525">
            <a:solidFill>
              <a:srgbClr val="F0B25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55" name="Oval 11"/>
          <p:cNvSpPr>
            <a:spLocks noChangeArrowheads="1"/>
          </p:cNvSpPr>
          <p:nvPr/>
        </p:nvSpPr>
        <p:spPr bwMode="auto">
          <a:xfrm>
            <a:off x="4718050" y="4764088"/>
            <a:ext cx="95250" cy="85725"/>
          </a:xfrm>
          <a:prstGeom prst="ellipse">
            <a:avLst/>
          </a:prstGeom>
          <a:solidFill>
            <a:srgbClr val="F0B25B"/>
          </a:solidFill>
          <a:ln w="9525">
            <a:solidFill>
              <a:srgbClr val="F0B25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56" name="Line 12"/>
          <p:cNvSpPr>
            <a:spLocks noChangeShapeType="1"/>
          </p:cNvSpPr>
          <p:nvPr/>
        </p:nvSpPr>
        <p:spPr bwMode="auto">
          <a:xfrm flipV="1">
            <a:off x="5481638" y="4859338"/>
            <a:ext cx="152400" cy="382587"/>
          </a:xfrm>
          <a:prstGeom prst="line">
            <a:avLst/>
          </a:prstGeom>
          <a:noFill/>
          <a:ln w="19050">
            <a:solidFill>
              <a:srgbClr val="F0B25B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2957" name="Line 13"/>
          <p:cNvSpPr>
            <a:spLocks noChangeShapeType="1"/>
          </p:cNvSpPr>
          <p:nvPr/>
        </p:nvSpPr>
        <p:spPr bwMode="auto">
          <a:xfrm flipH="1" flipV="1">
            <a:off x="4764088" y="4878388"/>
            <a:ext cx="334962" cy="363537"/>
          </a:xfrm>
          <a:prstGeom prst="line">
            <a:avLst/>
          </a:prstGeom>
          <a:noFill/>
          <a:ln w="19050">
            <a:solidFill>
              <a:srgbClr val="F0B25B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228184" y="5661248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With band path filters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/>
          <p:nvPr/>
        </p:nvCxnSpPr>
        <p:spPr>
          <a:xfrm rot="10800000">
            <a:off x="5868144" y="5589240"/>
            <a:ext cx="43204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2008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172450" cy="620713"/>
          </a:xfrm>
        </p:spPr>
        <p:txBody>
          <a:bodyPr/>
          <a:lstStyle/>
          <a:p>
            <a:pPr algn="l"/>
            <a:r>
              <a:rPr lang="en-US" altLang="ja-JP" sz="2800">
                <a:solidFill>
                  <a:schemeClr val="tx1"/>
                </a:solidFill>
                <a:latin typeface="Times New Roman" pitchFamily="18" charset="0"/>
              </a:rPr>
              <a:t>Adjustment of Coaxial Coupler Position by Sub Tuner</a:t>
            </a:r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133600"/>
            <a:ext cx="4321175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60575"/>
            <a:ext cx="4392613" cy="377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7667625" y="549275"/>
            <a:ext cx="1301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by A. Kabe</a:t>
            </a: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250825" y="692150"/>
            <a:ext cx="68262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By adjusting coaxial coupler on the axis of crab cavity,</a:t>
            </a:r>
          </a:p>
          <a:p>
            <a:r>
              <a:rPr lang="en-US" altLang="ja-JP"/>
              <a:t>                                    the crab mode can be prevented going out.</a:t>
            </a:r>
          </a:p>
          <a:p>
            <a:endParaRPr lang="en-US" altLang="ja-JP"/>
          </a:p>
          <a:p>
            <a:r>
              <a:rPr lang="en-US" altLang="ja-JP"/>
              <a:t>The coupler position can be controlled by sub-tuner. </a:t>
            </a:r>
          </a:p>
          <a:p>
            <a:r>
              <a:rPr lang="en-US" altLang="ja-JP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Commisioning of Crab RF system (K. Akai)</a:t>
            </a:r>
          </a:p>
        </p:txBody>
      </p:sp>
      <p:sp>
        <p:nvSpPr>
          <p:cNvPr id="19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B5CC7-AC66-46F5-8D97-8036FE9938BC}" type="slidenum">
              <a:rPr lang="en-US" altLang="ja-JP"/>
              <a:pPr/>
              <a:t>18</a:t>
            </a:fld>
            <a:endParaRPr lang="en-US" altLang="ja-JP"/>
          </a:p>
        </p:txBody>
      </p:sp>
      <p:pic>
        <p:nvPicPr>
          <p:cNvPr id="66562" name="Picture 2" descr="her-field-center-sea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813" y="430213"/>
            <a:ext cx="4365625" cy="5651500"/>
          </a:xfrm>
          <a:prstGeom prst="rect">
            <a:avLst/>
          </a:prstGeom>
          <a:noFill/>
        </p:spPr>
      </p:pic>
      <p:pic>
        <p:nvPicPr>
          <p:cNvPr id="66563" name="Picture 3" descr="ler-field-center-searc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4700" y="430213"/>
            <a:ext cx="4376738" cy="5665787"/>
          </a:xfrm>
          <a:prstGeom prst="rect">
            <a:avLst/>
          </a:prstGeom>
          <a:noFill/>
        </p:spPr>
      </p:pic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887413" y="1771650"/>
            <a:ext cx="762000" cy="492125"/>
          </a:xfrm>
          <a:prstGeom prst="rect">
            <a:avLst/>
          </a:prstGeom>
          <a:solidFill>
            <a:schemeClr val="bg1"/>
          </a:solidFill>
          <a:ln w="19050">
            <a:solidFill>
              <a:srgbClr val="093A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3333FF"/>
                </a:solidFill>
                <a:latin typeface="HG創英角ﾎﾟｯﾌﾟ体" pitchFamily="49" charset="-128"/>
                <a:ea typeface="HG創英角ﾎﾟｯﾌﾟ体" pitchFamily="49" charset="-128"/>
              </a:rPr>
              <a:t>HER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5219700" y="1727200"/>
            <a:ext cx="730250" cy="492125"/>
          </a:xfrm>
          <a:prstGeom prst="rect">
            <a:avLst/>
          </a:prstGeom>
          <a:solidFill>
            <a:schemeClr val="bg1"/>
          </a:solidFill>
          <a:ln w="19050">
            <a:solidFill>
              <a:srgbClr val="FF0903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LER</a:t>
            </a:r>
          </a:p>
        </p:txBody>
      </p:sp>
      <p:sp>
        <p:nvSpPr>
          <p:cNvPr id="66566" name="Line 6"/>
          <p:cNvSpPr>
            <a:spLocks noChangeShapeType="1"/>
          </p:cNvSpPr>
          <p:nvPr/>
        </p:nvSpPr>
        <p:spPr bwMode="auto">
          <a:xfrm>
            <a:off x="1763713" y="1843088"/>
            <a:ext cx="1587" cy="8636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>
            <a:off x="6443663" y="1771650"/>
            <a:ext cx="1587" cy="6477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2627313" y="4306888"/>
            <a:ext cx="628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Arial" charset="0"/>
                <a:ea typeface="HG創英角ﾎﾟｯﾌﾟ体" pitchFamily="49" charset="-128"/>
              </a:rPr>
              <a:t>Outer</a:t>
            </a: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7170738" y="4316413"/>
            <a:ext cx="628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Arial" charset="0"/>
                <a:ea typeface="HG創英角ﾎﾟｯﾌﾟ体" pitchFamily="49" charset="-128"/>
              </a:rPr>
              <a:t>Outer</a:t>
            </a:r>
          </a:p>
        </p:txBody>
      </p:sp>
      <p:sp>
        <p:nvSpPr>
          <p:cNvPr id="66570" name="Text Box 10"/>
          <p:cNvSpPr txBox="1">
            <a:spLocks noChangeArrowheads="1"/>
          </p:cNvSpPr>
          <p:nvPr/>
        </p:nvSpPr>
        <p:spPr bwMode="auto">
          <a:xfrm>
            <a:off x="900113" y="4306888"/>
            <a:ext cx="5889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Arial" charset="0"/>
                <a:ea typeface="HG創英角ﾎﾟｯﾌﾟ体" pitchFamily="49" charset="-128"/>
              </a:rPr>
              <a:t>Inner</a:t>
            </a:r>
          </a:p>
        </p:txBody>
      </p:sp>
      <p:sp>
        <p:nvSpPr>
          <p:cNvPr id="66571" name="Text Box 11"/>
          <p:cNvSpPr txBox="1">
            <a:spLocks noChangeArrowheads="1"/>
          </p:cNvSpPr>
          <p:nvPr/>
        </p:nvSpPr>
        <p:spPr bwMode="auto">
          <a:xfrm>
            <a:off x="5299075" y="4316413"/>
            <a:ext cx="58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>
                <a:latin typeface="Arial" charset="0"/>
                <a:ea typeface="HG創英角ﾎﾟｯﾌﾟ体" pitchFamily="49" charset="-128"/>
              </a:rPr>
              <a:t>Inner</a:t>
            </a:r>
          </a:p>
        </p:txBody>
      </p:sp>
      <p:sp>
        <p:nvSpPr>
          <p:cNvPr id="66572" name="Text Box 12"/>
          <p:cNvSpPr txBox="1">
            <a:spLocks noChangeArrowheads="1"/>
          </p:cNvSpPr>
          <p:nvPr/>
        </p:nvSpPr>
        <p:spPr bwMode="auto">
          <a:xfrm>
            <a:off x="2751138" y="3648075"/>
            <a:ext cx="76835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HG創英角ﾎﾟｯﾌﾟ体" pitchFamily="49" charset="-128"/>
                <a:ea typeface="HG創英角ﾎﾟｯﾌﾟ体" pitchFamily="49" charset="-128"/>
              </a:rPr>
              <a:t>40kHz</a:t>
            </a:r>
          </a:p>
        </p:txBody>
      </p:sp>
      <p:sp>
        <p:nvSpPr>
          <p:cNvPr id="66573" name="Text Box 13"/>
          <p:cNvSpPr txBox="1">
            <a:spLocks noChangeArrowheads="1"/>
          </p:cNvSpPr>
          <p:nvPr/>
        </p:nvSpPr>
        <p:spPr bwMode="auto">
          <a:xfrm>
            <a:off x="7200900" y="3643313"/>
            <a:ext cx="76835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latin typeface="HG創英角ﾎﾟｯﾌﾟ体" pitchFamily="49" charset="-128"/>
                <a:ea typeface="HG創英角ﾎﾟｯﾌﾟ体" pitchFamily="49" charset="-128"/>
              </a:rPr>
              <a:t>40kHz</a:t>
            </a:r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7416800" y="2419350"/>
            <a:ext cx="65405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5kHz</a:t>
            </a:r>
          </a:p>
        </p:txBody>
      </p:sp>
      <p:sp>
        <p:nvSpPr>
          <p:cNvPr id="66575" name="Text Box 15"/>
          <p:cNvSpPr txBox="1">
            <a:spLocks noChangeArrowheads="1"/>
          </p:cNvSpPr>
          <p:nvPr/>
        </p:nvSpPr>
        <p:spPr bwMode="auto">
          <a:xfrm>
            <a:off x="2916238" y="2419350"/>
            <a:ext cx="65405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800">
                <a:solidFill>
                  <a:srgbClr val="FF0000"/>
                </a:solidFill>
                <a:latin typeface="HG創英角ﾎﾟｯﾌﾟ体" pitchFamily="49" charset="-128"/>
                <a:ea typeface="HG創英角ﾎﾟｯﾌﾟ体" pitchFamily="49" charset="-128"/>
              </a:rPr>
              <a:t>5kHz</a:t>
            </a:r>
          </a:p>
        </p:txBody>
      </p:sp>
      <p:sp>
        <p:nvSpPr>
          <p:cNvPr id="66576" name="Rectangle 16"/>
          <p:cNvSpPr>
            <a:spLocks noChangeArrowheads="1"/>
          </p:cNvSpPr>
          <p:nvPr/>
        </p:nvSpPr>
        <p:spPr bwMode="auto">
          <a:xfrm>
            <a:off x="685800" y="6858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ja-JP" sz="2800">
                <a:solidFill>
                  <a:schemeClr val="tx2"/>
                </a:solidFill>
              </a:rPr>
              <a:t>Searching Field Center in Crab Cavity</a:t>
            </a:r>
          </a:p>
        </p:txBody>
      </p:sp>
      <p:sp>
        <p:nvSpPr>
          <p:cNvPr id="66577" name="Rectangle 17"/>
          <p:cNvSpPr>
            <a:spLocks noChangeArrowheads="1"/>
          </p:cNvSpPr>
          <p:nvPr/>
        </p:nvSpPr>
        <p:spPr bwMode="auto">
          <a:xfrm>
            <a:off x="685800" y="5105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ja-JP" sz="1600">
                <a:solidFill>
                  <a:srgbClr val="093AFF"/>
                </a:solidFill>
              </a:rPr>
              <a:t>Field center was searched by measuring the crabbing mode amplitude excited by a beam with the crab cavity detuned. Two measurements with different detuning frequencies agreed to each other. 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ja-JP" sz="1600">
                <a:solidFill>
                  <a:srgbClr val="093AFF"/>
                </a:solidFill>
              </a:rPr>
              <a:t>A local bump orbit was set to make the beam aligned on the field center.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2007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Crab cavity operation (K. Akai)</a:t>
            </a:r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Oscillation of high-current crabbing beams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3375" y="1476375"/>
            <a:ext cx="4611688" cy="4904953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A large-amplitude oscillation was observed in high-current crab-crossing operation in June.</a:t>
            </a:r>
          </a:p>
          <a:p>
            <a:pPr lvl="1"/>
            <a:r>
              <a:rPr lang="en-US" altLang="ja-JP" dirty="0"/>
              <a:t>It caused unstable collision, short beam life time and luminosity degradation.</a:t>
            </a:r>
          </a:p>
          <a:p>
            <a:pPr lvl="1"/>
            <a:r>
              <a:rPr lang="en-US" altLang="ja-JP" dirty="0">
                <a:solidFill>
                  <a:srgbClr val="FF0903"/>
                </a:solidFill>
              </a:rPr>
              <a:t>Crab amplitude and phase were modulated at 540 Hz. Horizontal oscillation of beams was also observed at the same frequency.</a:t>
            </a:r>
            <a:r>
              <a:rPr lang="en-US" altLang="ja-JP" dirty="0"/>
              <a:t> </a:t>
            </a:r>
          </a:p>
          <a:p>
            <a:pPr lvl="1"/>
            <a:r>
              <a:rPr lang="en-US" altLang="ja-JP" dirty="0">
                <a:solidFill>
                  <a:srgbClr val="093AFF"/>
                </a:solidFill>
              </a:rPr>
              <a:t>None of the beam orbit feedback systems is responsible,</a:t>
            </a:r>
            <a:r>
              <a:rPr lang="en-US" altLang="ja-JP" dirty="0"/>
              <a:t> since their time constants are 1 to 20 sec, much slower than the oscillation.</a:t>
            </a:r>
          </a:p>
          <a:p>
            <a:pPr lvl="1"/>
            <a:r>
              <a:rPr lang="en-US" altLang="ja-JP" dirty="0"/>
              <a:t>The oscillation occurred when the LER tuning phase migrated to the positive side. This gave us a hint to understand the phenomena.</a:t>
            </a:r>
          </a:p>
        </p:txBody>
      </p:sp>
      <p:pic>
        <p:nvPicPr>
          <p:cNvPr id="107524" name="Picture 4" descr="ピクチャ 2.png                                                 00048283Macintosh HD                   C12DDCCD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6963" y="1311275"/>
            <a:ext cx="2847975" cy="2936875"/>
          </a:xfrm>
          <a:prstGeom prst="rect">
            <a:avLst/>
          </a:prstGeom>
          <a:noFill/>
        </p:spPr>
      </p:pic>
      <p:pic>
        <p:nvPicPr>
          <p:cNvPr id="107525" name="Picture 5" descr="0706230400.jpg                                                 0126CB97Macintosh HD                   C12DDCCD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8725" y="4335463"/>
            <a:ext cx="2508250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288925" y="2849563"/>
            <a:ext cx="20431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/>
              <a:t>Beam-beam kick is shaken.</a:t>
            </a:r>
          </a:p>
        </p:txBody>
      </p:sp>
      <p:sp>
        <p:nvSpPr>
          <p:cNvPr id="107527" name="Line 7"/>
          <p:cNvSpPr>
            <a:spLocks noChangeShapeType="1"/>
          </p:cNvSpPr>
          <p:nvPr/>
        </p:nvSpPr>
        <p:spPr bwMode="auto">
          <a:xfrm flipV="1">
            <a:off x="1603375" y="2501900"/>
            <a:ext cx="315913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7528" name="Oval 8"/>
          <p:cNvSpPr>
            <a:spLocks noChangeArrowheads="1"/>
          </p:cNvSpPr>
          <p:nvPr/>
        </p:nvSpPr>
        <p:spPr bwMode="auto">
          <a:xfrm>
            <a:off x="1755775" y="2090738"/>
            <a:ext cx="803275" cy="4683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2008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altLang="ja-JP" dirty="0" smtClean="0"/>
              <a:t>Comparison between crab and SCC</a:t>
            </a:r>
            <a:endParaRPr kumimoji="1" lang="ja-JP" altLang="en-US" dirty="0"/>
          </a:p>
        </p:txBody>
      </p:sp>
      <p:sp>
        <p:nvSpPr>
          <p:cNvPr id="5" name="コンテンツ プレースホルダ 2"/>
          <p:cNvSpPr txBox="1">
            <a:spLocks/>
          </p:cNvSpPr>
          <p:nvPr/>
        </p:nvSpPr>
        <p:spPr>
          <a:xfrm>
            <a:off x="446856" y="1340768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3200" noProof="0" dirty="0" err="1" smtClean="0"/>
              <a:t>Qext</a:t>
            </a:r>
            <a:r>
              <a:rPr lang="en-US" altLang="ja-JP" sz="3200" noProof="0" dirty="0" smtClean="0"/>
              <a:t> of the </a:t>
            </a:r>
            <a:r>
              <a:rPr lang="en-US" altLang="ja-JP" sz="3200" dirty="0" smtClean="0"/>
              <a:t>cavities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ja-JP" sz="3200" dirty="0" smtClean="0"/>
              <a:t>	</a:t>
            </a:r>
            <a:r>
              <a:rPr lang="en-US" altLang="ja-JP" sz="2000" dirty="0" smtClean="0"/>
              <a:t>Crab : 1.6~2x10</a:t>
            </a:r>
            <a:r>
              <a:rPr lang="en-US" altLang="ja-JP" sz="2000" baseline="30000" dirty="0" smtClean="0"/>
              <a:t>5</a:t>
            </a:r>
            <a:r>
              <a:rPr lang="en-US" altLang="ja-JP" sz="2000" dirty="0" smtClean="0"/>
              <a:t>           SCC : ~7x10</a:t>
            </a:r>
            <a:r>
              <a:rPr lang="en-US" altLang="ja-JP" sz="2000" baseline="30000" dirty="0" smtClean="0"/>
              <a:t>4</a:t>
            </a:r>
            <a:endParaRPr kumimoji="1" lang="en-US" altLang="ja-JP" sz="2000" b="0" i="0" u="none" strike="noStrike" kern="1200" cap="none" spc="0" normalizeH="0" baseline="30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Tuning strategy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altLang="ja-JP" sz="2000" dirty="0" smtClean="0"/>
              <a:t>	Crab : Insert the coaxial coupler.           </a:t>
            </a:r>
            <a:r>
              <a:rPr lang="en-US" altLang="ja-JP" sz="2000" noProof="0" dirty="0" smtClean="0"/>
              <a:t>SCC : deform the cavity.</a:t>
            </a:r>
            <a:endParaRPr kumimoji="1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3200" dirty="0" smtClean="0"/>
              <a:t>Required mode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en-US" altLang="ja-JP" sz="3200" dirty="0" smtClean="0"/>
          </a:p>
          <a:p>
            <a:pPr marL="342900" indent="-342900">
              <a:spcBef>
                <a:spcPct val="20000"/>
              </a:spcBef>
              <a:defRPr/>
            </a:pPr>
            <a:r>
              <a:rPr lang="en-US" altLang="ja-JP" sz="2200" dirty="0" smtClean="0"/>
              <a:t>Crab mode : 509MHz   Lowest mode : ~410MHz     acc mode : 509MHz</a:t>
            </a:r>
            <a:endParaRPr kumimoji="1" lang="en-US" altLang="ja-JP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ja-JP" sz="3200" dirty="0" smtClean="0"/>
              <a:t>Beam loading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ja-JP" sz="2000" dirty="0" smtClean="0"/>
              <a:t>Crab : Depend on beam alignment, cavity phase and voltage.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altLang="ja-JP" sz="2000" dirty="0" smtClean="0"/>
              <a:t>SCC : Depend on the cavity phase and voltage.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27584" y="4149080"/>
            <a:ext cx="720080" cy="36004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683568" y="4301480"/>
            <a:ext cx="720080" cy="36004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" name="直線コネクタ 9"/>
          <p:cNvCxnSpPr/>
          <p:nvPr/>
        </p:nvCxnSpPr>
        <p:spPr>
          <a:xfrm rot="5400000">
            <a:off x="1403648" y="4509120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rot="5400000">
            <a:off x="683568" y="4149080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rot="5400000">
            <a:off x="683568" y="4509120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1403648" y="4149080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円/楕円 14"/>
          <p:cNvSpPr/>
          <p:nvPr/>
        </p:nvSpPr>
        <p:spPr>
          <a:xfrm>
            <a:off x="827584" y="4293096"/>
            <a:ext cx="216024" cy="21602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/>
        </p:nvSpPr>
        <p:spPr>
          <a:xfrm>
            <a:off x="1115616" y="4293096"/>
            <a:ext cx="216024" cy="21602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矢印コネクタ 17"/>
          <p:cNvCxnSpPr/>
          <p:nvPr/>
        </p:nvCxnSpPr>
        <p:spPr>
          <a:xfrm rot="5400000" flipH="1" flipV="1">
            <a:off x="899592" y="4293096"/>
            <a:ext cx="144016" cy="144016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rot="5400000">
            <a:off x="1151620" y="4329100"/>
            <a:ext cx="216024" cy="144016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 rot="5400000">
            <a:off x="970806" y="4436318"/>
            <a:ext cx="144016" cy="158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 rot="5400000">
            <a:off x="1044402" y="4436318"/>
            <a:ext cx="144016" cy="158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正方形/長方形 27"/>
          <p:cNvSpPr/>
          <p:nvPr/>
        </p:nvSpPr>
        <p:spPr>
          <a:xfrm>
            <a:off x="3635896" y="4149080"/>
            <a:ext cx="720080" cy="36004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3491880" y="4301480"/>
            <a:ext cx="720080" cy="36004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コネクタ 29"/>
          <p:cNvCxnSpPr/>
          <p:nvPr/>
        </p:nvCxnSpPr>
        <p:spPr>
          <a:xfrm rot="5400000">
            <a:off x="4211960" y="4509120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rot="5400000">
            <a:off x="3491880" y="4149080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5400000">
            <a:off x="3491880" y="4509120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rot="5400000">
            <a:off x="4211960" y="4149080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円/楕円 33"/>
          <p:cNvSpPr/>
          <p:nvPr/>
        </p:nvSpPr>
        <p:spPr>
          <a:xfrm>
            <a:off x="3635896" y="4293096"/>
            <a:ext cx="504056" cy="21602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矢印コネクタ 35"/>
          <p:cNvCxnSpPr/>
          <p:nvPr/>
        </p:nvCxnSpPr>
        <p:spPr>
          <a:xfrm rot="5400000" flipH="1" flipV="1">
            <a:off x="3851920" y="4365104"/>
            <a:ext cx="144016" cy="144016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rot="5400000">
            <a:off x="4067150" y="4436318"/>
            <a:ext cx="144016" cy="158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/>
          <p:cNvSpPr/>
          <p:nvPr/>
        </p:nvSpPr>
        <p:spPr>
          <a:xfrm>
            <a:off x="6372200" y="4140696"/>
            <a:ext cx="360040" cy="36004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6228184" y="4293096"/>
            <a:ext cx="360040" cy="36004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2" name="直線コネクタ 41"/>
          <p:cNvCxnSpPr/>
          <p:nvPr/>
        </p:nvCxnSpPr>
        <p:spPr>
          <a:xfrm rot="5400000">
            <a:off x="6588224" y="4500736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rot="5400000">
            <a:off x="6228184" y="4140696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rot="5400000">
            <a:off x="6228184" y="4500736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 rot="5400000">
            <a:off x="6588224" y="4140696"/>
            <a:ext cx="144016" cy="144016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円/楕円 45"/>
          <p:cNvSpPr/>
          <p:nvPr/>
        </p:nvSpPr>
        <p:spPr>
          <a:xfrm>
            <a:off x="6300192" y="4356720"/>
            <a:ext cx="216024" cy="21602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8" name="直線矢印コネクタ 47"/>
          <p:cNvCxnSpPr/>
          <p:nvPr/>
        </p:nvCxnSpPr>
        <p:spPr>
          <a:xfrm rot="5400000" flipH="1" flipV="1">
            <a:off x="6372200" y="4356720"/>
            <a:ext cx="144016" cy="144016"/>
          </a:xfrm>
          <a:prstGeom prst="straightConnector1">
            <a:avLst/>
          </a:prstGeom>
          <a:ln w="28575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 rot="5400000">
            <a:off x="4572000" y="3861048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4860032" y="3645024"/>
            <a:ext cx="3083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Damped by the coaxial coupler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236296" y="48691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(Lowest mode)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Crab cavity operation (K. Akai)</a:t>
            </a:r>
          </a:p>
        </p:txBody>
      </p:sp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A remedy for the oscillation was found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24375" y="1447800"/>
            <a:ext cx="4221163" cy="414144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ja-JP" dirty="0"/>
              <a:t>Observations at a machine study</a:t>
            </a:r>
          </a:p>
          <a:p>
            <a:pPr lvl="1">
              <a:lnSpc>
                <a:spcPct val="90000"/>
              </a:lnSpc>
            </a:pPr>
            <a:r>
              <a:rPr lang="en-US" altLang="ja-JP" dirty="0"/>
              <a:t>The oscillation occurred only with high-current colliding beams: it never occurred with a single beam, even at a high current. </a:t>
            </a:r>
          </a:p>
          <a:p>
            <a:pPr lvl="1">
              <a:lnSpc>
                <a:spcPct val="90000"/>
              </a:lnSpc>
            </a:pPr>
            <a:r>
              <a:rPr lang="en-US" altLang="ja-JP" dirty="0"/>
              <a:t>Both beams oscillates coherently.</a:t>
            </a:r>
          </a:p>
          <a:p>
            <a:pPr lvl="1">
              <a:lnSpc>
                <a:spcPct val="90000"/>
              </a:lnSpc>
            </a:pPr>
            <a:r>
              <a:rPr lang="en-US" altLang="ja-JP" dirty="0"/>
              <a:t>The threshold for the oscillation is dependent on the crab phase and tuning phase (see left).</a:t>
            </a:r>
          </a:p>
          <a:p>
            <a:pPr>
              <a:lnSpc>
                <a:spcPct val="90000"/>
              </a:lnSpc>
            </a:pPr>
            <a:r>
              <a:rPr lang="en-US" altLang="ja-JP" dirty="0"/>
              <a:t>Cause and remedy	</a:t>
            </a:r>
          </a:p>
          <a:p>
            <a:pPr lvl="1">
              <a:lnSpc>
                <a:spcPct val="90000"/>
              </a:lnSpc>
            </a:pPr>
            <a:r>
              <a:rPr lang="en-US" altLang="ja-JP" dirty="0">
                <a:solidFill>
                  <a:srgbClr val="FF0903"/>
                </a:solidFill>
              </a:rPr>
              <a:t>We concluded that the oscillation is caused by beam loading on crab cavities together with beam-beam force at the IP (see, next slide).</a:t>
            </a:r>
            <a:endParaRPr lang="en-US" altLang="ja-JP" dirty="0"/>
          </a:p>
          <a:p>
            <a:pPr lvl="1">
              <a:lnSpc>
                <a:spcPct val="90000"/>
              </a:lnSpc>
            </a:pPr>
            <a:r>
              <a:rPr lang="en-US" altLang="ja-JP" dirty="0">
                <a:solidFill>
                  <a:srgbClr val="093AFF"/>
                </a:solidFill>
              </a:rPr>
              <a:t>We found that it can be avoided by shifting the crabbing phase by +10° and controlling the tuning offset angle appropriately.</a:t>
            </a:r>
            <a:endParaRPr lang="en-US" altLang="ja-JP" dirty="0"/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207963" y="1543050"/>
            <a:ext cx="4687887" cy="3881438"/>
            <a:chOff x="131" y="972"/>
            <a:chExt cx="2953" cy="2445"/>
          </a:xfrm>
        </p:grpSpPr>
        <p:pic>
          <p:nvPicPr>
            <p:cNvPr id="108548" name="Picture 4" descr="LargeOscillation_3.jpg                                         00BBD91DMacintosh HD                   C12DDCCD: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1" y="972"/>
              <a:ext cx="2953" cy="22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8549" name="Text Box 5"/>
            <p:cNvSpPr txBox="1">
              <a:spLocks noChangeArrowheads="1"/>
            </p:cNvSpPr>
            <p:nvPr/>
          </p:nvSpPr>
          <p:spPr bwMode="auto">
            <a:xfrm>
              <a:off x="1025" y="3032"/>
              <a:ext cx="1381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059F08"/>
                  </a:solidFill>
                </a:rPr>
                <a:t>Both crab phase (degree)</a:t>
              </a:r>
            </a:p>
          </p:txBody>
        </p:sp>
        <p:sp>
          <p:nvSpPr>
            <p:cNvPr id="108550" name="Text Box 6"/>
            <p:cNvSpPr txBox="1">
              <a:spLocks noChangeArrowheads="1"/>
            </p:cNvSpPr>
            <p:nvPr/>
          </p:nvSpPr>
          <p:spPr bwMode="auto">
            <a:xfrm rot="-5400000">
              <a:off x="-417" y="1872"/>
              <a:ext cx="1425" cy="19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059F08"/>
                  </a:solidFill>
                </a:rPr>
                <a:t>LER tuning offset (degree)</a:t>
              </a:r>
            </a:p>
          </p:txBody>
        </p:sp>
        <p:sp>
          <p:nvSpPr>
            <p:cNvPr id="108551" name="Text Box 7"/>
            <p:cNvSpPr txBox="1">
              <a:spLocks noChangeArrowheads="1"/>
            </p:cNvSpPr>
            <p:nvPr/>
          </p:nvSpPr>
          <p:spPr bwMode="auto">
            <a:xfrm>
              <a:off x="1615" y="1176"/>
              <a:ext cx="921" cy="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200">
                  <a:solidFill>
                    <a:srgbClr val="059F08"/>
                  </a:solidFill>
                </a:rPr>
                <a:t>HER tuning offset: </a:t>
              </a:r>
            </a:p>
            <a:p>
              <a:r>
                <a:rPr lang="en-US" altLang="ja-JP" sz="1200">
                  <a:solidFill>
                    <a:srgbClr val="059F08"/>
                  </a:solidFill>
                </a:rPr>
                <a:t>φtun (HER)</a:t>
              </a:r>
            </a:p>
          </p:txBody>
        </p:sp>
        <p:sp>
          <p:nvSpPr>
            <p:cNvPr id="108555" name="Freeform 11"/>
            <p:cNvSpPr>
              <a:spLocks/>
            </p:cNvSpPr>
            <p:nvPr/>
          </p:nvSpPr>
          <p:spPr bwMode="auto">
            <a:xfrm>
              <a:off x="1023" y="1245"/>
              <a:ext cx="1648" cy="921"/>
            </a:xfrm>
            <a:custGeom>
              <a:avLst/>
              <a:gdLst/>
              <a:ahLst/>
              <a:cxnLst>
                <a:cxn ang="0">
                  <a:pos x="0" y="921"/>
                </a:cxn>
                <a:cxn ang="0">
                  <a:pos x="517" y="758"/>
                </a:cxn>
                <a:cxn ang="0">
                  <a:pos x="824" y="608"/>
                </a:cxn>
                <a:cxn ang="0">
                  <a:pos x="1251" y="349"/>
                </a:cxn>
                <a:cxn ang="0">
                  <a:pos x="1581" y="67"/>
                </a:cxn>
                <a:cxn ang="0">
                  <a:pos x="1648" y="0"/>
                </a:cxn>
              </a:cxnLst>
              <a:rect l="0" t="0" r="r" b="b"/>
              <a:pathLst>
                <a:path w="1648" h="921">
                  <a:moveTo>
                    <a:pt x="0" y="921"/>
                  </a:moveTo>
                  <a:cubicBezTo>
                    <a:pt x="190" y="865"/>
                    <a:pt x="380" y="810"/>
                    <a:pt x="517" y="758"/>
                  </a:cubicBezTo>
                  <a:cubicBezTo>
                    <a:pt x="654" y="706"/>
                    <a:pt x="702" y="676"/>
                    <a:pt x="824" y="608"/>
                  </a:cubicBezTo>
                  <a:cubicBezTo>
                    <a:pt x="946" y="540"/>
                    <a:pt x="1125" y="439"/>
                    <a:pt x="1251" y="349"/>
                  </a:cubicBezTo>
                  <a:cubicBezTo>
                    <a:pt x="1377" y="259"/>
                    <a:pt x="1515" y="125"/>
                    <a:pt x="1581" y="67"/>
                  </a:cubicBezTo>
                  <a:cubicBezTo>
                    <a:pt x="1647" y="9"/>
                    <a:pt x="1647" y="4"/>
                    <a:pt x="1648" y="0"/>
                  </a:cubicBezTo>
                </a:path>
              </a:pathLst>
            </a:custGeom>
            <a:noFill/>
            <a:ln w="9525" cap="flat">
              <a:solidFill>
                <a:srgbClr val="059F08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56" name="Freeform 12"/>
            <p:cNvSpPr>
              <a:spLocks/>
            </p:cNvSpPr>
            <p:nvPr/>
          </p:nvSpPr>
          <p:spPr bwMode="auto">
            <a:xfrm>
              <a:off x="1119" y="2195"/>
              <a:ext cx="1588" cy="572"/>
            </a:xfrm>
            <a:custGeom>
              <a:avLst/>
              <a:gdLst/>
              <a:ahLst/>
              <a:cxnLst>
                <a:cxn ang="0">
                  <a:pos x="0" y="921"/>
                </a:cxn>
                <a:cxn ang="0">
                  <a:pos x="517" y="758"/>
                </a:cxn>
                <a:cxn ang="0">
                  <a:pos x="824" y="608"/>
                </a:cxn>
                <a:cxn ang="0">
                  <a:pos x="1251" y="349"/>
                </a:cxn>
                <a:cxn ang="0">
                  <a:pos x="1581" y="67"/>
                </a:cxn>
                <a:cxn ang="0">
                  <a:pos x="1648" y="0"/>
                </a:cxn>
              </a:cxnLst>
              <a:rect l="0" t="0" r="r" b="b"/>
              <a:pathLst>
                <a:path w="1648" h="921">
                  <a:moveTo>
                    <a:pt x="0" y="921"/>
                  </a:moveTo>
                  <a:cubicBezTo>
                    <a:pt x="190" y="865"/>
                    <a:pt x="380" y="810"/>
                    <a:pt x="517" y="758"/>
                  </a:cubicBezTo>
                  <a:cubicBezTo>
                    <a:pt x="654" y="706"/>
                    <a:pt x="702" y="676"/>
                    <a:pt x="824" y="608"/>
                  </a:cubicBezTo>
                  <a:cubicBezTo>
                    <a:pt x="946" y="540"/>
                    <a:pt x="1125" y="439"/>
                    <a:pt x="1251" y="349"/>
                  </a:cubicBezTo>
                  <a:cubicBezTo>
                    <a:pt x="1377" y="259"/>
                    <a:pt x="1515" y="125"/>
                    <a:pt x="1581" y="67"/>
                  </a:cubicBezTo>
                  <a:cubicBezTo>
                    <a:pt x="1647" y="9"/>
                    <a:pt x="1647" y="4"/>
                    <a:pt x="1648" y="0"/>
                  </a:cubicBezTo>
                </a:path>
              </a:pathLst>
            </a:custGeom>
            <a:noFill/>
            <a:ln w="9525" cap="flat">
              <a:solidFill>
                <a:srgbClr val="059F08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57" name="Freeform 13"/>
            <p:cNvSpPr>
              <a:spLocks/>
            </p:cNvSpPr>
            <p:nvPr/>
          </p:nvSpPr>
          <p:spPr bwMode="auto">
            <a:xfrm>
              <a:off x="674" y="1787"/>
              <a:ext cx="1955" cy="890"/>
            </a:xfrm>
            <a:custGeom>
              <a:avLst/>
              <a:gdLst/>
              <a:ahLst/>
              <a:cxnLst>
                <a:cxn ang="0">
                  <a:pos x="0" y="890"/>
                </a:cxn>
                <a:cxn ang="0">
                  <a:pos x="367" y="818"/>
                </a:cxn>
                <a:cxn ang="0">
                  <a:pos x="661" y="740"/>
                </a:cxn>
                <a:cxn ang="0">
                  <a:pos x="974" y="649"/>
                </a:cxn>
                <a:cxn ang="0">
                  <a:pos x="1239" y="559"/>
                </a:cxn>
                <a:cxn ang="0">
                  <a:pos x="1558" y="397"/>
                </a:cxn>
                <a:cxn ang="0">
                  <a:pos x="1786" y="210"/>
                </a:cxn>
                <a:cxn ang="0">
                  <a:pos x="1955" y="0"/>
                </a:cxn>
              </a:cxnLst>
              <a:rect l="0" t="0" r="r" b="b"/>
              <a:pathLst>
                <a:path w="1955" h="890">
                  <a:moveTo>
                    <a:pt x="0" y="890"/>
                  </a:moveTo>
                  <a:cubicBezTo>
                    <a:pt x="128" y="866"/>
                    <a:pt x="257" y="843"/>
                    <a:pt x="367" y="818"/>
                  </a:cubicBezTo>
                  <a:cubicBezTo>
                    <a:pt x="477" y="793"/>
                    <a:pt x="560" y="768"/>
                    <a:pt x="661" y="740"/>
                  </a:cubicBezTo>
                  <a:cubicBezTo>
                    <a:pt x="762" y="712"/>
                    <a:pt x="878" y="679"/>
                    <a:pt x="974" y="649"/>
                  </a:cubicBezTo>
                  <a:cubicBezTo>
                    <a:pt x="1070" y="619"/>
                    <a:pt x="1142" y="601"/>
                    <a:pt x="1239" y="559"/>
                  </a:cubicBezTo>
                  <a:cubicBezTo>
                    <a:pt x="1336" y="517"/>
                    <a:pt x="1467" y="455"/>
                    <a:pt x="1558" y="397"/>
                  </a:cubicBezTo>
                  <a:cubicBezTo>
                    <a:pt x="1649" y="339"/>
                    <a:pt x="1720" y="276"/>
                    <a:pt x="1786" y="210"/>
                  </a:cubicBezTo>
                  <a:cubicBezTo>
                    <a:pt x="1852" y="144"/>
                    <a:pt x="1903" y="72"/>
                    <a:pt x="1955" y="0"/>
                  </a:cubicBezTo>
                </a:path>
              </a:pathLst>
            </a:custGeom>
            <a:noFill/>
            <a:ln w="9525">
              <a:solidFill>
                <a:srgbClr val="059F08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58" name="Text Box 14"/>
            <p:cNvSpPr txBox="1">
              <a:spLocks noChangeArrowheads="1"/>
            </p:cNvSpPr>
            <p:nvPr/>
          </p:nvSpPr>
          <p:spPr bwMode="auto">
            <a:xfrm rot="-1025363">
              <a:off x="1170" y="2161"/>
              <a:ext cx="839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200">
                  <a:solidFill>
                    <a:srgbClr val="059F08"/>
                  </a:solidFill>
                </a:rPr>
                <a:t>φtun (HER) = 0°</a:t>
              </a:r>
            </a:p>
          </p:txBody>
        </p:sp>
        <p:sp>
          <p:nvSpPr>
            <p:cNvPr id="108560" name="Text Box 16"/>
            <p:cNvSpPr txBox="1">
              <a:spLocks noChangeArrowheads="1"/>
            </p:cNvSpPr>
            <p:nvPr/>
          </p:nvSpPr>
          <p:spPr bwMode="auto">
            <a:xfrm rot="-1025363">
              <a:off x="1745" y="2533"/>
              <a:ext cx="924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200">
                  <a:solidFill>
                    <a:srgbClr val="059F08"/>
                  </a:solidFill>
                </a:rPr>
                <a:t>φtun (HER) = -10°</a:t>
              </a:r>
            </a:p>
          </p:txBody>
        </p:sp>
        <p:sp>
          <p:nvSpPr>
            <p:cNvPr id="108561" name="Text Box 17"/>
            <p:cNvSpPr txBox="1">
              <a:spLocks noChangeArrowheads="1"/>
            </p:cNvSpPr>
            <p:nvPr/>
          </p:nvSpPr>
          <p:spPr bwMode="auto">
            <a:xfrm rot="-1570722">
              <a:off x="1269" y="1681"/>
              <a:ext cx="948" cy="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1200">
                  <a:solidFill>
                    <a:srgbClr val="059F08"/>
                  </a:solidFill>
                </a:rPr>
                <a:t>φtun (HER) = +10°</a:t>
              </a:r>
            </a:p>
          </p:txBody>
        </p:sp>
        <p:sp>
          <p:nvSpPr>
            <p:cNvPr id="108562" name="Line 18"/>
            <p:cNvSpPr>
              <a:spLocks noChangeShapeType="1"/>
            </p:cNvSpPr>
            <p:nvPr/>
          </p:nvSpPr>
          <p:spPr bwMode="auto">
            <a:xfrm flipV="1">
              <a:off x="890" y="2003"/>
              <a:ext cx="0" cy="5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63" name="Text Box 19"/>
            <p:cNvSpPr txBox="1">
              <a:spLocks noChangeArrowheads="1"/>
            </p:cNvSpPr>
            <p:nvPr/>
          </p:nvSpPr>
          <p:spPr bwMode="auto">
            <a:xfrm>
              <a:off x="658" y="1691"/>
              <a:ext cx="607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oscillation</a:t>
              </a:r>
            </a:p>
            <a:p>
              <a:r>
                <a:rPr lang="en-US" altLang="ja-JP"/>
                <a:t>occurs</a:t>
              </a:r>
            </a:p>
          </p:txBody>
        </p:sp>
        <p:sp>
          <p:nvSpPr>
            <p:cNvPr id="108564" name="Line 20"/>
            <p:cNvSpPr>
              <a:spLocks noChangeShapeType="1"/>
            </p:cNvSpPr>
            <p:nvPr/>
          </p:nvSpPr>
          <p:spPr bwMode="auto">
            <a:xfrm>
              <a:off x="998" y="2726"/>
              <a:ext cx="0" cy="69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565" name="Text Box 21"/>
            <p:cNvSpPr txBox="1">
              <a:spLocks noChangeArrowheads="1"/>
            </p:cNvSpPr>
            <p:nvPr/>
          </p:nvSpPr>
          <p:spPr bwMode="auto">
            <a:xfrm>
              <a:off x="549" y="3079"/>
              <a:ext cx="41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stable</a:t>
              </a:r>
            </a:p>
          </p:txBody>
        </p:sp>
      </p:grpSp>
      <p:sp>
        <p:nvSpPr>
          <p:cNvPr id="108567" name="Text Box 23"/>
          <p:cNvSpPr txBox="1">
            <a:spLocks noChangeArrowheads="1"/>
          </p:cNvSpPr>
          <p:nvPr/>
        </p:nvSpPr>
        <p:spPr bwMode="auto">
          <a:xfrm>
            <a:off x="366713" y="5519738"/>
            <a:ext cx="44815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/>
              <a:t>Dependence on the crab phase and tuning phase.</a:t>
            </a:r>
          </a:p>
          <a:p>
            <a:r>
              <a:rPr lang="en-US" altLang="ja-JP"/>
              <a:t>Beam current was 1150 mA (LER) and 620 mA (HER).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2008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Crab cavity operation (K. Akai)</a:t>
            </a:r>
          </a:p>
        </p:txBody>
      </p:sp>
      <p:sp>
        <p:nvSpPr>
          <p:cNvPr id="63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DF766-A69A-4CFD-8E36-82D1172F4A9C}" type="slidenum">
              <a:rPr lang="en-US" altLang="ja-JP"/>
              <a:pPr/>
              <a:t>21</a:t>
            </a:fld>
            <a:endParaRPr lang="en-US" altLang="ja-JP"/>
          </a:p>
        </p:txBody>
      </p:sp>
      <p:grpSp>
        <p:nvGrpSpPr>
          <p:cNvPr id="2" name="Group 1092"/>
          <p:cNvGrpSpPr>
            <a:grpSpLocks/>
          </p:cNvGrpSpPr>
          <p:nvPr/>
        </p:nvGrpSpPr>
        <p:grpSpPr bwMode="auto">
          <a:xfrm>
            <a:off x="1125538" y="1277938"/>
            <a:ext cx="7694613" cy="4978400"/>
            <a:chOff x="709" y="805"/>
            <a:chExt cx="4847" cy="3136"/>
          </a:xfrm>
        </p:grpSpPr>
        <p:sp>
          <p:nvSpPr>
            <p:cNvPr id="104452" name="Rectangle 1028"/>
            <p:cNvSpPr>
              <a:spLocks noChangeArrowheads="1"/>
            </p:cNvSpPr>
            <p:nvPr/>
          </p:nvSpPr>
          <p:spPr bwMode="auto">
            <a:xfrm>
              <a:off x="709" y="805"/>
              <a:ext cx="4442" cy="1372"/>
            </a:xfrm>
            <a:prstGeom prst="rect">
              <a:avLst/>
            </a:prstGeom>
            <a:solidFill>
              <a:srgbClr val="FFD6D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ja-JP" altLang="ja-JP"/>
            </a:p>
          </p:txBody>
        </p:sp>
        <p:sp>
          <p:nvSpPr>
            <p:cNvPr id="104453" name="Text Box 1029"/>
            <p:cNvSpPr txBox="1">
              <a:spLocks noChangeArrowheads="1"/>
            </p:cNvSpPr>
            <p:nvPr/>
          </p:nvSpPr>
          <p:spPr bwMode="auto">
            <a:xfrm>
              <a:off x="2817" y="993"/>
              <a:ext cx="669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Kick bunch</a:t>
              </a:r>
            </a:p>
          </p:txBody>
        </p:sp>
        <p:sp>
          <p:nvSpPr>
            <p:cNvPr id="104454" name="Text Box 1030"/>
            <p:cNvSpPr txBox="1">
              <a:spLocks noChangeArrowheads="1"/>
            </p:cNvSpPr>
            <p:nvPr/>
          </p:nvSpPr>
          <p:spPr bwMode="auto">
            <a:xfrm>
              <a:off x="3063" y="1423"/>
              <a:ext cx="2402" cy="2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ja-JP"/>
                <a:t>Horizontal displacement at crab and IP</a:t>
              </a:r>
            </a:p>
          </p:txBody>
        </p:sp>
        <p:sp>
          <p:nvSpPr>
            <p:cNvPr id="104455" name="Text Box 1031"/>
            <p:cNvSpPr txBox="1">
              <a:spLocks noChangeArrowheads="1"/>
            </p:cNvSpPr>
            <p:nvPr/>
          </p:nvSpPr>
          <p:spPr bwMode="auto">
            <a:xfrm>
              <a:off x="3152" y="2283"/>
              <a:ext cx="1678" cy="240"/>
            </a:xfrm>
            <a:prstGeom prst="rect">
              <a:avLst/>
            </a:prstGeom>
            <a:noFill/>
            <a:ln w="9525">
              <a:solidFill>
                <a:srgbClr val="059F08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ja-JP" dirty="0">
                  <a:solidFill>
                    <a:srgbClr val="059F08"/>
                  </a:solidFill>
                </a:rPr>
                <a:t>Kick by beam-beam force</a:t>
              </a:r>
            </a:p>
          </p:txBody>
        </p:sp>
        <p:sp>
          <p:nvSpPr>
            <p:cNvPr id="104456" name="Text Box 1032"/>
            <p:cNvSpPr txBox="1">
              <a:spLocks noChangeArrowheads="1"/>
            </p:cNvSpPr>
            <p:nvPr/>
          </p:nvSpPr>
          <p:spPr bwMode="auto">
            <a:xfrm>
              <a:off x="2354" y="1947"/>
              <a:ext cx="1531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81D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081DFF"/>
                  </a:solidFill>
                </a:rPr>
                <a:t>Beam-loading on crab cavity</a:t>
              </a:r>
            </a:p>
          </p:txBody>
        </p:sp>
        <p:sp>
          <p:nvSpPr>
            <p:cNvPr id="104457" name="Text Box 1033"/>
            <p:cNvSpPr txBox="1">
              <a:spLocks noChangeArrowheads="1"/>
            </p:cNvSpPr>
            <p:nvPr/>
          </p:nvSpPr>
          <p:spPr bwMode="auto">
            <a:xfrm>
              <a:off x="1752" y="1608"/>
              <a:ext cx="755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81D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081DFF"/>
                  </a:solidFill>
                </a:rPr>
                <a:t>Crab voltage</a:t>
              </a:r>
            </a:p>
          </p:txBody>
        </p:sp>
        <p:sp>
          <p:nvSpPr>
            <p:cNvPr id="104458" name="Text Box 1034"/>
            <p:cNvSpPr txBox="1">
              <a:spLocks noChangeArrowheads="1"/>
            </p:cNvSpPr>
            <p:nvPr/>
          </p:nvSpPr>
          <p:spPr bwMode="auto">
            <a:xfrm>
              <a:off x="1753" y="1168"/>
              <a:ext cx="699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81D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081DFF"/>
                  </a:solidFill>
                </a:rPr>
                <a:t>Crab phase</a:t>
              </a:r>
            </a:p>
          </p:txBody>
        </p:sp>
        <p:sp>
          <p:nvSpPr>
            <p:cNvPr id="104459" name="Text Box 1035"/>
            <p:cNvSpPr txBox="1">
              <a:spLocks noChangeArrowheads="1"/>
            </p:cNvSpPr>
            <p:nvPr/>
          </p:nvSpPr>
          <p:spPr bwMode="auto">
            <a:xfrm>
              <a:off x="855" y="847"/>
              <a:ext cx="982" cy="2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ja-JP" dirty="0"/>
                <a:t>Phase control</a:t>
              </a:r>
            </a:p>
          </p:txBody>
        </p:sp>
        <p:sp>
          <p:nvSpPr>
            <p:cNvPr id="104460" name="Text Box 1036"/>
            <p:cNvSpPr txBox="1">
              <a:spLocks noChangeArrowheads="1"/>
            </p:cNvSpPr>
            <p:nvPr/>
          </p:nvSpPr>
          <p:spPr bwMode="auto">
            <a:xfrm>
              <a:off x="985" y="1920"/>
              <a:ext cx="755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Level control</a:t>
              </a:r>
            </a:p>
          </p:txBody>
        </p:sp>
        <p:sp>
          <p:nvSpPr>
            <p:cNvPr id="104461" name="Text Box 1037"/>
            <p:cNvSpPr txBox="1">
              <a:spLocks noChangeArrowheads="1"/>
            </p:cNvSpPr>
            <p:nvPr/>
          </p:nvSpPr>
          <p:spPr bwMode="auto">
            <a:xfrm>
              <a:off x="793" y="1162"/>
              <a:ext cx="804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dirty="0"/>
                <a:t>Input </a:t>
              </a:r>
              <a:r>
                <a:rPr lang="en-US" altLang="ja-JP" dirty="0" err="1"/>
                <a:t>rf</a:t>
              </a:r>
              <a:r>
                <a:rPr lang="en-US" altLang="ja-JP" dirty="0"/>
                <a:t> phase</a:t>
              </a:r>
            </a:p>
          </p:txBody>
        </p:sp>
        <p:sp>
          <p:nvSpPr>
            <p:cNvPr id="104462" name="Text Box 1038"/>
            <p:cNvSpPr txBox="1">
              <a:spLocks noChangeArrowheads="1"/>
            </p:cNvSpPr>
            <p:nvPr/>
          </p:nvSpPr>
          <p:spPr bwMode="auto">
            <a:xfrm>
              <a:off x="805" y="1613"/>
              <a:ext cx="804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Input rf power</a:t>
              </a:r>
            </a:p>
          </p:txBody>
        </p:sp>
        <p:sp>
          <p:nvSpPr>
            <p:cNvPr id="104463" name="Line 1039"/>
            <p:cNvSpPr>
              <a:spLocks noChangeShapeType="1"/>
            </p:cNvSpPr>
            <p:nvPr/>
          </p:nvSpPr>
          <p:spPr bwMode="auto">
            <a:xfrm>
              <a:off x="1518" y="1371"/>
              <a:ext cx="238" cy="23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64" name="Line 1040"/>
            <p:cNvSpPr>
              <a:spLocks noChangeShapeType="1"/>
            </p:cNvSpPr>
            <p:nvPr/>
          </p:nvSpPr>
          <p:spPr bwMode="auto">
            <a:xfrm flipV="1">
              <a:off x="1449" y="1327"/>
              <a:ext cx="306" cy="2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65" name="Line 1041"/>
            <p:cNvSpPr>
              <a:spLocks noChangeShapeType="1"/>
            </p:cNvSpPr>
            <p:nvPr/>
          </p:nvSpPr>
          <p:spPr bwMode="auto">
            <a:xfrm flipV="1">
              <a:off x="1597" y="1674"/>
              <a:ext cx="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66" name="Line 1042"/>
            <p:cNvSpPr>
              <a:spLocks noChangeShapeType="1"/>
            </p:cNvSpPr>
            <p:nvPr/>
          </p:nvSpPr>
          <p:spPr bwMode="auto">
            <a:xfrm flipV="1">
              <a:off x="1600" y="1241"/>
              <a:ext cx="1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67" name="Line 1043"/>
            <p:cNvSpPr>
              <a:spLocks noChangeShapeType="1"/>
            </p:cNvSpPr>
            <p:nvPr/>
          </p:nvSpPr>
          <p:spPr bwMode="auto">
            <a:xfrm flipH="1" flipV="1">
              <a:off x="1200" y="1807"/>
              <a:ext cx="2" cy="10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68" name="Line 1044"/>
            <p:cNvSpPr>
              <a:spLocks noChangeShapeType="1"/>
            </p:cNvSpPr>
            <p:nvPr/>
          </p:nvSpPr>
          <p:spPr bwMode="auto">
            <a:xfrm>
              <a:off x="1206" y="1053"/>
              <a:ext cx="4" cy="11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69" name="Line 1045"/>
            <p:cNvSpPr>
              <a:spLocks noChangeShapeType="1"/>
            </p:cNvSpPr>
            <p:nvPr/>
          </p:nvSpPr>
          <p:spPr bwMode="auto">
            <a:xfrm>
              <a:off x="1744" y="1990"/>
              <a:ext cx="2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0" name="Line 1046"/>
            <p:cNvSpPr>
              <a:spLocks noChangeShapeType="1"/>
            </p:cNvSpPr>
            <p:nvPr/>
          </p:nvSpPr>
          <p:spPr bwMode="auto">
            <a:xfrm flipV="1">
              <a:off x="2025" y="1802"/>
              <a:ext cx="0" cy="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1" name="Line 1047"/>
            <p:cNvSpPr>
              <a:spLocks noChangeShapeType="1"/>
            </p:cNvSpPr>
            <p:nvPr/>
          </p:nvSpPr>
          <p:spPr bwMode="auto">
            <a:xfrm flipV="1">
              <a:off x="1807" y="933"/>
              <a:ext cx="2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2" name="Line 1048"/>
            <p:cNvSpPr>
              <a:spLocks noChangeShapeType="1"/>
            </p:cNvSpPr>
            <p:nvPr/>
          </p:nvSpPr>
          <p:spPr bwMode="auto">
            <a:xfrm flipV="1">
              <a:off x="2015" y="933"/>
              <a:ext cx="0" cy="2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3" name="Line 1049"/>
            <p:cNvSpPr>
              <a:spLocks noChangeShapeType="1"/>
            </p:cNvSpPr>
            <p:nvPr/>
          </p:nvSpPr>
          <p:spPr bwMode="auto">
            <a:xfrm flipV="1">
              <a:off x="2458" y="1084"/>
              <a:ext cx="365" cy="15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4" name="Line 1050"/>
            <p:cNvSpPr>
              <a:spLocks noChangeShapeType="1"/>
            </p:cNvSpPr>
            <p:nvPr/>
          </p:nvSpPr>
          <p:spPr bwMode="auto">
            <a:xfrm>
              <a:off x="3490" y="1074"/>
              <a:ext cx="247" cy="34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5" name="Line 1051"/>
            <p:cNvSpPr>
              <a:spLocks noChangeShapeType="1"/>
            </p:cNvSpPr>
            <p:nvPr/>
          </p:nvSpPr>
          <p:spPr bwMode="auto">
            <a:xfrm flipH="1">
              <a:off x="4310" y="1616"/>
              <a:ext cx="128" cy="6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6" name="Line 1052"/>
            <p:cNvSpPr>
              <a:spLocks noChangeShapeType="1"/>
            </p:cNvSpPr>
            <p:nvPr/>
          </p:nvSpPr>
          <p:spPr bwMode="auto">
            <a:xfrm flipH="1">
              <a:off x="3138" y="1624"/>
              <a:ext cx="335" cy="30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7" name="Line 1053"/>
            <p:cNvSpPr>
              <a:spLocks noChangeShapeType="1"/>
            </p:cNvSpPr>
            <p:nvPr/>
          </p:nvSpPr>
          <p:spPr bwMode="auto">
            <a:xfrm flipH="1" flipV="1">
              <a:off x="3881" y="1633"/>
              <a:ext cx="191" cy="65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8" name="Line 1054"/>
            <p:cNvSpPr>
              <a:spLocks noChangeShapeType="1"/>
            </p:cNvSpPr>
            <p:nvPr/>
          </p:nvSpPr>
          <p:spPr bwMode="auto">
            <a:xfrm flipH="1" flipV="1">
              <a:off x="2503" y="1680"/>
              <a:ext cx="271" cy="25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79" name="Rectangle 1055"/>
            <p:cNvSpPr>
              <a:spLocks noChangeArrowheads="1"/>
            </p:cNvSpPr>
            <p:nvPr/>
          </p:nvSpPr>
          <p:spPr bwMode="auto">
            <a:xfrm>
              <a:off x="717" y="2569"/>
              <a:ext cx="4442" cy="1372"/>
            </a:xfrm>
            <a:prstGeom prst="rect">
              <a:avLst/>
            </a:prstGeom>
            <a:solidFill>
              <a:srgbClr val="DAD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80" name="Text Box 1056"/>
            <p:cNvSpPr txBox="1">
              <a:spLocks noChangeArrowheads="1"/>
            </p:cNvSpPr>
            <p:nvPr/>
          </p:nvSpPr>
          <p:spPr bwMode="auto">
            <a:xfrm>
              <a:off x="2780" y="2846"/>
              <a:ext cx="669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Kick bunch</a:t>
              </a:r>
            </a:p>
          </p:txBody>
        </p:sp>
        <p:sp>
          <p:nvSpPr>
            <p:cNvPr id="104481" name="Text Box 1057"/>
            <p:cNvSpPr txBox="1">
              <a:spLocks noChangeArrowheads="1"/>
            </p:cNvSpPr>
            <p:nvPr/>
          </p:nvSpPr>
          <p:spPr bwMode="auto">
            <a:xfrm>
              <a:off x="3069" y="3192"/>
              <a:ext cx="2487" cy="23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altLang="ja-JP" dirty="0"/>
                <a:t>Horizontal displacement at crab and IP</a:t>
              </a:r>
            </a:p>
          </p:txBody>
        </p:sp>
        <p:sp>
          <p:nvSpPr>
            <p:cNvPr id="104482" name="Text Box 1058"/>
            <p:cNvSpPr txBox="1">
              <a:spLocks noChangeArrowheads="1"/>
            </p:cNvSpPr>
            <p:nvPr/>
          </p:nvSpPr>
          <p:spPr bwMode="auto">
            <a:xfrm>
              <a:off x="2362" y="3711"/>
              <a:ext cx="1531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81D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081DFF"/>
                  </a:solidFill>
                </a:rPr>
                <a:t>Beam-loading on crab cavity</a:t>
              </a:r>
            </a:p>
          </p:txBody>
        </p:sp>
        <p:sp>
          <p:nvSpPr>
            <p:cNvPr id="104483" name="Text Box 1059"/>
            <p:cNvSpPr txBox="1">
              <a:spLocks noChangeArrowheads="1"/>
            </p:cNvSpPr>
            <p:nvPr/>
          </p:nvSpPr>
          <p:spPr bwMode="auto">
            <a:xfrm>
              <a:off x="1760" y="3372"/>
              <a:ext cx="755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81D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081DFF"/>
                  </a:solidFill>
                </a:rPr>
                <a:t>Crab voltage</a:t>
              </a:r>
            </a:p>
          </p:txBody>
        </p:sp>
        <p:sp>
          <p:nvSpPr>
            <p:cNvPr id="104484" name="Text Box 1060"/>
            <p:cNvSpPr txBox="1">
              <a:spLocks noChangeArrowheads="1"/>
            </p:cNvSpPr>
            <p:nvPr/>
          </p:nvSpPr>
          <p:spPr bwMode="auto">
            <a:xfrm>
              <a:off x="1761" y="2932"/>
              <a:ext cx="699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81D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rgbClr val="081DFF"/>
                  </a:solidFill>
                </a:rPr>
                <a:t>Crab phase</a:t>
              </a:r>
            </a:p>
          </p:txBody>
        </p:sp>
        <p:sp>
          <p:nvSpPr>
            <p:cNvPr id="104487" name="Text Box 1063"/>
            <p:cNvSpPr txBox="1">
              <a:spLocks noChangeArrowheads="1"/>
            </p:cNvSpPr>
            <p:nvPr/>
          </p:nvSpPr>
          <p:spPr bwMode="auto">
            <a:xfrm>
              <a:off x="794" y="2936"/>
              <a:ext cx="804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Input rf phase</a:t>
              </a:r>
            </a:p>
          </p:txBody>
        </p:sp>
        <p:sp>
          <p:nvSpPr>
            <p:cNvPr id="104488" name="Text Box 1064"/>
            <p:cNvSpPr txBox="1">
              <a:spLocks noChangeArrowheads="1"/>
            </p:cNvSpPr>
            <p:nvPr/>
          </p:nvSpPr>
          <p:spPr bwMode="auto">
            <a:xfrm>
              <a:off x="823" y="3377"/>
              <a:ext cx="835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Input rf power </a:t>
              </a:r>
            </a:p>
          </p:txBody>
        </p:sp>
        <p:sp>
          <p:nvSpPr>
            <p:cNvPr id="104489" name="Line 1065"/>
            <p:cNvSpPr>
              <a:spLocks noChangeShapeType="1"/>
            </p:cNvSpPr>
            <p:nvPr/>
          </p:nvSpPr>
          <p:spPr bwMode="auto">
            <a:xfrm>
              <a:off x="1511" y="3138"/>
              <a:ext cx="253" cy="22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0" name="Line 1066"/>
            <p:cNvSpPr>
              <a:spLocks noChangeShapeType="1"/>
            </p:cNvSpPr>
            <p:nvPr/>
          </p:nvSpPr>
          <p:spPr bwMode="auto">
            <a:xfrm flipV="1">
              <a:off x="1457" y="3091"/>
              <a:ext cx="307" cy="2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1" name="Line 1067"/>
            <p:cNvSpPr>
              <a:spLocks noChangeShapeType="1"/>
            </p:cNvSpPr>
            <p:nvPr/>
          </p:nvSpPr>
          <p:spPr bwMode="auto">
            <a:xfrm flipV="1">
              <a:off x="1587" y="3438"/>
              <a:ext cx="17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2" name="Line 1068"/>
            <p:cNvSpPr>
              <a:spLocks noChangeShapeType="1"/>
            </p:cNvSpPr>
            <p:nvPr/>
          </p:nvSpPr>
          <p:spPr bwMode="auto">
            <a:xfrm flipV="1">
              <a:off x="1609" y="3004"/>
              <a:ext cx="15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3" name="Line 1069"/>
            <p:cNvSpPr>
              <a:spLocks noChangeShapeType="1"/>
            </p:cNvSpPr>
            <p:nvPr/>
          </p:nvSpPr>
          <p:spPr bwMode="auto">
            <a:xfrm flipH="1" flipV="1">
              <a:off x="1209" y="3576"/>
              <a:ext cx="1" cy="1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4" name="Line 1070"/>
            <p:cNvSpPr>
              <a:spLocks noChangeShapeType="1"/>
            </p:cNvSpPr>
            <p:nvPr/>
          </p:nvSpPr>
          <p:spPr bwMode="auto">
            <a:xfrm flipH="1">
              <a:off x="1207" y="2782"/>
              <a:ext cx="1" cy="14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5" name="Line 1071"/>
            <p:cNvSpPr>
              <a:spLocks noChangeShapeType="1"/>
            </p:cNvSpPr>
            <p:nvPr/>
          </p:nvSpPr>
          <p:spPr bwMode="auto">
            <a:xfrm>
              <a:off x="1680" y="3754"/>
              <a:ext cx="3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6" name="Line 1072"/>
            <p:cNvSpPr>
              <a:spLocks noChangeShapeType="1"/>
            </p:cNvSpPr>
            <p:nvPr/>
          </p:nvSpPr>
          <p:spPr bwMode="auto">
            <a:xfrm flipV="1">
              <a:off x="2033" y="3566"/>
              <a:ext cx="0" cy="1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7" name="Line 1073"/>
            <p:cNvSpPr>
              <a:spLocks noChangeShapeType="1"/>
            </p:cNvSpPr>
            <p:nvPr/>
          </p:nvSpPr>
          <p:spPr bwMode="auto">
            <a:xfrm>
              <a:off x="1687" y="269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8" name="Line 1074"/>
            <p:cNvSpPr>
              <a:spLocks noChangeShapeType="1"/>
            </p:cNvSpPr>
            <p:nvPr/>
          </p:nvSpPr>
          <p:spPr bwMode="auto">
            <a:xfrm flipV="1">
              <a:off x="2023" y="2696"/>
              <a:ext cx="0" cy="2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99" name="Line 1075"/>
            <p:cNvSpPr>
              <a:spLocks noChangeShapeType="1"/>
            </p:cNvSpPr>
            <p:nvPr/>
          </p:nvSpPr>
          <p:spPr bwMode="auto">
            <a:xfrm flipV="1">
              <a:off x="2455" y="2915"/>
              <a:ext cx="325" cy="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00" name="Line 1076"/>
            <p:cNvSpPr>
              <a:spLocks noChangeShapeType="1"/>
            </p:cNvSpPr>
            <p:nvPr/>
          </p:nvSpPr>
          <p:spPr bwMode="auto">
            <a:xfrm>
              <a:off x="3447" y="2905"/>
              <a:ext cx="281" cy="2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01" name="Line 1077"/>
            <p:cNvSpPr>
              <a:spLocks noChangeShapeType="1"/>
            </p:cNvSpPr>
            <p:nvPr/>
          </p:nvSpPr>
          <p:spPr bwMode="auto">
            <a:xfrm flipH="1">
              <a:off x="4024" y="2482"/>
              <a:ext cx="55" cy="7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02" name="Line 1078"/>
            <p:cNvSpPr>
              <a:spLocks noChangeShapeType="1"/>
            </p:cNvSpPr>
            <p:nvPr/>
          </p:nvSpPr>
          <p:spPr bwMode="auto">
            <a:xfrm flipH="1">
              <a:off x="3217" y="3389"/>
              <a:ext cx="323" cy="3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03" name="Line 1079"/>
            <p:cNvSpPr>
              <a:spLocks noChangeShapeType="1"/>
            </p:cNvSpPr>
            <p:nvPr/>
          </p:nvSpPr>
          <p:spPr bwMode="auto">
            <a:xfrm flipH="1" flipV="1">
              <a:off x="4315" y="2471"/>
              <a:ext cx="121" cy="71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04" name="Line 1080"/>
            <p:cNvSpPr>
              <a:spLocks noChangeShapeType="1"/>
            </p:cNvSpPr>
            <p:nvPr/>
          </p:nvSpPr>
          <p:spPr bwMode="auto">
            <a:xfrm flipH="1" flipV="1">
              <a:off x="2516" y="3455"/>
              <a:ext cx="251" cy="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05" name="Text Box 1081"/>
            <p:cNvSpPr txBox="1">
              <a:spLocks noChangeArrowheads="1"/>
            </p:cNvSpPr>
            <p:nvPr/>
          </p:nvSpPr>
          <p:spPr bwMode="auto">
            <a:xfrm>
              <a:off x="4565" y="968"/>
              <a:ext cx="4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FF0000"/>
                  </a:solidFill>
                </a:rPr>
                <a:t>LER</a:t>
              </a:r>
            </a:p>
          </p:txBody>
        </p:sp>
        <p:sp>
          <p:nvSpPr>
            <p:cNvPr id="104506" name="Text Box 1082"/>
            <p:cNvSpPr txBox="1">
              <a:spLocks noChangeArrowheads="1"/>
            </p:cNvSpPr>
            <p:nvPr/>
          </p:nvSpPr>
          <p:spPr bwMode="auto">
            <a:xfrm>
              <a:off x="4564" y="2725"/>
              <a:ext cx="45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000">
                  <a:solidFill>
                    <a:srgbClr val="081DFF"/>
                  </a:solidFill>
                </a:rPr>
                <a:t>HER</a:t>
              </a:r>
            </a:p>
          </p:txBody>
        </p:sp>
        <p:sp>
          <p:nvSpPr>
            <p:cNvPr id="104508" name="Line 1084"/>
            <p:cNvSpPr>
              <a:spLocks noChangeShapeType="1"/>
            </p:cNvSpPr>
            <p:nvPr/>
          </p:nvSpPr>
          <p:spPr bwMode="auto">
            <a:xfrm flipH="1" flipV="1">
              <a:off x="2463" y="1319"/>
              <a:ext cx="365" cy="62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09" name="Line 1085"/>
            <p:cNvSpPr>
              <a:spLocks noChangeShapeType="1"/>
            </p:cNvSpPr>
            <p:nvPr/>
          </p:nvSpPr>
          <p:spPr bwMode="auto">
            <a:xfrm flipH="1" flipV="1">
              <a:off x="2460" y="3056"/>
              <a:ext cx="377" cy="6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10" name="Text Box 1086"/>
            <p:cNvSpPr txBox="1">
              <a:spLocks noChangeArrowheads="1"/>
            </p:cNvSpPr>
            <p:nvPr/>
          </p:nvSpPr>
          <p:spPr bwMode="auto">
            <a:xfrm>
              <a:off x="964" y="2619"/>
              <a:ext cx="805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Phase control</a:t>
              </a:r>
            </a:p>
          </p:txBody>
        </p:sp>
        <p:sp>
          <p:nvSpPr>
            <p:cNvPr id="104511" name="Text Box 1087"/>
            <p:cNvSpPr txBox="1">
              <a:spLocks noChangeArrowheads="1"/>
            </p:cNvSpPr>
            <p:nvPr/>
          </p:nvSpPr>
          <p:spPr bwMode="auto">
            <a:xfrm>
              <a:off x="1006" y="3686"/>
              <a:ext cx="755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/>
                <a:t>Level control</a:t>
              </a:r>
            </a:p>
          </p:txBody>
        </p:sp>
        <p:sp>
          <p:nvSpPr>
            <p:cNvPr id="104512" name="Text Box 1088"/>
            <p:cNvSpPr txBox="1">
              <a:spLocks noChangeArrowheads="1"/>
            </p:cNvSpPr>
            <p:nvPr/>
          </p:nvSpPr>
          <p:spPr bwMode="auto">
            <a:xfrm>
              <a:off x="4836" y="2251"/>
              <a:ext cx="26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000" dirty="0">
                  <a:solidFill>
                    <a:srgbClr val="059F08"/>
                  </a:solidFill>
                </a:rPr>
                <a:t>IP</a:t>
              </a:r>
            </a:p>
          </p:txBody>
        </p:sp>
      </p:grpSp>
      <p:sp>
        <p:nvSpPr>
          <p:cNvPr id="104515" name="Rectangle 109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noFill/>
          <a:ln/>
        </p:spPr>
        <p:txBody>
          <a:bodyPr>
            <a:normAutofit fontScale="90000"/>
          </a:bodyPr>
          <a:lstStyle/>
          <a:p>
            <a:r>
              <a:rPr lang="en-US" altLang="ja-JP" dirty="0"/>
              <a:t>Possible mechanism of the oscillation</a:t>
            </a: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2008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RF systems for crab cavities were established by using available components for SCC.</a:t>
            </a:r>
          </a:p>
          <a:p>
            <a:r>
              <a:rPr kumimoji="1" lang="en-US" altLang="ja-JP" dirty="0" smtClean="0"/>
              <a:t>The required phase stability was obtained nevertheless the poor LER tuner performance.</a:t>
            </a:r>
          </a:p>
          <a:p>
            <a:r>
              <a:rPr lang="en-US" altLang="ja-JP" dirty="0" smtClean="0"/>
              <a:t>In high beam current operation, a phase instability was observed. It was suppressed to adjust the tuning offset and the cavity phase.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Crab cavity operation (K. Akai)</a:t>
            </a:r>
          </a:p>
        </p:txBody>
      </p:sp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/>
              <a:t>Crab RF system_1</a:t>
            </a:r>
          </a:p>
        </p:txBody>
      </p:sp>
      <p:pic>
        <p:nvPicPr>
          <p:cNvPr id="79878" name="Picture 6" descr="Crab_PowerVsQL5.jpg                                            00D1C72DMacintosh HD                   C12DDCCD: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9425" y="3013075"/>
            <a:ext cx="3459163" cy="2362200"/>
          </a:xfrm>
        </p:spPr>
      </p:pic>
      <p:pic>
        <p:nvPicPr>
          <p:cNvPr id="79879" name="Picture 7" descr="ピクチャ 18.png                                                00048283Macintosh HD                   C12DDCCD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7738" y="2338388"/>
            <a:ext cx="2682875" cy="557212"/>
          </a:xfrm>
          <a:prstGeom prst="rect">
            <a:avLst/>
          </a:prstGeom>
          <a:noFill/>
        </p:spPr>
      </p:pic>
      <p:sp>
        <p:nvSpPr>
          <p:cNvPr id="79880" name="Rectangle 8"/>
          <p:cNvSpPr>
            <a:spLocks noChangeArrowheads="1"/>
          </p:cNvSpPr>
          <p:nvPr/>
        </p:nvSpPr>
        <p:spPr bwMode="auto">
          <a:xfrm>
            <a:off x="709613" y="5465763"/>
            <a:ext cx="327501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>
                <a:solidFill>
                  <a:srgbClr val="093AFF"/>
                </a:solidFill>
              </a:rPr>
              <a:t>Dependence of RF power on the loaded Q value and a horizontal beam orbit for a beam current of 2 A.</a:t>
            </a:r>
          </a:p>
        </p:txBody>
      </p:sp>
      <p:sp>
        <p:nvSpPr>
          <p:cNvPr id="79881" name="Rectangle 9"/>
          <p:cNvSpPr>
            <a:spLocks noChangeArrowheads="1"/>
          </p:cNvSpPr>
          <p:nvPr/>
        </p:nvSpPr>
        <p:spPr bwMode="auto">
          <a:xfrm>
            <a:off x="825500" y="1436688"/>
            <a:ext cx="30464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 sz="1200"/>
              <a:t>The required RF power to maintain the crabbing voltage is given  as:</a:t>
            </a:r>
          </a:p>
          <a:p>
            <a:r>
              <a:rPr lang="en-US" altLang="ja-JP" sz="1200"/>
              <a:t>(for a simple case of β&gt;&gt;1, crab phase=π/2, and loading angle =0)</a:t>
            </a:r>
          </a:p>
        </p:txBody>
      </p:sp>
      <p:sp>
        <p:nvSpPr>
          <p:cNvPr id="79882" name="Rectangle 10"/>
          <p:cNvSpPr>
            <a:spLocks noChangeArrowheads="1"/>
          </p:cNvSpPr>
          <p:nvPr/>
        </p:nvSpPr>
        <p:spPr bwMode="auto">
          <a:xfrm>
            <a:off x="4533900" y="1360488"/>
            <a:ext cx="3998540" cy="242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altLang="ja-JP" sz="1800" dirty="0">
                <a:solidFill>
                  <a:srgbClr val="093AFF"/>
                </a:solidFill>
              </a:rPr>
              <a:t>We have chosen Q</a:t>
            </a:r>
            <a:r>
              <a:rPr lang="en-US" altLang="ja-JP" sz="1800" baseline="-25000" dirty="0">
                <a:solidFill>
                  <a:srgbClr val="093AFF"/>
                </a:solidFill>
              </a:rPr>
              <a:t>L</a:t>
            </a:r>
            <a:r>
              <a:rPr lang="en-US" altLang="ja-JP" sz="1800" dirty="0">
                <a:solidFill>
                  <a:srgbClr val="093AFF"/>
                </a:solidFill>
              </a:rPr>
              <a:t>=1~2 x10</a:t>
            </a:r>
            <a:r>
              <a:rPr lang="en-US" altLang="ja-JP" sz="1800" baseline="30000" dirty="0">
                <a:solidFill>
                  <a:srgbClr val="093AFF"/>
                </a:solidFill>
              </a:rPr>
              <a:t>5</a:t>
            </a:r>
            <a:r>
              <a:rPr lang="en-US" altLang="ja-JP" sz="1800" dirty="0">
                <a:solidFill>
                  <a:srgbClr val="093AFF"/>
                </a:solidFill>
              </a:rPr>
              <a:t> for a good compromise.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ja-JP" dirty="0"/>
              <a:t>This value is suitable for operating the system with a possible error of ΔX=1mm, and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altLang="ja-JP" dirty="0"/>
              <a:t>A high power source of 200 kW is sufficient for conditioning the cavity up to 2 MV.</a:t>
            </a:r>
          </a:p>
        </p:txBody>
      </p:sp>
      <p:pic>
        <p:nvPicPr>
          <p:cNvPr id="79884" name="Picture 12" descr="ピクチャ 20.png                                                00048283Macintosh HD                   C12DDCCD: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25988" y="4235028"/>
            <a:ext cx="3527425" cy="2146300"/>
          </a:xfrm>
        </p:spPr>
      </p:pic>
      <p:sp>
        <p:nvSpPr>
          <p:cNvPr id="79886" name="Rectangle 14"/>
          <p:cNvSpPr>
            <a:spLocks noChangeArrowheads="1"/>
          </p:cNvSpPr>
          <p:nvPr/>
        </p:nvSpPr>
        <p:spPr bwMode="auto">
          <a:xfrm>
            <a:off x="4283968" y="3923764"/>
            <a:ext cx="43204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93AFF"/>
                </a:solidFill>
              </a:rPr>
              <a:t>Typical parameters for the crab crossing. 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2008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algn="l"/>
            <a:r>
              <a:rPr lang="en-US" altLang="ja-JP" sz="2800">
                <a:latin typeface="Times New Roman" pitchFamily="18" charset="0"/>
              </a:rPr>
              <a:t>Crab Cavity &amp; Coaxial Coupler in Cryo-module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836613"/>
            <a:ext cx="7129463" cy="5808662"/>
          </a:xfrm>
          <a:prstGeom prst="rect">
            <a:avLst/>
          </a:prstGeom>
          <a:noFill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3059113" y="836613"/>
            <a:ext cx="1474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Support Rod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284663" y="1341438"/>
            <a:ext cx="3486150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Jacket Type Main He vessel</a:t>
            </a:r>
          </a:p>
          <a:p>
            <a:r>
              <a:rPr lang="en-US" altLang="ja-JP">
                <a:solidFill>
                  <a:schemeClr val="hlink"/>
                </a:solidFill>
                <a:latin typeface="Times" charset="0"/>
                <a:ea typeface="Osaka" charset="-128"/>
              </a:rPr>
              <a:t>                                          SUS316L</a:t>
            </a: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>
            <a:off x="3492500" y="1557338"/>
            <a:ext cx="863600" cy="12239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5964238" y="2276475"/>
            <a:ext cx="2905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Jacket Type Sub He vessel</a:t>
            </a:r>
          </a:p>
        </p:txBody>
      </p:sp>
      <p:sp>
        <p:nvSpPr>
          <p:cNvPr id="17416" name="Line 8"/>
          <p:cNvSpPr>
            <a:spLocks noChangeShapeType="1"/>
          </p:cNvSpPr>
          <p:nvPr/>
        </p:nvSpPr>
        <p:spPr bwMode="auto">
          <a:xfrm flipH="1">
            <a:off x="5580063" y="2636838"/>
            <a:ext cx="504825" cy="16557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179388" y="5516563"/>
            <a:ext cx="2397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Coaxial Coupler (Nb)</a:t>
            </a: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 flipV="1">
            <a:off x="2555875" y="4076700"/>
            <a:ext cx="720725" cy="15843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4859338" y="6092825"/>
            <a:ext cx="15160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Stub Support</a:t>
            </a:r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flipV="1">
            <a:off x="4859338" y="5157788"/>
            <a:ext cx="433387" cy="10795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0" y="4508500"/>
            <a:ext cx="1903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Crab Cavity Cell</a:t>
            </a:r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V="1">
            <a:off x="1908175" y="3860800"/>
            <a:ext cx="1223963" cy="863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7451725" y="4149725"/>
            <a:ext cx="14160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Notch Filter</a:t>
            </a:r>
          </a:p>
        </p:txBody>
      </p:sp>
      <p:sp>
        <p:nvSpPr>
          <p:cNvPr id="17424" name="Line 16"/>
          <p:cNvSpPr>
            <a:spLocks noChangeShapeType="1"/>
          </p:cNvSpPr>
          <p:nvPr/>
        </p:nvSpPr>
        <p:spPr bwMode="auto">
          <a:xfrm flipH="1">
            <a:off x="6732588" y="4365625"/>
            <a:ext cx="792162" cy="7921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7235825" y="3213100"/>
            <a:ext cx="1501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Support Pipe</a:t>
            </a:r>
          </a:p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Tuning Rod</a:t>
            </a: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 flipH="1">
            <a:off x="6443663" y="3429000"/>
            <a:ext cx="792162" cy="12954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7640638" y="4797425"/>
            <a:ext cx="15033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RF Absorber</a:t>
            </a:r>
          </a:p>
        </p:txBody>
      </p:sp>
      <p:sp>
        <p:nvSpPr>
          <p:cNvPr id="17428" name="Line 20"/>
          <p:cNvSpPr>
            <a:spLocks noChangeShapeType="1"/>
          </p:cNvSpPr>
          <p:nvPr/>
        </p:nvSpPr>
        <p:spPr bwMode="auto">
          <a:xfrm flipH="1">
            <a:off x="7524750" y="5013325"/>
            <a:ext cx="142875" cy="7207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323850" y="5876925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ja-JP">
                <a:solidFill>
                  <a:schemeClr val="hlink"/>
                </a:solidFill>
                <a:latin typeface="Times" charset="0"/>
                <a:ea typeface="Osaka" charset="-128"/>
              </a:rPr>
              <a:t>Extract  TM</a:t>
            </a:r>
            <a:r>
              <a:rPr lang="en-US" altLang="ja-JP" baseline="-25000">
                <a:solidFill>
                  <a:schemeClr val="hlink"/>
                </a:solidFill>
                <a:latin typeface="Times" charset="0"/>
                <a:ea typeface="Osaka" charset="-128"/>
              </a:rPr>
              <a:t>010</a:t>
            </a:r>
            <a:r>
              <a:rPr lang="en-US" altLang="ja-JP">
                <a:solidFill>
                  <a:schemeClr val="hlink"/>
                </a:solidFill>
                <a:latin typeface="Times" charset="0"/>
                <a:ea typeface="Osaka" charset="-128"/>
              </a:rPr>
              <a:t>, TE</a:t>
            </a:r>
            <a:r>
              <a:rPr lang="en-US" altLang="ja-JP" baseline="-25000">
                <a:solidFill>
                  <a:schemeClr val="hlink"/>
                </a:solidFill>
                <a:latin typeface="Times" charset="0"/>
                <a:ea typeface="Osaka" charset="-128"/>
              </a:rPr>
              <a:t>111</a:t>
            </a:r>
            <a:r>
              <a:rPr lang="en-US" altLang="ja-JP">
                <a:solidFill>
                  <a:schemeClr val="hlink"/>
                </a:solidFill>
                <a:latin typeface="Times" charset="0"/>
                <a:ea typeface="Osaka" charset="-128"/>
              </a:rPr>
              <a:t> Mode</a:t>
            </a:r>
          </a:p>
          <a:p>
            <a:r>
              <a:rPr lang="en-US" altLang="ja-JP">
                <a:solidFill>
                  <a:schemeClr val="hlink"/>
                </a:solidFill>
                <a:latin typeface="Times" charset="0"/>
                <a:ea typeface="Osaka" charset="-128"/>
              </a:rPr>
              <a:t>Frequency Tuning</a:t>
            </a:r>
          </a:p>
        </p:txBody>
      </p:sp>
      <p:sp>
        <p:nvSpPr>
          <p:cNvPr id="17430" name="Text Box 22"/>
          <p:cNvSpPr txBox="1">
            <a:spLocks noChangeArrowheads="1"/>
          </p:cNvSpPr>
          <p:nvPr/>
        </p:nvSpPr>
        <p:spPr bwMode="auto">
          <a:xfrm>
            <a:off x="179388" y="3933825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Input Coupler</a:t>
            </a:r>
          </a:p>
        </p:txBody>
      </p:sp>
      <p:sp>
        <p:nvSpPr>
          <p:cNvPr id="17431" name="Line 23"/>
          <p:cNvSpPr>
            <a:spLocks noChangeShapeType="1"/>
          </p:cNvSpPr>
          <p:nvPr/>
        </p:nvSpPr>
        <p:spPr bwMode="auto">
          <a:xfrm flipV="1">
            <a:off x="1692275" y="3429000"/>
            <a:ext cx="1008063" cy="7207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32" name="Line 24"/>
          <p:cNvSpPr>
            <a:spLocks noChangeShapeType="1"/>
          </p:cNvSpPr>
          <p:nvPr/>
        </p:nvSpPr>
        <p:spPr bwMode="auto">
          <a:xfrm flipH="1">
            <a:off x="6516688" y="3789363"/>
            <a:ext cx="792162" cy="10080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7433" name="Text Box 25"/>
          <p:cNvSpPr txBox="1">
            <a:spLocks noChangeArrowheads="1"/>
          </p:cNvSpPr>
          <p:nvPr/>
        </p:nvSpPr>
        <p:spPr bwMode="auto">
          <a:xfrm>
            <a:off x="3708400" y="6308725"/>
            <a:ext cx="101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000">
                <a:solidFill>
                  <a:schemeClr val="hlink"/>
                </a:solidFill>
                <a:latin typeface="Times" charset="0"/>
                <a:ea typeface="Osaka" charset="-128"/>
              </a:rPr>
              <a:t>Bellows</a:t>
            </a:r>
          </a:p>
        </p:txBody>
      </p:sp>
      <p:sp>
        <p:nvSpPr>
          <p:cNvPr id="17434" name="Line 26"/>
          <p:cNvSpPr>
            <a:spLocks noChangeShapeType="1"/>
          </p:cNvSpPr>
          <p:nvPr/>
        </p:nvSpPr>
        <p:spPr bwMode="auto">
          <a:xfrm flipV="1">
            <a:off x="3635375" y="5013325"/>
            <a:ext cx="1225550" cy="1511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2007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altLang="ja-JP" dirty="0"/>
              <a:t>Schematic Drawing of Cryostat</a:t>
            </a:r>
          </a:p>
        </p:txBody>
      </p:sp>
      <p:pic>
        <p:nvPicPr>
          <p:cNvPr id="205832" name="Picture 8" descr="LER0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017588"/>
            <a:ext cx="9144000" cy="5399087"/>
          </a:xfrm>
          <a:ln w="12700">
            <a:solidFill>
              <a:schemeClr val="accent2"/>
            </a:solidFill>
          </a:ln>
          <a:effectLst/>
        </p:spPr>
      </p:pic>
      <p:sp>
        <p:nvSpPr>
          <p:cNvPr id="4" name="テキスト ボックス 3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2007</a:t>
            </a:r>
            <a:endParaRPr kumimoji="1"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Cryostat Conceptual Design</a:t>
            </a:r>
            <a:endParaRPr lang="en-US"/>
          </a:p>
        </p:txBody>
      </p:sp>
      <p:pic>
        <p:nvPicPr>
          <p:cNvPr id="102456" name="Picture 56"/>
          <p:cNvPicPr>
            <a:picLocks noChangeAspect="1" noChangeArrowheads="1"/>
          </p:cNvPicPr>
          <p:nvPr/>
        </p:nvPicPr>
        <p:blipFill>
          <a:blip r:embed="rId3" cstate="print"/>
          <a:srcRect t="20761" b="6787"/>
          <a:stretch>
            <a:fillRect/>
          </a:stretch>
        </p:blipFill>
        <p:spPr bwMode="auto">
          <a:xfrm>
            <a:off x="144463" y="1419225"/>
            <a:ext cx="8850312" cy="455295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>
            <a:outerShdw dist="107763" dir="2700000" algn="ctr" rotWithShape="0">
              <a:schemeClr val="tx1">
                <a:alpha val="85001"/>
              </a:schemeClr>
            </a:outerShdw>
          </a:effectLst>
        </p:spPr>
      </p:pic>
      <p:grpSp>
        <p:nvGrpSpPr>
          <p:cNvPr id="2" name="Group 89"/>
          <p:cNvGrpSpPr>
            <a:grpSpLocks/>
          </p:cNvGrpSpPr>
          <p:nvPr/>
        </p:nvGrpSpPr>
        <p:grpSpPr bwMode="auto">
          <a:xfrm>
            <a:off x="168275" y="1435100"/>
            <a:ext cx="8586788" cy="3908425"/>
            <a:chOff x="106" y="904"/>
            <a:chExt cx="5409" cy="2462"/>
          </a:xfrm>
        </p:grpSpPr>
        <p:sp>
          <p:nvSpPr>
            <p:cNvPr id="102457" name="Rectangle 57"/>
            <p:cNvSpPr>
              <a:spLocks noChangeArrowheads="1"/>
            </p:cNvSpPr>
            <p:nvPr/>
          </p:nvSpPr>
          <p:spPr bwMode="auto">
            <a:xfrm>
              <a:off x="144" y="934"/>
              <a:ext cx="6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600">
                  <a:latin typeface="Osaka" charset="-128"/>
                </a:rPr>
                <a:t>Top View</a:t>
              </a:r>
            </a:p>
          </p:txBody>
        </p:sp>
        <p:sp>
          <p:nvSpPr>
            <p:cNvPr id="102458" name="Rectangle 58"/>
            <p:cNvSpPr>
              <a:spLocks noChangeArrowheads="1"/>
            </p:cNvSpPr>
            <p:nvPr/>
          </p:nvSpPr>
          <p:spPr bwMode="auto">
            <a:xfrm>
              <a:off x="1457" y="904"/>
              <a:ext cx="85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RF Input coupler</a:t>
              </a:r>
            </a:p>
          </p:txBody>
        </p:sp>
        <p:sp>
          <p:nvSpPr>
            <p:cNvPr id="102459" name="Rectangle 59"/>
            <p:cNvSpPr>
              <a:spLocks noChangeArrowheads="1"/>
            </p:cNvSpPr>
            <p:nvPr/>
          </p:nvSpPr>
          <p:spPr bwMode="auto">
            <a:xfrm>
              <a:off x="2620" y="966"/>
              <a:ext cx="85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Magnetic Shield </a:t>
              </a:r>
            </a:p>
            <a:p>
              <a:pPr algn="l"/>
              <a:r>
                <a:rPr lang="en-US" altLang="ja-JP" sz="1200">
                  <a:latin typeface="Osaka" charset="-128"/>
                </a:rPr>
                <a:t>(Jacket Type)</a:t>
              </a:r>
            </a:p>
          </p:txBody>
        </p:sp>
        <p:sp>
          <p:nvSpPr>
            <p:cNvPr id="102460" name="Line 60"/>
            <p:cNvSpPr>
              <a:spLocks noChangeShapeType="1"/>
            </p:cNvSpPr>
            <p:nvPr/>
          </p:nvSpPr>
          <p:spPr bwMode="auto">
            <a:xfrm flipH="1">
              <a:off x="2116" y="1213"/>
              <a:ext cx="183" cy="387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61" name="Rectangle 61"/>
            <p:cNvSpPr>
              <a:spLocks noChangeArrowheads="1"/>
            </p:cNvSpPr>
            <p:nvPr/>
          </p:nvSpPr>
          <p:spPr bwMode="auto">
            <a:xfrm>
              <a:off x="3084" y="3193"/>
              <a:ext cx="124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80 K Liq. Nitrogen Shield</a:t>
              </a:r>
            </a:p>
          </p:txBody>
        </p:sp>
        <p:sp>
          <p:nvSpPr>
            <p:cNvPr id="102462" name="Rectangle 62"/>
            <p:cNvSpPr>
              <a:spLocks noChangeArrowheads="1"/>
            </p:cNvSpPr>
            <p:nvPr/>
          </p:nvSpPr>
          <p:spPr bwMode="auto">
            <a:xfrm>
              <a:off x="2288" y="2278"/>
              <a:ext cx="815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Coaxial Coupler</a:t>
              </a:r>
            </a:p>
          </p:txBody>
        </p:sp>
        <p:sp>
          <p:nvSpPr>
            <p:cNvPr id="102463" name="Rectangle 63"/>
            <p:cNvSpPr>
              <a:spLocks noChangeArrowheads="1"/>
            </p:cNvSpPr>
            <p:nvPr/>
          </p:nvSpPr>
          <p:spPr bwMode="auto">
            <a:xfrm>
              <a:off x="3848" y="1731"/>
              <a:ext cx="5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Stub Support</a:t>
              </a:r>
            </a:p>
          </p:txBody>
        </p:sp>
        <p:sp>
          <p:nvSpPr>
            <p:cNvPr id="102464" name="Rectangle 64"/>
            <p:cNvSpPr>
              <a:spLocks noChangeArrowheads="1"/>
            </p:cNvSpPr>
            <p:nvPr/>
          </p:nvSpPr>
          <p:spPr bwMode="auto">
            <a:xfrm>
              <a:off x="3436" y="2667"/>
              <a:ext cx="45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Bellows</a:t>
              </a:r>
            </a:p>
          </p:txBody>
        </p:sp>
        <p:sp>
          <p:nvSpPr>
            <p:cNvPr id="102465" name="Line 65"/>
            <p:cNvSpPr>
              <a:spLocks noChangeShapeType="1"/>
            </p:cNvSpPr>
            <p:nvPr/>
          </p:nvSpPr>
          <p:spPr bwMode="auto">
            <a:xfrm flipV="1">
              <a:off x="3595" y="2654"/>
              <a:ext cx="82" cy="242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66" name="Rectangle 66"/>
            <p:cNvSpPr>
              <a:spLocks noChangeArrowheads="1"/>
            </p:cNvSpPr>
            <p:nvPr/>
          </p:nvSpPr>
          <p:spPr bwMode="auto">
            <a:xfrm>
              <a:off x="2244" y="3126"/>
              <a:ext cx="4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Liq. He</a:t>
              </a:r>
            </a:p>
          </p:txBody>
        </p:sp>
        <p:sp>
          <p:nvSpPr>
            <p:cNvPr id="102467" name="Rectangle 67"/>
            <p:cNvSpPr>
              <a:spLocks noChangeArrowheads="1"/>
            </p:cNvSpPr>
            <p:nvPr/>
          </p:nvSpPr>
          <p:spPr bwMode="auto">
            <a:xfrm>
              <a:off x="933" y="3026"/>
              <a:ext cx="74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RF Monitoring</a:t>
              </a:r>
            </a:p>
            <a:p>
              <a:pPr algn="l"/>
              <a:r>
                <a:rPr lang="en-US" altLang="ja-JP" sz="1200">
                  <a:latin typeface="Osaka" charset="-128"/>
                </a:rPr>
                <a:t>Port</a:t>
              </a:r>
            </a:p>
          </p:txBody>
        </p:sp>
        <p:sp>
          <p:nvSpPr>
            <p:cNvPr id="102468" name="Line 68"/>
            <p:cNvSpPr>
              <a:spLocks noChangeShapeType="1"/>
            </p:cNvSpPr>
            <p:nvPr/>
          </p:nvSpPr>
          <p:spPr bwMode="auto">
            <a:xfrm flipV="1">
              <a:off x="1133" y="2757"/>
              <a:ext cx="352" cy="282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70" name="Line 70"/>
            <p:cNvSpPr>
              <a:spLocks noChangeShapeType="1"/>
            </p:cNvSpPr>
            <p:nvPr/>
          </p:nvSpPr>
          <p:spPr bwMode="auto">
            <a:xfrm>
              <a:off x="282" y="1777"/>
              <a:ext cx="258" cy="407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71" name="Line 71"/>
            <p:cNvSpPr>
              <a:spLocks noChangeShapeType="1"/>
            </p:cNvSpPr>
            <p:nvPr/>
          </p:nvSpPr>
          <p:spPr bwMode="auto">
            <a:xfrm>
              <a:off x="3447" y="1618"/>
              <a:ext cx="0" cy="363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72" name="Line 72"/>
            <p:cNvSpPr>
              <a:spLocks noChangeShapeType="1"/>
            </p:cNvSpPr>
            <p:nvPr/>
          </p:nvSpPr>
          <p:spPr bwMode="auto">
            <a:xfrm>
              <a:off x="3859" y="1618"/>
              <a:ext cx="0" cy="363"/>
            </a:xfrm>
            <a:prstGeom prst="line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73" name="AutoShape 73"/>
            <p:cNvSpPr>
              <a:spLocks noChangeArrowheads="1"/>
            </p:cNvSpPr>
            <p:nvPr/>
          </p:nvSpPr>
          <p:spPr bwMode="auto">
            <a:xfrm>
              <a:off x="3455" y="2051"/>
              <a:ext cx="412" cy="51"/>
            </a:xfrm>
            <a:prstGeom prst="leftRightArrow">
              <a:avLst>
                <a:gd name="adj1" fmla="val 50000"/>
                <a:gd name="adj2" fmla="val 161569"/>
              </a:avLst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474" name="Rectangle 74"/>
            <p:cNvSpPr>
              <a:spLocks noChangeArrowheads="1"/>
            </p:cNvSpPr>
            <p:nvPr/>
          </p:nvSpPr>
          <p:spPr bwMode="auto">
            <a:xfrm>
              <a:off x="4306" y="956"/>
              <a:ext cx="11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Frequency Tuning</a:t>
              </a:r>
            </a:p>
            <a:p>
              <a:pPr algn="l"/>
              <a:r>
                <a:rPr lang="en-US" altLang="ja-JP" sz="1200">
                  <a:latin typeface="Osaka" charset="-128"/>
                </a:rPr>
                <a:t>by Adjusting Distance </a:t>
              </a:r>
            </a:p>
          </p:txBody>
        </p:sp>
        <p:sp>
          <p:nvSpPr>
            <p:cNvPr id="102476" name="Rectangle 76"/>
            <p:cNvSpPr>
              <a:spLocks noChangeArrowheads="1"/>
            </p:cNvSpPr>
            <p:nvPr/>
          </p:nvSpPr>
          <p:spPr bwMode="auto">
            <a:xfrm>
              <a:off x="4474" y="2729"/>
              <a:ext cx="785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Crab Mode Reject Filter</a:t>
              </a:r>
            </a:p>
            <a:p>
              <a:pPr algn="l"/>
              <a:r>
                <a:rPr lang="en-US" altLang="ja-JP" sz="1200">
                  <a:latin typeface="Osaka" charset="-128"/>
                </a:rPr>
                <a:t>(Notch Filter)</a:t>
              </a:r>
            </a:p>
          </p:txBody>
        </p:sp>
        <p:sp>
          <p:nvSpPr>
            <p:cNvPr id="102477" name="Rectangle 77"/>
            <p:cNvSpPr>
              <a:spLocks noChangeArrowheads="1"/>
            </p:cNvSpPr>
            <p:nvPr/>
          </p:nvSpPr>
          <p:spPr bwMode="auto">
            <a:xfrm>
              <a:off x="4699" y="1804"/>
              <a:ext cx="5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HOM</a:t>
              </a:r>
            </a:p>
            <a:p>
              <a:pPr algn="l"/>
              <a:r>
                <a:rPr lang="en-US" altLang="ja-JP" sz="1200">
                  <a:latin typeface="Osaka" charset="-128"/>
                </a:rPr>
                <a:t>Absorber</a:t>
              </a:r>
            </a:p>
          </p:txBody>
        </p:sp>
        <p:sp>
          <p:nvSpPr>
            <p:cNvPr id="102478" name="Line 78"/>
            <p:cNvSpPr>
              <a:spLocks noChangeShapeType="1"/>
            </p:cNvSpPr>
            <p:nvPr/>
          </p:nvSpPr>
          <p:spPr bwMode="auto">
            <a:xfrm flipH="1">
              <a:off x="5047" y="1910"/>
              <a:ext cx="47" cy="326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2479" name="Rectangle 79"/>
            <p:cNvSpPr>
              <a:spLocks noChangeArrowheads="1"/>
            </p:cNvSpPr>
            <p:nvPr/>
          </p:nvSpPr>
          <p:spPr bwMode="auto">
            <a:xfrm>
              <a:off x="212" y="2262"/>
              <a:ext cx="48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I.D. 240</a:t>
              </a:r>
            </a:p>
          </p:txBody>
        </p:sp>
        <p:sp>
          <p:nvSpPr>
            <p:cNvPr id="102480" name="Rectangle 80"/>
            <p:cNvSpPr>
              <a:spLocks noChangeArrowheads="1"/>
            </p:cNvSpPr>
            <p:nvPr/>
          </p:nvSpPr>
          <p:spPr bwMode="auto">
            <a:xfrm>
              <a:off x="5058" y="2286"/>
              <a:ext cx="45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I.D.100</a:t>
              </a:r>
            </a:p>
          </p:txBody>
        </p:sp>
        <p:sp>
          <p:nvSpPr>
            <p:cNvPr id="102481" name="Rectangle 81"/>
            <p:cNvSpPr>
              <a:spLocks noChangeArrowheads="1"/>
            </p:cNvSpPr>
            <p:nvPr/>
          </p:nvSpPr>
          <p:spPr bwMode="auto">
            <a:xfrm>
              <a:off x="3907" y="2831"/>
              <a:ext cx="42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Liq. He</a:t>
              </a:r>
            </a:p>
          </p:txBody>
        </p:sp>
        <p:sp>
          <p:nvSpPr>
            <p:cNvPr id="102469" name="Rectangle 69"/>
            <p:cNvSpPr>
              <a:spLocks noChangeArrowheads="1"/>
            </p:cNvSpPr>
            <p:nvPr/>
          </p:nvSpPr>
          <p:spPr bwMode="auto">
            <a:xfrm>
              <a:off x="106" y="1830"/>
              <a:ext cx="5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/>
              <a:r>
                <a:rPr lang="en-US" altLang="ja-JP" sz="1200">
                  <a:latin typeface="Osaka" charset="-128"/>
                </a:rPr>
                <a:t>HOM</a:t>
              </a:r>
            </a:p>
            <a:p>
              <a:pPr algn="l"/>
              <a:r>
                <a:rPr lang="en-US" altLang="ja-JP" sz="1200">
                  <a:latin typeface="Osaka" charset="-128"/>
                </a:rPr>
                <a:t>Absorber</a:t>
              </a:r>
            </a:p>
          </p:txBody>
        </p:sp>
        <p:sp>
          <p:nvSpPr>
            <p:cNvPr id="102486" name="Line 86"/>
            <p:cNvSpPr>
              <a:spLocks noChangeShapeType="1"/>
            </p:cNvSpPr>
            <p:nvPr/>
          </p:nvSpPr>
          <p:spPr bwMode="auto">
            <a:xfrm flipV="1">
              <a:off x="2206" y="1115"/>
              <a:ext cx="420" cy="61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lg" len="lg"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487" name="Line 87"/>
            <p:cNvSpPr>
              <a:spLocks noChangeShapeType="1"/>
            </p:cNvSpPr>
            <p:nvPr/>
          </p:nvSpPr>
          <p:spPr bwMode="auto">
            <a:xfrm flipV="1">
              <a:off x="3653" y="1091"/>
              <a:ext cx="654" cy="9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lg" len="lg"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2007</a:t>
            </a:r>
            <a:endParaRPr kumimoji="1"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Crab cavity operation (K. Akai)</a:t>
            </a: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/>
              <a:t>Crab RF system_2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/>
              <a:t>Two new RF stations, each for one crab cavity, were constructed in the D11 building.</a:t>
            </a:r>
          </a:p>
          <a:p>
            <a:pPr lvl="1"/>
            <a:r>
              <a:rPr lang="en-US" altLang="ja-JP">
                <a:solidFill>
                  <a:srgbClr val="059F08"/>
                </a:solidFill>
              </a:rPr>
              <a:t>Two reused klystrons</a:t>
            </a:r>
            <a:r>
              <a:rPr lang="en-US" altLang="ja-JP"/>
              <a:t> that have been tested up to 600 kW were set.</a:t>
            </a:r>
          </a:p>
          <a:p>
            <a:pPr lvl="1"/>
            <a:r>
              <a:rPr lang="en-US" altLang="ja-JP"/>
              <a:t>The high-power system and most of the low-level RF system are similar to those of the SC accelerating cavity stations.</a:t>
            </a:r>
          </a:p>
          <a:p>
            <a:pPr lvl="1"/>
            <a:r>
              <a:rPr lang="en-US" altLang="ja-JP"/>
              <a:t>Conventional </a:t>
            </a:r>
            <a:r>
              <a:rPr lang="en-US" altLang="ja-JP">
                <a:solidFill>
                  <a:srgbClr val="059F08"/>
                </a:solidFill>
              </a:rPr>
              <a:t>amplitude and phase feedback loops</a:t>
            </a:r>
            <a:r>
              <a:rPr lang="en-US" altLang="ja-JP"/>
              <a:t> are used to control the cavity field and the klystron output.</a:t>
            </a:r>
          </a:p>
          <a:p>
            <a:pPr lvl="1"/>
            <a:r>
              <a:rPr lang="en-US" altLang="ja-JP"/>
              <a:t>The resonant frequency of the cavity is controlled by the </a:t>
            </a:r>
            <a:r>
              <a:rPr lang="en-US" altLang="ja-JP">
                <a:solidFill>
                  <a:srgbClr val="059F08"/>
                </a:solidFill>
              </a:rPr>
              <a:t>main tuner system consisting of a motor and piezo element</a:t>
            </a:r>
            <a:r>
              <a:rPr lang="en-US" altLang="ja-JP"/>
              <a:t>, which moves the coaxial beam pipe in the longitudinal direction with respect to the cavity cell.</a:t>
            </a:r>
          </a:p>
          <a:p>
            <a:pPr lvl="1"/>
            <a:r>
              <a:rPr lang="en-US" altLang="ja-JP"/>
              <a:t>The interlock system includes a quench detector, arc sensors at the input coupler, vacuum pressure gauges, temperature sensors, etc.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2008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RF System for Crab Cavity (K. Akai)</a:t>
            </a:r>
          </a:p>
        </p:txBody>
      </p:sp>
      <p:pic>
        <p:nvPicPr>
          <p:cNvPr id="194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90600" y="990600"/>
            <a:ext cx="7239000" cy="4576763"/>
          </a:xfrm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5181600" y="5638800"/>
            <a:ext cx="31273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i="1" dirty="0">
                <a:solidFill>
                  <a:srgbClr val="0120FF"/>
                </a:solidFill>
              </a:rPr>
              <a:t>RF system for crab cavity </a:t>
            </a:r>
            <a:r>
              <a:rPr lang="en-US" altLang="ja-JP" sz="1400" i="1" dirty="0" smtClean="0">
                <a:solidFill>
                  <a:srgbClr val="0120FF"/>
                </a:solidFill>
              </a:rPr>
              <a:t>will be </a:t>
            </a:r>
            <a:r>
              <a:rPr lang="en-US" altLang="ja-JP" sz="1400" i="1" dirty="0">
                <a:solidFill>
                  <a:srgbClr val="0120FF"/>
                </a:solidFill>
              </a:rPr>
              <a:t>similar.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2006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 smtClean="0"/>
              <a:t>Diagram of tuning control system for crab cavity</a:t>
            </a:r>
            <a:endParaRPr kumimoji="1" lang="ja-JP" altLang="en-US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00200"/>
            <a:ext cx="763220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6565730" y="5085184"/>
            <a:ext cx="2272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Coaxial coupler mover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52120" y="3573016"/>
            <a:ext cx="1823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Frequency tuning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00192" y="3140968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tuner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436096" y="5661248"/>
            <a:ext cx="193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Adjust horizontally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56176" y="1835532"/>
            <a:ext cx="23959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Use component for SCC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56176" y="2132856"/>
            <a:ext cx="272978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Prepare similar component</a:t>
            </a:r>
          </a:p>
          <a:p>
            <a:r>
              <a:rPr kumimoji="1" lang="en-US" altLang="ja-JP" dirty="0" smtClean="0"/>
              <a:t>for SCC control.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56176" y="2699628"/>
            <a:ext cx="25074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Prepare new component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983344" y="0"/>
            <a:ext cx="21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KEKB review on 2006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3206</TotalTime>
  <Words>1546</Words>
  <Application>Microsoft Office PowerPoint</Application>
  <PresentationFormat>画面に合わせる (4:3)</PresentationFormat>
  <Paragraphs>268</Paragraphs>
  <Slides>22</Slides>
  <Notes>3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4" baseType="lpstr">
      <vt:lpstr>Office テーマ</vt:lpstr>
      <vt:lpstr>数式</vt:lpstr>
      <vt:lpstr>KEKB crab RF architecture &amp; controls</vt:lpstr>
      <vt:lpstr>Comparison between crab and SCC</vt:lpstr>
      <vt:lpstr>Crab RF system_1</vt:lpstr>
      <vt:lpstr>Crab Cavity &amp; Coaxial Coupler in Cryo-module</vt:lpstr>
      <vt:lpstr>Schematic Drawing of Cryostat</vt:lpstr>
      <vt:lpstr>Cryostat Conceptual Design</vt:lpstr>
      <vt:lpstr>Crab RF system_2</vt:lpstr>
      <vt:lpstr>スライド 8</vt:lpstr>
      <vt:lpstr>Diagram of tuning control system for crab cavity</vt:lpstr>
      <vt:lpstr>Tolerance_Timing (RF phase)</vt:lpstr>
      <vt:lpstr>Frequency Tuning by Main Tuner</vt:lpstr>
      <vt:lpstr>Frequency Tuning by Piezo Tuner</vt:lpstr>
      <vt:lpstr>LER tuning mechanism problem</vt:lpstr>
      <vt:lpstr>Phase stability (histogram of phase detector signal)</vt:lpstr>
      <vt:lpstr>Phase stability (cavity pick up signal)</vt:lpstr>
      <vt:lpstr>Crab RF system_3</vt:lpstr>
      <vt:lpstr>Adjustment of Coaxial Coupler Position by Sub Tuner</vt:lpstr>
      <vt:lpstr>スライド 18</vt:lpstr>
      <vt:lpstr>Oscillation of high-current crabbing beams</vt:lpstr>
      <vt:lpstr>A remedy for the oscillation was found</vt:lpstr>
      <vt:lpstr>Possible mechanism of the oscillation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KEKB crab RF architecture &amp; controls</dc:title>
  <dc:creator>naka</dc:creator>
  <cp:lastModifiedBy>naka</cp:lastModifiedBy>
  <cp:revision>12</cp:revision>
  <dcterms:created xsi:type="dcterms:W3CDTF">2010-12-06T01:11:38Z</dcterms:created>
  <dcterms:modified xsi:type="dcterms:W3CDTF">2010-12-15T23:09:03Z</dcterms:modified>
</cp:coreProperties>
</file>