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65" r:id="rId3"/>
    <p:sldId id="258" r:id="rId4"/>
    <p:sldId id="259" r:id="rId5"/>
    <p:sldId id="260" r:id="rId6"/>
    <p:sldId id="261" r:id="rId7"/>
    <p:sldId id="271" r:id="rId8"/>
    <p:sldId id="262" r:id="rId9"/>
    <p:sldId id="263" r:id="rId10"/>
    <p:sldId id="264" r:id="rId11"/>
    <p:sldId id="266" r:id="rId12"/>
    <p:sldId id="267" r:id="rId13"/>
    <p:sldId id="268" r:id="rId14"/>
    <p:sldId id="273" r:id="rId15"/>
    <p:sldId id="274" r:id="rId16"/>
    <p:sldId id="275" r:id="rId17"/>
    <p:sldId id="276" r:id="rId18"/>
    <p:sldId id="269" r:id="rId19"/>
    <p:sldId id="270" r:id="rId20"/>
    <p:sldId id="272" r:id="rId21"/>
    <p:sldId id="257" r:id="rId22"/>
    <p:sldId id="277" r:id="rId2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08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80FBDF-FE4B-42B6-AE05-930B6BCA7A75}" type="datetimeFigureOut">
              <a:rPr kumimoji="1" lang="ja-JP" altLang="en-US" smtClean="0"/>
              <a:pPr/>
              <a:t>2010/12/16</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C340A1-CF95-484E-AF1E-A91C6989210B}"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ADC340A1-CF95-484E-AF1E-A91C6989210B}"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1D1EF4A-8810-431C-A70A-C86CE5DC9DD3}" type="slidenum">
              <a:rPr lang="en-US"/>
              <a:pPr/>
              <a:t>12</a:t>
            </a:fld>
            <a:endParaRPr lang="en-US"/>
          </a:p>
        </p:txBody>
      </p:sp>
      <p:sp>
        <p:nvSpPr>
          <p:cNvPr id="27649"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7650"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9FE7B51-B007-4A61-992E-46E1E7AB75E2}" type="slidenum">
              <a:rPr lang="en-US"/>
              <a:pPr/>
              <a:t>13</a:t>
            </a:fld>
            <a:endParaRPr lang="en-US"/>
          </a:p>
        </p:txBody>
      </p:sp>
      <p:sp>
        <p:nvSpPr>
          <p:cNvPr id="28673"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8674"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C5A2C0F-1225-4C0D-A738-51D6B88041C1}" type="slidenum">
              <a:rPr lang="en-US"/>
              <a:pPr/>
              <a:t>18</a:t>
            </a:fld>
            <a:endParaRPr lang="en-US"/>
          </a:p>
        </p:txBody>
      </p:sp>
      <p:sp>
        <p:nvSpPr>
          <p:cNvPr id="30721" name="Rectangle 1"/>
          <p:cNvSpPr txBox="1">
            <a:spLocks noGrp="1" noRot="1" noChangeAspect="1" noChangeArrowheads="1"/>
          </p:cNvSpPr>
          <p:nvPr>
            <p:ph type="sldImg"/>
          </p:nvPr>
        </p:nvSpPr>
        <p:spPr bwMode="auto">
          <a:xfrm>
            <a:off x="1003786" y="695134"/>
            <a:ext cx="4848989" cy="3428152"/>
          </a:xfrm>
          <a:prstGeom prst="rect">
            <a:avLst/>
          </a:prstGeom>
          <a:solidFill>
            <a:srgbClr val="FFFFFF"/>
          </a:solidFill>
          <a:ln>
            <a:solidFill>
              <a:srgbClr val="000000"/>
            </a:solidFill>
            <a:miter lim="800000"/>
            <a:headEnd/>
            <a:tailEnd/>
          </a:ln>
        </p:spPr>
      </p:sp>
      <p:sp>
        <p:nvSpPr>
          <p:cNvPr id="30722"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2BBABBA-E91B-4C69-92FE-1AD4DB7821E7}" type="slidenum">
              <a:rPr lang="en-US"/>
              <a:pPr/>
              <a:t>19</a:t>
            </a:fld>
            <a:endParaRPr lang="en-US"/>
          </a:p>
        </p:txBody>
      </p:sp>
      <p:sp>
        <p:nvSpPr>
          <p:cNvPr id="31745" name="Rectangle 1"/>
          <p:cNvSpPr txBox="1">
            <a:spLocks noGrp="1" noRot="1" noChangeAspect="1" noChangeArrowheads="1"/>
          </p:cNvSpPr>
          <p:nvPr>
            <p:ph type="sldImg"/>
          </p:nvPr>
        </p:nvSpPr>
        <p:spPr bwMode="auto">
          <a:xfrm>
            <a:off x="1003786" y="695134"/>
            <a:ext cx="4848989" cy="3428152"/>
          </a:xfrm>
          <a:prstGeom prst="rect">
            <a:avLst/>
          </a:prstGeom>
          <a:solidFill>
            <a:srgbClr val="FFFFFF"/>
          </a:solidFill>
          <a:ln>
            <a:solidFill>
              <a:srgbClr val="000000"/>
            </a:solidFill>
            <a:miter lim="800000"/>
            <a:headEnd/>
            <a:tailEnd/>
          </a:ln>
        </p:spPr>
      </p:sp>
      <p:sp>
        <p:nvSpPr>
          <p:cNvPr id="31746"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80285021-1248-4866-BAF3-0D51C54245E0}" type="slidenum">
              <a:rPr lang="en-US"/>
              <a:pPr/>
              <a:t>2</a:t>
            </a:fld>
            <a:endParaRPr lang="en-US"/>
          </a:p>
        </p:txBody>
      </p:sp>
      <p:sp>
        <p:nvSpPr>
          <p:cNvPr id="5121"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5122" name="Rectangle 2"/>
          <p:cNvSpPr txBox="1">
            <a:spLocks noGrp="1" noChangeArrowheads="1"/>
          </p:cNvSpPr>
          <p:nvPr>
            <p:ph type="body" idx="1"/>
          </p:nvPr>
        </p:nvSpPr>
        <p:spPr bwMode="auto">
          <a:xfrm>
            <a:off x="685512" y="4343230"/>
            <a:ext cx="5486976" cy="4115139"/>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714D579-CEAF-4995-A211-D78553FA4401}" type="slidenum">
              <a:rPr lang="en-US"/>
              <a:pPr/>
              <a:t>3</a:t>
            </a:fld>
            <a:endParaRPr lang="en-US"/>
          </a:p>
        </p:txBody>
      </p:sp>
      <p:sp>
        <p:nvSpPr>
          <p:cNvPr id="19457"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17921C46-5DA4-4636-8352-6D2C08C30B9D}" type="slidenum">
              <a:rPr lang="en-US"/>
              <a:pPr/>
              <a:t>4</a:t>
            </a:fld>
            <a:endParaRPr lang="en-US"/>
          </a:p>
        </p:txBody>
      </p:sp>
      <p:sp>
        <p:nvSpPr>
          <p:cNvPr id="20481"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628C096-AD29-4F73-B137-0FFB7AC471D0}" type="slidenum">
              <a:rPr lang="en-US"/>
              <a:pPr/>
              <a:t>5</a:t>
            </a:fld>
            <a:endParaRPr lang="en-US"/>
          </a:p>
        </p:txBody>
      </p:sp>
      <p:sp>
        <p:nvSpPr>
          <p:cNvPr id="21505"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1506"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C45AC7B-F0E8-41BD-9207-4CE423D00474}" type="slidenum">
              <a:rPr lang="en-US"/>
              <a:pPr/>
              <a:t>6</a:t>
            </a:fld>
            <a:endParaRPr lang="en-US"/>
          </a:p>
        </p:txBody>
      </p:sp>
      <p:sp>
        <p:nvSpPr>
          <p:cNvPr id="22529"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2530"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bwMode="auto">
          <a:noFill/>
          <a:ln>
            <a:miter lim="800000"/>
            <a:headEnd/>
            <a:tailEnd/>
          </a:ln>
        </p:spPr>
        <p:txBody>
          <a:bodyPr/>
          <a:lstStyle/>
          <a:p>
            <a:fld id="{91279D2D-E3E0-4690-B6BE-CB52B4F88C6A}" type="slidenum">
              <a:rPr lang="en-US" altLang="ja-JP">
                <a:latin typeface="Arial" charset="0"/>
              </a:rPr>
              <a:pPr/>
              <a:t>9</a:t>
            </a:fld>
            <a:endParaRPr lang="en-US" altLang="ja-JP">
              <a:latin typeface="Arial" charset="0"/>
            </a:endParaRPr>
          </a:p>
        </p:txBody>
      </p:sp>
      <p:sp>
        <p:nvSpPr>
          <p:cNvPr id="16387" name="Rectangle 2"/>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16388" name="Rectangle 3"/>
          <p:cNvSpPr>
            <a:spLocks noGrp="1"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a:lstStyle/>
          <a:p>
            <a:pPr>
              <a:spcBef>
                <a:spcPct val="0"/>
              </a:spcBef>
            </a:pPr>
            <a:endParaRPr lang="ja-JP"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FDF67FF-EC4B-4638-A497-27AD09AA83F0}" type="slidenum">
              <a:rPr lang="en-US"/>
              <a:pPr/>
              <a:t>10</a:t>
            </a:fld>
            <a:endParaRPr lang="en-US"/>
          </a:p>
        </p:txBody>
      </p:sp>
      <p:sp>
        <p:nvSpPr>
          <p:cNvPr id="25601"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5602"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421271D-B7C6-4067-AE53-51AFAE81F61A}" type="slidenum">
              <a:rPr lang="en-US"/>
              <a:pPr/>
              <a:t>11</a:t>
            </a:fld>
            <a:endParaRPr lang="en-US"/>
          </a:p>
        </p:txBody>
      </p:sp>
      <p:sp>
        <p:nvSpPr>
          <p:cNvPr id="26625"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6626" name="Rectangle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lstStyle/>
          <a:p>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6481" y="273629"/>
            <a:ext cx="8226720" cy="1143480"/>
          </a:xfrm>
        </p:spPr>
        <p:txBody>
          <a:bodyPr/>
          <a:lstStyle/>
          <a:p>
            <a:r>
              <a:rPr lang="ja-JP" altLang="en-US" smtClean="0"/>
              <a:t>マスタ タイトルの書式設定</a:t>
            </a:r>
            <a:endParaRPr lang="ja-JP" altLang="en-US"/>
          </a:p>
        </p:txBody>
      </p:sp>
      <p:sp>
        <p:nvSpPr>
          <p:cNvPr id="3" name="日付プレースホルダ 2"/>
          <p:cNvSpPr>
            <a:spLocks noGrp="1"/>
          </p:cNvSpPr>
          <p:nvPr>
            <p:ph type="dt" idx="10"/>
          </p:nvPr>
        </p:nvSpPr>
        <p:spPr>
          <a:xfrm>
            <a:off x="456481" y="6247376"/>
            <a:ext cx="2128320" cy="470930"/>
          </a:xfrm>
        </p:spPr>
        <p:txBody>
          <a:bodyPr/>
          <a:lstStyle>
            <a:lvl1pPr>
              <a:defRPr/>
            </a:lvl1pPr>
          </a:lstStyle>
          <a:p>
            <a:endParaRPr lang="en-GB"/>
          </a:p>
        </p:txBody>
      </p:sp>
      <p:sp>
        <p:nvSpPr>
          <p:cNvPr id="4" name="フッター プレースホルダ 3"/>
          <p:cNvSpPr>
            <a:spLocks noGrp="1"/>
          </p:cNvSpPr>
          <p:nvPr>
            <p:ph type="ftr" idx="11"/>
          </p:nvPr>
        </p:nvSpPr>
        <p:spPr>
          <a:xfrm>
            <a:off x="3127680" y="6247376"/>
            <a:ext cx="2897280" cy="470930"/>
          </a:xfrm>
        </p:spPr>
        <p:txBody>
          <a:bodyPr/>
          <a:lstStyle>
            <a:lvl1pPr>
              <a:defRPr/>
            </a:lvl1pPr>
          </a:lstStyle>
          <a:p>
            <a:endParaRPr lang="en-US"/>
          </a:p>
        </p:txBody>
      </p:sp>
      <p:sp>
        <p:nvSpPr>
          <p:cNvPr id="5" name="スライド番号プレースホルダ 4"/>
          <p:cNvSpPr>
            <a:spLocks noGrp="1"/>
          </p:cNvSpPr>
          <p:nvPr>
            <p:ph type="sldNum" idx="12"/>
          </p:nvPr>
        </p:nvSpPr>
        <p:spPr>
          <a:xfrm>
            <a:off x="6556321" y="6247376"/>
            <a:ext cx="2128320" cy="470930"/>
          </a:xfrm>
        </p:spPr>
        <p:txBody>
          <a:bodyPr/>
          <a:lstStyle>
            <a:lvl1pPr>
              <a:defRPr/>
            </a:lvl1pPr>
          </a:lstStyle>
          <a:p>
            <a:fld id="{4E5DB7EF-F068-467A-97B8-3D822ABD18B4}" type="slidenum">
              <a:rPr lang="en-US"/>
              <a:pPr/>
              <a:t>&lt;#&gt;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29C5894-8912-4DCF-98E1-2D08AF31EE5C}" type="datetimeFigureOut">
              <a:rPr kumimoji="1" lang="ja-JP" altLang="en-US" smtClean="0"/>
              <a:pPr/>
              <a:t>2010/12/16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9F7C239-8F9F-47FB-9D53-B6159C87B19C}"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9C5894-8912-4DCF-98E1-2D08AF31EE5C}" type="datetimeFigureOut">
              <a:rPr kumimoji="1" lang="ja-JP" altLang="en-US" smtClean="0"/>
              <a:pPr/>
              <a:t>2010/12/16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F7C239-8F9F-47FB-9D53-B6159C87B19C}"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smtClean="0"/>
              <a:t>KEK-B crab trips &amp; RF signals</a:t>
            </a:r>
            <a:endParaRPr kumimoji="1" lang="ja-JP" altLang="en-US" dirty="0"/>
          </a:p>
        </p:txBody>
      </p:sp>
      <p:sp>
        <p:nvSpPr>
          <p:cNvPr id="3" name="サブタイトル 2"/>
          <p:cNvSpPr>
            <a:spLocks noGrp="1"/>
          </p:cNvSpPr>
          <p:nvPr>
            <p:ph type="subTitle" idx="1"/>
          </p:nvPr>
        </p:nvSpPr>
        <p:spPr/>
        <p:txBody>
          <a:bodyPr>
            <a:normAutofit fontScale="92500" lnSpcReduction="20000"/>
          </a:bodyPr>
          <a:lstStyle/>
          <a:p>
            <a:r>
              <a:rPr lang="en-US" altLang="ja-JP" dirty="0" err="1"/>
              <a:t>K.Nakanishi</a:t>
            </a:r>
            <a:endParaRPr lang="en-US" altLang="ja-JP" dirty="0"/>
          </a:p>
          <a:p>
            <a:r>
              <a:rPr lang="en-US" altLang="ja-JP" dirty="0" smtClean="0"/>
              <a:t>KEK</a:t>
            </a:r>
          </a:p>
          <a:p>
            <a:r>
              <a:rPr lang="en-US" altLang="ja-JP" sz="2600" dirty="0"/>
              <a:t>Dec. 16 , 2010</a:t>
            </a:r>
          </a:p>
          <a:p>
            <a:r>
              <a:rPr lang="en-US" altLang="ja-JP" sz="2600" dirty="0" smtClean="0"/>
              <a:t>LHC-CC10</a:t>
            </a:r>
            <a:endParaRPr lang="ja-JP" altLang="en-US" sz="2600" dirty="0"/>
          </a:p>
          <a:p>
            <a:endParaRPr kumimoji="1" lang="ja-JP"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3" cstate="print"/>
          <a:srcRect/>
          <a:stretch>
            <a:fillRect/>
          </a:stretch>
        </p:blipFill>
        <p:spPr bwMode="auto">
          <a:xfrm>
            <a:off x="3075840" y="1801630"/>
            <a:ext cx="5529600" cy="4147635"/>
          </a:xfrm>
          <a:prstGeom prst="rect">
            <a:avLst/>
          </a:prstGeom>
          <a:noFill/>
          <a:ln w="9525">
            <a:noFill/>
            <a:round/>
            <a:headEnd/>
            <a:tailEnd/>
          </a:ln>
          <a:effectLst/>
        </p:spPr>
      </p:pic>
      <p:sp>
        <p:nvSpPr>
          <p:cNvPr id="10242" name="Text Box 2"/>
          <p:cNvSpPr txBox="1">
            <a:spLocks noChangeArrowheads="1"/>
          </p:cNvSpPr>
          <p:nvPr/>
        </p:nvSpPr>
        <p:spPr bwMode="auto">
          <a:xfrm>
            <a:off x="478080" y="459409"/>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Green	:Beam current</a:t>
            </a:r>
          </a:p>
          <a:p>
            <a:pPr>
              <a:tabLst>
                <a:tab pos="656650" algn="l"/>
                <a:tab pos="1313299" algn="l"/>
                <a:tab pos="1969949" algn="l"/>
                <a:tab pos="2626599" algn="l"/>
                <a:tab pos="3283248" algn="l"/>
              </a:tabLst>
            </a:pPr>
            <a:r>
              <a:rPr lang="en-US" dirty="0">
                <a:solidFill>
                  <a:srgbClr val="000000"/>
                </a:solidFill>
              </a:rPr>
              <a:t>Purple	:Cavity phase</a:t>
            </a:r>
          </a:p>
        </p:txBody>
      </p:sp>
      <p:sp>
        <p:nvSpPr>
          <p:cNvPr id="10243" name="Text Box 3"/>
          <p:cNvSpPr txBox="1">
            <a:spLocks noChangeArrowheads="1"/>
          </p:cNvSpPr>
          <p:nvPr/>
        </p:nvSpPr>
        <p:spPr bwMode="auto">
          <a:xfrm>
            <a:off x="478080" y="459409"/>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Green	:Beam current</a:t>
            </a:r>
          </a:p>
          <a:p>
            <a:pPr>
              <a:tabLst>
                <a:tab pos="656650" algn="l"/>
                <a:tab pos="1313299" algn="l"/>
                <a:tab pos="1969949" algn="l"/>
                <a:tab pos="2626599" algn="l"/>
                <a:tab pos="3283248" algn="l"/>
              </a:tabLst>
            </a:pPr>
            <a:r>
              <a:rPr lang="en-US" dirty="0">
                <a:solidFill>
                  <a:srgbClr val="000000"/>
                </a:solidFill>
              </a:rPr>
              <a:t>Purple	:Cavity phase</a:t>
            </a:r>
          </a:p>
        </p:txBody>
      </p:sp>
      <p:sp>
        <p:nvSpPr>
          <p:cNvPr id="10244" name="Text Box 4"/>
          <p:cNvSpPr txBox="1">
            <a:spLocks noChangeArrowheads="1"/>
          </p:cNvSpPr>
          <p:nvPr/>
        </p:nvSpPr>
        <p:spPr bwMode="auto">
          <a:xfrm>
            <a:off x="478080" y="459409"/>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Green	:Beam current</a:t>
            </a:r>
          </a:p>
          <a:p>
            <a:pPr>
              <a:tabLst>
                <a:tab pos="656650" algn="l"/>
                <a:tab pos="1313299" algn="l"/>
                <a:tab pos="1969949" algn="l"/>
                <a:tab pos="2626599" algn="l"/>
                <a:tab pos="3283248" algn="l"/>
              </a:tabLst>
            </a:pPr>
            <a:r>
              <a:rPr lang="en-US" dirty="0">
                <a:solidFill>
                  <a:srgbClr val="000000"/>
                </a:solidFill>
              </a:rPr>
              <a:t>Purple	:Cavity phase</a:t>
            </a:r>
          </a:p>
        </p:txBody>
      </p:sp>
      <p:sp>
        <p:nvSpPr>
          <p:cNvPr id="10245" name="Line 5"/>
          <p:cNvSpPr>
            <a:spLocks noChangeShapeType="1"/>
          </p:cNvSpPr>
          <p:nvPr/>
        </p:nvSpPr>
        <p:spPr bwMode="auto">
          <a:xfrm>
            <a:off x="7738560" y="4539357"/>
            <a:ext cx="1440" cy="489651"/>
          </a:xfrm>
          <a:prstGeom prst="line">
            <a:avLst/>
          </a:prstGeom>
          <a:noFill/>
          <a:ln w="9525">
            <a:solidFill>
              <a:srgbClr val="FFFFFF"/>
            </a:solidFill>
            <a:round/>
            <a:headEnd type="triangle" w="med" len="med"/>
            <a:tailEnd type="triangle" w="med" len="med"/>
          </a:ln>
          <a:effectLst/>
        </p:spPr>
        <p:txBody>
          <a:bodyPr lIns="82945" tIns="41473" rIns="82945" bIns="41473"/>
          <a:lstStyle/>
          <a:p>
            <a:endParaRPr lang="ja-JP" altLang="en-US"/>
          </a:p>
        </p:txBody>
      </p:sp>
      <p:sp>
        <p:nvSpPr>
          <p:cNvPr id="10246" name="Text Box 6"/>
          <p:cNvSpPr txBox="1">
            <a:spLocks noChangeArrowheads="1"/>
          </p:cNvSpPr>
          <p:nvPr/>
        </p:nvSpPr>
        <p:spPr bwMode="auto">
          <a:xfrm>
            <a:off x="7804801" y="4703534"/>
            <a:ext cx="81648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FFFFFF"/>
                </a:solidFill>
              </a:rPr>
              <a:t>40deg</a:t>
            </a:r>
          </a:p>
        </p:txBody>
      </p:sp>
      <p:sp>
        <p:nvSpPr>
          <p:cNvPr id="10247" name="AutoShape 7"/>
          <p:cNvSpPr>
            <a:spLocks noChangeArrowheads="1"/>
          </p:cNvSpPr>
          <p:nvPr/>
        </p:nvSpPr>
        <p:spPr bwMode="auto">
          <a:xfrm>
            <a:off x="5355360" y="2449697"/>
            <a:ext cx="979200" cy="2776612"/>
          </a:xfrm>
          <a:prstGeom prst="roundRect">
            <a:avLst>
              <a:gd name="adj" fmla="val 144"/>
            </a:avLst>
          </a:prstGeom>
          <a:noFill/>
          <a:ln w="9525">
            <a:solidFill>
              <a:srgbClr val="FFFFFF"/>
            </a:solidFill>
            <a:round/>
            <a:headEnd/>
            <a:tailEnd/>
          </a:ln>
          <a:effectLst/>
        </p:spPr>
        <p:txBody>
          <a:bodyPr wrap="none" lIns="82945" tIns="41473" rIns="82945" bIns="41473" anchor="ctr"/>
          <a:lstStyle/>
          <a:p>
            <a:endParaRPr lang="ja-JP" altLang="en-US"/>
          </a:p>
        </p:txBody>
      </p:sp>
      <p:sp>
        <p:nvSpPr>
          <p:cNvPr id="10248" name="Text Box 8"/>
          <p:cNvSpPr txBox="1">
            <a:spLocks noChangeArrowheads="1"/>
          </p:cNvSpPr>
          <p:nvPr/>
        </p:nvSpPr>
        <p:spPr bwMode="auto">
          <a:xfrm>
            <a:off x="6334560" y="2449698"/>
            <a:ext cx="81648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FF00FF"/>
                </a:solidFill>
              </a:rPr>
              <a:t>noise?</a:t>
            </a:r>
          </a:p>
        </p:txBody>
      </p:sp>
      <p:sp>
        <p:nvSpPr>
          <p:cNvPr id="10249" name="Text Box 9"/>
          <p:cNvSpPr txBox="1">
            <a:spLocks noChangeArrowheads="1"/>
          </p:cNvSpPr>
          <p:nvPr/>
        </p:nvSpPr>
        <p:spPr bwMode="auto">
          <a:xfrm>
            <a:off x="4082400" y="270749"/>
            <a:ext cx="4245120" cy="54725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Lst>
            </a:pPr>
            <a:r>
              <a:rPr lang="en-US" dirty="0">
                <a:solidFill>
                  <a:srgbClr val="000000"/>
                </a:solidFill>
              </a:rPr>
              <a:t>The HER beam was aborted by intentional abort request.</a:t>
            </a:r>
          </a:p>
        </p:txBody>
      </p:sp>
      <p:sp>
        <p:nvSpPr>
          <p:cNvPr id="10250" name="Text Box 10"/>
          <p:cNvSpPr txBox="1">
            <a:spLocks noChangeArrowheads="1"/>
          </p:cNvSpPr>
          <p:nvPr/>
        </p:nvSpPr>
        <p:spPr bwMode="auto">
          <a:xfrm>
            <a:off x="162720" y="3699749"/>
            <a:ext cx="2776320" cy="1012426"/>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Lst>
            </a:pPr>
            <a:r>
              <a:rPr lang="en-US" dirty="0">
                <a:solidFill>
                  <a:srgbClr val="000000"/>
                </a:solidFill>
              </a:rPr>
              <a:t>The expected decay time of stored energy was 42 </a:t>
            </a:r>
            <a:r>
              <a:rPr lang="en-US" dirty="0" err="1">
                <a:solidFill>
                  <a:srgbClr val="000000"/>
                </a:solidFill>
              </a:rPr>
              <a:t>μsec</a:t>
            </a:r>
            <a:r>
              <a:rPr lang="en-US" dirty="0">
                <a:solidFill>
                  <a:srgbClr val="000000"/>
                </a:solidFill>
              </a:rPr>
              <a:t>.</a:t>
            </a:r>
          </a:p>
          <a:p>
            <a:pPr>
              <a:tabLst>
                <a:tab pos="656650" algn="l"/>
                <a:tab pos="1313299" algn="l"/>
                <a:tab pos="1969949" algn="l"/>
                <a:tab pos="2626599" algn="l"/>
              </a:tabLst>
            </a:pPr>
            <a:r>
              <a:rPr lang="en-US" dirty="0">
                <a:solidFill>
                  <a:srgbClr val="000000"/>
                </a:solidFill>
              </a:rPr>
              <a:t>(84 </a:t>
            </a:r>
            <a:r>
              <a:rPr lang="en-US" dirty="0" err="1">
                <a:solidFill>
                  <a:srgbClr val="000000"/>
                </a:solidFill>
              </a:rPr>
              <a:t>μsec</a:t>
            </a:r>
            <a:r>
              <a:rPr lang="en-US" dirty="0">
                <a:solidFill>
                  <a:srgbClr val="000000"/>
                </a:solidFill>
              </a:rPr>
              <a:t> for cavity voltage)</a:t>
            </a:r>
          </a:p>
          <a:p>
            <a:pPr>
              <a:tabLst>
                <a:tab pos="656650" algn="l"/>
                <a:tab pos="1313299" algn="l"/>
                <a:tab pos="1969949" algn="l"/>
                <a:tab pos="2626599" algn="l"/>
              </a:tabLst>
            </a:pPr>
            <a:endParaRPr lang="en-US" dirty="0">
              <a:solidFill>
                <a:srgbClr val="000000"/>
              </a:solidFill>
            </a:endParaRPr>
          </a:p>
        </p:txBody>
      </p:sp>
      <p:sp>
        <p:nvSpPr>
          <p:cNvPr id="10251" name="Line 11"/>
          <p:cNvSpPr>
            <a:spLocks noChangeShapeType="1"/>
          </p:cNvSpPr>
          <p:nvPr/>
        </p:nvSpPr>
        <p:spPr bwMode="auto">
          <a:xfrm flipV="1">
            <a:off x="2776321" y="3918652"/>
            <a:ext cx="2285280" cy="165617"/>
          </a:xfrm>
          <a:prstGeom prst="line">
            <a:avLst/>
          </a:prstGeom>
          <a:noFill/>
          <a:ln w="9525">
            <a:solidFill>
              <a:srgbClr val="00FFFF"/>
            </a:solidFill>
            <a:round/>
            <a:headEnd/>
            <a:tailEnd type="triangle" w="med" len="med"/>
          </a:ln>
          <a:effectLst/>
        </p:spPr>
        <p:txBody>
          <a:bodyPr lIns="82945" tIns="41473" rIns="82945" bIns="41473"/>
          <a:lstStyle/>
          <a:p>
            <a:endParaRPr lang="ja-JP" altLang="en-US"/>
          </a:p>
        </p:txBody>
      </p:sp>
      <p:sp>
        <p:nvSpPr>
          <p:cNvPr id="13" name="テキスト ボックス 12"/>
          <p:cNvSpPr txBox="1"/>
          <p:nvPr/>
        </p:nvSpPr>
        <p:spPr>
          <a:xfrm>
            <a:off x="4139952" y="1052736"/>
            <a:ext cx="4536504" cy="369332"/>
          </a:xfrm>
          <a:prstGeom prst="rect">
            <a:avLst/>
          </a:prstGeom>
          <a:noFill/>
        </p:spPr>
        <p:txBody>
          <a:bodyPr wrap="square" rtlCol="0">
            <a:spAutoFit/>
          </a:bodyPr>
          <a:lstStyle/>
          <a:p>
            <a:r>
              <a:rPr kumimoji="1" lang="en-US" altLang="ja-JP" dirty="0" smtClean="0"/>
              <a:t>The arc sensor was lighten by a LED.</a:t>
            </a:r>
            <a:endParaRPr kumimoji="1" lang="ja-JP" alt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cstate="print"/>
          <a:srcRect/>
          <a:stretch>
            <a:fillRect/>
          </a:stretch>
        </p:blipFill>
        <p:spPr bwMode="auto">
          <a:xfrm>
            <a:off x="1802880" y="1978768"/>
            <a:ext cx="5529600" cy="4147635"/>
          </a:xfrm>
          <a:prstGeom prst="rect">
            <a:avLst/>
          </a:prstGeom>
          <a:noFill/>
          <a:ln w="9525">
            <a:noFill/>
            <a:round/>
            <a:headEnd/>
            <a:tailEnd/>
          </a:ln>
          <a:effectLst/>
        </p:spPr>
      </p:pic>
      <p:sp>
        <p:nvSpPr>
          <p:cNvPr id="11266" name="Text Box 2"/>
          <p:cNvSpPr txBox="1">
            <a:spLocks noChangeArrowheads="1"/>
          </p:cNvSpPr>
          <p:nvPr/>
        </p:nvSpPr>
        <p:spPr bwMode="auto">
          <a:xfrm>
            <a:off x="478080" y="460848"/>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Green	:Beam current</a:t>
            </a:r>
          </a:p>
          <a:p>
            <a:pPr>
              <a:tabLst>
                <a:tab pos="656650" algn="l"/>
                <a:tab pos="1313299" algn="l"/>
                <a:tab pos="1969949" algn="l"/>
                <a:tab pos="2626599" algn="l"/>
                <a:tab pos="3283248" algn="l"/>
              </a:tabLst>
            </a:pPr>
            <a:r>
              <a:rPr lang="en-US" dirty="0">
                <a:solidFill>
                  <a:srgbClr val="000000"/>
                </a:solidFill>
              </a:rPr>
              <a:t>Purple	:Cavity phase</a:t>
            </a:r>
          </a:p>
        </p:txBody>
      </p:sp>
      <p:sp>
        <p:nvSpPr>
          <p:cNvPr id="11267" name="Text Box 3"/>
          <p:cNvSpPr txBox="1">
            <a:spLocks noChangeArrowheads="1"/>
          </p:cNvSpPr>
          <p:nvPr/>
        </p:nvSpPr>
        <p:spPr bwMode="auto">
          <a:xfrm>
            <a:off x="3563888" y="908720"/>
            <a:ext cx="4599472" cy="724411"/>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Lst>
            </a:pPr>
            <a:r>
              <a:rPr lang="en-US" dirty="0">
                <a:solidFill>
                  <a:srgbClr val="000000"/>
                </a:solidFill>
              </a:rPr>
              <a:t>The HER beam was aborted</a:t>
            </a:r>
            <a:r>
              <a:rPr lang="en-US" dirty="0" smtClean="0">
                <a:solidFill>
                  <a:srgbClr val="000000"/>
                </a:solidFill>
              </a:rPr>
              <a:t>.</a:t>
            </a:r>
          </a:p>
          <a:p>
            <a:pPr>
              <a:tabLst>
                <a:tab pos="656650" algn="l"/>
                <a:tab pos="1313299" algn="l"/>
                <a:tab pos="1969949" algn="l"/>
                <a:tab pos="2626599" algn="l"/>
                <a:tab pos="3283248" algn="l"/>
                <a:tab pos="3939898" algn="l"/>
              </a:tabLst>
            </a:pPr>
            <a:r>
              <a:rPr lang="en-US" dirty="0" smtClean="0">
                <a:solidFill>
                  <a:srgbClr val="000000"/>
                </a:solidFill>
              </a:rPr>
              <a:t>Sometimes the cavity voltage decays cleanly.</a:t>
            </a:r>
            <a:endParaRPr lang="en-US" dirty="0">
              <a:solidFill>
                <a:srgbClr val="000000"/>
              </a:solidFill>
            </a:endParaRPr>
          </a:p>
          <a:p>
            <a:pPr>
              <a:tabLst>
                <a:tab pos="656650" algn="l"/>
                <a:tab pos="1313299" algn="l"/>
                <a:tab pos="1969949" algn="l"/>
                <a:tab pos="2626599" algn="l"/>
                <a:tab pos="3283248" algn="l"/>
                <a:tab pos="3939898" algn="l"/>
              </a:tabLst>
            </a:pPr>
            <a:r>
              <a:rPr lang="en-US" dirty="0">
                <a:solidFill>
                  <a:srgbClr val="000000"/>
                </a:solidFill>
              </a:rPr>
              <a:t>What is different from previous page?</a:t>
            </a:r>
          </a:p>
        </p:txBody>
      </p:sp>
      <p:sp>
        <p:nvSpPr>
          <p:cNvPr id="5" name="Line 5"/>
          <p:cNvSpPr>
            <a:spLocks noChangeShapeType="1"/>
          </p:cNvSpPr>
          <p:nvPr/>
        </p:nvSpPr>
        <p:spPr bwMode="auto">
          <a:xfrm>
            <a:off x="6372200" y="3429000"/>
            <a:ext cx="0" cy="432048"/>
          </a:xfrm>
          <a:prstGeom prst="line">
            <a:avLst/>
          </a:prstGeom>
          <a:noFill/>
          <a:ln w="9525">
            <a:solidFill>
              <a:srgbClr val="FFFFFF"/>
            </a:solidFill>
            <a:round/>
            <a:headEnd type="triangle" w="med" len="med"/>
            <a:tailEnd type="triangle" w="med" len="med"/>
          </a:ln>
          <a:effectLst/>
        </p:spPr>
        <p:txBody>
          <a:bodyPr lIns="82945" tIns="41473" rIns="82945" bIns="41473"/>
          <a:lstStyle/>
          <a:p>
            <a:endParaRPr lang="ja-JP" altLang="en-US"/>
          </a:p>
        </p:txBody>
      </p:sp>
      <p:sp>
        <p:nvSpPr>
          <p:cNvPr id="6" name="Text Box 6"/>
          <p:cNvSpPr txBox="1">
            <a:spLocks noChangeArrowheads="1"/>
          </p:cNvSpPr>
          <p:nvPr/>
        </p:nvSpPr>
        <p:spPr bwMode="auto">
          <a:xfrm>
            <a:off x="6438441" y="3429000"/>
            <a:ext cx="81648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FFFFFF"/>
                </a:solidFill>
              </a:rPr>
              <a:t>40deg</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3" cstate="print"/>
          <a:srcRect/>
          <a:stretch>
            <a:fillRect/>
          </a:stretch>
        </p:blipFill>
        <p:spPr bwMode="auto">
          <a:xfrm>
            <a:off x="3173760" y="1801630"/>
            <a:ext cx="5529600" cy="4147635"/>
          </a:xfrm>
          <a:prstGeom prst="rect">
            <a:avLst/>
          </a:prstGeom>
          <a:noFill/>
          <a:ln w="9525">
            <a:noFill/>
            <a:round/>
            <a:headEnd/>
            <a:tailEnd/>
          </a:ln>
          <a:effectLst/>
        </p:spPr>
      </p:pic>
      <p:sp>
        <p:nvSpPr>
          <p:cNvPr id="12290" name="Line 2"/>
          <p:cNvSpPr>
            <a:spLocks noChangeShapeType="1"/>
          </p:cNvSpPr>
          <p:nvPr/>
        </p:nvSpPr>
        <p:spPr bwMode="auto">
          <a:xfrm>
            <a:off x="7837921" y="4539357"/>
            <a:ext cx="1440" cy="489651"/>
          </a:xfrm>
          <a:prstGeom prst="line">
            <a:avLst/>
          </a:prstGeom>
          <a:noFill/>
          <a:ln w="9525">
            <a:solidFill>
              <a:srgbClr val="FFFFFF"/>
            </a:solidFill>
            <a:round/>
            <a:headEnd type="triangle" w="med" len="med"/>
            <a:tailEnd type="triangle" w="med" len="med"/>
          </a:ln>
          <a:effectLst/>
        </p:spPr>
        <p:txBody>
          <a:bodyPr lIns="82945" tIns="41473" rIns="82945" bIns="41473"/>
          <a:lstStyle/>
          <a:p>
            <a:endParaRPr lang="ja-JP" altLang="en-US"/>
          </a:p>
        </p:txBody>
      </p:sp>
      <p:sp>
        <p:nvSpPr>
          <p:cNvPr id="12291" name="Text Box 3"/>
          <p:cNvSpPr txBox="1">
            <a:spLocks noChangeArrowheads="1"/>
          </p:cNvSpPr>
          <p:nvPr/>
        </p:nvSpPr>
        <p:spPr bwMode="auto">
          <a:xfrm>
            <a:off x="7902721" y="4703534"/>
            <a:ext cx="81648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FFFFFF"/>
                </a:solidFill>
              </a:rPr>
              <a:t>40deg</a:t>
            </a:r>
          </a:p>
        </p:txBody>
      </p:sp>
      <p:sp>
        <p:nvSpPr>
          <p:cNvPr id="12292" name="Text Box 4"/>
          <p:cNvSpPr txBox="1">
            <a:spLocks noChangeArrowheads="1"/>
          </p:cNvSpPr>
          <p:nvPr/>
        </p:nvSpPr>
        <p:spPr bwMode="auto">
          <a:xfrm>
            <a:off x="685440" y="424845"/>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Purple	:Cavity phase</a:t>
            </a:r>
          </a:p>
          <a:p>
            <a:pPr>
              <a:tabLst>
                <a:tab pos="656650" algn="l"/>
                <a:tab pos="1313299" algn="l"/>
                <a:tab pos="1969949" algn="l"/>
                <a:tab pos="2626599" algn="l"/>
                <a:tab pos="3283248" algn="l"/>
              </a:tabLst>
            </a:pPr>
            <a:r>
              <a:rPr lang="en-US" dirty="0">
                <a:solidFill>
                  <a:srgbClr val="000000"/>
                </a:solidFill>
              </a:rPr>
              <a:t>Green	:Beam current</a:t>
            </a:r>
          </a:p>
        </p:txBody>
      </p:sp>
      <p:sp>
        <p:nvSpPr>
          <p:cNvPr id="12293" name="Text Box 5"/>
          <p:cNvSpPr txBox="1">
            <a:spLocks noChangeArrowheads="1"/>
          </p:cNvSpPr>
          <p:nvPr/>
        </p:nvSpPr>
        <p:spPr bwMode="auto">
          <a:xfrm>
            <a:off x="4131360" y="689833"/>
            <a:ext cx="4245120" cy="54725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Lst>
            </a:pPr>
            <a:r>
              <a:rPr lang="en-US" dirty="0">
                <a:solidFill>
                  <a:srgbClr val="000000"/>
                </a:solidFill>
              </a:rPr>
              <a:t>The LER beam was aborted by intentional abort request.</a:t>
            </a:r>
          </a:p>
        </p:txBody>
      </p:sp>
      <p:sp>
        <p:nvSpPr>
          <p:cNvPr id="12294" name="Text Box 6"/>
          <p:cNvSpPr txBox="1">
            <a:spLocks noChangeArrowheads="1"/>
          </p:cNvSpPr>
          <p:nvPr/>
        </p:nvSpPr>
        <p:spPr bwMode="auto">
          <a:xfrm>
            <a:off x="162720" y="3699749"/>
            <a:ext cx="2776320" cy="1012426"/>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Lst>
            </a:pPr>
            <a:r>
              <a:rPr lang="en-US" dirty="0">
                <a:solidFill>
                  <a:srgbClr val="000000"/>
                </a:solidFill>
              </a:rPr>
              <a:t>The expected decay time of stored energy was 65 </a:t>
            </a:r>
            <a:r>
              <a:rPr lang="en-US" dirty="0" err="1" smtClean="0">
                <a:solidFill>
                  <a:srgbClr val="000000"/>
                </a:solidFill>
              </a:rPr>
              <a:t>μsec</a:t>
            </a:r>
            <a:r>
              <a:rPr lang="en-US" dirty="0">
                <a:solidFill>
                  <a:srgbClr val="000000"/>
                </a:solidFill>
              </a:rPr>
              <a:t>.</a:t>
            </a:r>
          </a:p>
          <a:p>
            <a:pPr>
              <a:tabLst>
                <a:tab pos="656650" algn="l"/>
                <a:tab pos="1313299" algn="l"/>
                <a:tab pos="1969949" algn="l"/>
                <a:tab pos="2626599" algn="l"/>
              </a:tabLst>
            </a:pPr>
            <a:r>
              <a:rPr lang="en-US" dirty="0">
                <a:solidFill>
                  <a:srgbClr val="000000"/>
                </a:solidFill>
              </a:rPr>
              <a:t>(130 </a:t>
            </a:r>
            <a:r>
              <a:rPr lang="en-US" dirty="0" err="1">
                <a:solidFill>
                  <a:srgbClr val="000000"/>
                </a:solidFill>
              </a:rPr>
              <a:t>μsec</a:t>
            </a:r>
            <a:r>
              <a:rPr lang="en-US" dirty="0">
                <a:solidFill>
                  <a:srgbClr val="000000"/>
                </a:solidFill>
              </a:rPr>
              <a:t> for cavity voltage)</a:t>
            </a:r>
          </a:p>
          <a:p>
            <a:pPr>
              <a:tabLst>
                <a:tab pos="656650" algn="l"/>
                <a:tab pos="1313299" algn="l"/>
                <a:tab pos="1969949" algn="l"/>
                <a:tab pos="2626599" algn="l"/>
              </a:tabLst>
            </a:pPr>
            <a:endParaRPr lang="en-US" dirty="0">
              <a:solidFill>
                <a:srgbClr val="000000"/>
              </a:solidFill>
            </a:endParaRPr>
          </a:p>
        </p:txBody>
      </p:sp>
      <p:sp>
        <p:nvSpPr>
          <p:cNvPr id="12" name="上矢印 11"/>
          <p:cNvSpPr/>
          <p:nvPr/>
        </p:nvSpPr>
        <p:spPr bwMode="auto">
          <a:xfrm>
            <a:off x="6139619" y="4670162"/>
            <a:ext cx="261270" cy="195973"/>
          </a:xfrm>
          <a:prstGeom prst="up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82945" tIns="41473" rIns="82945" bIns="41473" numCol="1" rtlCol="0" anchor="t" anchorCtr="0" compatLnSpc="1">
            <a:prstTxWarp prst="textNoShape">
              <a:avLst/>
            </a:prstTxWarp>
          </a:bodyPr>
          <a:lstStyle/>
          <a:p>
            <a:pPr defTabSz="407526" fontAlgn="base" hangingPunct="0">
              <a:lnSpc>
                <a:spcPct val="93000"/>
              </a:lnSpc>
              <a:spcBef>
                <a:spcPct val="0"/>
              </a:spcBef>
              <a:spcAft>
                <a:spcPct val="0"/>
              </a:spcAft>
              <a:buClr>
                <a:srgbClr val="000000"/>
              </a:buClr>
              <a:buSzPct val="100000"/>
            </a:pPr>
            <a:endParaRPr kumimoji="0" lang="ja-JP" altLang="en-US" sz="1600" dirty="0" smtClean="0">
              <a:latin typeface="Arial" charset="0"/>
              <a:ea typeface="ＭＳ ゴシック" charset="-128"/>
            </a:endParaRPr>
          </a:p>
        </p:txBody>
      </p:sp>
      <p:sp>
        <p:nvSpPr>
          <p:cNvPr id="13" name="テキスト ボックス 12"/>
          <p:cNvSpPr txBox="1"/>
          <p:nvPr/>
        </p:nvSpPr>
        <p:spPr>
          <a:xfrm>
            <a:off x="3592238" y="4931459"/>
            <a:ext cx="3508168" cy="360755"/>
          </a:xfrm>
          <a:prstGeom prst="rect">
            <a:avLst/>
          </a:prstGeom>
          <a:noFill/>
        </p:spPr>
        <p:txBody>
          <a:bodyPr wrap="none" lIns="82945" tIns="41473" rIns="82945" bIns="41473" rtlCol="0">
            <a:spAutoFit/>
          </a:bodyPr>
          <a:lstStyle/>
          <a:p>
            <a:r>
              <a:rPr kumimoji="1" lang="en-US" altLang="ja-JP" dirty="0" smtClean="0">
                <a:solidFill>
                  <a:schemeClr val="bg1"/>
                </a:solidFill>
              </a:rPr>
              <a:t>The beam induced field vanish here</a:t>
            </a:r>
            <a:endParaRPr kumimoji="1" lang="ja-JP" altLang="en-US" dirty="0">
              <a:solidFill>
                <a:schemeClr val="bg1"/>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cstate="print"/>
          <a:srcRect/>
          <a:stretch>
            <a:fillRect/>
          </a:stretch>
        </p:blipFill>
        <p:spPr bwMode="auto">
          <a:xfrm>
            <a:off x="1802880" y="1801630"/>
            <a:ext cx="5529600" cy="4147635"/>
          </a:xfrm>
          <a:prstGeom prst="rect">
            <a:avLst/>
          </a:prstGeom>
          <a:noFill/>
          <a:ln w="9525">
            <a:noFill/>
            <a:round/>
            <a:headEnd/>
            <a:tailEnd/>
          </a:ln>
          <a:effectLst/>
        </p:spPr>
      </p:pic>
      <p:sp>
        <p:nvSpPr>
          <p:cNvPr id="13314" name="Line 2"/>
          <p:cNvSpPr>
            <a:spLocks noChangeShapeType="1"/>
          </p:cNvSpPr>
          <p:nvPr/>
        </p:nvSpPr>
        <p:spPr bwMode="auto">
          <a:xfrm>
            <a:off x="6465600" y="4539357"/>
            <a:ext cx="1440" cy="489651"/>
          </a:xfrm>
          <a:prstGeom prst="line">
            <a:avLst/>
          </a:prstGeom>
          <a:noFill/>
          <a:ln w="9525">
            <a:solidFill>
              <a:srgbClr val="FFFFFF"/>
            </a:solidFill>
            <a:round/>
            <a:headEnd type="triangle" w="med" len="med"/>
            <a:tailEnd type="triangle" w="med" len="med"/>
          </a:ln>
          <a:effectLst/>
        </p:spPr>
        <p:txBody>
          <a:bodyPr lIns="82945" tIns="41473" rIns="82945" bIns="41473"/>
          <a:lstStyle/>
          <a:p>
            <a:endParaRPr lang="ja-JP" altLang="en-US"/>
          </a:p>
        </p:txBody>
      </p:sp>
      <p:sp>
        <p:nvSpPr>
          <p:cNvPr id="13315" name="Text Box 3"/>
          <p:cNvSpPr txBox="1">
            <a:spLocks noChangeArrowheads="1"/>
          </p:cNvSpPr>
          <p:nvPr/>
        </p:nvSpPr>
        <p:spPr bwMode="auto">
          <a:xfrm>
            <a:off x="6530400" y="4703534"/>
            <a:ext cx="81648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FFFFFF"/>
                </a:solidFill>
              </a:rPr>
              <a:t>10deg</a:t>
            </a:r>
          </a:p>
        </p:txBody>
      </p:sp>
      <p:sp>
        <p:nvSpPr>
          <p:cNvPr id="13316" name="Text Box 4"/>
          <p:cNvSpPr txBox="1">
            <a:spLocks noChangeArrowheads="1"/>
          </p:cNvSpPr>
          <p:nvPr/>
        </p:nvSpPr>
        <p:spPr bwMode="auto">
          <a:xfrm>
            <a:off x="685440" y="424845"/>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Purple	:Cavity phase</a:t>
            </a:r>
          </a:p>
          <a:p>
            <a:pPr>
              <a:tabLst>
                <a:tab pos="656650" algn="l"/>
                <a:tab pos="1313299" algn="l"/>
                <a:tab pos="1969949" algn="l"/>
                <a:tab pos="2626599" algn="l"/>
                <a:tab pos="3283248" algn="l"/>
              </a:tabLst>
            </a:pPr>
            <a:r>
              <a:rPr lang="en-US" dirty="0">
                <a:solidFill>
                  <a:srgbClr val="000000"/>
                </a:solidFill>
              </a:rPr>
              <a:t>Green	:Beam current</a:t>
            </a:r>
          </a:p>
        </p:txBody>
      </p:sp>
      <p:sp>
        <p:nvSpPr>
          <p:cNvPr id="13317" name="Text Box 5"/>
          <p:cNvSpPr txBox="1">
            <a:spLocks noChangeArrowheads="1"/>
          </p:cNvSpPr>
          <p:nvPr/>
        </p:nvSpPr>
        <p:spPr bwMode="auto">
          <a:xfrm>
            <a:off x="3707904" y="404664"/>
            <a:ext cx="5136512" cy="1082983"/>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Lst>
            </a:pPr>
            <a:r>
              <a:rPr lang="en-US" dirty="0">
                <a:solidFill>
                  <a:srgbClr val="000000"/>
                </a:solidFill>
              </a:rPr>
              <a:t>The RF power for LER crab cavity was turned off.</a:t>
            </a:r>
          </a:p>
          <a:p>
            <a:pPr>
              <a:tabLst>
                <a:tab pos="656650" algn="l"/>
                <a:tab pos="1313299" algn="l"/>
                <a:tab pos="1969949" algn="l"/>
                <a:tab pos="2626599" algn="l"/>
                <a:tab pos="3283248" algn="l"/>
                <a:tab pos="3939898" algn="l"/>
                <a:tab pos="4596548" algn="l"/>
              </a:tabLst>
            </a:pPr>
            <a:r>
              <a:rPr lang="en-US" dirty="0">
                <a:solidFill>
                  <a:srgbClr val="000000"/>
                </a:solidFill>
              </a:rPr>
              <a:t>The beam was aborted in 50 </a:t>
            </a:r>
            <a:r>
              <a:rPr lang="en-US" dirty="0" smtClean="0">
                <a:solidFill>
                  <a:srgbClr val="000000"/>
                </a:solidFill>
              </a:rPr>
              <a:t>msec.</a:t>
            </a:r>
          </a:p>
          <a:p>
            <a:pPr>
              <a:tabLst>
                <a:tab pos="656650" algn="l"/>
                <a:tab pos="1313299" algn="l"/>
                <a:tab pos="1969949" algn="l"/>
                <a:tab pos="2626599" algn="l"/>
                <a:tab pos="3283248" algn="l"/>
                <a:tab pos="3939898" algn="l"/>
                <a:tab pos="4596548" algn="l"/>
              </a:tabLst>
            </a:pPr>
            <a:r>
              <a:rPr lang="en-US" dirty="0" smtClean="0">
                <a:solidFill>
                  <a:srgbClr val="000000"/>
                </a:solidFill>
              </a:rPr>
              <a:t>Anyway the beam could circulate, and it seems to stabilized by the beam induced field.</a:t>
            </a:r>
            <a:endParaRPr lang="en-US"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3200" dirty="0" smtClean="0"/>
              <a:t>Beam loading depend on the beam position</a:t>
            </a:r>
            <a:endParaRPr kumimoji="1" lang="ja-JP" altLang="en-US" sz="3200" dirty="0"/>
          </a:p>
        </p:txBody>
      </p:sp>
      <p:pic>
        <p:nvPicPr>
          <p:cNvPr id="4" name="コンテンツ プレースホルダ 3" descr="2010_06_18_20_59_45.gif"/>
          <p:cNvPicPr>
            <a:picLocks noGrp="1" noChangeAspect="1"/>
          </p:cNvPicPr>
          <p:nvPr>
            <p:ph idx="1"/>
          </p:nvPr>
        </p:nvPicPr>
        <p:blipFill>
          <a:blip r:embed="rId2" cstate="print"/>
          <a:srcRect l="8689" t="15240" r="46546" b="38100"/>
          <a:stretch>
            <a:fillRect/>
          </a:stretch>
        </p:blipFill>
        <p:spPr>
          <a:xfrm>
            <a:off x="895167" y="1628800"/>
            <a:ext cx="3316793" cy="2111699"/>
          </a:xfrm>
        </p:spPr>
      </p:pic>
      <p:pic>
        <p:nvPicPr>
          <p:cNvPr id="5" name="図 4" descr="2010_06_18_21_30_57.gif"/>
          <p:cNvPicPr>
            <a:picLocks noChangeAspect="1"/>
          </p:cNvPicPr>
          <p:nvPr/>
        </p:nvPicPr>
        <p:blipFill>
          <a:blip r:embed="rId3" cstate="print"/>
          <a:srcRect l="8068" t="15240" r="46546" b="38100"/>
          <a:stretch>
            <a:fillRect/>
          </a:stretch>
        </p:blipFill>
        <p:spPr>
          <a:xfrm>
            <a:off x="4951307" y="1613627"/>
            <a:ext cx="3349710" cy="2103405"/>
          </a:xfrm>
          <a:prstGeom prst="rect">
            <a:avLst/>
          </a:prstGeom>
        </p:spPr>
      </p:pic>
      <p:sp>
        <p:nvSpPr>
          <p:cNvPr id="6" name="テキスト ボックス 5"/>
          <p:cNvSpPr txBox="1"/>
          <p:nvPr/>
        </p:nvSpPr>
        <p:spPr>
          <a:xfrm>
            <a:off x="5724128" y="3717032"/>
            <a:ext cx="1973297" cy="369332"/>
          </a:xfrm>
          <a:prstGeom prst="rect">
            <a:avLst/>
          </a:prstGeom>
          <a:noFill/>
        </p:spPr>
        <p:txBody>
          <a:bodyPr wrap="none" rtlCol="0">
            <a:spAutoFit/>
          </a:bodyPr>
          <a:lstStyle/>
          <a:p>
            <a:r>
              <a:rPr lang="en-US" altLang="ja-JP" dirty="0" smtClean="0"/>
              <a:t>Beam current [</a:t>
            </a:r>
            <a:r>
              <a:rPr lang="en-US" altLang="ja-JP" dirty="0" err="1" smtClean="0"/>
              <a:t>mA</a:t>
            </a:r>
            <a:r>
              <a:rPr lang="en-US" altLang="ja-JP" dirty="0" smtClean="0"/>
              <a:t>]</a:t>
            </a:r>
            <a:endParaRPr kumimoji="1" lang="ja-JP" altLang="en-US" dirty="0"/>
          </a:p>
        </p:txBody>
      </p:sp>
      <p:sp>
        <p:nvSpPr>
          <p:cNvPr id="7" name="テキスト ボックス 6"/>
          <p:cNvSpPr txBox="1"/>
          <p:nvPr/>
        </p:nvSpPr>
        <p:spPr>
          <a:xfrm>
            <a:off x="1115616" y="3707740"/>
            <a:ext cx="1973297" cy="369332"/>
          </a:xfrm>
          <a:prstGeom prst="rect">
            <a:avLst/>
          </a:prstGeom>
          <a:noFill/>
        </p:spPr>
        <p:txBody>
          <a:bodyPr wrap="none" rtlCol="0">
            <a:spAutoFit/>
          </a:bodyPr>
          <a:lstStyle/>
          <a:p>
            <a:r>
              <a:rPr lang="en-US" altLang="ja-JP" dirty="0" smtClean="0"/>
              <a:t>Beam current [</a:t>
            </a:r>
            <a:r>
              <a:rPr lang="en-US" altLang="ja-JP" dirty="0" err="1" smtClean="0"/>
              <a:t>mA</a:t>
            </a:r>
            <a:r>
              <a:rPr lang="en-US" altLang="ja-JP" dirty="0" smtClean="0"/>
              <a:t>]</a:t>
            </a:r>
            <a:endParaRPr kumimoji="1" lang="ja-JP" altLang="en-US" dirty="0"/>
          </a:p>
        </p:txBody>
      </p:sp>
      <p:sp>
        <p:nvSpPr>
          <p:cNvPr id="8" name="テキスト ボックス 7"/>
          <p:cNvSpPr txBox="1"/>
          <p:nvPr/>
        </p:nvSpPr>
        <p:spPr>
          <a:xfrm rot="16200000">
            <a:off x="-71636" y="2518728"/>
            <a:ext cx="1573123" cy="369332"/>
          </a:xfrm>
          <a:prstGeom prst="rect">
            <a:avLst/>
          </a:prstGeom>
          <a:noFill/>
        </p:spPr>
        <p:txBody>
          <a:bodyPr wrap="none" rtlCol="0">
            <a:spAutoFit/>
          </a:bodyPr>
          <a:lstStyle/>
          <a:p>
            <a:r>
              <a:rPr kumimoji="1" lang="en-US" altLang="ja-JP" dirty="0" smtClean="0"/>
              <a:t>RF power [kW]</a:t>
            </a:r>
            <a:endParaRPr kumimoji="1" lang="ja-JP" altLang="en-US" dirty="0"/>
          </a:p>
        </p:txBody>
      </p:sp>
      <p:sp>
        <p:nvSpPr>
          <p:cNvPr id="9" name="テキスト ボックス 8"/>
          <p:cNvSpPr txBox="1"/>
          <p:nvPr/>
        </p:nvSpPr>
        <p:spPr>
          <a:xfrm rot="16200000">
            <a:off x="4004320" y="2385764"/>
            <a:ext cx="1573123" cy="369332"/>
          </a:xfrm>
          <a:prstGeom prst="rect">
            <a:avLst/>
          </a:prstGeom>
          <a:noFill/>
        </p:spPr>
        <p:txBody>
          <a:bodyPr wrap="none" rtlCol="0">
            <a:spAutoFit/>
          </a:bodyPr>
          <a:lstStyle/>
          <a:p>
            <a:r>
              <a:rPr kumimoji="1" lang="en-US" altLang="ja-JP" dirty="0" smtClean="0"/>
              <a:t>RF power [kW]</a:t>
            </a:r>
            <a:endParaRPr kumimoji="1" lang="ja-JP" altLang="en-US" dirty="0"/>
          </a:p>
        </p:txBody>
      </p:sp>
      <p:sp>
        <p:nvSpPr>
          <p:cNvPr id="10" name="テキスト ボックス 9"/>
          <p:cNvSpPr txBox="1"/>
          <p:nvPr/>
        </p:nvSpPr>
        <p:spPr>
          <a:xfrm>
            <a:off x="2108090" y="1340768"/>
            <a:ext cx="519694" cy="369332"/>
          </a:xfrm>
          <a:prstGeom prst="rect">
            <a:avLst/>
          </a:prstGeom>
          <a:noFill/>
        </p:spPr>
        <p:txBody>
          <a:bodyPr wrap="none" rtlCol="0">
            <a:spAutoFit/>
          </a:bodyPr>
          <a:lstStyle/>
          <a:p>
            <a:r>
              <a:rPr kumimoji="1" lang="en-US" altLang="ja-JP" dirty="0" smtClean="0"/>
              <a:t>LER</a:t>
            </a:r>
            <a:endParaRPr kumimoji="1" lang="ja-JP" altLang="en-US" dirty="0"/>
          </a:p>
        </p:txBody>
      </p:sp>
      <p:sp>
        <p:nvSpPr>
          <p:cNvPr id="11" name="テキスト ボックス 10"/>
          <p:cNvSpPr txBox="1"/>
          <p:nvPr/>
        </p:nvSpPr>
        <p:spPr>
          <a:xfrm>
            <a:off x="6300192" y="1340768"/>
            <a:ext cx="566181" cy="369332"/>
          </a:xfrm>
          <a:prstGeom prst="rect">
            <a:avLst/>
          </a:prstGeom>
          <a:noFill/>
        </p:spPr>
        <p:txBody>
          <a:bodyPr wrap="none" rtlCol="0">
            <a:spAutoFit/>
          </a:bodyPr>
          <a:lstStyle/>
          <a:p>
            <a:r>
              <a:rPr lang="en-US" altLang="ja-JP" dirty="0" smtClean="0"/>
              <a:t>H</a:t>
            </a:r>
            <a:r>
              <a:rPr kumimoji="1" lang="en-US" altLang="ja-JP" dirty="0" smtClean="0"/>
              <a:t>ER</a:t>
            </a:r>
            <a:endParaRPr kumimoji="1" lang="ja-JP" altLang="en-US" dirty="0"/>
          </a:p>
        </p:txBody>
      </p:sp>
      <p:sp>
        <p:nvSpPr>
          <p:cNvPr id="12" name="テキスト ボックス 11"/>
          <p:cNvSpPr txBox="1"/>
          <p:nvPr/>
        </p:nvSpPr>
        <p:spPr>
          <a:xfrm>
            <a:off x="827584" y="4653136"/>
            <a:ext cx="6945748" cy="646331"/>
          </a:xfrm>
          <a:prstGeom prst="rect">
            <a:avLst/>
          </a:prstGeom>
          <a:noFill/>
        </p:spPr>
        <p:txBody>
          <a:bodyPr wrap="none" rtlCol="0">
            <a:spAutoFit/>
          </a:bodyPr>
          <a:lstStyle/>
          <a:p>
            <a:r>
              <a:rPr kumimoji="1" lang="en-US" altLang="ja-JP" dirty="0" smtClean="0"/>
              <a:t>The beam position is adjusted to center.</a:t>
            </a:r>
          </a:p>
          <a:p>
            <a:r>
              <a:rPr lang="en-US" altLang="ja-JP" dirty="0" smtClean="0"/>
              <a:t>The conditions that the beam is offset 2mm for both sides are prepared.</a:t>
            </a:r>
            <a:endParaRPr kumimoji="1" lang="ja-JP"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In LER negative beam loading case</a:t>
            </a:r>
            <a:endParaRPr kumimoji="1" lang="ja-JP" alt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79512" y="1484785"/>
            <a:ext cx="5184619" cy="3888432"/>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256087" y="3343275"/>
            <a:ext cx="4887913" cy="3514725"/>
          </a:xfrm>
          <a:prstGeom prst="rect">
            <a:avLst/>
          </a:prstGeom>
          <a:noFill/>
          <a:ln w="9525">
            <a:noFill/>
            <a:miter lim="800000"/>
            <a:headEnd/>
            <a:tailEnd/>
          </a:ln>
        </p:spPr>
      </p:pic>
      <p:sp>
        <p:nvSpPr>
          <p:cNvPr id="6" name="Text Box 5"/>
          <p:cNvSpPr txBox="1">
            <a:spLocks noChangeArrowheads="1"/>
          </p:cNvSpPr>
          <p:nvPr/>
        </p:nvSpPr>
        <p:spPr bwMode="auto">
          <a:xfrm>
            <a:off x="755576" y="3429000"/>
            <a:ext cx="979200" cy="313953"/>
          </a:xfrm>
          <a:prstGeom prst="rect">
            <a:avLst/>
          </a:prstGeom>
          <a:noFill/>
          <a:ln w="9525">
            <a:noFill/>
            <a:round/>
            <a:headEnd/>
            <a:tailEnd/>
          </a:ln>
          <a:effectLst/>
        </p:spPr>
        <p:txBody>
          <a:bodyPr lIns="81639" tIns="55221" rIns="81639" bIns="40820"/>
          <a:lstStyle/>
          <a:p>
            <a:pPr>
              <a:tabLst>
                <a:tab pos="656650" algn="l"/>
              </a:tabLst>
            </a:pPr>
            <a:r>
              <a:rPr lang="en-US" dirty="0" smtClean="0">
                <a:solidFill>
                  <a:srgbClr val="FF00FF"/>
                </a:solidFill>
              </a:rPr>
              <a:t>40deg</a:t>
            </a:r>
            <a:endParaRPr lang="en-US" dirty="0">
              <a:solidFill>
                <a:srgbClr val="FF00FF"/>
              </a:solidFill>
            </a:endParaRPr>
          </a:p>
        </p:txBody>
      </p:sp>
      <p:sp>
        <p:nvSpPr>
          <p:cNvPr id="7" name="Line 7"/>
          <p:cNvSpPr>
            <a:spLocks noChangeShapeType="1"/>
          </p:cNvSpPr>
          <p:nvPr/>
        </p:nvSpPr>
        <p:spPr bwMode="auto">
          <a:xfrm flipV="1">
            <a:off x="735393" y="3284984"/>
            <a:ext cx="1440" cy="394601"/>
          </a:xfrm>
          <a:prstGeom prst="line">
            <a:avLst/>
          </a:prstGeom>
          <a:noFill/>
          <a:ln w="9525">
            <a:solidFill>
              <a:srgbClr val="FF00FF"/>
            </a:solidFill>
            <a:round/>
            <a:headEnd type="arrow"/>
            <a:tailEnd type="arrow" w="med" len="med"/>
          </a:ln>
          <a:effectLst/>
        </p:spPr>
        <p:txBody>
          <a:bodyPr lIns="82945" tIns="41473" rIns="82945" bIns="41473"/>
          <a:lstStyle/>
          <a:p>
            <a:endParaRPr lang="ja-JP" altLang="en-US"/>
          </a:p>
        </p:txBody>
      </p:sp>
      <p:cxnSp>
        <p:nvCxnSpPr>
          <p:cNvPr id="8" name="直線矢印コネクタ 7"/>
          <p:cNvCxnSpPr/>
          <p:nvPr/>
        </p:nvCxnSpPr>
        <p:spPr>
          <a:xfrm rot="5400000" flipH="1" flipV="1">
            <a:off x="3743908" y="5049180"/>
            <a:ext cx="2808312"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5076056" y="4509120"/>
            <a:ext cx="960519" cy="369332"/>
          </a:xfrm>
          <a:prstGeom prst="rect">
            <a:avLst/>
          </a:prstGeom>
          <a:noFill/>
        </p:spPr>
        <p:txBody>
          <a:bodyPr wrap="none" rtlCol="0">
            <a:spAutoFit/>
          </a:bodyPr>
          <a:lstStyle/>
          <a:p>
            <a:r>
              <a:rPr kumimoji="1" lang="en-US" altLang="ja-JP" dirty="0" smtClean="0"/>
              <a:t>~0.3mm</a:t>
            </a:r>
            <a:endParaRPr kumimoji="1" lang="ja-JP" altLang="en-US" dirty="0"/>
          </a:p>
        </p:txBody>
      </p:sp>
      <p:sp>
        <p:nvSpPr>
          <p:cNvPr id="12" name="テキスト ボックス 11"/>
          <p:cNvSpPr txBox="1"/>
          <p:nvPr/>
        </p:nvSpPr>
        <p:spPr>
          <a:xfrm>
            <a:off x="5436096" y="1412776"/>
            <a:ext cx="3707904" cy="2031325"/>
          </a:xfrm>
          <a:prstGeom prst="rect">
            <a:avLst/>
          </a:prstGeom>
          <a:noFill/>
        </p:spPr>
        <p:txBody>
          <a:bodyPr wrap="square" rtlCol="0">
            <a:spAutoFit/>
          </a:bodyPr>
          <a:lstStyle/>
          <a:p>
            <a:r>
              <a:rPr lang="en-US" altLang="ja-JP" dirty="0" smtClean="0"/>
              <a:t>In LER negative beam loading case,</a:t>
            </a:r>
            <a:r>
              <a:rPr lang="ja-JP" altLang="en-US" dirty="0" smtClean="0"/>
              <a:t> </a:t>
            </a:r>
            <a:r>
              <a:rPr lang="en-US" altLang="ja-JP" dirty="0" smtClean="0"/>
              <a:t>opposite phase beam induced field was observed. </a:t>
            </a:r>
          </a:p>
          <a:p>
            <a:r>
              <a:rPr lang="en-US" altLang="ja-JP" dirty="0" smtClean="0"/>
              <a:t>But the phase behavior was rather gentle.</a:t>
            </a:r>
          </a:p>
          <a:p>
            <a:r>
              <a:rPr lang="en-US" altLang="ja-JP" dirty="0" smtClean="0"/>
              <a:t>Even in this condition, the beam was not kicked hard.</a:t>
            </a:r>
          </a:p>
        </p:txBody>
      </p:sp>
      <p:sp>
        <p:nvSpPr>
          <p:cNvPr id="13" name="テキスト ボックス 12"/>
          <p:cNvSpPr txBox="1"/>
          <p:nvPr/>
        </p:nvSpPr>
        <p:spPr>
          <a:xfrm>
            <a:off x="179513" y="5733256"/>
            <a:ext cx="4032448" cy="646331"/>
          </a:xfrm>
          <a:prstGeom prst="rect">
            <a:avLst/>
          </a:prstGeom>
          <a:noFill/>
        </p:spPr>
        <p:txBody>
          <a:bodyPr wrap="square" rtlCol="0">
            <a:spAutoFit/>
          </a:bodyPr>
          <a:lstStyle/>
          <a:p>
            <a:r>
              <a:rPr kumimoji="1" lang="en-US" altLang="ja-JP" dirty="0" smtClean="0"/>
              <a:t>In case of on axis and positive beam loading, the beam was also not kicked.</a:t>
            </a:r>
            <a:endParaRPr kumimoji="1" lang="ja-JP" altLang="en-US" dirty="0"/>
          </a:p>
        </p:txBody>
      </p:sp>
      <p:cxnSp>
        <p:nvCxnSpPr>
          <p:cNvPr id="15" name="直線コネクタ 14"/>
          <p:cNvCxnSpPr/>
          <p:nvPr/>
        </p:nvCxnSpPr>
        <p:spPr>
          <a:xfrm rot="5400000">
            <a:off x="-1944216" y="3429000"/>
            <a:ext cx="3888432"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6300192" y="6156012"/>
            <a:ext cx="1126847" cy="369332"/>
          </a:xfrm>
          <a:prstGeom prst="rect">
            <a:avLst/>
          </a:prstGeom>
          <a:noFill/>
        </p:spPr>
        <p:txBody>
          <a:bodyPr wrap="none" rtlCol="0">
            <a:spAutoFit/>
          </a:bodyPr>
          <a:lstStyle/>
          <a:p>
            <a:r>
              <a:rPr kumimoji="1" lang="en-US" altLang="ja-JP" dirty="0" smtClean="0"/>
              <a:t>horizontal</a:t>
            </a:r>
            <a:endParaRPr kumimoji="1" lang="ja-JP"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In HER positive beam loading case</a:t>
            </a:r>
            <a:endParaRPr kumimoji="1" lang="ja-JP" altLang="en-US" dirty="0"/>
          </a:p>
        </p:txBody>
      </p:sp>
      <p:pic>
        <p:nvPicPr>
          <p:cNvPr id="4098" name="Picture 2"/>
          <p:cNvPicPr>
            <a:picLocks noChangeAspect="1" noChangeArrowheads="1"/>
          </p:cNvPicPr>
          <p:nvPr/>
        </p:nvPicPr>
        <p:blipFill>
          <a:blip r:embed="rId2" cstate="print"/>
          <a:srcRect/>
          <a:stretch>
            <a:fillRect/>
          </a:stretch>
        </p:blipFill>
        <p:spPr bwMode="auto">
          <a:xfrm>
            <a:off x="35496" y="1196752"/>
            <a:ext cx="5184576" cy="3888432"/>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4256087" y="3343275"/>
            <a:ext cx="4887913" cy="3514725"/>
          </a:xfrm>
          <a:prstGeom prst="rect">
            <a:avLst/>
          </a:prstGeom>
          <a:noFill/>
          <a:ln w="9525">
            <a:noFill/>
            <a:miter lim="800000"/>
            <a:headEnd/>
            <a:tailEnd/>
          </a:ln>
        </p:spPr>
      </p:pic>
      <p:cxnSp>
        <p:nvCxnSpPr>
          <p:cNvPr id="7" name="直線矢印コネクタ 6"/>
          <p:cNvCxnSpPr/>
          <p:nvPr/>
        </p:nvCxnSpPr>
        <p:spPr>
          <a:xfrm rot="5400000" flipH="1" flipV="1">
            <a:off x="3743908" y="5049180"/>
            <a:ext cx="2808312"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5076056" y="4509120"/>
            <a:ext cx="960519" cy="369332"/>
          </a:xfrm>
          <a:prstGeom prst="rect">
            <a:avLst/>
          </a:prstGeom>
          <a:noFill/>
        </p:spPr>
        <p:txBody>
          <a:bodyPr wrap="none" rtlCol="0">
            <a:spAutoFit/>
          </a:bodyPr>
          <a:lstStyle/>
          <a:p>
            <a:r>
              <a:rPr kumimoji="1" lang="en-US" altLang="ja-JP" dirty="0" smtClean="0"/>
              <a:t>~1.3mm</a:t>
            </a:r>
            <a:endParaRPr kumimoji="1" lang="ja-JP" altLang="en-US" dirty="0"/>
          </a:p>
        </p:txBody>
      </p:sp>
      <p:sp>
        <p:nvSpPr>
          <p:cNvPr id="9" name="テキスト ボックス 8"/>
          <p:cNvSpPr txBox="1"/>
          <p:nvPr/>
        </p:nvSpPr>
        <p:spPr>
          <a:xfrm>
            <a:off x="5292080" y="1340768"/>
            <a:ext cx="3851920" cy="1200329"/>
          </a:xfrm>
          <a:prstGeom prst="rect">
            <a:avLst/>
          </a:prstGeom>
          <a:noFill/>
        </p:spPr>
        <p:txBody>
          <a:bodyPr wrap="square" rtlCol="0">
            <a:spAutoFit/>
          </a:bodyPr>
          <a:lstStyle/>
          <a:p>
            <a:r>
              <a:rPr kumimoji="1" lang="en-US" altLang="ja-JP" dirty="0" smtClean="0"/>
              <a:t>In this case, the positive beam loading don’t help the phase stabilization.</a:t>
            </a:r>
          </a:p>
          <a:p>
            <a:r>
              <a:rPr lang="en-US" altLang="ja-JP" dirty="0" smtClean="0"/>
              <a:t>In these experiments, other beam positions tests show same result.</a:t>
            </a:r>
            <a:endParaRPr kumimoji="1" lang="ja-JP" altLang="en-US" dirty="0"/>
          </a:p>
        </p:txBody>
      </p:sp>
      <p:sp>
        <p:nvSpPr>
          <p:cNvPr id="10" name="テキスト ボックス 9"/>
          <p:cNvSpPr txBox="1"/>
          <p:nvPr/>
        </p:nvSpPr>
        <p:spPr>
          <a:xfrm>
            <a:off x="5868144" y="6156012"/>
            <a:ext cx="1126847" cy="369332"/>
          </a:xfrm>
          <a:prstGeom prst="rect">
            <a:avLst/>
          </a:prstGeom>
          <a:noFill/>
        </p:spPr>
        <p:txBody>
          <a:bodyPr wrap="none" rtlCol="0">
            <a:spAutoFit/>
          </a:bodyPr>
          <a:lstStyle/>
          <a:p>
            <a:r>
              <a:rPr kumimoji="1" lang="en-US" altLang="ja-JP" dirty="0" smtClean="0"/>
              <a:t>horizontal</a:t>
            </a:r>
            <a:endParaRPr kumimoji="1" lang="ja-JP"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r>
              <a:rPr lang="en-US" altLang="ja-JP" dirty="0" smtClean="0"/>
              <a:t>The beam oscillation due to decaying crabbing field was observed.</a:t>
            </a:r>
          </a:p>
          <a:p>
            <a:r>
              <a:rPr kumimoji="1" lang="en-US" altLang="ja-JP" dirty="0" smtClean="0"/>
              <a:t>The beam oscillation was related to the turbulence of the crab cavity phase.</a:t>
            </a:r>
          </a:p>
          <a:p>
            <a:r>
              <a:rPr lang="en-US" altLang="ja-JP" dirty="0" smtClean="0"/>
              <a:t>In most case, the crab cavity phase turbulence is observed at the HER crab cavity.</a:t>
            </a:r>
          </a:p>
          <a:p>
            <a:endParaRPr lang="en-US" altLang="ja-JP" dirty="0" smtClean="0"/>
          </a:p>
          <a:p>
            <a:pPr>
              <a:buNone/>
            </a:pPr>
            <a:r>
              <a:rPr lang="en-US" altLang="ja-JP" dirty="0" smtClean="0"/>
              <a:t>		</a:t>
            </a:r>
            <a:r>
              <a:rPr lang="en-US" altLang="ja-JP" dirty="0" smtClean="0">
                <a:solidFill>
                  <a:schemeClr val="accent6"/>
                </a:solidFill>
              </a:rPr>
              <a:t>Possible hypothesis</a:t>
            </a:r>
          </a:p>
          <a:p>
            <a:r>
              <a:rPr lang="en-US" altLang="ja-JP" dirty="0" smtClean="0">
                <a:solidFill>
                  <a:schemeClr val="accent6"/>
                </a:solidFill>
              </a:rPr>
              <a:t>Strong traveling wave RF field induce discharge at input coupler.</a:t>
            </a:r>
            <a:endParaRPr kumimoji="1" lang="en-US" altLang="ja-JP" dirty="0" smtClean="0">
              <a:solidFill>
                <a:schemeClr val="accent6"/>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cstate="print"/>
          <a:srcRect/>
          <a:stretch>
            <a:fillRect/>
          </a:stretch>
        </p:blipFill>
        <p:spPr bwMode="auto">
          <a:xfrm>
            <a:off x="1802880" y="1358063"/>
            <a:ext cx="5529600" cy="4147635"/>
          </a:xfrm>
          <a:prstGeom prst="rect">
            <a:avLst/>
          </a:prstGeom>
          <a:noFill/>
          <a:ln w="9525">
            <a:noFill/>
            <a:round/>
            <a:headEnd/>
            <a:tailEnd/>
          </a:ln>
          <a:effectLst/>
        </p:spPr>
      </p:pic>
      <p:sp>
        <p:nvSpPr>
          <p:cNvPr id="15362" name="Text Box 2"/>
          <p:cNvSpPr txBox="1">
            <a:spLocks noChangeArrowheads="1"/>
          </p:cNvSpPr>
          <p:nvPr/>
        </p:nvSpPr>
        <p:spPr bwMode="auto">
          <a:xfrm>
            <a:off x="4082400" y="162738"/>
            <a:ext cx="4734720" cy="313953"/>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Lst>
            </a:pPr>
            <a:r>
              <a:rPr lang="en-US" dirty="0">
                <a:solidFill>
                  <a:srgbClr val="000000"/>
                </a:solidFill>
              </a:rPr>
              <a:t>The HER RF power is turned off without beam.</a:t>
            </a:r>
          </a:p>
        </p:txBody>
      </p:sp>
      <p:sp>
        <p:nvSpPr>
          <p:cNvPr id="15363" name="Text Box 3"/>
          <p:cNvSpPr txBox="1">
            <a:spLocks noChangeArrowheads="1"/>
          </p:cNvSpPr>
          <p:nvPr/>
        </p:nvSpPr>
        <p:spPr bwMode="auto">
          <a:xfrm>
            <a:off x="685440" y="197301"/>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Purple	:Cavity phase</a:t>
            </a:r>
          </a:p>
          <a:p>
            <a:pPr>
              <a:tabLst>
                <a:tab pos="656650" algn="l"/>
                <a:tab pos="1313299" algn="l"/>
                <a:tab pos="1969949" algn="l"/>
                <a:tab pos="2626599" algn="l"/>
                <a:tab pos="3283248" algn="l"/>
              </a:tabLst>
            </a:pPr>
            <a:r>
              <a:rPr lang="en-US" dirty="0">
                <a:solidFill>
                  <a:srgbClr val="000000"/>
                </a:solidFill>
              </a:rPr>
              <a:t>Green	:Beam current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cstate="print"/>
          <a:srcRect/>
          <a:stretch>
            <a:fillRect/>
          </a:stretch>
        </p:blipFill>
        <p:spPr bwMode="auto">
          <a:xfrm>
            <a:off x="1802880" y="1358063"/>
            <a:ext cx="5529600" cy="4147635"/>
          </a:xfrm>
          <a:prstGeom prst="rect">
            <a:avLst/>
          </a:prstGeom>
          <a:noFill/>
          <a:ln w="9525">
            <a:noFill/>
            <a:round/>
            <a:headEnd/>
            <a:tailEnd/>
          </a:ln>
          <a:effectLst/>
        </p:spPr>
      </p:pic>
      <p:sp>
        <p:nvSpPr>
          <p:cNvPr id="16386" name="Text Box 2"/>
          <p:cNvSpPr txBox="1">
            <a:spLocks noChangeArrowheads="1"/>
          </p:cNvSpPr>
          <p:nvPr/>
        </p:nvSpPr>
        <p:spPr bwMode="auto">
          <a:xfrm>
            <a:off x="685440" y="197301"/>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Purple	:Cavity phase</a:t>
            </a:r>
          </a:p>
          <a:p>
            <a:pPr>
              <a:tabLst>
                <a:tab pos="656650" algn="l"/>
                <a:tab pos="1313299" algn="l"/>
                <a:tab pos="1969949" algn="l"/>
                <a:tab pos="2626599" algn="l"/>
                <a:tab pos="3283248" algn="l"/>
              </a:tabLst>
            </a:pPr>
            <a:r>
              <a:rPr lang="en-US" dirty="0">
                <a:solidFill>
                  <a:srgbClr val="000000"/>
                </a:solidFill>
              </a:rPr>
              <a:t>Green	:Beam current</a:t>
            </a:r>
          </a:p>
        </p:txBody>
      </p:sp>
      <p:sp>
        <p:nvSpPr>
          <p:cNvPr id="16387" name="Text Box 3"/>
          <p:cNvSpPr txBox="1">
            <a:spLocks noChangeArrowheads="1"/>
          </p:cNvSpPr>
          <p:nvPr/>
        </p:nvSpPr>
        <p:spPr bwMode="auto">
          <a:xfrm>
            <a:off x="4131360" y="829528"/>
            <a:ext cx="4734720" cy="313953"/>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Lst>
            </a:pPr>
            <a:r>
              <a:rPr lang="en-US" dirty="0">
                <a:solidFill>
                  <a:srgbClr val="000000"/>
                </a:solidFill>
              </a:rPr>
              <a:t>The LER RF power is turned off without beam.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3" cstate="print"/>
          <a:srcRect/>
          <a:stretch>
            <a:fillRect/>
          </a:stretch>
        </p:blipFill>
        <p:spPr bwMode="auto">
          <a:xfrm>
            <a:off x="2764800" y="1394067"/>
            <a:ext cx="5529600" cy="4147635"/>
          </a:xfrm>
          <a:prstGeom prst="rect">
            <a:avLst/>
          </a:prstGeom>
          <a:noFill/>
          <a:ln w="9525">
            <a:noFill/>
            <a:round/>
            <a:headEnd/>
            <a:tailEnd/>
          </a:ln>
          <a:effectLst/>
        </p:spPr>
      </p:pic>
      <p:sp>
        <p:nvSpPr>
          <p:cNvPr id="3074" name="Line 2"/>
          <p:cNvSpPr>
            <a:spLocks noChangeShapeType="1"/>
          </p:cNvSpPr>
          <p:nvPr/>
        </p:nvSpPr>
        <p:spPr bwMode="auto">
          <a:xfrm>
            <a:off x="2057761" y="2906225"/>
            <a:ext cx="653760" cy="1441"/>
          </a:xfrm>
          <a:prstGeom prst="line">
            <a:avLst/>
          </a:prstGeom>
          <a:noFill/>
          <a:ln w="9525">
            <a:solidFill>
              <a:srgbClr val="000000"/>
            </a:solidFill>
            <a:round/>
            <a:headEnd/>
            <a:tailEnd type="triangle" w="med" len="med"/>
          </a:ln>
          <a:effectLst/>
        </p:spPr>
        <p:txBody>
          <a:bodyPr lIns="82945" tIns="41473" rIns="82945" bIns="41473"/>
          <a:lstStyle/>
          <a:p>
            <a:endParaRPr lang="ja-JP" altLang="en-US"/>
          </a:p>
        </p:txBody>
      </p:sp>
      <p:sp>
        <p:nvSpPr>
          <p:cNvPr id="3075" name="Line 3"/>
          <p:cNvSpPr>
            <a:spLocks noChangeShapeType="1"/>
          </p:cNvSpPr>
          <p:nvPr/>
        </p:nvSpPr>
        <p:spPr bwMode="auto">
          <a:xfrm>
            <a:off x="2057761" y="4114513"/>
            <a:ext cx="653760" cy="1440"/>
          </a:xfrm>
          <a:prstGeom prst="line">
            <a:avLst/>
          </a:prstGeom>
          <a:noFill/>
          <a:ln w="9525">
            <a:solidFill>
              <a:srgbClr val="000000"/>
            </a:solidFill>
            <a:round/>
            <a:headEnd/>
            <a:tailEnd type="triangle" w="med" len="med"/>
          </a:ln>
          <a:effectLst/>
        </p:spPr>
        <p:txBody>
          <a:bodyPr lIns="82945" tIns="41473" rIns="82945" bIns="41473"/>
          <a:lstStyle/>
          <a:p>
            <a:endParaRPr lang="ja-JP" altLang="en-US"/>
          </a:p>
        </p:txBody>
      </p:sp>
      <p:sp>
        <p:nvSpPr>
          <p:cNvPr id="3076" name="Line 4"/>
          <p:cNvSpPr>
            <a:spLocks noChangeShapeType="1"/>
          </p:cNvSpPr>
          <p:nvPr/>
        </p:nvSpPr>
        <p:spPr bwMode="auto">
          <a:xfrm>
            <a:off x="2024640" y="3755914"/>
            <a:ext cx="653760" cy="1441"/>
          </a:xfrm>
          <a:prstGeom prst="line">
            <a:avLst/>
          </a:prstGeom>
          <a:noFill/>
          <a:ln w="9525">
            <a:solidFill>
              <a:srgbClr val="000000"/>
            </a:solidFill>
            <a:round/>
            <a:headEnd/>
            <a:tailEnd type="triangle" w="med" len="med"/>
          </a:ln>
          <a:effectLst/>
        </p:spPr>
        <p:txBody>
          <a:bodyPr lIns="82945" tIns="41473" rIns="82945" bIns="41473"/>
          <a:lstStyle/>
          <a:p>
            <a:endParaRPr lang="ja-JP" altLang="en-US"/>
          </a:p>
        </p:txBody>
      </p:sp>
      <p:sp>
        <p:nvSpPr>
          <p:cNvPr id="3077" name="Line 5"/>
          <p:cNvSpPr>
            <a:spLocks noChangeShapeType="1"/>
          </p:cNvSpPr>
          <p:nvPr/>
        </p:nvSpPr>
        <p:spPr bwMode="auto">
          <a:xfrm>
            <a:off x="2057761" y="2547628"/>
            <a:ext cx="653760" cy="1440"/>
          </a:xfrm>
          <a:prstGeom prst="line">
            <a:avLst/>
          </a:prstGeom>
          <a:noFill/>
          <a:ln w="9525">
            <a:solidFill>
              <a:srgbClr val="000000"/>
            </a:solidFill>
            <a:round/>
            <a:headEnd/>
            <a:tailEnd type="triangle" w="med" len="med"/>
          </a:ln>
          <a:effectLst/>
        </p:spPr>
        <p:txBody>
          <a:bodyPr lIns="82945" tIns="41473" rIns="82945" bIns="41473"/>
          <a:lstStyle/>
          <a:p>
            <a:endParaRPr lang="ja-JP" altLang="en-US"/>
          </a:p>
        </p:txBody>
      </p:sp>
      <p:sp>
        <p:nvSpPr>
          <p:cNvPr id="3078" name="Text Box 6"/>
          <p:cNvSpPr txBox="1">
            <a:spLocks noChangeArrowheads="1"/>
          </p:cNvSpPr>
          <p:nvPr/>
        </p:nvSpPr>
        <p:spPr bwMode="auto">
          <a:xfrm>
            <a:off x="587520" y="2396412"/>
            <a:ext cx="1535040" cy="313953"/>
          </a:xfrm>
          <a:prstGeom prst="rect">
            <a:avLst/>
          </a:prstGeom>
          <a:noFill/>
          <a:ln w="9525">
            <a:noFill/>
            <a:round/>
            <a:headEnd/>
            <a:tailEnd/>
          </a:ln>
          <a:effectLst/>
        </p:spPr>
        <p:txBody>
          <a:bodyPr lIns="81639" tIns="55221" rIns="81639" bIns="40820"/>
          <a:lstStyle/>
          <a:p>
            <a:pPr>
              <a:tabLst>
                <a:tab pos="656650" algn="l"/>
                <a:tab pos="1313299" algn="l"/>
              </a:tabLst>
            </a:pPr>
            <a:r>
              <a:rPr lang="en-US" dirty="0">
                <a:solidFill>
                  <a:srgbClr val="000000"/>
                </a:solidFill>
              </a:rPr>
              <a:t>Cavity voltage</a:t>
            </a:r>
          </a:p>
        </p:txBody>
      </p:sp>
      <p:sp>
        <p:nvSpPr>
          <p:cNvPr id="3079" name="Text Box 7"/>
          <p:cNvSpPr txBox="1">
            <a:spLocks noChangeArrowheads="1"/>
          </p:cNvSpPr>
          <p:nvPr/>
        </p:nvSpPr>
        <p:spPr bwMode="auto">
          <a:xfrm>
            <a:off x="587520" y="2788133"/>
            <a:ext cx="1535040" cy="313953"/>
          </a:xfrm>
          <a:prstGeom prst="rect">
            <a:avLst/>
          </a:prstGeom>
          <a:noFill/>
          <a:ln w="9525">
            <a:noFill/>
            <a:round/>
            <a:headEnd/>
            <a:tailEnd/>
          </a:ln>
          <a:effectLst/>
        </p:spPr>
        <p:txBody>
          <a:bodyPr lIns="81639" tIns="55221" rIns="81639" bIns="40820"/>
          <a:lstStyle/>
          <a:p>
            <a:pPr>
              <a:tabLst>
                <a:tab pos="656650" algn="l"/>
                <a:tab pos="1313299" algn="l"/>
              </a:tabLst>
            </a:pPr>
            <a:r>
              <a:rPr lang="en-US" dirty="0">
                <a:solidFill>
                  <a:srgbClr val="000000"/>
                </a:solidFill>
              </a:rPr>
              <a:t>Abort request</a:t>
            </a:r>
          </a:p>
        </p:txBody>
      </p:sp>
      <p:sp>
        <p:nvSpPr>
          <p:cNvPr id="3080" name="Text Box 8"/>
          <p:cNvSpPr txBox="1">
            <a:spLocks noChangeArrowheads="1"/>
          </p:cNvSpPr>
          <p:nvPr/>
        </p:nvSpPr>
        <p:spPr bwMode="auto">
          <a:xfrm>
            <a:off x="587520" y="3604699"/>
            <a:ext cx="1535040" cy="313953"/>
          </a:xfrm>
          <a:prstGeom prst="rect">
            <a:avLst/>
          </a:prstGeom>
          <a:noFill/>
          <a:ln w="9525">
            <a:noFill/>
            <a:round/>
            <a:headEnd/>
            <a:tailEnd/>
          </a:ln>
          <a:effectLst/>
        </p:spPr>
        <p:txBody>
          <a:bodyPr lIns="81639" tIns="55221" rIns="81639" bIns="40820"/>
          <a:lstStyle/>
          <a:p>
            <a:pPr>
              <a:tabLst>
                <a:tab pos="656650" algn="l"/>
                <a:tab pos="1313299" algn="l"/>
              </a:tabLst>
            </a:pPr>
            <a:r>
              <a:rPr lang="en-US" dirty="0">
                <a:solidFill>
                  <a:srgbClr val="000000"/>
                </a:solidFill>
              </a:rPr>
              <a:t>RF switch</a:t>
            </a:r>
          </a:p>
        </p:txBody>
      </p:sp>
      <p:sp>
        <p:nvSpPr>
          <p:cNvPr id="3081" name="Text Box 9"/>
          <p:cNvSpPr txBox="1">
            <a:spLocks noChangeArrowheads="1"/>
          </p:cNvSpPr>
          <p:nvPr/>
        </p:nvSpPr>
        <p:spPr bwMode="auto">
          <a:xfrm>
            <a:off x="587520" y="3964737"/>
            <a:ext cx="1535040" cy="547257"/>
          </a:xfrm>
          <a:prstGeom prst="rect">
            <a:avLst/>
          </a:prstGeom>
          <a:noFill/>
          <a:ln w="9525">
            <a:noFill/>
            <a:round/>
            <a:headEnd/>
            <a:tailEnd/>
          </a:ln>
          <a:effectLst/>
        </p:spPr>
        <p:txBody>
          <a:bodyPr lIns="81639" tIns="55221" rIns="81639" bIns="40820"/>
          <a:lstStyle/>
          <a:p>
            <a:pPr>
              <a:tabLst>
                <a:tab pos="656650" algn="l"/>
                <a:tab pos="1313299" algn="l"/>
              </a:tabLst>
            </a:pPr>
            <a:r>
              <a:rPr lang="en-US" dirty="0">
                <a:solidFill>
                  <a:srgbClr val="000000"/>
                </a:solidFill>
              </a:rPr>
              <a:t>Beam current (DCCT)</a:t>
            </a:r>
          </a:p>
        </p:txBody>
      </p:sp>
      <p:sp>
        <p:nvSpPr>
          <p:cNvPr id="3082" name="Line 10"/>
          <p:cNvSpPr>
            <a:spLocks noChangeShapeType="1"/>
          </p:cNvSpPr>
          <p:nvPr/>
        </p:nvSpPr>
        <p:spPr bwMode="auto">
          <a:xfrm flipV="1">
            <a:off x="4376161" y="815126"/>
            <a:ext cx="1440" cy="2942229"/>
          </a:xfrm>
          <a:prstGeom prst="line">
            <a:avLst/>
          </a:prstGeom>
          <a:noFill/>
          <a:ln w="9525">
            <a:solidFill>
              <a:srgbClr val="00FFFF"/>
            </a:solidFill>
            <a:round/>
            <a:headEnd/>
            <a:tailEnd/>
          </a:ln>
          <a:effectLst/>
        </p:spPr>
        <p:txBody>
          <a:bodyPr lIns="82945" tIns="41473" rIns="82945" bIns="41473"/>
          <a:lstStyle/>
          <a:p>
            <a:endParaRPr lang="ja-JP" altLang="en-US"/>
          </a:p>
        </p:txBody>
      </p:sp>
      <p:sp>
        <p:nvSpPr>
          <p:cNvPr id="3083" name="Line 11"/>
          <p:cNvSpPr>
            <a:spLocks noChangeShapeType="1"/>
          </p:cNvSpPr>
          <p:nvPr/>
        </p:nvSpPr>
        <p:spPr bwMode="auto">
          <a:xfrm flipV="1">
            <a:off x="4572001" y="815126"/>
            <a:ext cx="1440" cy="2125663"/>
          </a:xfrm>
          <a:prstGeom prst="line">
            <a:avLst/>
          </a:prstGeom>
          <a:noFill/>
          <a:ln w="9525">
            <a:solidFill>
              <a:srgbClr val="00FFFF"/>
            </a:solidFill>
            <a:round/>
            <a:headEnd/>
            <a:tailEnd/>
          </a:ln>
          <a:effectLst/>
        </p:spPr>
        <p:txBody>
          <a:bodyPr lIns="82945" tIns="41473" rIns="82945" bIns="41473"/>
          <a:lstStyle/>
          <a:p>
            <a:endParaRPr lang="ja-JP" altLang="en-US"/>
          </a:p>
        </p:txBody>
      </p:sp>
      <p:sp>
        <p:nvSpPr>
          <p:cNvPr id="3084" name="Line 12"/>
          <p:cNvSpPr>
            <a:spLocks noChangeShapeType="1"/>
          </p:cNvSpPr>
          <p:nvPr/>
        </p:nvSpPr>
        <p:spPr bwMode="auto">
          <a:xfrm flipV="1">
            <a:off x="5976000" y="782002"/>
            <a:ext cx="1440" cy="3431880"/>
          </a:xfrm>
          <a:prstGeom prst="line">
            <a:avLst/>
          </a:prstGeom>
          <a:noFill/>
          <a:ln w="9525">
            <a:solidFill>
              <a:srgbClr val="00FFFF"/>
            </a:solidFill>
            <a:round/>
            <a:headEnd/>
            <a:tailEnd/>
          </a:ln>
          <a:effectLst/>
        </p:spPr>
        <p:txBody>
          <a:bodyPr lIns="82945" tIns="41473" rIns="82945" bIns="41473"/>
          <a:lstStyle/>
          <a:p>
            <a:endParaRPr lang="ja-JP" altLang="en-US"/>
          </a:p>
        </p:txBody>
      </p:sp>
      <p:sp>
        <p:nvSpPr>
          <p:cNvPr id="3085" name="Line 13"/>
          <p:cNvSpPr>
            <a:spLocks noChangeShapeType="1"/>
          </p:cNvSpPr>
          <p:nvPr/>
        </p:nvSpPr>
        <p:spPr bwMode="auto">
          <a:xfrm flipV="1">
            <a:off x="5649121" y="782002"/>
            <a:ext cx="1440" cy="3431880"/>
          </a:xfrm>
          <a:prstGeom prst="line">
            <a:avLst/>
          </a:prstGeom>
          <a:noFill/>
          <a:ln w="9525">
            <a:solidFill>
              <a:srgbClr val="00FFFF"/>
            </a:solidFill>
            <a:round/>
            <a:headEnd/>
            <a:tailEnd/>
          </a:ln>
          <a:effectLst/>
        </p:spPr>
        <p:txBody>
          <a:bodyPr lIns="82945" tIns="41473" rIns="82945" bIns="41473"/>
          <a:lstStyle/>
          <a:p>
            <a:endParaRPr lang="ja-JP" altLang="en-US"/>
          </a:p>
        </p:txBody>
      </p:sp>
      <p:sp>
        <p:nvSpPr>
          <p:cNvPr id="3086" name="AutoShape 14"/>
          <p:cNvSpPr>
            <a:spLocks noChangeArrowheads="1"/>
          </p:cNvSpPr>
          <p:nvPr/>
        </p:nvSpPr>
        <p:spPr bwMode="auto">
          <a:xfrm>
            <a:off x="5715360" y="979303"/>
            <a:ext cx="228960" cy="162738"/>
          </a:xfrm>
          <a:prstGeom prst="leftArrow">
            <a:avLst>
              <a:gd name="adj1" fmla="val 50000"/>
              <a:gd name="adj2" fmla="val 35177"/>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3087" name="Text Box 15"/>
          <p:cNvSpPr txBox="1">
            <a:spLocks noChangeArrowheads="1"/>
          </p:cNvSpPr>
          <p:nvPr/>
        </p:nvSpPr>
        <p:spPr bwMode="auto">
          <a:xfrm>
            <a:off x="5616000" y="269309"/>
            <a:ext cx="3428640" cy="54725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DCCT signal delay 80microsecond, when that is caught at RF station</a:t>
            </a:r>
          </a:p>
        </p:txBody>
      </p:sp>
      <p:sp>
        <p:nvSpPr>
          <p:cNvPr id="3088" name="Text Box 16"/>
          <p:cNvSpPr txBox="1">
            <a:spLocks noChangeArrowheads="1"/>
          </p:cNvSpPr>
          <p:nvPr/>
        </p:nvSpPr>
        <p:spPr bwMode="auto">
          <a:xfrm>
            <a:off x="4970880" y="4584002"/>
            <a:ext cx="123408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00FFFF"/>
                </a:solidFill>
              </a:rPr>
              <a:t>Beam abort</a:t>
            </a:r>
          </a:p>
        </p:txBody>
      </p:sp>
      <p:sp>
        <p:nvSpPr>
          <p:cNvPr id="3089" name="AutoShape 17"/>
          <p:cNvSpPr>
            <a:spLocks noChangeArrowheads="1"/>
          </p:cNvSpPr>
          <p:nvPr/>
        </p:nvSpPr>
        <p:spPr bwMode="auto">
          <a:xfrm>
            <a:off x="5486400" y="4245566"/>
            <a:ext cx="293760" cy="326915"/>
          </a:xfrm>
          <a:prstGeom prst="upArrow">
            <a:avLst>
              <a:gd name="adj1" fmla="val 50000"/>
              <a:gd name="adj2" fmla="val 27819"/>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3090" name="AutoShape 18"/>
          <p:cNvSpPr>
            <a:spLocks noChangeArrowheads="1"/>
          </p:cNvSpPr>
          <p:nvPr/>
        </p:nvSpPr>
        <p:spPr bwMode="auto">
          <a:xfrm>
            <a:off x="4376160" y="3102085"/>
            <a:ext cx="1306080" cy="162738"/>
          </a:xfrm>
          <a:prstGeom prst="leftRightArrow">
            <a:avLst>
              <a:gd name="adj1" fmla="val 50000"/>
              <a:gd name="adj2" fmla="val 159787"/>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3091" name="Text Box 19"/>
          <p:cNvSpPr txBox="1">
            <a:spLocks noChangeArrowheads="1"/>
          </p:cNvSpPr>
          <p:nvPr/>
        </p:nvSpPr>
        <p:spPr bwMode="auto">
          <a:xfrm>
            <a:off x="4710241" y="2821257"/>
            <a:ext cx="123408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00FFFF"/>
                </a:solidFill>
              </a:rPr>
              <a:t>~300 </a:t>
            </a:r>
            <a:r>
              <a:rPr lang="en-US" dirty="0" err="1">
                <a:solidFill>
                  <a:srgbClr val="00FFFF"/>
                </a:solidFill>
              </a:rPr>
              <a:t>μs</a:t>
            </a:r>
            <a:endParaRPr lang="en-US" dirty="0">
              <a:solidFill>
                <a:srgbClr val="00FFFF"/>
              </a:solidFill>
            </a:endParaRPr>
          </a:p>
        </p:txBody>
      </p:sp>
      <p:sp>
        <p:nvSpPr>
          <p:cNvPr id="3092" name="AutoShape 20"/>
          <p:cNvSpPr>
            <a:spLocks noChangeArrowheads="1"/>
          </p:cNvSpPr>
          <p:nvPr/>
        </p:nvSpPr>
        <p:spPr bwMode="auto">
          <a:xfrm>
            <a:off x="4734720" y="3853844"/>
            <a:ext cx="947520" cy="162738"/>
          </a:xfrm>
          <a:prstGeom prst="leftRightArrow">
            <a:avLst>
              <a:gd name="adj1" fmla="val 50000"/>
              <a:gd name="adj2" fmla="val 115921"/>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3093" name="Text Box 21"/>
          <p:cNvSpPr txBox="1">
            <a:spLocks noChangeArrowheads="1"/>
          </p:cNvSpPr>
          <p:nvPr/>
        </p:nvSpPr>
        <p:spPr bwMode="auto">
          <a:xfrm>
            <a:off x="4741921" y="4094351"/>
            <a:ext cx="123408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00FFFF"/>
                </a:solidFill>
              </a:rPr>
              <a:t>~200 </a:t>
            </a:r>
            <a:r>
              <a:rPr lang="en-US" dirty="0" err="1">
                <a:solidFill>
                  <a:srgbClr val="00FFFF"/>
                </a:solidFill>
              </a:rPr>
              <a:t>μs</a:t>
            </a:r>
            <a:endParaRPr lang="en-US" dirty="0">
              <a:solidFill>
                <a:srgbClr val="00FFFF"/>
              </a:solidFill>
            </a:endParaRPr>
          </a:p>
        </p:txBody>
      </p:sp>
      <p:sp>
        <p:nvSpPr>
          <p:cNvPr id="23" name="テキスト ボックス 22"/>
          <p:cNvSpPr txBox="1"/>
          <p:nvPr/>
        </p:nvSpPr>
        <p:spPr>
          <a:xfrm>
            <a:off x="539552" y="5805264"/>
            <a:ext cx="5416483" cy="646331"/>
          </a:xfrm>
          <a:prstGeom prst="rect">
            <a:avLst/>
          </a:prstGeom>
          <a:noFill/>
        </p:spPr>
        <p:txBody>
          <a:bodyPr wrap="none" rtlCol="0">
            <a:spAutoFit/>
          </a:bodyPr>
          <a:lstStyle/>
          <a:p>
            <a:r>
              <a:rPr kumimoji="1" lang="en-US" altLang="ja-JP" dirty="0" smtClean="0"/>
              <a:t>In KEKB, the beam was aborted 300us after the RF trips.</a:t>
            </a:r>
          </a:p>
          <a:p>
            <a:r>
              <a:rPr lang="en-US" altLang="ja-JP" dirty="0" smtClean="0"/>
              <a:t>It corresponds to 30 turns of beam circulation.</a:t>
            </a:r>
            <a:endParaRPr kumimoji="1" lang="ja-JP" alt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85440" y="424845"/>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Purple	:Cavity phase</a:t>
            </a:r>
          </a:p>
          <a:p>
            <a:pPr>
              <a:tabLst>
                <a:tab pos="656650" algn="l"/>
                <a:tab pos="1313299" algn="l"/>
                <a:tab pos="1969949" algn="l"/>
                <a:tab pos="2626599" algn="l"/>
                <a:tab pos="3283248" algn="l"/>
              </a:tabLst>
            </a:pPr>
            <a:r>
              <a:rPr lang="en-US" dirty="0">
                <a:solidFill>
                  <a:srgbClr val="000000"/>
                </a:solidFill>
              </a:rPr>
              <a:t>Green	:Beam current</a:t>
            </a:r>
          </a:p>
        </p:txBody>
      </p:sp>
      <p:pic>
        <p:nvPicPr>
          <p:cNvPr id="2051" name="Picture 3"/>
          <p:cNvPicPr>
            <a:picLocks noChangeAspect="1" noChangeArrowheads="1"/>
          </p:cNvPicPr>
          <p:nvPr/>
        </p:nvPicPr>
        <p:blipFill>
          <a:blip r:embed="rId2" cstate="print"/>
          <a:srcRect/>
          <a:stretch>
            <a:fillRect/>
          </a:stretch>
        </p:blipFill>
        <p:spPr bwMode="auto">
          <a:xfrm>
            <a:off x="0" y="2121495"/>
            <a:ext cx="8748464" cy="3642718"/>
          </a:xfrm>
          <a:prstGeom prst="rect">
            <a:avLst/>
          </a:prstGeom>
          <a:noFill/>
          <a:ln w="9525">
            <a:noFill/>
            <a:miter lim="800000"/>
            <a:headEnd/>
            <a:tailEnd/>
          </a:ln>
        </p:spPr>
      </p:pic>
      <p:sp>
        <p:nvSpPr>
          <p:cNvPr id="6" name="Text Box 5"/>
          <p:cNvSpPr txBox="1">
            <a:spLocks noChangeArrowheads="1"/>
          </p:cNvSpPr>
          <p:nvPr/>
        </p:nvSpPr>
        <p:spPr bwMode="auto">
          <a:xfrm>
            <a:off x="4082400" y="3763119"/>
            <a:ext cx="979200" cy="313953"/>
          </a:xfrm>
          <a:prstGeom prst="rect">
            <a:avLst/>
          </a:prstGeom>
          <a:noFill/>
          <a:ln w="9525">
            <a:noFill/>
            <a:round/>
            <a:headEnd/>
            <a:tailEnd/>
          </a:ln>
          <a:effectLst/>
        </p:spPr>
        <p:txBody>
          <a:bodyPr lIns="81639" tIns="55221" rIns="81639" bIns="40820"/>
          <a:lstStyle/>
          <a:p>
            <a:pPr>
              <a:tabLst>
                <a:tab pos="656650" algn="l"/>
              </a:tabLst>
            </a:pPr>
            <a:r>
              <a:rPr lang="en-US" dirty="0" smtClean="0">
                <a:solidFill>
                  <a:srgbClr val="FF00FF"/>
                </a:solidFill>
              </a:rPr>
              <a:t>20deg</a:t>
            </a:r>
            <a:endParaRPr lang="en-US" dirty="0">
              <a:solidFill>
                <a:srgbClr val="FF00FF"/>
              </a:solidFill>
            </a:endParaRPr>
          </a:p>
        </p:txBody>
      </p:sp>
      <p:sp>
        <p:nvSpPr>
          <p:cNvPr id="7" name="Line 7"/>
          <p:cNvSpPr>
            <a:spLocks noChangeShapeType="1"/>
          </p:cNvSpPr>
          <p:nvPr/>
        </p:nvSpPr>
        <p:spPr bwMode="auto">
          <a:xfrm flipV="1">
            <a:off x="4067944" y="3789040"/>
            <a:ext cx="1440" cy="394602"/>
          </a:xfrm>
          <a:prstGeom prst="line">
            <a:avLst/>
          </a:prstGeom>
          <a:noFill/>
          <a:ln w="9525">
            <a:solidFill>
              <a:srgbClr val="FF00FF"/>
            </a:solidFill>
            <a:round/>
            <a:headEnd type="arrow"/>
            <a:tailEnd type="arrow" w="med" len="med"/>
          </a:ln>
          <a:effectLst/>
        </p:spPr>
        <p:txBody>
          <a:bodyPr lIns="82945" tIns="41473" rIns="82945" bIns="41473"/>
          <a:lstStyle/>
          <a:p>
            <a:endParaRPr lang="ja-JP"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フッター プレースホルダ 2"/>
          <p:cNvSpPr>
            <a:spLocks noGrp="1"/>
          </p:cNvSpPr>
          <p:nvPr>
            <p:ph type="ftr" sz="quarter" idx="11"/>
          </p:nvPr>
        </p:nvSpPr>
        <p:spPr/>
        <p:txBody>
          <a:bodyPr/>
          <a:lstStyle/>
          <a:p>
            <a:r>
              <a:rPr lang="en-US" altLang="ja-JP"/>
              <a:t>Commisioning of Crab RF system (K. Akai)</a:t>
            </a:r>
          </a:p>
        </p:txBody>
      </p:sp>
      <p:sp>
        <p:nvSpPr>
          <p:cNvPr id="19" name="スライド番号プレースホルダ 3"/>
          <p:cNvSpPr>
            <a:spLocks noGrp="1"/>
          </p:cNvSpPr>
          <p:nvPr>
            <p:ph type="sldNum" sz="quarter" idx="12"/>
          </p:nvPr>
        </p:nvSpPr>
        <p:spPr/>
        <p:txBody>
          <a:bodyPr/>
          <a:lstStyle/>
          <a:p>
            <a:fld id="{904B598C-6F30-4AFD-8197-5003BDBC7DA3}" type="slidenum">
              <a:rPr lang="en-US" altLang="ja-JP"/>
              <a:pPr/>
              <a:t>21</a:t>
            </a:fld>
            <a:endParaRPr lang="en-US" altLang="ja-JP"/>
          </a:p>
        </p:txBody>
      </p:sp>
      <p:pic>
        <p:nvPicPr>
          <p:cNvPr id="66562" name="Picture 2" descr="her-field-center-search"/>
          <p:cNvPicPr>
            <a:picLocks noChangeAspect="1" noChangeArrowheads="1"/>
          </p:cNvPicPr>
          <p:nvPr/>
        </p:nvPicPr>
        <p:blipFill>
          <a:blip r:embed="rId2" cstate="print"/>
          <a:srcRect/>
          <a:stretch>
            <a:fillRect/>
          </a:stretch>
        </p:blipFill>
        <p:spPr bwMode="auto">
          <a:xfrm>
            <a:off x="277813" y="430213"/>
            <a:ext cx="4365625" cy="5651500"/>
          </a:xfrm>
          <a:prstGeom prst="rect">
            <a:avLst/>
          </a:prstGeom>
          <a:noFill/>
        </p:spPr>
      </p:pic>
      <p:pic>
        <p:nvPicPr>
          <p:cNvPr id="66563" name="Picture 3" descr="ler-field-center-search"/>
          <p:cNvPicPr>
            <a:picLocks noChangeAspect="1" noChangeArrowheads="1"/>
          </p:cNvPicPr>
          <p:nvPr/>
        </p:nvPicPr>
        <p:blipFill>
          <a:blip r:embed="rId3" cstate="print"/>
          <a:srcRect/>
          <a:stretch>
            <a:fillRect/>
          </a:stretch>
        </p:blipFill>
        <p:spPr bwMode="auto">
          <a:xfrm>
            <a:off x="4584700" y="430213"/>
            <a:ext cx="4376738" cy="5665787"/>
          </a:xfrm>
          <a:prstGeom prst="rect">
            <a:avLst/>
          </a:prstGeom>
          <a:noFill/>
        </p:spPr>
      </p:pic>
      <p:sp>
        <p:nvSpPr>
          <p:cNvPr id="66564" name="Text Box 4"/>
          <p:cNvSpPr txBox="1">
            <a:spLocks noChangeArrowheads="1"/>
          </p:cNvSpPr>
          <p:nvPr/>
        </p:nvSpPr>
        <p:spPr bwMode="auto">
          <a:xfrm>
            <a:off x="887413" y="1771650"/>
            <a:ext cx="762000" cy="492125"/>
          </a:xfrm>
          <a:prstGeom prst="rect">
            <a:avLst/>
          </a:prstGeom>
          <a:solidFill>
            <a:schemeClr val="bg1"/>
          </a:solidFill>
          <a:ln w="19050">
            <a:solidFill>
              <a:srgbClr val="093AFF"/>
            </a:solidFill>
            <a:miter lim="800000"/>
            <a:headEnd/>
            <a:tailEnd/>
          </a:ln>
          <a:effectLst/>
        </p:spPr>
        <p:txBody>
          <a:bodyPr wrap="none">
            <a:spAutoFit/>
          </a:bodyPr>
          <a:lstStyle/>
          <a:p>
            <a:r>
              <a:rPr lang="en-US" altLang="ja-JP" sz="2400">
                <a:solidFill>
                  <a:srgbClr val="3333FF"/>
                </a:solidFill>
                <a:latin typeface="HG創英角ﾎﾟｯﾌﾟ体" pitchFamily="49" charset="-128"/>
                <a:ea typeface="HG創英角ﾎﾟｯﾌﾟ体" pitchFamily="49" charset="-128"/>
              </a:rPr>
              <a:t>HER</a:t>
            </a:r>
          </a:p>
        </p:txBody>
      </p:sp>
      <p:sp>
        <p:nvSpPr>
          <p:cNvPr id="66565" name="Text Box 5"/>
          <p:cNvSpPr txBox="1">
            <a:spLocks noChangeArrowheads="1"/>
          </p:cNvSpPr>
          <p:nvPr/>
        </p:nvSpPr>
        <p:spPr bwMode="auto">
          <a:xfrm>
            <a:off x="5219700" y="1727200"/>
            <a:ext cx="730250" cy="492125"/>
          </a:xfrm>
          <a:prstGeom prst="rect">
            <a:avLst/>
          </a:prstGeom>
          <a:solidFill>
            <a:schemeClr val="bg1"/>
          </a:solidFill>
          <a:ln w="19050">
            <a:solidFill>
              <a:srgbClr val="FF0903"/>
            </a:solidFill>
            <a:miter lim="800000"/>
            <a:headEnd/>
            <a:tailEnd/>
          </a:ln>
          <a:effectLst/>
        </p:spPr>
        <p:txBody>
          <a:bodyPr wrap="none">
            <a:spAutoFit/>
          </a:bodyPr>
          <a:lstStyle/>
          <a:p>
            <a:r>
              <a:rPr lang="en-US" altLang="ja-JP" sz="2400">
                <a:solidFill>
                  <a:srgbClr val="FF0000"/>
                </a:solidFill>
                <a:latin typeface="HG創英角ﾎﾟｯﾌﾟ体" pitchFamily="49" charset="-128"/>
                <a:ea typeface="HG創英角ﾎﾟｯﾌﾟ体" pitchFamily="49" charset="-128"/>
              </a:rPr>
              <a:t>LER</a:t>
            </a:r>
          </a:p>
        </p:txBody>
      </p:sp>
      <p:sp>
        <p:nvSpPr>
          <p:cNvPr id="66566" name="Line 6"/>
          <p:cNvSpPr>
            <a:spLocks noChangeShapeType="1"/>
          </p:cNvSpPr>
          <p:nvPr/>
        </p:nvSpPr>
        <p:spPr bwMode="auto">
          <a:xfrm>
            <a:off x="1763713" y="1843088"/>
            <a:ext cx="1587" cy="863600"/>
          </a:xfrm>
          <a:prstGeom prst="line">
            <a:avLst/>
          </a:prstGeom>
          <a:noFill/>
          <a:ln w="28575">
            <a:solidFill>
              <a:srgbClr val="CC0099"/>
            </a:solidFill>
            <a:round/>
            <a:headEnd/>
            <a:tailEnd type="triangle" w="med" len="med"/>
          </a:ln>
          <a:effectLst/>
        </p:spPr>
        <p:txBody>
          <a:bodyPr/>
          <a:lstStyle/>
          <a:p>
            <a:endParaRPr lang="ja-JP" altLang="en-US"/>
          </a:p>
        </p:txBody>
      </p:sp>
      <p:sp>
        <p:nvSpPr>
          <p:cNvPr id="66567" name="Line 7"/>
          <p:cNvSpPr>
            <a:spLocks noChangeShapeType="1"/>
          </p:cNvSpPr>
          <p:nvPr/>
        </p:nvSpPr>
        <p:spPr bwMode="auto">
          <a:xfrm>
            <a:off x="6443663" y="1771650"/>
            <a:ext cx="1587" cy="647700"/>
          </a:xfrm>
          <a:prstGeom prst="line">
            <a:avLst/>
          </a:prstGeom>
          <a:noFill/>
          <a:ln w="28575">
            <a:solidFill>
              <a:srgbClr val="CC0099"/>
            </a:solidFill>
            <a:round/>
            <a:headEnd/>
            <a:tailEnd type="triangle" w="med" len="med"/>
          </a:ln>
          <a:effectLst/>
        </p:spPr>
        <p:txBody>
          <a:bodyPr/>
          <a:lstStyle/>
          <a:p>
            <a:endParaRPr lang="ja-JP" altLang="en-US"/>
          </a:p>
        </p:txBody>
      </p:sp>
      <p:sp>
        <p:nvSpPr>
          <p:cNvPr id="66568" name="Text Box 8"/>
          <p:cNvSpPr txBox="1">
            <a:spLocks noChangeArrowheads="1"/>
          </p:cNvSpPr>
          <p:nvPr/>
        </p:nvSpPr>
        <p:spPr bwMode="auto">
          <a:xfrm>
            <a:off x="2627313" y="4306888"/>
            <a:ext cx="628650" cy="304800"/>
          </a:xfrm>
          <a:prstGeom prst="rect">
            <a:avLst/>
          </a:prstGeom>
          <a:noFill/>
          <a:ln w="9525">
            <a:noFill/>
            <a:miter lim="800000"/>
            <a:headEnd/>
            <a:tailEnd/>
          </a:ln>
          <a:effectLst/>
        </p:spPr>
        <p:txBody>
          <a:bodyPr wrap="none">
            <a:spAutoFit/>
          </a:bodyPr>
          <a:lstStyle/>
          <a:p>
            <a:r>
              <a:rPr lang="en-US" altLang="ja-JP">
                <a:latin typeface="Arial" charset="0"/>
                <a:ea typeface="HG創英角ﾎﾟｯﾌﾟ体" pitchFamily="49" charset="-128"/>
              </a:rPr>
              <a:t>Outer</a:t>
            </a:r>
          </a:p>
        </p:txBody>
      </p:sp>
      <p:sp>
        <p:nvSpPr>
          <p:cNvPr id="66569" name="Text Box 9"/>
          <p:cNvSpPr txBox="1">
            <a:spLocks noChangeArrowheads="1"/>
          </p:cNvSpPr>
          <p:nvPr/>
        </p:nvSpPr>
        <p:spPr bwMode="auto">
          <a:xfrm>
            <a:off x="7170738" y="4316413"/>
            <a:ext cx="628650" cy="304800"/>
          </a:xfrm>
          <a:prstGeom prst="rect">
            <a:avLst/>
          </a:prstGeom>
          <a:noFill/>
          <a:ln w="9525">
            <a:noFill/>
            <a:miter lim="800000"/>
            <a:headEnd/>
            <a:tailEnd/>
          </a:ln>
          <a:effectLst/>
        </p:spPr>
        <p:txBody>
          <a:bodyPr wrap="none">
            <a:spAutoFit/>
          </a:bodyPr>
          <a:lstStyle/>
          <a:p>
            <a:r>
              <a:rPr lang="en-US" altLang="ja-JP">
                <a:latin typeface="Arial" charset="0"/>
                <a:ea typeface="HG創英角ﾎﾟｯﾌﾟ体" pitchFamily="49" charset="-128"/>
              </a:rPr>
              <a:t>Outer</a:t>
            </a:r>
          </a:p>
        </p:txBody>
      </p:sp>
      <p:sp>
        <p:nvSpPr>
          <p:cNvPr id="66570" name="Text Box 10"/>
          <p:cNvSpPr txBox="1">
            <a:spLocks noChangeArrowheads="1"/>
          </p:cNvSpPr>
          <p:nvPr/>
        </p:nvSpPr>
        <p:spPr bwMode="auto">
          <a:xfrm>
            <a:off x="900113" y="4306888"/>
            <a:ext cx="588962" cy="304800"/>
          </a:xfrm>
          <a:prstGeom prst="rect">
            <a:avLst/>
          </a:prstGeom>
          <a:noFill/>
          <a:ln w="9525">
            <a:noFill/>
            <a:miter lim="800000"/>
            <a:headEnd/>
            <a:tailEnd/>
          </a:ln>
          <a:effectLst/>
        </p:spPr>
        <p:txBody>
          <a:bodyPr wrap="none">
            <a:spAutoFit/>
          </a:bodyPr>
          <a:lstStyle/>
          <a:p>
            <a:r>
              <a:rPr lang="en-US" altLang="ja-JP">
                <a:latin typeface="Arial" charset="0"/>
                <a:ea typeface="HG創英角ﾎﾟｯﾌﾟ体" pitchFamily="49" charset="-128"/>
              </a:rPr>
              <a:t>Inner</a:t>
            </a:r>
          </a:p>
        </p:txBody>
      </p:sp>
      <p:sp>
        <p:nvSpPr>
          <p:cNvPr id="66571" name="Text Box 11"/>
          <p:cNvSpPr txBox="1">
            <a:spLocks noChangeArrowheads="1"/>
          </p:cNvSpPr>
          <p:nvPr/>
        </p:nvSpPr>
        <p:spPr bwMode="auto">
          <a:xfrm>
            <a:off x="5299075" y="4316413"/>
            <a:ext cx="588963" cy="304800"/>
          </a:xfrm>
          <a:prstGeom prst="rect">
            <a:avLst/>
          </a:prstGeom>
          <a:noFill/>
          <a:ln w="9525">
            <a:noFill/>
            <a:miter lim="800000"/>
            <a:headEnd/>
            <a:tailEnd/>
          </a:ln>
          <a:effectLst/>
        </p:spPr>
        <p:txBody>
          <a:bodyPr wrap="none">
            <a:spAutoFit/>
          </a:bodyPr>
          <a:lstStyle/>
          <a:p>
            <a:r>
              <a:rPr lang="en-US" altLang="ja-JP">
                <a:latin typeface="Arial" charset="0"/>
                <a:ea typeface="HG創英角ﾎﾟｯﾌﾟ体" pitchFamily="49" charset="-128"/>
              </a:rPr>
              <a:t>Inner</a:t>
            </a:r>
          </a:p>
        </p:txBody>
      </p:sp>
      <p:sp>
        <p:nvSpPr>
          <p:cNvPr id="66572" name="Text Box 12"/>
          <p:cNvSpPr txBox="1">
            <a:spLocks noChangeArrowheads="1"/>
          </p:cNvSpPr>
          <p:nvPr/>
        </p:nvSpPr>
        <p:spPr bwMode="auto">
          <a:xfrm>
            <a:off x="2751138" y="3648075"/>
            <a:ext cx="768350" cy="377825"/>
          </a:xfrm>
          <a:prstGeom prst="rect">
            <a:avLst/>
          </a:prstGeom>
          <a:noFill/>
          <a:ln w="9525">
            <a:noFill/>
            <a:miter lim="800000"/>
            <a:headEnd/>
            <a:tailEnd/>
          </a:ln>
          <a:effectLst/>
        </p:spPr>
        <p:txBody>
          <a:bodyPr wrap="none">
            <a:spAutoFit/>
          </a:bodyPr>
          <a:lstStyle/>
          <a:p>
            <a:r>
              <a:rPr lang="en-US" altLang="ja-JP" sz="1800">
                <a:latin typeface="HG創英角ﾎﾟｯﾌﾟ体" pitchFamily="49" charset="-128"/>
                <a:ea typeface="HG創英角ﾎﾟｯﾌﾟ体" pitchFamily="49" charset="-128"/>
              </a:rPr>
              <a:t>40kHz</a:t>
            </a:r>
          </a:p>
        </p:txBody>
      </p:sp>
      <p:sp>
        <p:nvSpPr>
          <p:cNvPr id="66573" name="Text Box 13"/>
          <p:cNvSpPr txBox="1">
            <a:spLocks noChangeArrowheads="1"/>
          </p:cNvSpPr>
          <p:nvPr/>
        </p:nvSpPr>
        <p:spPr bwMode="auto">
          <a:xfrm>
            <a:off x="7200900" y="3643313"/>
            <a:ext cx="768350" cy="377825"/>
          </a:xfrm>
          <a:prstGeom prst="rect">
            <a:avLst/>
          </a:prstGeom>
          <a:noFill/>
          <a:ln w="9525">
            <a:noFill/>
            <a:miter lim="800000"/>
            <a:headEnd/>
            <a:tailEnd/>
          </a:ln>
          <a:effectLst/>
        </p:spPr>
        <p:txBody>
          <a:bodyPr wrap="none">
            <a:spAutoFit/>
          </a:bodyPr>
          <a:lstStyle/>
          <a:p>
            <a:r>
              <a:rPr lang="en-US" altLang="ja-JP" sz="1800">
                <a:latin typeface="HG創英角ﾎﾟｯﾌﾟ体" pitchFamily="49" charset="-128"/>
                <a:ea typeface="HG創英角ﾎﾟｯﾌﾟ体" pitchFamily="49" charset="-128"/>
              </a:rPr>
              <a:t>40kHz</a:t>
            </a:r>
          </a:p>
        </p:txBody>
      </p:sp>
      <p:sp>
        <p:nvSpPr>
          <p:cNvPr id="66574" name="Text Box 14"/>
          <p:cNvSpPr txBox="1">
            <a:spLocks noChangeArrowheads="1"/>
          </p:cNvSpPr>
          <p:nvPr/>
        </p:nvSpPr>
        <p:spPr bwMode="auto">
          <a:xfrm>
            <a:off x="7416800" y="2419350"/>
            <a:ext cx="654050" cy="377825"/>
          </a:xfrm>
          <a:prstGeom prst="rect">
            <a:avLst/>
          </a:prstGeom>
          <a:noFill/>
          <a:ln w="9525">
            <a:noFill/>
            <a:miter lim="800000"/>
            <a:headEnd/>
            <a:tailEnd/>
          </a:ln>
          <a:effectLst/>
        </p:spPr>
        <p:txBody>
          <a:bodyPr wrap="none">
            <a:spAutoFit/>
          </a:bodyPr>
          <a:lstStyle/>
          <a:p>
            <a:r>
              <a:rPr lang="en-US" altLang="ja-JP" sz="1800">
                <a:solidFill>
                  <a:srgbClr val="FF0000"/>
                </a:solidFill>
                <a:latin typeface="HG創英角ﾎﾟｯﾌﾟ体" pitchFamily="49" charset="-128"/>
                <a:ea typeface="HG創英角ﾎﾟｯﾌﾟ体" pitchFamily="49" charset="-128"/>
              </a:rPr>
              <a:t>5kHz</a:t>
            </a:r>
          </a:p>
        </p:txBody>
      </p:sp>
      <p:sp>
        <p:nvSpPr>
          <p:cNvPr id="66575" name="Text Box 15"/>
          <p:cNvSpPr txBox="1">
            <a:spLocks noChangeArrowheads="1"/>
          </p:cNvSpPr>
          <p:nvPr/>
        </p:nvSpPr>
        <p:spPr bwMode="auto">
          <a:xfrm>
            <a:off x="2916238" y="2419350"/>
            <a:ext cx="654050" cy="377825"/>
          </a:xfrm>
          <a:prstGeom prst="rect">
            <a:avLst/>
          </a:prstGeom>
          <a:noFill/>
          <a:ln w="9525">
            <a:noFill/>
            <a:miter lim="800000"/>
            <a:headEnd/>
            <a:tailEnd/>
          </a:ln>
          <a:effectLst/>
        </p:spPr>
        <p:txBody>
          <a:bodyPr wrap="none">
            <a:spAutoFit/>
          </a:bodyPr>
          <a:lstStyle/>
          <a:p>
            <a:r>
              <a:rPr lang="en-US" altLang="ja-JP" sz="1800">
                <a:solidFill>
                  <a:srgbClr val="FF0000"/>
                </a:solidFill>
                <a:latin typeface="HG創英角ﾎﾟｯﾌﾟ体" pitchFamily="49" charset="-128"/>
                <a:ea typeface="HG創英角ﾎﾟｯﾌﾟ体" pitchFamily="49" charset="-128"/>
              </a:rPr>
              <a:t>5kHz</a:t>
            </a:r>
          </a:p>
        </p:txBody>
      </p:sp>
      <p:sp>
        <p:nvSpPr>
          <p:cNvPr id="66576" name="Rectangle 16"/>
          <p:cNvSpPr>
            <a:spLocks noChangeArrowheads="1"/>
          </p:cNvSpPr>
          <p:nvPr/>
        </p:nvSpPr>
        <p:spPr bwMode="auto">
          <a:xfrm>
            <a:off x="685800" y="685800"/>
            <a:ext cx="7772400" cy="609600"/>
          </a:xfrm>
          <a:prstGeom prst="rect">
            <a:avLst/>
          </a:prstGeom>
          <a:noFill/>
          <a:ln w="9525">
            <a:noFill/>
            <a:miter lim="800000"/>
            <a:headEnd/>
            <a:tailEnd/>
          </a:ln>
          <a:effectLst/>
        </p:spPr>
        <p:txBody>
          <a:bodyPr anchor="ctr"/>
          <a:lstStyle/>
          <a:p>
            <a:pPr algn="ctr"/>
            <a:r>
              <a:rPr lang="en-US" altLang="ja-JP" sz="2800">
                <a:solidFill>
                  <a:schemeClr val="tx2"/>
                </a:solidFill>
              </a:rPr>
              <a:t>Searching Field Center in Crab Cavity</a:t>
            </a:r>
          </a:p>
        </p:txBody>
      </p:sp>
      <p:sp>
        <p:nvSpPr>
          <p:cNvPr id="66577" name="Rectangle 17"/>
          <p:cNvSpPr>
            <a:spLocks noChangeArrowheads="1"/>
          </p:cNvSpPr>
          <p:nvPr/>
        </p:nvSpPr>
        <p:spPr bwMode="auto">
          <a:xfrm>
            <a:off x="685800" y="5105400"/>
            <a:ext cx="7772400" cy="1143000"/>
          </a:xfrm>
          <a:prstGeom prst="rect">
            <a:avLst/>
          </a:prstGeom>
          <a:noFill/>
          <a:ln w="9525">
            <a:noFill/>
            <a:miter lim="800000"/>
            <a:headEnd/>
            <a:tailEnd/>
          </a:ln>
          <a:effectLst/>
        </p:spPr>
        <p:txBody>
          <a:bodyPr/>
          <a:lstStyle/>
          <a:p>
            <a:pPr marL="342900" indent="-342900">
              <a:spcBef>
                <a:spcPct val="20000"/>
              </a:spcBef>
              <a:buFontTx/>
              <a:buChar char="•"/>
            </a:pPr>
            <a:r>
              <a:rPr lang="en-US" altLang="ja-JP" sz="1600">
                <a:solidFill>
                  <a:srgbClr val="093AFF"/>
                </a:solidFill>
              </a:rPr>
              <a:t>Field center was searched by measuring the crabbing mode amplitude excited by a beam with the crab cavity detuned. Two measurements with different detuning frequencies agreed to each other. </a:t>
            </a:r>
          </a:p>
          <a:p>
            <a:pPr marL="342900" indent="-342900">
              <a:spcBef>
                <a:spcPct val="20000"/>
              </a:spcBef>
              <a:buFontTx/>
              <a:buChar char="•"/>
            </a:pPr>
            <a:r>
              <a:rPr lang="en-US" altLang="ja-JP" sz="1600">
                <a:solidFill>
                  <a:srgbClr val="093AFF"/>
                </a:solidFill>
              </a:rPr>
              <a:t>A local bump orbit was set to make the beam aligned on the field center.</a:t>
            </a:r>
          </a:p>
        </p:txBody>
      </p:sp>
      <p:sp>
        <p:nvSpPr>
          <p:cNvPr id="20" name="テキスト ボックス 19"/>
          <p:cNvSpPr txBox="1"/>
          <p:nvPr/>
        </p:nvSpPr>
        <p:spPr>
          <a:xfrm>
            <a:off x="6983344" y="0"/>
            <a:ext cx="2160656" cy="369332"/>
          </a:xfrm>
          <a:prstGeom prst="rect">
            <a:avLst/>
          </a:prstGeom>
          <a:noFill/>
        </p:spPr>
        <p:txBody>
          <a:bodyPr wrap="none" rtlCol="0">
            <a:spAutoFit/>
          </a:bodyPr>
          <a:lstStyle/>
          <a:p>
            <a:r>
              <a:rPr kumimoji="1" lang="en-US" altLang="ja-JP" dirty="0" smtClean="0"/>
              <a:t>KEKB review on 2007</a:t>
            </a:r>
            <a:endParaRPr kumimoji="1" lang="ja-JP"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nvGraphicFramePr>
        <p:xfrm>
          <a:off x="1547664" y="2420888"/>
          <a:ext cx="6456040" cy="3562839"/>
        </p:xfrm>
        <a:graphic>
          <a:graphicData uri="http://schemas.openxmlformats.org/drawingml/2006/table">
            <a:tbl>
              <a:tblPr firstRow="1" bandRow="1">
                <a:tableStyleId>{5C22544A-7EE6-4342-B048-85BDC9FD1C3A}</a:tableStyleId>
              </a:tblPr>
              <a:tblGrid>
                <a:gridCol w="1614010"/>
                <a:gridCol w="1614010"/>
                <a:gridCol w="1614010"/>
                <a:gridCol w="1614010"/>
              </a:tblGrid>
              <a:tr h="395871">
                <a:tc>
                  <a:txBody>
                    <a:bodyPr/>
                    <a:lstStyle/>
                    <a:p>
                      <a:pPr algn="ctr"/>
                      <a:endParaRPr kumimoji="1" lang="ja-JP" altLang="en-US" dirty="0">
                        <a:solidFill>
                          <a:schemeClr val="tx1"/>
                        </a:solidFill>
                      </a:endParaRPr>
                    </a:p>
                  </a:txBody>
                  <a:tcPr/>
                </a:tc>
                <a:tc>
                  <a:txBody>
                    <a:bodyPr/>
                    <a:lstStyle/>
                    <a:p>
                      <a:pPr algn="ctr"/>
                      <a:r>
                        <a:rPr kumimoji="1" lang="en-US" altLang="ja-JP" dirty="0" smtClean="0">
                          <a:solidFill>
                            <a:schemeClr val="tx1"/>
                          </a:solidFill>
                        </a:rPr>
                        <a:t>LER</a:t>
                      </a:r>
                      <a:endParaRPr kumimoji="1" lang="ja-JP" altLang="en-US" dirty="0">
                        <a:solidFill>
                          <a:schemeClr val="tx1"/>
                        </a:solidFill>
                      </a:endParaRPr>
                    </a:p>
                  </a:txBody>
                  <a:tcPr/>
                </a:tc>
                <a:tc>
                  <a:txBody>
                    <a:bodyPr/>
                    <a:lstStyle/>
                    <a:p>
                      <a:pPr algn="ctr"/>
                      <a:r>
                        <a:rPr kumimoji="1" lang="en-US" altLang="ja-JP" dirty="0" smtClean="0">
                          <a:solidFill>
                            <a:schemeClr val="tx1"/>
                          </a:solidFill>
                        </a:rPr>
                        <a:t>HER</a:t>
                      </a:r>
                      <a:endParaRPr kumimoji="1" lang="ja-JP" altLang="en-US" dirty="0">
                        <a:solidFill>
                          <a:schemeClr val="tx1"/>
                        </a:solidFill>
                      </a:endParaRPr>
                    </a:p>
                  </a:txBody>
                  <a:tcPr/>
                </a:tc>
                <a:tc>
                  <a:txBody>
                    <a:bodyPr/>
                    <a:lstStyle/>
                    <a:p>
                      <a:pPr algn="ctr"/>
                      <a:r>
                        <a:rPr kumimoji="1" lang="en-US" altLang="ja-JP" dirty="0" smtClean="0">
                          <a:solidFill>
                            <a:schemeClr val="tx1"/>
                          </a:solidFill>
                        </a:rPr>
                        <a:t>unit</a:t>
                      </a:r>
                      <a:endParaRPr kumimoji="1" lang="ja-JP" altLang="en-US" dirty="0">
                        <a:solidFill>
                          <a:schemeClr val="tx1"/>
                        </a:solidFill>
                      </a:endParaRPr>
                    </a:p>
                  </a:txBody>
                  <a:tcPr/>
                </a:tc>
              </a:tr>
              <a:tr h="395871">
                <a:tc>
                  <a:txBody>
                    <a:bodyPr/>
                    <a:lstStyle/>
                    <a:p>
                      <a:pPr algn="ctr"/>
                      <a:r>
                        <a:rPr kumimoji="1" lang="en-US" altLang="ja-JP" baseline="0" dirty="0" smtClean="0">
                          <a:solidFill>
                            <a:schemeClr val="tx1"/>
                          </a:solidFill>
                        </a:rPr>
                        <a:t>β</a:t>
                      </a:r>
                      <a:r>
                        <a:rPr kumimoji="1" lang="en-US" altLang="ja-JP" baseline="0" dirty="0" smtClean="0">
                          <a:solidFill>
                            <a:schemeClr val="tx1"/>
                          </a:solidFill>
                        </a:rPr>
                        <a:t> </a:t>
                      </a:r>
                      <a:r>
                        <a:rPr kumimoji="1" lang="en-US" altLang="ja-JP" dirty="0" smtClean="0">
                          <a:solidFill>
                            <a:schemeClr val="tx1"/>
                          </a:solidFill>
                        </a:rPr>
                        <a:t>x*</a:t>
                      </a:r>
                      <a:endParaRPr kumimoji="1" lang="ja-JP" altLang="en-US" dirty="0">
                        <a:solidFill>
                          <a:schemeClr val="tx1"/>
                        </a:solidFill>
                      </a:endParaRPr>
                    </a:p>
                  </a:txBody>
                  <a:tcPr/>
                </a:tc>
                <a:tc>
                  <a:txBody>
                    <a:bodyPr/>
                    <a:lstStyle/>
                    <a:p>
                      <a:pPr algn="ctr"/>
                      <a:r>
                        <a:rPr kumimoji="1" lang="en-US" altLang="ja-JP" dirty="0" smtClean="0">
                          <a:solidFill>
                            <a:schemeClr val="tx1"/>
                          </a:solidFill>
                        </a:rPr>
                        <a:t>80</a:t>
                      </a:r>
                      <a:endParaRPr kumimoji="1" lang="ja-JP" altLang="en-US" dirty="0">
                        <a:solidFill>
                          <a:schemeClr val="tx1"/>
                        </a:solidFill>
                      </a:endParaRPr>
                    </a:p>
                  </a:txBody>
                  <a:tcPr/>
                </a:tc>
                <a:tc>
                  <a:txBody>
                    <a:bodyPr/>
                    <a:lstStyle/>
                    <a:p>
                      <a:pPr algn="ctr"/>
                      <a:r>
                        <a:rPr kumimoji="1" lang="en-US" altLang="ja-JP" dirty="0" smtClean="0">
                          <a:solidFill>
                            <a:schemeClr val="tx1"/>
                          </a:solidFill>
                        </a:rPr>
                        <a:t>80</a:t>
                      </a:r>
                      <a:endParaRPr kumimoji="1" lang="ja-JP" altLang="en-US" dirty="0">
                        <a:solidFill>
                          <a:schemeClr val="tx1"/>
                        </a:solidFill>
                      </a:endParaRPr>
                    </a:p>
                  </a:txBody>
                  <a:tcPr/>
                </a:tc>
                <a:tc>
                  <a:txBody>
                    <a:bodyPr/>
                    <a:lstStyle/>
                    <a:p>
                      <a:pPr algn="ctr"/>
                      <a:r>
                        <a:rPr kumimoji="1" lang="en-US" altLang="ja-JP" dirty="0" smtClean="0">
                          <a:solidFill>
                            <a:schemeClr val="tx1"/>
                          </a:solidFill>
                        </a:rPr>
                        <a:t>cm</a:t>
                      </a:r>
                      <a:endParaRPr kumimoji="1" lang="ja-JP" altLang="en-US" dirty="0">
                        <a:solidFill>
                          <a:schemeClr val="tx1"/>
                        </a:solidFill>
                      </a:endParaRPr>
                    </a:p>
                  </a:txBody>
                  <a:tcPr/>
                </a:tc>
              </a:tr>
              <a:tr h="395871">
                <a:tc>
                  <a:txBody>
                    <a:bodyPr/>
                    <a:lstStyle/>
                    <a:p>
                      <a:pPr algn="ctr"/>
                      <a:r>
                        <a:rPr kumimoji="1" lang="en-US" altLang="ja-JP" baseline="0" dirty="0" smtClean="0">
                          <a:solidFill>
                            <a:schemeClr val="tx1"/>
                          </a:solidFill>
                        </a:rPr>
                        <a:t>β</a:t>
                      </a:r>
                      <a:r>
                        <a:rPr kumimoji="1" lang="en-US" altLang="ja-JP" baseline="0" dirty="0" smtClean="0">
                          <a:solidFill>
                            <a:schemeClr val="tx1"/>
                          </a:solidFill>
                        </a:rPr>
                        <a:t> </a:t>
                      </a:r>
                      <a:r>
                        <a:rPr kumimoji="1" lang="en-US" altLang="ja-JP" dirty="0" smtClean="0">
                          <a:solidFill>
                            <a:schemeClr val="tx1"/>
                          </a:solidFill>
                        </a:rPr>
                        <a:t>x monitor</a:t>
                      </a:r>
                      <a:endParaRPr kumimoji="1" lang="ja-JP" altLang="en-US" dirty="0">
                        <a:solidFill>
                          <a:schemeClr val="tx1"/>
                        </a:solidFill>
                      </a:endParaRPr>
                    </a:p>
                  </a:txBody>
                  <a:tcPr/>
                </a:tc>
                <a:tc>
                  <a:txBody>
                    <a:bodyPr/>
                    <a:lstStyle/>
                    <a:p>
                      <a:pPr algn="ctr"/>
                      <a:r>
                        <a:rPr kumimoji="1" lang="en-US" altLang="ja-JP" dirty="0" smtClean="0">
                          <a:solidFill>
                            <a:schemeClr val="tx1"/>
                          </a:solidFill>
                        </a:rPr>
                        <a:t>21</a:t>
                      </a:r>
                      <a:endParaRPr kumimoji="1" lang="ja-JP" altLang="en-US" dirty="0">
                        <a:solidFill>
                          <a:schemeClr val="tx1"/>
                        </a:solidFill>
                      </a:endParaRPr>
                    </a:p>
                  </a:txBody>
                  <a:tcPr/>
                </a:tc>
                <a:tc>
                  <a:txBody>
                    <a:bodyPr/>
                    <a:lstStyle/>
                    <a:p>
                      <a:pPr algn="ctr"/>
                      <a:r>
                        <a:rPr kumimoji="1" lang="en-US" altLang="ja-JP" dirty="0" smtClean="0">
                          <a:solidFill>
                            <a:schemeClr val="tx1"/>
                          </a:solidFill>
                        </a:rPr>
                        <a:t>39</a:t>
                      </a:r>
                      <a:endParaRPr kumimoji="1" lang="ja-JP" altLang="en-US" dirty="0">
                        <a:solidFill>
                          <a:schemeClr val="tx1"/>
                        </a:solidFill>
                      </a:endParaRPr>
                    </a:p>
                  </a:txBody>
                  <a:tcPr/>
                </a:tc>
                <a:tc>
                  <a:txBody>
                    <a:bodyPr/>
                    <a:lstStyle/>
                    <a:p>
                      <a:pPr algn="ctr"/>
                      <a:r>
                        <a:rPr kumimoji="1" lang="en-US" altLang="ja-JP" dirty="0" smtClean="0">
                          <a:solidFill>
                            <a:schemeClr val="tx1"/>
                          </a:solidFill>
                        </a:rPr>
                        <a:t>m</a:t>
                      </a:r>
                      <a:endParaRPr kumimoji="1" lang="ja-JP" altLang="en-US" dirty="0">
                        <a:solidFill>
                          <a:schemeClr val="tx1"/>
                        </a:solidFill>
                      </a:endParaRPr>
                    </a:p>
                  </a:txBody>
                  <a:tcPr/>
                </a:tc>
              </a:tr>
              <a:tr h="395871">
                <a:tc>
                  <a:txBody>
                    <a:bodyPr/>
                    <a:lstStyle/>
                    <a:p>
                      <a:pPr algn="ctr"/>
                      <a:r>
                        <a:rPr kumimoji="1" lang="en-US" altLang="ja-JP" baseline="0" dirty="0" smtClean="0">
                          <a:solidFill>
                            <a:schemeClr val="tx1"/>
                          </a:solidFill>
                        </a:rPr>
                        <a:t>β x cavity</a:t>
                      </a:r>
                      <a:endParaRPr kumimoji="1" lang="ja-JP" altLang="en-US" dirty="0">
                        <a:solidFill>
                          <a:schemeClr val="tx1"/>
                        </a:solidFill>
                      </a:endParaRPr>
                    </a:p>
                  </a:txBody>
                  <a:tcPr/>
                </a:tc>
                <a:tc>
                  <a:txBody>
                    <a:bodyPr/>
                    <a:lstStyle/>
                    <a:p>
                      <a:pPr algn="ctr"/>
                      <a:r>
                        <a:rPr kumimoji="1" lang="en-US" altLang="ja-JP" dirty="0" smtClean="0">
                          <a:solidFill>
                            <a:schemeClr val="tx1"/>
                          </a:solidFill>
                        </a:rPr>
                        <a:t>73</a:t>
                      </a:r>
                      <a:endParaRPr kumimoji="1" lang="ja-JP" altLang="en-US" dirty="0">
                        <a:solidFill>
                          <a:schemeClr val="tx1"/>
                        </a:solidFill>
                      </a:endParaRPr>
                    </a:p>
                  </a:txBody>
                  <a:tcPr/>
                </a:tc>
                <a:tc>
                  <a:txBody>
                    <a:bodyPr/>
                    <a:lstStyle/>
                    <a:p>
                      <a:pPr algn="ctr"/>
                      <a:r>
                        <a:rPr kumimoji="1" lang="en-US" altLang="ja-JP" dirty="0" smtClean="0">
                          <a:solidFill>
                            <a:schemeClr val="tx1"/>
                          </a:solidFill>
                        </a:rPr>
                        <a:t>162</a:t>
                      </a:r>
                      <a:endParaRPr kumimoji="1" lang="ja-JP" altLang="en-US" dirty="0">
                        <a:solidFill>
                          <a:schemeClr val="tx1"/>
                        </a:solidFill>
                      </a:endParaRPr>
                    </a:p>
                  </a:txBody>
                  <a:tcPr/>
                </a:tc>
                <a:tc>
                  <a:txBody>
                    <a:bodyPr/>
                    <a:lstStyle/>
                    <a:p>
                      <a:pPr algn="ctr"/>
                      <a:r>
                        <a:rPr kumimoji="1" lang="en-US" altLang="ja-JP" dirty="0" smtClean="0">
                          <a:solidFill>
                            <a:schemeClr val="tx1"/>
                          </a:solidFill>
                        </a:rPr>
                        <a:t>m</a:t>
                      </a:r>
                      <a:endParaRPr kumimoji="1" lang="ja-JP" altLang="en-US" dirty="0">
                        <a:solidFill>
                          <a:schemeClr val="tx1"/>
                        </a:solidFill>
                      </a:endParaRPr>
                    </a:p>
                  </a:txBody>
                  <a:tcPr/>
                </a:tc>
              </a:tr>
              <a:tr h="395871">
                <a:tc>
                  <a:txBody>
                    <a:bodyPr/>
                    <a:lstStyle/>
                    <a:p>
                      <a:pPr algn="ctr"/>
                      <a:r>
                        <a:rPr kumimoji="1" lang="en-US" altLang="ja-JP" dirty="0" err="1" smtClean="0">
                          <a:solidFill>
                            <a:schemeClr val="tx1"/>
                          </a:solidFill>
                        </a:rPr>
                        <a:t>νx</a:t>
                      </a:r>
                      <a:endParaRPr kumimoji="1" lang="ja-JP" altLang="en-US" dirty="0">
                        <a:solidFill>
                          <a:schemeClr val="tx1"/>
                        </a:solidFill>
                      </a:endParaRPr>
                    </a:p>
                  </a:txBody>
                  <a:tcPr/>
                </a:tc>
                <a:tc>
                  <a:txBody>
                    <a:bodyPr/>
                    <a:lstStyle/>
                    <a:p>
                      <a:pPr algn="ctr"/>
                      <a:r>
                        <a:rPr kumimoji="1" lang="en-US" altLang="ja-JP" dirty="0" smtClean="0">
                          <a:solidFill>
                            <a:schemeClr val="tx1"/>
                          </a:solidFill>
                        </a:rPr>
                        <a:t>44.506</a:t>
                      </a:r>
                      <a:endParaRPr kumimoji="1" lang="ja-JP" altLang="en-US" dirty="0">
                        <a:solidFill>
                          <a:schemeClr val="tx1"/>
                        </a:solidFill>
                      </a:endParaRPr>
                    </a:p>
                  </a:txBody>
                  <a:tcPr/>
                </a:tc>
                <a:tc>
                  <a:txBody>
                    <a:bodyPr/>
                    <a:lstStyle/>
                    <a:p>
                      <a:pPr algn="ctr"/>
                      <a:r>
                        <a:rPr kumimoji="1" lang="en-US" altLang="ja-JP" dirty="0" smtClean="0">
                          <a:solidFill>
                            <a:schemeClr val="tx1"/>
                          </a:solidFill>
                        </a:rPr>
                        <a:t>45.511</a:t>
                      </a:r>
                      <a:endParaRPr kumimoji="1" lang="ja-JP" altLang="en-US" dirty="0">
                        <a:solidFill>
                          <a:schemeClr val="tx1"/>
                        </a:solidFill>
                      </a:endParaRPr>
                    </a:p>
                  </a:txBody>
                  <a:tcPr/>
                </a:tc>
                <a:tc>
                  <a:txBody>
                    <a:bodyPr/>
                    <a:lstStyle/>
                    <a:p>
                      <a:pPr algn="ctr"/>
                      <a:r>
                        <a:rPr kumimoji="1" lang="en-US" altLang="ja-JP" dirty="0" smtClean="0">
                          <a:solidFill>
                            <a:schemeClr val="tx1"/>
                          </a:solidFill>
                        </a:rPr>
                        <a:t>-</a:t>
                      </a:r>
                      <a:endParaRPr kumimoji="1" lang="ja-JP" altLang="en-US" dirty="0">
                        <a:solidFill>
                          <a:schemeClr val="tx1"/>
                        </a:solidFill>
                      </a:endParaRPr>
                    </a:p>
                  </a:txBody>
                  <a:tcPr/>
                </a:tc>
              </a:tr>
              <a:tr h="395871">
                <a:tc>
                  <a:txBody>
                    <a:bodyPr/>
                    <a:lstStyle/>
                    <a:p>
                      <a:pPr algn="ctr"/>
                      <a:r>
                        <a:rPr kumimoji="1" lang="en-US" altLang="ja-JP" dirty="0" smtClean="0">
                          <a:solidFill>
                            <a:schemeClr val="tx1"/>
                          </a:solidFill>
                        </a:rPr>
                        <a:t>I bunch</a:t>
                      </a:r>
                      <a:endParaRPr kumimoji="1" lang="ja-JP" altLang="en-US" dirty="0">
                        <a:solidFill>
                          <a:schemeClr val="tx1"/>
                        </a:solidFill>
                      </a:endParaRPr>
                    </a:p>
                  </a:txBody>
                  <a:tcPr/>
                </a:tc>
                <a:tc>
                  <a:txBody>
                    <a:bodyPr/>
                    <a:lstStyle/>
                    <a:p>
                      <a:pPr algn="ctr"/>
                      <a:r>
                        <a:rPr kumimoji="1" lang="en-US" altLang="ja-JP" dirty="0" smtClean="0">
                          <a:solidFill>
                            <a:schemeClr val="tx1"/>
                          </a:solidFill>
                        </a:rPr>
                        <a:t>1.0</a:t>
                      </a:r>
                      <a:endParaRPr kumimoji="1" lang="ja-JP" altLang="en-US" dirty="0">
                        <a:solidFill>
                          <a:schemeClr val="tx1"/>
                        </a:solidFill>
                      </a:endParaRPr>
                    </a:p>
                  </a:txBody>
                  <a:tcPr/>
                </a:tc>
                <a:tc>
                  <a:txBody>
                    <a:bodyPr/>
                    <a:lstStyle/>
                    <a:p>
                      <a:pPr algn="ctr"/>
                      <a:r>
                        <a:rPr kumimoji="1" lang="en-US" altLang="ja-JP" dirty="0" smtClean="0">
                          <a:solidFill>
                            <a:schemeClr val="tx1"/>
                          </a:solidFill>
                        </a:rPr>
                        <a:t>0.75</a:t>
                      </a:r>
                      <a:endParaRPr kumimoji="1" lang="ja-JP" altLang="en-US" dirty="0">
                        <a:solidFill>
                          <a:schemeClr val="tx1"/>
                        </a:solidFill>
                      </a:endParaRPr>
                    </a:p>
                  </a:txBody>
                  <a:tcPr/>
                </a:tc>
                <a:tc>
                  <a:txBody>
                    <a:bodyPr/>
                    <a:lstStyle/>
                    <a:p>
                      <a:pPr algn="ctr"/>
                      <a:r>
                        <a:rPr kumimoji="1" lang="en-US" altLang="ja-JP" dirty="0" err="1" smtClean="0">
                          <a:solidFill>
                            <a:schemeClr val="tx1"/>
                          </a:solidFill>
                        </a:rPr>
                        <a:t>mA</a:t>
                      </a:r>
                      <a:endParaRPr kumimoji="1" lang="ja-JP" altLang="en-US" dirty="0">
                        <a:solidFill>
                          <a:schemeClr val="tx1"/>
                        </a:solidFill>
                      </a:endParaRPr>
                    </a:p>
                  </a:txBody>
                  <a:tcPr/>
                </a:tc>
              </a:tr>
              <a:tr h="395871">
                <a:tc>
                  <a:txBody>
                    <a:bodyPr/>
                    <a:lstStyle/>
                    <a:p>
                      <a:pPr algn="ctr"/>
                      <a:r>
                        <a:rPr kumimoji="1" lang="en-US" altLang="ja-JP" dirty="0" smtClean="0">
                          <a:solidFill>
                            <a:schemeClr val="tx1"/>
                          </a:solidFill>
                        </a:rPr>
                        <a:t>φ cavity</a:t>
                      </a:r>
                      <a:endParaRPr kumimoji="1" lang="ja-JP" altLang="en-US" dirty="0">
                        <a:solidFill>
                          <a:schemeClr val="tx1"/>
                        </a:solidFill>
                      </a:endParaRPr>
                    </a:p>
                  </a:txBody>
                  <a:tcPr/>
                </a:tc>
                <a:tc>
                  <a:txBody>
                    <a:bodyPr/>
                    <a:lstStyle/>
                    <a:p>
                      <a:pPr algn="ctr"/>
                      <a:r>
                        <a:rPr kumimoji="1" lang="en-US" altLang="ja-JP" dirty="0" smtClean="0">
                          <a:solidFill>
                            <a:schemeClr val="tx1"/>
                          </a:solidFill>
                        </a:rPr>
                        <a:t>0.35</a:t>
                      </a:r>
                      <a:endParaRPr kumimoji="1" lang="ja-JP" altLang="en-US" dirty="0">
                        <a:solidFill>
                          <a:schemeClr val="tx1"/>
                        </a:solidFill>
                      </a:endParaRPr>
                    </a:p>
                  </a:txBody>
                  <a:tcPr/>
                </a:tc>
                <a:tc>
                  <a:txBody>
                    <a:bodyPr/>
                    <a:lstStyle/>
                    <a:p>
                      <a:pPr algn="ctr"/>
                      <a:r>
                        <a:rPr kumimoji="1" lang="en-US" altLang="ja-JP" dirty="0" smtClean="0">
                          <a:solidFill>
                            <a:schemeClr val="tx1"/>
                          </a:solidFill>
                        </a:rPr>
                        <a:t>0.35</a:t>
                      </a:r>
                      <a:endParaRPr kumimoji="1" lang="ja-JP" altLang="en-US" dirty="0">
                        <a:solidFill>
                          <a:schemeClr val="tx1"/>
                        </a:solidFill>
                      </a:endParaRPr>
                    </a:p>
                  </a:txBody>
                  <a:tcPr/>
                </a:tc>
                <a:tc>
                  <a:txBody>
                    <a:bodyPr/>
                    <a:lstStyle/>
                    <a:p>
                      <a:pPr algn="ctr"/>
                      <a:r>
                        <a:rPr kumimoji="1" lang="en-US" altLang="ja-JP" dirty="0" err="1" smtClean="0">
                          <a:solidFill>
                            <a:schemeClr val="tx1"/>
                          </a:solidFill>
                        </a:rPr>
                        <a:t>rad</a:t>
                      </a:r>
                      <a:endParaRPr kumimoji="1" lang="ja-JP" altLang="en-US" dirty="0">
                        <a:solidFill>
                          <a:schemeClr val="tx1"/>
                        </a:solidFill>
                      </a:endParaRPr>
                    </a:p>
                  </a:txBody>
                  <a:tcPr/>
                </a:tc>
              </a:tr>
              <a:tr h="395871">
                <a:tc>
                  <a:txBody>
                    <a:bodyPr/>
                    <a:lstStyle/>
                    <a:p>
                      <a:pPr algn="ctr"/>
                      <a:r>
                        <a:rPr kumimoji="1" lang="en-US" altLang="ja-JP" dirty="0" smtClean="0">
                          <a:solidFill>
                            <a:schemeClr val="tx1"/>
                          </a:solidFill>
                        </a:rPr>
                        <a:t>V cavity</a:t>
                      </a:r>
                      <a:endParaRPr kumimoji="1" lang="ja-JP" altLang="en-US" dirty="0">
                        <a:solidFill>
                          <a:schemeClr val="tx1"/>
                        </a:solidFill>
                      </a:endParaRPr>
                    </a:p>
                  </a:txBody>
                  <a:tcPr/>
                </a:tc>
                <a:tc>
                  <a:txBody>
                    <a:bodyPr/>
                    <a:lstStyle/>
                    <a:p>
                      <a:pPr algn="ctr"/>
                      <a:r>
                        <a:rPr kumimoji="1" lang="en-US" altLang="ja-JP" dirty="0" smtClean="0">
                          <a:solidFill>
                            <a:schemeClr val="tx1"/>
                          </a:solidFill>
                        </a:rPr>
                        <a:t>0.95</a:t>
                      </a:r>
                      <a:endParaRPr kumimoji="1" lang="ja-JP" altLang="en-US" dirty="0">
                        <a:solidFill>
                          <a:schemeClr val="tx1"/>
                        </a:solidFill>
                      </a:endParaRPr>
                    </a:p>
                  </a:txBody>
                  <a:tcPr/>
                </a:tc>
                <a:tc>
                  <a:txBody>
                    <a:bodyPr/>
                    <a:lstStyle/>
                    <a:p>
                      <a:pPr algn="ctr"/>
                      <a:r>
                        <a:rPr kumimoji="1" lang="en-US" altLang="ja-JP" dirty="0" smtClean="0">
                          <a:solidFill>
                            <a:schemeClr val="tx1"/>
                          </a:solidFill>
                        </a:rPr>
                        <a:t>1.45</a:t>
                      </a:r>
                      <a:endParaRPr kumimoji="1" lang="ja-JP" altLang="en-US" dirty="0">
                        <a:solidFill>
                          <a:schemeClr val="tx1"/>
                        </a:solidFill>
                      </a:endParaRPr>
                    </a:p>
                  </a:txBody>
                  <a:tcPr/>
                </a:tc>
                <a:tc>
                  <a:txBody>
                    <a:bodyPr/>
                    <a:lstStyle/>
                    <a:p>
                      <a:pPr algn="ctr"/>
                      <a:r>
                        <a:rPr kumimoji="1" lang="en-US" altLang="ja-JP" dirty="0" smtClean="0">
                          <a:solidFill>
                            <a:schemeClr val="tx1"/>
                          </a:solidFill>
                        </a:rPr>
                        <a:t>MV</a:t>
                      </a:r>
                      <a:endParaRPr kumimoji="1" lang="ja-JP" altLang="en-US" dirty="0">
                        <a:solidFill>
                          <a:schemeClr val="tx1"/>
                        </a:solidFill>
                      </a:endParaRPr>
                    </a:p>
                  </a:txBody>
                  <a:tcPr/>
                </a:tc>
              </a:tr>
              <a:tr h="395871">
                <a:tc>
                  <a:txBody>
                    <a:bodyPr/>
                    <a:lstStyle/>
                    <a:p>
                      <a:pPr algn="ctr"/>
                      <a:r>
                        <a:rPr kumimoji="1" lang="en-US" altLang="ja-JP" dirty="0" smtClean="0">
                          <a:solidFill>
                            <a:schemeClr val="tx1"/>
                          </a:solidFill>
                        </a:rPr>
                        <a:t>τ crab</a:t>
                      </a:r>
                      <a:endParaRPr kumimoji="1" lang="ja-JP" altLang="en-US" dirty="0">
                        <a:solidFill>
                          <a:schemeClr val="tx1"/>
                        </a:solidFill>
                      </a:endParaRPr>
                    </a:p>
                  </a:txBody>
                  <a:tcPr/>
                </a:tc>
                <a:tc>
                  <a:txBody>
                    <a:bodyPr/>
                    <a:lstStyle/>
                    <a:p>
                      <a:pPr algn="ctr"/>
                      <a:r>
                        <a:rPr kumimoji="1" lang="en-US" altLang="ja-JP" dirty="0" smtClean="0">
                          <a:solidFill>
                            <a:schemeClr val="tx1"/>
                          </a:solidFill>
                        </a:rPr>
                        <a:t>130</a:t>
                      </a:r>
                      <a:endParaRPr kumimoji="1" lang="ja-JP" altLang="en-US" dirty="0">
                        <a:solidFill>
                          <a:schemeClr val="tx1"/>
                        </a:solidFill>
                      </a:endParaRPr>
                    </a:p>
                  </a:txBody>
                  <a:tcPr/>
                </a:tc>
                <a:tc>
                  <a:txBody>
                    <a:bodyPr/>
                    <a:lstStyle/>
                    <a:p>
                      <a:pPr algn="ctr"/>
                      <a:r>
                        <a:rPr kumimoji="1" lang="en-US" altLang="ja-JP" dirty="0" smtClean="0">
                          <a:solidFill>
                            <a:schemeClr val="tx1"/>
                          </a:solidFill>
                        </a:rPr>
                        <a:t>84</a:t>
                      </a:r>
                      <a:endParaRPr kumimoji="1" lang="ja-JP" altLang="en-US" dirty="0">
                        <a:solidFill>
                          <a:schemeClr val="tx1"/>
                        </a:solidFill>
                      </a:endParaRPr>
                    </a:p>
                  </a:txBody>
                  <a:tcPr/>
                </a:tc>
                <a:tc>
                  <a:txBody>
                    <a:bodyPr/>
                    <a:lstStyle/>
                    <a:p>
                      <a:pPr algn="ctr"/>
                      <a:r>
                        <a:rPr kumimoji="1" lang="en-US" altLang="ja-JP" dirty="0" err="1" smtClean="0">
                          <a:solidFill>
                            <a:schemeClr val="tx1"/>
                          </a:solidFill>
                        </a:rPr>
                        <a:t>μsec</a:t>
                      </a:r>
                      <a:endParaRPr kumimoji="1" lang="ja-JP" altLang="en-US" dirty="0">
                        <a:solidFill>
                          <a:schemeClr val="tx1"/>
                        </a:solidFill>
                      </a:endParaRPr>
                    </a:p>
                  </a:txBody>
                  <a:tcPr/>
                </a:tc>
              </a:tr>
            </a:tbl>
          </a:graphicData>
        </a:graphic>
      </p:graphicFrame>
      <p:sp>
        <p:nvSpPr>
          <p:cNvPr id="4" name="テキスト ボックス 3"/>
          <p:cNvSpPr txBox="1"/>
          <p:nvPr/>
        </p:nvSpPr>
        <p:spPr>
          <a:xfrm>
            <a:off x="1619672" y="1700808"/>
            <a:ext cx="1950406" cy="369332"/>
          </a:xfrm>
          <a:prstGeom prst="rect">
            <a:avLst/>
          </a:prstGeom>
          <a:noFill/>
        </p:spPr>
        <p:txBody>
          <a:bodyPr wrap="none" rtlCol="0">
            <a:spAutoFit/>
          </a:bodyPr>
          <a:lstStyle/>
          <a:p>
            <a:r>
              <a:rPr kumimoji="1" lang="en-US" altLang="ja-JP" dirty="0" smtClean="0"/>
              <a:t>Typical parameters</a:t>
            </a:r>
            <a:endParaRPr kumimoji="1" lang="ja-JP"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456481" y="313953"/>
            <a:ext cx="8228160" cy="1062832"/>
          </a:xfrm>
          <a:ln/>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a:t>Data taking</a:t>
            </a:r>
          </a:p>
        </p:txBody>
      </p:sp>
      <p:sp>
        <p:nvSpPr>
          <p:cNvPr id="4098" name="Rectangle 2"/>
          <p:cNvSpPr>
            <a:spLocks noGrp="1" noChangeArrowheads="1"/>
          </p:cNvSpPr>
          <p:nvPr>
            <p:ph type="subTitle" idx="4294967295"/>
          </p:nvPr>
        </p:nvSpPr>
        <p:spPr bwMode="auto">
          <a:xfrm>
            <a:off x="467543" y="764704"/>
            <a:ext cx="8352929" cy="4824536"/>
          </a:xfrm>
          <a:prstGeom prst="rect">
            <a:avLst/>
          </a:prstGeom>
          <a:noFill/>
          <a:ln/>
        </p:spPr>
        <p:txBody>
          <a:bodyPr lIns="0" tIns="19201" rIns="0" bIns="0" anchor="ctr"/>
          <a:lstStyle/>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smtClean="0"/>
              <a:t>Various data measured by RF abort monitor and BOR are introduced in this report. </a:t>
            </a:r>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t>RF abort monitor</a:t>
            </a:r>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sz="2200" dirty="0"/>
              <a:t>BOR</a:t>
            </a:r>
          </a:p>
          <a:p>
            <a:pPr marL="0" indent="0">
              <a:spcAft>
                <a:spcPct val="0"/>
              </a:spcAft>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endParaRPr lang="en-US" sz="2200" dirty="0"/>
          </a:p>
        </p:txBody>
      </p:sp>
      <p:sp>
        <p:nvSpPr>
          <p:cNvPr id="4099" name="AutoShape 3"/>
          <p:cNvSpPr>
            <a:spLocks noChangeArrowheads="1"/>
          </p:cNvSpPr>
          <p:nvPr/>
        </p:nvSpPr>
        <p:spPr bwMode="auto">
          <a:xfrm>
            <a:off x="489600" y="2776612"/>
            <a:ext cx="489600" cy="1306218"/>
          </a:xfrm>
          <a:prstGeom prst="roundRect">
            <a:avLst>
              <a:gd name="adj" fmla="val 292"/>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4100" name="AutoShape 4"/>
          <p:cNvSpPr>
            <a:spLocks noChangeArrowheads="1"/>
          </p:cNvSpPr>
          <p:nvPr/>
        </p:nvSpPr>
        <p:spPr bwMode="auto">
          <a:xfrm>
            <a:off x="1468800" y="2776612"/>
            <a:ext cx="489600" cy="1306218"/>
          </a:xfrm>
          <a:prstGeom prst="roundRect">
            <a:avLst>
              <a:gd name="adj" fmla="val 292"/>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4101" name="AutoShape 5"/>
          <p:cNvSpPr>
            <a:spLocks noChangeArrowheads="1"/>
          </p:cNvSpPr>
          <p:nvPr/>
        </p:nvSpPr>
        <p:spPr bwMode="auto">
          <a:xfrm>
            <a:off x="979200" y="2776612"/>
            <a:ext cx="489600" cy="1306218"/>
          </a:xfrm>
          <a:prstGeom prst="roundRect">
            <a:avLst>
              <a:gd name="adj" fmla="val 292"/>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4102" name="AutoShape 6"/>
          <p:cNvSpPr>
            <a:spLocks noChangeArrowheads="1"/>
          </p:cNvSpPr>
          <p:nvPr/>
        </p:nvSpPr>
        <p:spPr bwMode="auto">
          <a:xfrm>
            <a:off x="555840" y="3462124"/>
            <a:ext cx="260640" cy="326915"/>
          </a:xfrm>
          <a:prstGeom prst="roundRect">
            <a:avLst>
              <a:gd name="adj" fmla="val 556"/>
            </a:avLst>
          </a:prstGeom>
          <a:solidFill>
            <a:srgbClr val="FFFFFF"/>
          </a:solidFill>
          <a:ln w="9525">
            <a:solidFill>
              <a:srgbClr val="000000"/>
            </a:solidFill>
            <a:round/>
            <a:headEnd/>
            <a:tailEnd/>
          </a:ln>
          <a:effectLst/>
        </p:spPr>
        <p:txBody>
          <a:bodyPr wrap="none" lIns="82945" tIns="41473" rIns="82945" bIns="41473" anchor="ctr"/>
          <a:lstStyle/>
          <a:p>
            <a:endParaRPr lang="ja-JP" altLang="en-US"/>
          </a:p>
        </p:txBody>
      </p:sp>
      <p:sp>
        <p:nvSpPr>
          <p:cNvPr id="4103" name="AutoShape 7"/>
          <p:cNvSpPr>
            <a:spLocks noChangeArrowheads="1"/>
          </p:cNvSpPr>
          <p:nvPr/>
        </p:nvSpPr>
        <p:spPr bwMode="auto">
          <a:xfrm>
            <a:off x="587520" y="3493807"/>
            <a:ext cx="162720" cy="162738"/>
          </a:xfrm>
          <a:prstGeom prst="roundRect">
            <a:avLst>
              <a:gd name="adj" fmla="val 889"/>
            </a:avLst>
          </a:prstGeom>
          <a:solidFill>
            <a:srgbClr val="000000"/>
          </a:solidFill>
          <a:ln w="9525">
            <a:solidFill>
              <a:srgbClr val="000000"/>
            </a:solidFill>
            <a:round/>
            <a:headEnd/>
            <a:tailEnd/>
          </a:ln>
          <a:effectLst/>
        </p:spPr>
        <p:txBody>
          <a:bodyPr wrap="none" lIns="82945" tIns="41473" rIns="82945" bIns="41473" anchor="ctr"/>
          <a:lstStyle/>
          <a:p>
            <a:endParaRPr lang="ja-JP" altLang="en-US"/>
          </a:p>
        </p:txBody>
      </p:sp>
      <p:sp>
        <p:nvSpPr>
          <p:cNvPr id="4104" name="Text Box 8"/>
          <p:cNvSpPr txBox="1">
            <a:spLocks noChangeArrowheads="1"/>
          </p:cNvSpPr>
          <p:nvPr/>
        </p:nvSpPr>
        <p:spPr bwMode="auto">
          <a:xfrm>
            <a:off x="1959841" y="2776612"/>
            <a:ext cx="1959840" cy="547257"/>
          </a:xfrm>
          <a:prstGeom prst="rect">
            <a:avLst/>
          </a:prstGeom>
          <a:noFill/>
          <a:ln w="9525">
            <a:noFill/>
            <a:round/>
            <a:headEnd/>
            <a:tailEnd/>
          </a:ln>
          <a:effectLst/>
        </p:spPr>
        <p:txBody>
          <a:bodyPr lIns="81639" tIns="55221" rIns="81639" bIns="40820"/>
          <a:lstStyle/>
          <a:p>
            <a:pPr>
              <a:tabLst>
                <a:tab pos="656650" algn="l"/>
                <a:tab pos="1313299" algn="l"/>
              </a:tabLst>
            </a:pPr>
            <a:r>
              <a:rPr lang="en-US" dirty="0">
                <a:solidFill>
                  <a:srgbClr val="000000"/>
                </a:solidFill>
              </a:rPr>
              <a:t>It is an oscilloscope  attached to LLRF</a:t>
            </a:r>
          </a:p>
        </p:txBody>
      </p:sp>
      <p:sp>
        <p:nvSpPr>
          <p:cNvPr id="4105" name="Text Box 9"/>
          <p:cNvSpPr txBox="1">
            <a:spLocks noChangeArrowheads="1"/>
          </p:cNvSpPr>
          <p:nvPr/>
        </p:nvSpPr>
        <p:spPr bwMode="auto">
          <a:xfrm>
            <a:off x="1959841" y="3624861"/>
            <a:ext cx="1959840" cy="547257"/>
          </a:xfrm>
          <a:prstGeom prst="rect">
            <a:avLst/>
          </a:prstGeom>
          <a:noFill/>
          <a:ln w="9525">
            <a:noFill/>
            <a:round/>
            <a:headEnd/>
            <a:tailEnd/>
          </a:ln>
          <a:effectLst/>
        </p:spPr>
        <p:txBody>
          <a:bodyPr lIns="81639" tIns="55221" rIns="81639" bIns="40820"/>
          <a:lstStyle/>
          <a:p>
            <a:pPr>
              <a:tabLst>
                <a:tab pos="656650" algn="l"/>
                <a:tab pos="1313299" algn="l"/>
              </a:tabLst>
            </a:pPr>
            <a:r>
              <a:rPr lang="en-US" dirty="0">
                <a:solidFill>
                  <a:srgbClr val="000000"/>
                </a:solidFill>
              </a:rPr>
              <a:t>It is triggered by beam decaying.</a:t>
            </a:r>
          </a:p>
        </p:txBody>
      </p:sp>
      <p:sp>
        <p:nvSpPr>
          <p:cNvPr id="4106" name="AutoShape 10"/>
          <p:cNvSpPr>
            <a:spLocks noChangeArrowheads="1"/>
          </p:cNvSpPr>
          <p:nvPr/>
        </p:nvSpPr>
        <p:spPr bwMode="auto">
          <a:xfrm>
            <a:off x="3984481" y="2841419"/>
            <a:ext cx="849600" cy="1143480"/>
          </a:xfrm>
          <a:prstGeom prst="roundRect">
            <a:avLst>
              <a:gd name="adj" fmla="val 167"/>
            </a:avLst>
          </a:prstGeom>
          <a:solidFill>
            <a:srgbClr val="FFFFFF"/>
          </a:solidFill>
          <a:ln w="9525">
            <a:solidFill>
              <a:srgbClr val="000000"/>
            </a:solidFill>
            <a:round/>
            <a:headEnd/>
            <a:tailEnd/>
          </a:ln>
          <a:effectLst/>
        </p:spPr>
        <p:txBody>
          <a:bodyPr wrap="none" lIns="82945" tIns="41473" rIns="82945" bIns="41473" anchor="ctr"/>
          <a:lstStyle/>
          <a:p>
            <a:endParaRPr lang="ja-JP" altLang="en-US"/>
          </a:p>
        </p:txBody>
      </p:sp>
      <p:sp>
        <p:nvSpPr>
          <p:cNvPr id="4107" name="Line 11"/>
          <p:cNvSpPr>
            <a:spLocks noChangeShapeType="1"/>
          </p:cNvSpPr>
          <p:nvPr/>
        </p:nvSpPr>
        <p:spPr bwMode="auto">
          <a:xfrm>
            <a:off x="2122561" y="3429001"/>
            <a:ext cx="1795680" cy="1440"/>
          </a:xfrm>
          <a:prstGeom prst="line">
            <a:avLst/>
          </a:prstGeom>
          <a:noFill/>
          <a:ln w="9525">
            <a:solidFill>
              <a:srgbClr val="000000"/>
            </a:solidFill>
            <a:round/>
            <a:headEnd/>
            <a:tailEnd type="triangle" w="med" len="med"/>
          </a:ln>
          <a:effectLst/>
        </p:spPr>
        <p:txBody>
          <a:bodyPr lIns="82945" tIns="41473" rIns="82945" bIns="41473"/>
          <a:lstStyle/>
          <a:p>
            <a:endParaRPr lang="ja-JP" altLang="en-US"/>
          </a:p>
        </p:txBody>
      </p:sp>
      <p:pic>
        <p:nvPicPr>
          <p:cNvPr id="4108" name="Picture 12"/>
          <p:cNvPicPr>
            <a:picLocks noChangeAspect="1" noChangeArrowheads="1"/>
          </p:cNvPicPr>
          <p:nvPr/>
        </p:nvPicPr>
        <p:blipFill>
          <a:blip r:embed="rId3" cstate="print"/>
          <a:srcRect/>
          <a:stretch>
            <a:fillRect/>
          </a:stretch>
        </p:blipFill>
        <p:spPr bwMode="auto">
          <a:xfrm>
            <a:off x="4082401" y="2939349"/>
            <a:ext cx="653760" cy="653829"/>
          </a:xfrm>
          <a:prstGeom prst="rect">
            <a:avLst/>
          </a:prstGeom>
          <a:noFill/>
          <a:ln w="9525">
            <a:noFill/>
            <a:round/>
            <a:headEnd/>
            <a:tailEnd/>
          </a:ln>
          <a:effectLst/>
        </p:spPr>
      </p:pic>
      <p:sp>
        <p:nvSpPr>
          <p:cNvPr id="4109" name="Oval 13"/>
          <p:cNvSpPr>
            <a:spLocks noChangeArrowheads="1"/>
          </p:cNvSpPr>
          <p:nvPr/>
        </p:nvSpPr>
        <p:spPr bwMode="auto">
          <a:xfrm>
            <a:off x="4572001" y="3722792"/>
            <a:ext cx="162720" cy="162737"/>
          </a:xfrm>
          <a:prstGeom prst="ellipse">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4110" name="Oval 14"/>
          <p:cNvSpPr>
            <a:spLocks noChangeArrowheads="1"/>
          </p:cNvSpPr>
          <p:nvPr/>
        </p:nvSpPr>
        <p:spPr bwMode="auto">
          <a:xfrm flipV="1">
            <a:off x="4440961" y="3820722"/>
            <a:ext cx="33120" cy="33123"/>
          </a:xfrm>
          <a:prstGeom prst="ellipse">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4111" name="Oval 15"/>
          <p:cNvSpPr>
            <a:spLocks noChangeArrowheads="1"/>
          </p:cNvSpPr>
          <p:nvPr/>
        </p:nvSpPr>
        <p:spPr bwMode="auto">
          <a:xfrm flipV="1">
            <a:off x="4309920" y="3820722"/>
            <a:ext cx="33120" cy="33123"/>
          </a:xfrm>
          <a:prstGeom prst="ellipse">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4112" name="Oval 16"/>
          <p:cNvSpPr>
            <a:spLocks noChangeArrowheads="1"/>
          </p:cNvSpPr>
          <p:nvPr/>
        </p:nvSpPr>
        <p:spPr bwMode="auto">
          <a:xfrm flipV="1">
            <a:off x="4180320" y="3820722"/>
            <a:ext cx="33120" cy="33123"/>
          </a:xfrm>
          <a:prstGeom prst="ellipse">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4113" name="Oval 17"/>
          <p:cNvSpPr>
            <a:spLocks noChangeArrowheads="1"/>
          </p:cNvSpPr>
          <p:nvPr/>
        </p:nvSpPr>
        <p:spPr bwMode="auto">
          <a:xfrm flipV="1">
            <a:off x="4049281" y="3820722"/>
            <a:ext cx="33120" cy="33123"/>
          </a:xfrm>
          <a:prstGeom prst="ellipse">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pic>
        <p:nvPicPr>
          <p:cNvPr id="4114" name="Picture 18"/>
          <p:cNvPicPr>
            <a:picLocks noChangeAspect="1" noChangeArrowheads="1"/>
          </p:cNvPicPr>
          <p:nvPr/>
        </p:nvPicPr>
        <p:blipFill>
          <a:blip r:embed="rId3" cstate="print"/>
          <a:srcRect/>
          <a:stretch>
            <a:fillRect/>
          </a:stretch>
        </p:blipFill>
        <p:spPr bwMode="auto">
          <a:xfrm>
            <a:off x="7380001" y="2939349"/>
            <a:ext cx="653760" cy="653829"/>
          </a:xfrm>
          <a:prstGeom prst="rect">
            <a:avLst/>
          </a:prstGeom>
          <a:noFill/>
          <a:ln w="9525">
            <a:noFill/>
            <a:round/>
            <a:headEnd/>
            <a:tailEnd/>
          </a:ln>
          <a:effectLst/>
        </p:spPr>
      </p:pic>
      <p:sp>
        <p:nvSpPr>
          <p:cNvPr id="4115" name="Line 19"/>
          <p:cNvSpPr>
            <a:spLocks noChangeShapeType="1"/>
          </p:cNvSpPr>
          <p:nvPr/>
        </p:nvSpPr>
        <p:spPr bwMode="auto">
          <a:xfrm>
            <a:off x="4898881" y="3429001"/>
            <a:ext cx="2285280" cy="1440"/>
          </a:xfrm>
          <a:prstGeom prst="line">
            <a:avLst/>
          </a:prstGeom>
          <a:noFill/>
          <a:ln w="9525">
            <a:solidFill>
              <a:srgbClr val="000000"/>
            </a:solidFill>
            <a:round/>
            <a:headEnd/>
            <a:tailEnd type="triangle" w="med" len="med"/>
          </a:ln>
          <a:effectLst/>
        </p:spPr>
        <p:txBody>
          <a:bodyPr lIns="82945" tIns="41473" rIns="82945" bIns="41473"/>
          <a:lstStyle/>
          <a:p>
            <a:endParaRPr lang="ja-JP" altLang="en-US"/>
          </a:p>
        </p:txBody>
      </p:sp>
      <p:sp>
        <p:nvSpPr>
          <p:cNvPr id="4116" name="Text Box 20"/>
          <p:cNvSpPr txBox="1">
            <a:spLocks noChangeArrowheads="1"/>
          </p:cNvSpPr>
          <p:nvPr/>
        </p:nvSpPr>
        <p:spPr bwMode="auto">
          <a:xfrm>
            <a:off x="4898881" y="2276872"/>
            <a:ext cx="2285280" cy="1012426"/>
          </a:xfrm>
          <a:prstGeom prst="rect">
            <a:avLst/>
          </a:prstGeom>
          <a:noFill/>
          <a:ln w="9525">
            <a:noFill/>
            <a:round/>
            <a:headEnd/>
            <a:tailEnd/>
          </a:ln>
          <a:effectLst/>
        </p:spPr>
        <p:txBody>
          <a:bodyPr lIns="81639" tIns="55221" rIns="81639" bIns="40820"/>
          <a:lstStyle/>
          <a:p>
            <a:pPr>
              <a:tabLst>
                <a:tab pos="656650" algn="l"/>
                <a:tab pos="1313299" algn="l"/>
                <a:tab pos="1969949" algn="l"/>
              </a:tabLst>
            </a:pPr>
            <a:r>
              <a:rPr lang="en-US" dirty="0">
                <a:solidFill>
                  <a:srgbClr val="000000"/>
                </a:solidFill>
              </a:rPr>
              <a:t>When a beam abort is required, the snapshot of an oscilloscope is saved.</a:t>
            </a:r>
          </a:p>
        </p:txBody>
      </p:sp>
      <p:sp>
        <p:nvSpPr>
          <p:cNvPr id="4117" name="Oval 21"/>
          <p:cNvSpPr>
            <a:spLocks noChangeArrowheads="1"/>
          </p:cNvSpPr>
          <p:nvPr/>
        </p:nvSpPr>
        <p:spPr bwMode="auto">
          <a:xfrm>
            <a:off x="489600" y="5062132"/>
            <a:ext cx="1959840" cy="653829"/>
          </a:xfrm>
          <a:prstGeom prst="ellipse">
            <a:avLst/>
          </a:prstGeom>
          <a:noFill/>
          <a:ln w="9525">
            <a:solidFill>
              <a:srgbClr val="000000"/>
            </a:solidFill>
            <a:round/>
            <a:headEnd/>
            <a:tailEnd/>
          </a:ln>
          <a:effectLst/>
        </p:spPr>
        <p:txBody>
          <a:bodyPr wrap="none" lIns="82945" tIns="41473" rIns="82945" bIns="41473" anchor="ctr"/>
          <a:lstStyle/>
          <a:p>
            <a:endParaRPr lang="ja-JP" altLang="en-US"/>
          </a:p>
        </p:txBody>
      </p:sp>
      <p:sp>
        <p:nvSpPr>
          <p:cNvPr id="4118" name="Line 22"/>
          <p:cNvSpPr>
            <a:spLocks noChangeShapeType="1"/>
          </p:cNvSpPr>
          <p:nvPr/>
        </p:nvSpPr>
        <p:spPr bwMode="auto">
          <a:xfrm flipH="1">
            <a:off x="1304640" y="5062132"/>
            <a:ext cx="329760" cy="1440"/>
          </a:xfrm>
          <a:prstGeom prst="line">
            <a:avLst/>
          </a:prstGeom>
          <a:noFill/>
          <a:ln w="9525">
            <a:solidFill>
              <a:srgbClr val="000000"/>
            </a:solidFill>
            <a:round/>
            <a:headEnd/>
            <a:tailEnd type="triangle" w="med" len="med"/>
          </a:ln>
          <a:effectLst/>
        </p:spPr>
        <p:txBody>
          <a:bodyPr lIns="82945" tIns="41473" rIns="82945" bIns="41473"/>
          <a:lstStyle/>
          <a:p>
            <a:endParaRPr lang="ja-JP" altLang="en-US"/>
          </a:p>
        </p:txBody>
      </p:sp>
      <p:sp>
        <p:nvSpPr>
          <p:cNvPr id="4119" name="AutoShape 23"/>
          <p:cNvSpPr>
            <a:spLocks noChangeArrowheads="1"/>
          </p:cNvSpPr>
          <p:nvPr/>
        </p:nvSpPr>
        <p:spPr bwMode="auto">
          <a:xfrm>
            <a:off x="424801" y="5355923"/>
            <a:ext cx="162720" cy="162737"/>
          </a:xfrm>
          <a:prstGeom prst="flowChartDecision">
            <a:avLst/>
          </a:prstGeom>
          <a:noFill/>
          <a:ln w="9525">
            <a:solidFill>
              <a:srgbClr val="000000"/>
            </a:solidFill>
            <a:round/>
            <a:headEnd/>
            <a:tailEnd/>
          </a:ln>
          <a:effectLst/>
        </p:spPr>
        <p:txBody>
          <a:bodyPr wrap="none" lIns="82945" tIns="41473" rIns="82945" bIns="41473" anchor="ctr"/>
          <a:lstStyle/>
          <a:p>
            <a:endParaRPr lang="ja-JP" altLang="en-US"/>
          </a:p>
        </p:txBody>
      </p:sp>
      <p:sp>
        <p:nvSpPr>
          <p:cNvPr id="4120" name="Freeform 24"/>
          <p:cNvSpPr>
            <a:spLocks noChangeArrowheads="1"/>
          </p:cNvSpPr>
          <p:nvPr/>
        </p:nvSpPr>
        <p:spPr bwMode="auto">
          <a:xfrm>
            <a:off x="129600" y="5229190"/>
            <a:ext cx="578880" cy="794963"/>
          </a:xfrm>
          <a:custGeom>
            <a:avLst/>
            <a:gdLst/>
            <a:ahLst/>
            <a:cxnLst>
              <a:cxn ang="0">
                <a:pos x="1030" y="473"/>
              </a:cxn>
              <a:cxn ang="0">
                <a:pos x="183" y="289"/>
              </a:cxn>
              <a:cxn ang="0">
                <a:pos x="236" y="1188"/>
              </a:cxn>
              <a:cxn ang="0">
                <a:pos x="1003" y="1875"/>
              </a:cxn>
              <a:cxn ang="0">
                <a:pos x="1294" y="2141"/>
              </a:cxn>
              <a:cxn ang="0">
                <a:pos x="1638" y="2273"/>
              </a:cxn>
              <a:cxn ang="0">
                <a:pos x="1771" y="2431"/>
              </a:cxn>
            </a:cxnLst>
            <a:rect l="0" t="0" r="r" b="b"/>
            <a:pathLst>
              <a:path w="1772" h="2432">
                <a:moveTo>
                  <a:pt x="1030" y="473"/>
                </a:moveTo>
                <a:cubicBezTo>
                  <a:pt x="837" y="247"/>
                  <a:pt x="389" y="0"/>
                  <a:pt x="183" y="289"/>
                </a:cubicBezTo>
                <a:cubicBezTo>
                  <a:pt x="0" y="541"/>
                  <a:pt x="194" y="892"/>
                  <a:pt x="236" y="1188"/>
                </a:cubicBezTo>
                <a:cubicBezTo>
                  <a:pt x="299" y="1635"/>
                  <a:pt x="777" y="1600"/>
                  <a:pt x="1003" y="1875"/>
                </a:cubicBezTo>
                <a:lnTo>
                  <a:pt x="1294" y="2141"/>
                </a:lnTo>
                <a:lnTo>
                  <a:pt x="1638" y="2273"/>
                </a:lnTo>
                <a:lnTo>
                  <a:pt x="1771" y="2431"/>
                </a:lnTo>
              </a:path>
            </a:pathLst>
          </a:custGeom>
          <a:noFill/>
          <a:ln w="9525">
            <a:solidFill>
              <a:srgbClr val="000000"/>
            </a:solidFill>
            <a:round/>
            <a:headEnd/>
            <a:tailEnd/>
          </a:ln>
          <a:effectLst/>
        </p:spPr>
        <p:txBody>
          <a:bodyPr lIns="82945" tIns="41473" rIns="82945" bIns="41473"/>
          <a:lstStyle/>
          <a:p>
            <a:endParaRPr lang="ja-JP" altLang="en-US"/>
          </a:p>
        </p:txBody>
      </p:sp>
      <p:sp>
        <p:nvSpPr>
          <p:cNvPr id="4121" name="AutoShape 25"/>
          <p:cNvSpPr>
            <a:spLocks noChangeArrowheads="1"/>
          </p:cNvSpPr>
          <p:nvPr/>
        </p:nvSpPr>
        <p:spPr bwMode="auto">
          <a:xfrm>
            <a:off x="653761" y="5976627"/>
            <a:ext cx="326880" cy="162738"/>
          </a:xfrm>
          <a:prstGeom prst="roundRect">
            <a:avLst>
              <a:gd name="adj" fmla="val 889"/>
            </a:avLst>
          </a:prstGeom>
          <a:solidFill>
            <a:srgbClr val="99CCFF"/>
          </a:solidFill>
          <a:ln w="9525">
            <a:solidFill>
              <a:srgbClr val="000000"/>
            </a:solidFill>
            <a:round/>
            <a:headEnd/>
            <a:tailEnd/>
          </a:ln>
          <a:effectLst/>
        </p:spPr>
        <p:txBody>
          <a:bodyPr wrap="none" lIns="82945" tIns="41473" rIns="82945" bIns="41473" anchor="ctr"/>
          <a:lstStyle/>
          <a:p>
            <a:endParaRPr lang="ja-JP" altLang="en-US"/>
          </a:p>
        </p:txBody>
      </p:sp>
      <p:sp>
        <p:nvSpPr>
          <p:cNvPr id="4122" name="Line 26"/>
          <p:cNvSpPr>
            <a:spLocks noChangeShapeType="1"/>
          </p:cNvSpPr>
          <p:nvPr/>
        </p:nvSpPr>
        <p:spPr bwMode="auto">
          <a:xfrm>
            <a:off x="1306081" y="5780767"/>
            <a:ext cx="162720" cy="1441"/>
          </a:xfrm>
          <a:prstGeom prst="line">
            <a:avLst/>
          </a:prstGeom>
          <a:noFill/>
          <a:ln w="9525">
            <a:solidFill>
              <a:srgbClr val="000000"/>
            </a:solidFill>
            <a:round/>
            <a:headEnd/>
            <a:tailEnd/>
          </a:ln>
          <a:effectLst/>
        </p:spPr>
        <p:txBody>
          <a:bodyPr lIns="82945" tIns="41473" rIns="82945" bIns="41473"/>
          <a:lstStyle/>
          <a:p>
            <a:endParaRPr lang="ja-JP" altLang="en-US"/>
          </a:p>
        </p:txBody>
      </p:sp>
      <p:sp>
        <p:nvSpPr>
          <p:cNvPr id="4123" name="Line 27"/>
          <p:cNvSpPr>
            <a:spLocks noChangeShapeType="1"/>
          </p:cNvSpPr>
          <p:nvPr/>
        </p:nvSpPr>
        <p:spPr bwMode="auto">
          <a:xfrm>
            <a:off x="1306081" y="5649714"/>
            <a:ext cx="162720" cy="1440"/>
          </a:xfrm>
          <a:prstGeom prst="line">
            <a:avLst/>
          </a:prstGeom>
          <a:noFill/>
          <a:ln w="9525">
            <a:solidFill>
              <a:srgbClr val="000000"/>
            </a:solidFill>
            <a:round/>
            <a:headEnd/>
            <a:tailEnd/>
          </a:ln>
          <a:effectLst/>
        </p:spPr>
        <p:txBody>
          <a:bodyPr lIns="82945" tIns="41473" rIns="82945" bIns="41473"/>
          <a:lstStyle/>
          <a:p>
            <a:endParaRPr lang="ja-JP" altLang="en-US"/>
          </a:p>
        </p:txBody>
      </p:sp>
      <p:sp>
        <p:nvSpPr>
          <p:cNvPr id="4124" name="Freeform 28"/>
          <p:cNvSpPr>
            <a:spLocks noChangeArrowheads="1"/>
          </p:cNvSpPr>
          <p:nvPr/>
        </p:nvSpPr>
        <p:spPr bwMode="auto">
          <a:xfrm>
            <a:off x="993601" y="5780767"/>
            <a:ext cx="407520" cy="393162"/>
          </a:xfrm>
          <a:custGeom>
            <a:avLst/>
            <a:gdLst/>
            <a:ahLst/>
            <a:cxnLst>
              <a:cxn ang="0">
                <a:pos x="1137" y="0"/>
              </a:cxn>
              <a:cxn ang="0">
                <a:pos x="1164" y="847"/>
              </a:cxn>
              <a:cxn ang="0">
                <a:pos x="317" y="953"/>
              </a:cxn>
              <a:cxn ang="0">
                <a:pos x="0" y="900"/>
              </a:cxn>
              <a:cxn ang="0">
                <a:pos x="0" y="900"/>
              </a:cxn>
            </a:cxnLst>
            <a:rect l="0" t="0" r="r" b="b"/>
            <a:pathLst>
              <a:path w="1246" h="1205">
                <a:moveTo>
                  <a:pt x="1137" y="0"/>
                </a:moveTo>
                <a:cubicBezTo>
                  <a:pt x="1143" y="282"/>
                  <a:pt x="1245" y="575"/>
                  <a:pt x="1164" y="847"/>
                </a:cubicBezTo>
                <a:cubicBezTo>
                  <a:pt x="1058" y="1204"/>
                  <a:pt x="601" y="935"/>
                  <a:pt x="317" y="953"/>
                </a:cubicBezTo>
                <a:lnTo>
                  <a:pt x="0" y="900"/>
                </a:lnTo>
                <a:lnTo>
                  <a:pt x="0" y="900"/>
                </a:lnTo>
              </a:path>
            </a:pathLst>
          </a:custGeom>
          <a:noFill/>
          <a:ln w="9525">
            <a:solidFill>
              <a:srgbClr val="000000"/>
            </a:solidFill>
            <a:round/>
            <a:headEnd/>
            <a:tailEnd/>
          </a:ln>
          <a:effectLst/>
        </p:spPr>
        <p:txBody>
          <a:bodyPr lIns="82945" tIns="41473" rIns="82945" bIns="41473"/>
          <a:lstStyle/>
          <a:p>
            <a:endParaRPr lang="ja-JP" altLang="en-US"/>
          </a:p>
        </p:txBody>
      </p:sp>
      <p:sp>
        <p:nvSpPr>
          <p:cNvPr id="4126" name="Freeform 30"/>
          <p:cNvSpPr>
            <a:spLocks noChangeArrowheads="1"/>
          </p:cNvSpPr>
          <p:nvPr/>
        </p:nvSpPr>
        <p:spPr bwMode="auto">
          <a:xfrm>
            <a:off x="1373760" y="5461054"/>
            <a:ext cx="224640" cy="509814"/>
          </a:xfrm>
          <a:custGeom>
            <a:avLst/>
            <a:gdLst/>
            <a:ahLst/>
            <a:cxnLst>
              <a:cxn ang="0">
                <a:pos x="0" y="555"/>
              </a:cxn>
              <a:cxn ang="0">
                <a:pos x="556" y="873"/>
              </a:cxn>
              <a:cxn ang="0">
                <a:pos x="291" y="1190"/>
              </a:cxn>
              <a:cxn ang="0">
                <a:pos x="26" y="1455"/>
              </a:cxn>
              <a:cxn ang="0">
                <a:pos x="26" y="1561"/>
              </a:cxn>
            </a:cxnLst>
            <a:rect l="0" t="0" r="r" b="b"/>
            <a:pathLst>
              <a:path w="687" h="1562">
                <a:moveTo>
                  <a:pt x="0" y="555"/>
                </a:moveTo>
                <a:cubicBezTo>
                  <a:pt x="254" y="0"/>
                  <a:pt x="686" y="578"/>
                  <a:pt x="556" y="873"/>
                </a:cubicBezTo>
                <a:lnTo>
                  <a:pt x="291" y="1190"/>
                </a:lnTo>
                <a:lnTo>
                  <a:pt x="26" y="1455"/>
                </a:lnTo>
                <a:lnTo>
                  <a:pt x="26" y="1561"/>
                </a:lnTo>
              </a:path>
            </a:pathLst>
          </a:custGeom>
          <a:noFill/>
          <a:ln w="9525">
            <a:solidFill>
              <a:srgbClr val="000000"/>
            </a:solidFill>
            <a:round/>
            <a:headEnd/>
            <a:tailEnd/>
          </a:ln>
          <a:effectLst/>
        </p:spPr>
        <p:txBody>
          <a:bodyPr lIns="82945" tIns="41473" rIns="82945" bIns="41473"/>
          <a:lstStyle/>
          <a:p>
            <a:endParaRPr lang="ja-JP" altLang="en-US"/>
          </a:p>
        </p:txBody>
      </p:sp>
      <p:sp>
        <p:nvSpPr>
          <p:cNvPr id="4127" name="Freeform 31"/>
          <p:cNvSpPr>
            <a:spLocks noChangeArrowheads="1"/>
          </p:cNvSpPr>
          <p:nvPr/>
        </p:nvSpPr>
        <p:spPr bwMode="auto">
          <a:xfrm>
            <a:off x="164160" y="5416409"/>
            <a:ext cx="285120" cy="96490"/>
          </a:xfrm>
          <a:custGeom>
            <a:avLst/>
            <a:gdLst/>
            <a:ahLst/>
            <a:cxnLst>
              <a:cxn ang="0">
                <a:pos x="873" y="161"/>
              </a:cxn>
              <a:cxn ang="0">
                <a:pos x="26" y="135"/>
              </a:cxn>
              <a:cxn ang="0">
                <a:pos x="0" y="293"/>
              </a:cxn>
            </a:cxnLst>
            <a:rect l="0" t="0" r="r" b="b"/>
            <a:pathLst>
              <a:path w="874" h="294">
                <a:moveTo>
                  <a:pt x="873" y="161"/>
                </a:moveTo>
                <a:cubicBezTo>
                  <a:pt x="580" y="292"/>
                  <a:pt x="318" y="0"/>
                  <a:pt x="26" y="135"/>
                </a:cubicBezTo>
                <a:lnTo>
                  <a:pt x="0" y="293"/>
                </a:lnTo>
              </a:path>
            </a:pathLst>
          </a:custGeom>
          <a:noFill/>
          <a:ln w="9525">
            <a:solidFill>
              <a:srgbClr val="000000"/>
            </a:solidFill>
            <a:round/>
            <a:headEnd/>
            <a:tailEnd/>
          </a:ln>
          <a:effectLst/>
        </p:spPr>
        <p:txBody>
          <a:bodyPr lIns="82945" tIns="41473" rIns="82945" bIns="41473"/>
          <a:lstStyle/>
          <a:p>
            <a:endParaRPr lang="ja-JP" altLang="en-US"/>
          </a:p>
        </p:txBody>
      </p:sp>
      <p:sp>
        <p:nvSpPr>
          <p:cNvPr id="4128" name="Freeform 32"/>
          <p:cNvSpPr>
            <a:spLocks noChangeArrowheads="1"/>
          </p:cNvSpPr>
          <p:nvPr/>
        </p:nvSpPr>
        <p:spPr bwMode="auto">
          <a:xfrm>
            <a:off x="552960" y="5268073"/>
            <a:ext cx="221760" cy="704234"/>
          </a:xfrm>
          <a:custGeom>
            <a:avLst/>
            <a:gdLst/>
            <a:ahLst/>
            <a:cxnLst>
              <a:cxn ang="0">
                <a:pos x="0" y="407"/>
              </a:cxn>
              <a:cxn ang="0">
                <a:pos x="582" y="513"/>
              </a:cxn>
              <a:cxn ang="0">
                <a:pos x="159" y="1360"/>
              </a:cxn>
              <a:cxn ang="0">
                <a:pos x="132" y="1677"/>
              </a:cxn>
              <a:cxn ang="0">
                <a:pos x="133" y="1942"/>
              </a:cxn>
              <a:cxn ang="0">
                <a:pos x="318" y="2154"/>
              </a:cxn>
            </a:cxnLst>
            <a:rect l="0" t="0" r="r" b="b"/>
            <a:pathLst>
              <a:path w="678" h="2155">
                <a:moveTo>
                  <a:pt x="0" y="407"/>
                </a:moveTo>
                <a:cubicBezTo>
                  <a:pt x="54" y="78"/>
                  <a:pt x="677" y="0"/>
                  <a:pt x="582" y="513"/>
                </a:cubicBezTo>
                <a:cubicBezTo>
                  <a:pt x="521" y="841"/>
                  <a:pt x="475" y="1218"/>
                  <a:pt x="159" y="1360"/>
                </a:cubicBezTo>
                <a:lnTo>
                  <a:pt x="132" y="1677"/>
                </a:lnTo>
                <a:lnTo>
                  <a:pt x="133" y="1942"/>
                </a:lnTo>
                <a:lnTo>
                  <a:pt x="318" y="2154"/>
                </a:lnTo>
              </a:path>
            </a:pathLst>
          </a:custGeom>
          <a:noFill/>
          <a:ln w="9525">
            <a:solidFill>
              <a:srgbClr val="000000"/>
            </a:solidFill>
            <a:round/>
            <a:headEnd/>
            <a:tailEnd/>
          </a:ln>
          <a:effectLst/>
        </p:spPr>
        <p:txBody>
          <a:bodyPr lIns="82945" tIns="41473" rIns="82945" bIns="41473"/>
          <a:lstStyle/>
          <a:p>
            <a:endParaRPr lang="ja-JP" altLang="en-US"/>
          </a:p>
        </p:txBody>
      </p:sp>
      <p:sp>
        <p:nvSpPr>
          <p:cNvPr id="4129" name="Freeform 33"/>
          <p:cNvSpPr>
            <a:spLocks noChangeArrowheads="1"/>
          </p:cNvSpPr>
          <p:nvPr/>
        </p:nvSpPr>
        <p:spPr bwMode="auto">
          <a:xfrm>
            <a:off x="516960" y="5478335"/>
            <a:ext cx="79200" cy="311073"/>
          </a:xfrm>
          <a:custGeom>
            <a:avLst/>
            <a:gdLst/>
            <a:ahLst/>
            <a:cxnLst>
              <a:cxn ang="0">
                <a:pos x="30" y="0"/>
              </a:cxn>
              <a:cxn ang="0">
                <a:pos x="214" y="847"/>
              </a:cxn>
              <a:cxn ang="0">
                <a:pos x="241" y="953"/>
              </a:cxn>
            </a:cxnLst>
            <a:rect l="0" t="0" r="r" b="b"/>
            <a:pathLst>
              <a:path w="242" h="954">
                <a:moveTo>
                  <a:pt x="30" y="0"/>
                </a:moveTo>
                <a:cubicBezTo>
                  <a:pt x="208" y="265"/>
                  <a:pt x="0" y="589"/>
                  <a:pt x="214" y="847"/>
                </a:cubicBezTo>
                <a:lnTo>
                  <a:pt x="241" y="953"/>
                </a:lnTo>
              </a:path>
            </a:pathLst>
          </a:custGeom>
          <a:noFill/>
          <a:ln w="9525">
            <a:solidFill>
              <a:srgbClr val="000000"/>
            </a:solidFill>
            <a:round/>
            <a:headEnd/>
            <a:tailEnd/>
          </a:ln>
          <a:effectLst/>
        </p:spPr>
        <p:txBody>
          <a:bodyPr lIns="82945" tIns="41473" rIns="82945" bIns="41473"/>
          <a:lstStyle/>
          <a:p>
            <a:endParaRPr lang="ja-JP" altLang="en-US"/>
          </a:p>
        </p:txBody>
      </p:sp>
      <p:sp>
        <p:nvSpPr>
          <p:cNvPr id="4130" name="AutoShape 34"/>
          <p:cNvSpPr>
            <a:spLocks noChangeArrowheads="1"/>
          </p:cNvSpPr>
          <p:nvPr/>
        </p:nvSpPr>
        <p:spPr bwMode="auto">
          <a:xfrm>
            <a:off x="2393056" y="5354494"/>
            <a:ext cx="162720" cy="162738"/>
          </a:xfrm>
          <a:prstGeom prst="roundRect">
            <a:avLst>
              <a:gd name="adj" fmla="val 889"/>
            </a:avLst>
          </a:prstGeom>
          <a:solidFill>
            <a:srgbClr val="E6E64C"/>
          </a:solidFill>
          <a:ln w="9525">
            <a:solidFill>
              <a:srgbClr val="000000"/>
            </a:solidFill>
            <a:round/>
            <a:headEnd/>
            <a:tailEnd/>
          </a:ln>
          <a:effectLst/>
        </p:spPr>
        <p:txBody>
          <a:bodyPr wrap="none" lIns="82945" tIns="41473" rIns="82945" bIns="41473" anchor="ctr"/>
          <a:lstStyle/>
          <a:p>
            <a:endParaRPr lang="ja-JP" altLang="en-US"/>
          </a:p>
        </p:txBody>
      </p:sp>
      <p:sp>
        <p:nvSpPr>
          <p:cNvPr id="4131" name="Text Box 35"/>
          <p:cNvSpPr txBox="1">
            <a:spLocks noChangeArrowheads="1"/>
          </p:cNvSpPr>
          <p:nvPr/>
        </p:nvSpPr>
        <p:spPr bwMode="auto">
          <a:xfrm>
            <a:off x="2483768" y="5157192"/>
            <a:ext cx="504056" cy="288032"/>
          </a:xfrm>
          <a:prstGeom prst="rect">
            <a:avLst/>
          </a:prstGeom>
          <a:noFill/>
          <a:ln w="9525">
            <a:noFill/>
            <a:round/>
            <a:headEnd/>
            <a:tailEnd/>
          </a:ln>
          <a:effectLst/>
        </p:spPr>
        <p:txBody>
          <a:bodyPr lIns="81639" tIns="51220" rIns="81639" bIns="40820"/>
          <a:lstStyle/>
          <a:p>
            <a:pPr>
              <a:tabLst>
                <a:tab pos="656650" algn="l"/>
              </a:tabLst>
            </a:pPr>
            <a:r>
              <a:rPr lang="en-US" sz="1200" dirty="0" smtClean="0">
                <a:solidFill>
                  <a:srgbClr val="000000"/>
                </a:solidFill>
              </a:rPr>
              <a:t>DCCT</a:t>
            </a:r>
            <a:endParaRPr lang="en-US" sz="1200" dirty="0">
              <a:solidFill>
                <a:srgbClr val="000000"/>
              </a:solidFill>
            </a:endParaRPr>
          </a:p>
        </p:txBody>
      </p:sp>
      <p:sp>
        <p:nvSpPr>
          <p:cNvPr id="4132" name="Line 36"/>
          <p:cNvSpPr>
            <a:spLocks noChangeShapeType="1"/>
          </p:cNvSpPr>
          <p:nvPr/>
        </p:nvSpPr>
        <p:spPr bwMode="auto">
          <a:xfrm flipH="1">
            <a:off x="2482521" y="5497085"/>
            <a:ext cx="1247" cy="524203"/>
          </a:xfrm>
          <a:prstGeom prst="line">
            <a:avLst/>
          </a:prstGeom>
          <a:noFill/>
          <a:ln w="9525">
            <a:solidFill>
              <a:srgbClr val="000000"/>
            </a:solidFill>
            <a:round/>
            <a:headEnd/>
            <a:tailEnd/>
          </a:ln>
          <a:effectLst/>
        </p:spPr>
        <p:txBody>
          <a:bodyPr lIns="82945" tIns="41473" rIns="82945" bIns="41473"/>
          <a:lstStyle/>
          <a:p>
            <a:endParaRPr lang="ja-JP" altLang="en-US"/>
          </a:p>
        </p:txBody>
      </p:sp>
      <p:sp>
        <p:nvSpPr>
          <p:cNvPr id="4133" name="Line 37"/>
          <p:cNvSpPr>
            <a:spLocks noChangeShapeType="1"/>
          </p:cNvSpPr>
          <p:nvPr/>
        </p:nvSpPr>
        <p:spPr bwMode="auto">
          <a:xfrm flipH="1">
            <a:off x="1043608" y="6021288"/>
            <a:ext cx="1440160" cy="0"/>
          </a:xfrm>
          <a:prstGeom prst="line">
            <a:avLst/>
          </a:prstGeom>
          <a:noFill/>
          <a:ln w="9525">
            <a:solidFill>
              <a:srgbClr val="000000"/>
            </a:solidFill>
            <a:round/>
            <a:headEnd/>
            <a:tailEnd type="triangle" w="med" len="med"/>
          </a:ln>
          <a:effectLst/>
        </p:spPr>
        <p:txBody>
          <a:bodyPr lIns="82945" tIns="41473" rIns="82945" bIns="41473"/>
          <a:lstStyle/>
          <a:p>
            <a:endParaRPr lang="ja-JP" altLang="en-US"/>
          </a:p>
        </p:txBody>
      </p:sp>
      <p:sp>
        <p:nvSpPr>
          <p:cNvPr id="4134" name="Text Box 38"/>
          <p:cNvSpPr txBox="1">
            <a:spLocks noChangeArrowheads="1"/>
          </p:cNvSpPr>
          <p:nvPr/>
        </p:nvSpPr>
        <p:spPr bwMode="auto">
          <a:xfrm>
            <a:off x="1666081" y="5825412"/>
            <a:ext cx="653760" cy="247706"/>
          </a:xfrm>
          <a:prstGeom prst="rect">
            <a:avLst/>
          </a:prstGeom>
          <a:noFill/>
          <a:ln w="9525">
            <a:noFill/>
            <a:round/>
            <a:headEnd/>
            <a:tailEnd/>
          </a:ln>
          <a:effectLst/>
        </p:spPr>
        <p:txBody>
          <a:bodyPr lIns="81639" tIns="51220" rIns="81639" bIns="40820"/>
          <a:lstStyle/>
          <a:p>
            <a:r>
              <a:rPr lang="en-US" sz="1200" dirty="0">
                <a:solidFill>
                  <a:srgbClr val="000000"/>
                </a:solidFill>
              </a:rPr>
              <a:t>Trigger</a:t>
            </a:r>
          </a:p>
        </p:txBody>
      </p:sp>
      <p:pic>
        <p:nvPicPr>
          <p:cNvPr id="4135" name="Picture 39"/>
          <p:cNvPicPr>
            <a:picLocks noChangeAspect="1" noChangeArrowheads="1"/>
          </p:cNvPicPr>
          <p:nvPr/>
        </p:nvPicPr>
        <p:blipFill>
          <a:blip r:embed="rId4" cstate="print"/>
          <a:srcRect/>
          <a:stretch>
            <a:fillRect/>
          </a:stretch>
        </p:blipFill>
        <p:spPr bwMode="auto">
          <a:xfrm>
            <a:off x="1095840" y="6211373"/>
            <a:ext cx="862560" cy="646627"/>
          </a:xfrm>
          <a:prstGeom prst="rect">
            <a:avLst/>
          </a:prstGeom>
          <a:noFill/>
          <a:ln w="9525">
            <a:noFill/>
            <a:round/>
            <a:headEnd/>
            <a:tailEnd/>
          </a:ln>
          <a:effectLst/>
        </p:spPr>
      </p:pic>
      <p:sp>
        <p:nvSpPr>
          <p:cNvPr id="4136" name="Freeform 40"/>
          <p:cNvSpPr>
            <a:spLocks noChangeArrowheads="1"/>
          </p:cNvSpPr>
          <p:nvPr/>
        </p:nvSpPr>
        <p:spPr bwMode="auto">
          <a:xfrm>
            <a:off x="816481" y="6368348"/>
            <a:ext cx="162720" cy="162738"/>
          </a:xfrm>
          <a:custGeom>
            <a:avLst/>
            <a:gdLst/>
            <a:ahLst/>
            <a:cxnLst>
              <a:cxn ang="0">
                <a:pos x="517" y="247"/>
              </a:cxn>
              <a:cxn ang="0">
                <a:pos x="517" y="415"/>
              </a:cxn>
              <a:cxn ang="0">
                <a:pos x="264" y="415"/>
              </a:cxn>
              <a:cxn ang="0">
                <a:pos x="264" y="0"/>
              </a:cxn>
              <a:cxn ang="0">
                <a:pos x="0" y="0"/>
              </a:cxn>
              <a:cxn ang="0">
                <a:pos x="0" y="680"/>
              </a:cxn>
              <a:cxn ang="0">
                <a:pos x="517" y="680"/>
              </a:cxn>
              <a:cxn ang="0">
                <a:pos x="517" y="854"/>
              </a:cxn>
              <a:cxn ang="0">
                <a:pos x="841" y="547"/>
              </a:cxn>
              <a:cxn ang="0">
                <a:pos x="517" y="247"/>
              </a:cxn>
            </a:cxnLst>
            <a:rect l="0" t="0" r="r" b="b"/>
            <a:pathLst>
              <a:path w="841" h="854">
                <a:moveTo>
                  <a:pt x="517" y="247"/>
                </a:moveTo>
                <a:lnTo>
                  <a:pt x="517" y="415"/>
                </a:lnTo>
                <a:lnTo>
                  <a:pt x="264" y="415"/>
                </a:lnTo>
                <a:lnTo>
                  <a:pt x="264" y="0"/>
                </a:lnTo>
                <a:lnTo>
                  <a:pt x="0" y="0"/>
                </a:lnTo>
                <a:lnTo>
                  <a:pt x="0" y="680"/>
                </a:lnTo>
                <a:lnTo>
                  <a:pt x="517" y="680"/>
                </a:lnTo>
                <a:lnTo>
                  <a:pt x="517" y="854"/>
                </a:lnTo>
                <a:lnTo>
                  <a:pt x="841" y="547"/>
                </a:lnTo>
                <a:lnTo>
                  <a:pt x="517" y="247"/>
                </a:lnTo>
                <a:close/>
              </a:path>
            </a:pathLst>
          </a:custGeom>
          <a:solidFill>
            <a:srgbClr val="FF6633"/>
          </a:solidFill>
          <a:ln w="9525">
            <a:solidFill>
              <a:srgbClr val="000000"/>
            </a:solidFill>
            <a:round/>
            <a:headEnd/>
            <a:tailEnd/>
          </a:ln>
          <a:effectLst/>
        </p:spPr>
        <p:txBody>
          <a:bodyPr wrap="none" lIns="82945" tIns="41473" rIns="82945" bIns="41473" anchor="ctr"/>
          <a:lstStyle/>
          <a:p>
            <a:endParaRPr lang="ja-JP" altLang="en-US"/>
          </a:p>
        </p:txBody>
      </p:sp>
      <p:sp>
        <p:nvSpPr>
          <p:cNvPr id="4137" name="Text Box 41"/>
          <p:cNvSpPr txBox="1">
            <a:spLocks noChangeArrowheads="1"/>
          </p:cNvSpPr>
          <p:nvPr/>
        </p:nvSpPr>
        <p:spPr bwMode="auto">
          <a:xfrm>
            <a:off x="1" y="6097600"/>
            <a:ext cx="1306080" cy="335556"/>
          </a:xfrm>
          <a:prstGeom prst="rect">
            <a:avLst/>
          </a:prstGeom>
          <a:noFill/>
          <a:ln w="9525">
            <a:noFill/>
            <a:round/>
            <a:headEnd/>
            <a:tailEnd/>
          </a:ln>
          <a:effectLst/>
        </p:spPr>
        <p:txBody>
          <a:bodyPr lIns="81639" tIns="48820" rIns="81639" bIns="40820"/>
          <a:lstStyle/>
          <a:p>
            <a:pPr>
              <a:tabLst>
                <a:tab pos="656650" algn="l"/>
              </a:tabLst>
            </a:pPr>
            <a:r>
              <a:rPr lang="en-US" sz="900" dirty="0">
                <a:solidFill>
                  <a:srgbClr val="000000"/>
                </a:solidFill>
              </a:rPr>
              <a:t>Bunch by bunch feedback system</a:t>
            </a:r>
          </a:p>
        </p:txBody>
      </p:sp>
      <p:sp>
        <p:nvSpPr>
          <p:cNvPr id="4138" name="Text Box 42"/>
          <p:cNvSpPr txBox="1">
            <a:spLocks noChangeArrowheads="1"/>
          </p:cNvSpPr>
          <p:nvPr/>
        </p:nvSpPr>
        <p:spPr bwMode="auto">
          <a:xfrm>
            <a:off x="3755520" y="4212443"/>
            <a:ext cx="5224320" cy="1808845"/>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Lst>
            </a:pPr>
            <a:r>
              <a:rPr lang="en-US" dirty="0">
                <a:solidFill>
                  <a:srgbClr val="000000"/>
                </a:solidFill>
              </a:rPr>
              <a:t>KEKB HER(High Energy Ring) and LER(Low Energy Ring) have a bunch-by-bunch feedback system respectively. The beam positions in 4096 turns of every bunches are stored in ring buffer of them.</a:t>
            </a:r>
          </a:p>
          <a:p>
            <a:pPr>
              <a:tabLst>
                <a:tab pos="656650" algn="l"/>
                <a:tab pos="1313299" algn="l"/>
                <a:tab pos="1969949" algn="l"/>
                <a:tab pos="2626599" algn="l"/>
                <a:tab pos="3283248" algn="l"/>
                <a:tab pos="3939898" algn="l"/>
                <a:tab pos="4596548" algn="l"/>
              </a:tabLst>
            </a:pPr>
            <a:r>
              <a:rPr lang="en-US" dirty="0">
                <a:solidFill>
                  <a:srgbClr val="000000"/>
                </a:solidFill>
              </a:rPr>
              <a:t>When a beam loss is </a:t>
            </a:r>
            <a:r>
              <a:rPr lang="en-US" dirty="0" smtClean="0">
                <a:solidFill>
                  <a:srgbClr val="000000"/>
                </a:solidFill>
              </a:rPr>
              <a:t>observed by DCCT, </a:t>
            </a:r>
            <a:r>
              <a:rPr lang="en-US" dirty="0">
                <a:solidFill>
                  <a:srgbClr val="000000"/>
                </a:solidFill>
              </a:rPr>
              <a:t>the data is </a:t>
            </a:r>
            <a:r>
              <a:rPr lang="en-US" dirty="0" smtClean="0">
                <a:solidFill>
                  <a:srgbClr val="000000"/>
                </a:solidFill>
              </a:rPr>
              <a:t>saved.</a:t>
            </a:r>
            <a:endParaRPr lang="en-US" dirty="0">
              <a:solidFill>
                <a:srgbClr val="000000"/>
              </a:solidFill>
            </a:endParaRPr>
          </a:p>
        </p:txBody>
      </p:sp>
      <p:sp>
        <p:nvSpPr>
          <p:cNvPr id="4139" name="Text Box 43"/>
          <p:cNvSpPr txBox="1">
            <a:spLocks noChangeArrowheads="1"/>
          </p:cNvSpPr>
          <p:nvPr/>
        </p:nvSpPr>
        <p:spPr bwMode="auto">
          <a:xfrm>
            <a:off x="3101760" y="5878697"/>
            <a:ext cx="5715360" cy="54725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 pos="5253198" algn="l"/>
              </a:tabLst>
            </a:pPr>
            <a:r>
              <a:rPr lang="en-US" dirty="0">
                <a:solidFill>
                  <a:srgbClr val="000080"/>
                </a:solidFill>
              </a:rPr>
              <a:t>At first, I searched characteristic signals in data of RF abort monitor. And corresponding data was find in the BOR data.</a:t>
            </a:r>
          </a:p>
        </p:txBody>
      </p:sp>
      <p:sp>
        <p:nvSpPr>
          <p:cNvPr id="4140" name="Text Box 44"/>
          <p:cNvSpPr txBox="1">
            <a:spLocks noChangeArrowheads="1"/>
          </p:cNvSpPr>
          <p:nvPr/>
        </p:nvSpPr>
        <p:spPr bwMode="auto">
          <a:xfrm>
            <a:off x="1306080" y="4735217"/>
            <a:ext cx="489600" cy="322594"/>
          </a:xfrm>
          <a:prstGeom prst="rect">
            <a:avLst/>
          </a:prstGeom>
          <a:noFill/>
          <a:ln w="9525">
            <a:noFill/>
            <a:round/>
            <a:headEnd/>
            <a:tailEnd/>
          </a:ln>
          <a:effectLst/>
        </p:spPr>
        <p:txBody>
          <a:bodyPr lIns="81639" tIns="55221" rIns="81639" bIns="40820"/>
          <a:lstStyle/>
          <a:p>
            <a:r>
              <a:rPr lang="en-US">
                <a:solidFill>
                  <a:srgbClr val="000000"/>
                </a:solidFill>
              </a:rPr>
              <a:t>e</a:t>
            </a:r>
            <a:r>
              <a:rPr lang="en-US" baseline="33000">
                <a:solidFill>
                  <a:srgbClr val="000000"/>
                </a:solidFill>
              </a:rPr>
              <a:t>+/-</a:t>
            </a:r>
          </a:p>
        </p:txBody>
      </p:sp>
      <p:sp>
        <p:nvSpPr>
          <p:cNvPr id="46" name="Text Box 35"/>
          <p:cNvSpPr txBox="1">
            <a:spLocks noChangeArrowheads="1"/>
          </p:cNvSpPr>
          <p:nvPr/>
        </p:nvSpPr>
        <p:spPr bwMode="auto">
          <a:xfrm>
            <a:off x="683568" y="5157192"/>
            <a:ext cx="504056" cy="288032"/>
          </a:xfrm>
          <a:prstGeom prst="rect">
            <a:avLst/>
          </a:prstGeom>
          <a:noFill/>
          <a:ln w="9525">
            <a:noFill/>
            <a:round/>
            <a:headEnd/>
            <a:tailEnd/>
          </a:ln>
          <a:effectLst/>
        </p:spPr>
        <p:txBody>
          <a:bodyPr lIns="81639" tIns="51220" rIns="81639" bIns="40820"/>
          <a:lstStyle/>
          <a:p>
            <a:pPr>
              <a:tabLst>
                <a:tab pos="656650" algn="l"/>
              </a:tabLst>
            </a:pPr>
            <a:r>
              <a:rPr lang="en-US" sz="1200" dirty="0" smtClean="0">
                <a:solidFill>
                  <a:srgbClr val="000000"/>
                </a:solidFill>
              </a:rPr>
              <a:t>BPM</a:t>
            </a:r>
            <a:endParaRPr lang="en-US" sz="1200" dirty="0">
              <a:solidFill>
                <a:srgbClr val="000000"/>
              </a:solidFill>
            </a:endParaRPr>
          </a:p>
        </p:txBody>
      </p:sp>
      <p:sp>
        <p:nvSpPr>
          <p:cNvPr id="47" name="Text Box 35"/>
          <p:cNvSpPr txBox="1">
            <a:spLocks noChangeArrowheads="1"/>
          </p:cNvSpPr>
          <p:nvPr/>
        </p:nvSpPr>
        <p:spPr bwMode="auto">
          <a:xfrm>
            <a:off x="971600" y="2780928"/>
            <a:ext cx="504056" cy="288032"/>
          </a:xfrm>
          <a:prstGeom prst="rect">
            <a:avLst/>
          </a:prstGeom>
          <a:noFill/>
          <a:ln w="9525">
            <a:noFill/>
            <a:round/>
            <a:headEnd/>
            <a:tailEnd/>
          </a:ln>
          <a:effectLst/>
        </p:spPr>
        <p:txBody>
          <a:bodyPr lIns="81639" tIns="51220" rIns="81639" bIns="40820"/>
          <a:lstStyle/>
          <a:p>
            <a:pPr>
              <a:tabLst>
                <a:tab pos="656650" algn="l"/>
              </a:tabLst>
            </a:pPr>
            <a:r>
              <a:rPr lang="en-US" sz="1200" dirty="0" smtClean="0">
                <a:solidFill>
                  <a:srgbClr val="000000"/>
                </a:solidFill>
              </a:rPr>
              <a:t>LLRF</a:t>
            </a:r>
            <a:endParaRPr lang="en-US" sz="1200" dirty="0">
              <a:solidFill>
                <a:srgbClr val="000000"/>
              </a:solidFill>
            </a:endParaRPr>
          </a:p>
        </p:txBody>
      </p:sp>
      <p:sp>
        <p:nvSpPr>
          <p:cNvPr id="48" name="Text Box 35"/>
          <p:cNvSpPr txBox="1">
            <a:spLocks noChangeArrowheads="1"/>
          </p:cNvSpPr>
          <p:nvPr/>
        </p:nvSpPr>
        <p:spPr bwMode="auto">
          <a:xfrm>
            <a:off x="1835696" y="4293096"/>
            <a:ext cx="2016224" cy="792088"/>
          </a:xfrm>
          <a:prstGeom prst="rect">
            <a:avLst/>
          </a:prstGeom>
          <a:noFill/>
          <a:ln w="9525">
            <a:noFill/>
            <a:round/>
            <a:headEnd/>
            <a:tailEnd/>
          </a:ln>
          <a:effectLst/>
        </p:spPr>
        <p:txBody>
          <a:bodyPr lIns="81639" tIns="51220" rIns="81639" bIns="40820"/>
          <a:lstStyle/>
          <a:p>
            <a:pPr>
              <a:tabLst>
                <a:tab pos="656650" algn="l"/>
              </a:tabLst>
            </a:pPr>
            <a:r>
              <a:rPr lang="en-US" sz="1200" dirty="0" smtClean="0">
                <a:solidFill>
                  <a:srgbClr val="000000"/>
                </a:solidFill>
              </a:rPr>
              <a:t>HER  H:0.0118</a:t>
            </a:r>
          </a:p>
          <a:p>
            <a:pPr>
              <a:tabLst>
                <a:tab pos="656650" algn="l"/>
              </a:tabLst>
            </a:pPr>
            <a:r>
              <a:rPr lang="en-US" sz="1200" dirty="0" smtClean="0">
                <a:solidFill>
                  <a:srgbClr val="000000"/>
                </a:solidFill>
              </a:rPr>
              <a:t>HER  V:0.00655</a:t>
            </a:r>
          </a:p>
          <a:p>
            <a:pPr>
              <a:tabLst>
                <a:tab pos="656650" algn="l"/>
              </a:tabLst>
            </a:pPr>
            <a:r>
              <a:rPr lang="en-US" sz="1200" dirty="0" smtClean="0">
                <a:solidFill>
                  <a:srgbClr val="000000"/>
                </a:solidFill>
              </a:rPr>
              <a:t>LER  H:0.00570</a:t>
            </a:r>
          </a:p>
          <a:p>
            <a:pPr>
              <a:tabLst>
                <a:tab pos="656650" algn="l"/>
              </a:tabLst>
            </a:pPr>
            <a:r>
              <a:rPr lang="en-US" sz="1200" dirty="0" smtClean="0">
                <a:solidFill>
                  <a:srgbClr val="000000"/>
                </a:solidFill>
              </a:rPr>
              <a:t>LER  V:0.0169 mm </a:t>
            </a:r>
            <a:r>
              <a:rPr lang="en-US" sz="1200" dirty="0" err="1" smtClean="0">
                <a:solidFill>
                  <a:srgbClr val="000000"/>
                </a:solidFill>
              </a:rPr>
              <a:t>mA</a:t>
            </a:r>
            <a:r>
              <a:rPr lang="en-US" sz="1200" dirty="0" smtClean="0">
                <a:solidFill>
                  <a:srgbClr val="000000"/>
                </a:solidFill>
              </a:rPr>
              <a:t>/count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3" cstate="print"/>
          <a:srcRect/>
          <a:stretch>
            <a:fillRect/>
          </a:stretch>
        </p:blipFill>
        <p:spPr bwMode="auto">
          <a:xfrm>
            <a:off x="0" y="1418549"/>
            <a:ext cx="9142560" cy="3806319"/>
          </a:xfrm>
          <a:prstGeom prst="rect">
            <a:avLst/>
          </a:prstGeom>
          <a:noFill/>
          <a:ln w="9525">
            <a:noFill/>
            <a:round/>
            <a:headEnd/>
            <a:tailEnd/>
          </a:ln>
          <a:effectLst/>
        </p:spPr>
      </p:pic>
      <p:sp>
        <p:nvSpPr>
          <p:cNvPr id="5122" name="Text Box 2"/>
          <p:cNvSpPr txBox="1">
            <a:spLocks noChangeArrowheads="1"/>
          </p:cNvSpPr>
          <p:nvPr/>
        </p:nvSpPr>
        <p:spPr bwMode="auto">
          <a:xfrm>
            <a:off x="6857280" y="4258528"/>
            <a:ext cx="1468800" cy="313953"/>
          </a:xfrm>
          <a:prstGeom prst="rect">
            <a:avLst/>
          </a:prstGeom>
          <a:noFill/>
          <a:ln w="9525">
            <a:noFill/>
            <a:round/>
            <a:headEnd/>
            <a:tailEnd/>
          </a:ln>
          <a:effectLst/>
        </p:spPr>
        <p:txBody>
          <a:bodyPr lIns="81639" tIns="55221" rIns="81639" bIns="40820"/>
          <a:lstStyle/>
          <a:p>
            <a:pPr>
              <a:tabLst>
                <a:tab pos="656650" algn="l"/>
                <a:tab pos="1313299" algn="l"/>
              </a:tabLst>
            </a:pPr>
            <a:r>
              <a:rPr lang="en-US" dirty="0">
                <a:solidFill>
                  <a:srgbClr val="000000"/>
                </a:solidFill>
              </a:rPr>
              <a:t>turns</a:t>
            </a:r>
          </a:p>
        </p:txBody>
      </p:sp>
      <p:sp>
        <p:nvSpPr>
          <p:cNvPr id="5123" name="Text Box 3"/>
          <p:cNvSpPr txBox="1">
            <a:spLocks noChangeArrowheads="1"/>
          </p:cNvSpPr>
          <p:nvPr/>
        </p:nvSpPr>
        <p:spPr bwMode="auto">
          <a:xfrm>
            <a:off x="685440" y="188640"/>
            <a:ext cx="5682240" cy="1152128"/>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 pos="5253198" algn="l"/>
              </a:tabLst>
            </a:pPr>
            <a:r>
              <a:rPr lang="en-US" dirty="0">
                <a:solidFill>
                  <a:srgbClr val="000000"/>
                </a:solidFill>
              </a:rPr>
              <a:t>Yellow	:Klystron output power</a:t>
            </a:r>
          </a:p>
          <a:p>
            <a:pPr>
              <a:tabLst>
                <a:tab pos="656650" algn="l"/>
                <a:tab pos="1313299" algn="l"/>
                <a:tab pos="1969949" algn="l"/>
                <a:tab pos="2626599" algn="l"/>
                <a:tab pos="3283248" algn="l"/>
                <a:tab pos="3939898" algn="l"/>
                <a:tab pos="4596548" algn="l"/>
                <a:tab pos="5253198" algn="l"/>
              </a:tabLst>
            </a:pPr>
            <a:r>
              <a:rPr lang="en-US" dirty="0">
                <a:solidFill>
                  <a:srgbClr val="000000"/>
                </a:solidFill>
              </a:rPr>
              <a:t>Blue	:Power form pick up antenna at the cavity.(∝Vc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 pos="3939898" algn="l"/>
                <a:tab pos="4596548" algn="l"/>
                <a:tab pos="5253198" algn="l"/>
              </a:tabLst>
            </a:pPr>
            <a:r>
              <a:rPr lang="en-US" dirty="0">
                <a:solidFill>
                  <a:srgbClr val="000000"/>
                </a:solidFill>
              </a:rPr>
              <a:t>Purple	:Cavity phase</a:t>
            </a:r>
          </a:p>
          <a:p>
            <a:pPr>
              <a:tabLst>
                <a:tab pos="656650" algn="l"/>
                <a:tab pos="1313299" algn="l"/>
                <a:tab pos="1969949" algn="l"/>
                <a:tab pos="2626599" algn="l"/>
                <a:tab pos="3283248" algn="l"/>
                <a:tab pos="3939898" algn="l"/>
                <a:tab pos="4596548" algn="l"/>
                <a:tab pos="5253198" algn="l"/>
              </a:tabLst>
            </a:pPr>
            <a:r>
              <a:rPr lang="en-US" dirty="0">
                <a:solidFill>
                  <a:srgbClr val="000000"/>
                </a:solidFill>
              </a:rPr>
              <a:t>Green	:Beam current</a:t>
            </a:r>
          </a:p>
        </p:txBody>
      </p:sp>
      <p:sp>
        <p:nvSpPr>
          <p:cNvPr id="5124" name="Text Box 4"/>
          <p:cNvSpPr txBox="1">
            <a:spLocks noChangeArrowheads="1"/>
          </p:cNvSpPr>
          <p:nvPr/>
        </p:nvSpPr>
        <p:spPr bwMode="auto">
          <a:xfrm>
            <a:off x="3702240" y="2253838"/>
            <a:ext cx="967680" cy="208821"/>
          </a:xfrm>
          <a:prstGeom prst="rect">
            <a:avLst/>
          </a:prstGeom>
          <a:solidFill>
            <a:srgbClr val="000000"/>
          </a:solidFill>
          <a:ln w="9525">
            <a:noFill/>
            <a:round/>
            <a:headEnd/>
            <a:tailEnd/>
          </a:ln>
          <a:effectLst/>
        </p:spPr>
        <p:txBody>
          <a:bodyPr lIns="81639" tIns="48820" rIns="81639" bIns="40820"/>
          <a:lstStyle/>
          <a:p>
            <a:pPr>
              <a:tabLst>
                <a:tab pos="656650" algn="l"/>
              </a:tabLst>
            </a:pPr>
            <a:r>
              <a:rPr lang="en-US" sz="900" dirty="0">
                <a:solidFill>
                  <a:srgbClr val="008000"/>
                </a:solidFill>
              </a:rPr>
              <a:t>HER DCCT</a:t>
            </a:r>
          </a:p>
        </p:txBody>
      </p:sp>
      <p:sp>
        <p:nvSpPr>
          <p:cNvPr id="5125" name="Text Box 5"/>
          <p:cNvSpPr txBox="1">
            <a:spLocks noChangeArrowheads="1"/>
          </p:cNvSpPr>
          <p:nvPr/>
        </p:nvSpPr>
        <p:spPr bwMode="auto">
          <a:xfrm>
            <a:off x="5224320" y="4572480"/>
            <a:ext cx="3755520" cy="1232784"/>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The vertical axis shows a quantity related to a displacement and bunch current. </a:t>
            </a:r>
          </a:p>
        </p:txBody>
      </p:sp>
      <p:sp>
        <p:nvSpPr>
          <p:cNvPr id="5126" name="Text Box 6"/>
          <p:cNvSpPr txBox="1">
            <a:spLocks noChangeArrowheads="1"/>
          </p:cNvSpPr>
          <p:nvPr/>
        </p:nvSpPr>
        <p:spPr bwMode="auto">
          <a:xfrm>
            <a:off x="162721" y="5389046"/>
            <a:ext cx="3918240" cy="54725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The beam was kicked when a quench was occurred.</a:t>
            </a:r>
          </a:p>
        </p:txBody>
      </p:sp>
      <p:sp>
        <p:nvSpPr>
          <p:cNvPr id="5127" name="Line 7"/>
          <p:cNvSpPr>
            <a:spLocks noChangeShapeType="1"/>
          </p:cNvSpPr>
          <p:nvPr/>
        </p:nvSpPr>
        <p:spPr bwMode="auto">
          <a:xfrm>
            <a:off x="4278241" y="3591737"/>
            <a:ext cx="1440" cy="391721"/>
          </a:xfrm>
          <a:prstGeom prst="line">
            <a:avLst/>
          </a:prstGeom>
          <a:noFill/>
          <a:ln w="9525">
            <a:solidFill>
              <a:srgbClr val="FF00FF"/>
            </a:solidFill>
            <a:round/>
            <a:headEnd/>
            <a:tailEnd type="triangle" w="med" len="med"/>
          </a:ln>
          <a:effectLst/>
        </p:spPr>
        <p:txBody>
          <a:bodyPr lIns="82945" tIns="41473" rIns="82945" bIns="41473"/>
          <a:lstStyle/>
          <a:p>
            <a:endParaRPr lang="ja-JP" altLang="en-US"/>
          </a:p>
        </p:txBody>
      </p:sp>
      <p:sp>
        <p:nvSpPr>
          <p:cNvPr id="5128" name="Text Box 8"/>
          <p:cNvSpPr txBox="1">
            <a:spLocks noChangeArrowheads="1"/>
          </p:cNvSpPr>
          <p:nvPr/>
        </p:nvSpPr>
        <p:spPr bwMode="auto">
          <a:xfrm>
            <a:off x="4082400" y="3931613"/>
            <a:ext cx="97920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FF00FF"/>
                </a:solidFill>
              </a:rPr>
              <a:t>10deg</a:t>
            </a:r>
          </a:p>
        </p:txBody>
      </p:sp>
      <p:sp>
        <p:nvSpPr>
          <p:cNvPr id="5129" name="Line 9"/>
          <p:cNvSpPr>
            <a:spLocks noChangeShapeType="1"/>
          </p:cNvSpPr>
          <p:nvPr/>
        </p:nvSpPr>
        <p:spPr bwMode="auto">
          <a:xfrm flipV="1">
            <a:off x="4278241" y="3591738"/>
            <a:ext cx="1440" cy="394601"/>
          </a:xfrm>
          <a:prstGeom prst="line">
            <a:avLst/>
          </a:prstGeom>
          <a:noFill/>
          <a:ln w="9525">
            <a:solidFill>
              <a:srgbClr val="FF00FF"/>
            </a:solidFill>
            <a:round/>
            <a:headEnd/>
            <a:tailEnd type="triangle" w="med" len="med"/>
          </a:ln>
          <a:effectLst/>
        </p:spPr>
        <p:txBody>
          <a:bodyPr lIns="82945" tIns="41473" rIns="82945" bIns="41473"/>
          <a:lstStyle/>
          <a:p>
            <a:endParaRPr lang="ja-JP" altLang="en-US"/>
          </a:p>
        </p:txBody>
      </p:sp>
      <p:cxnSp>
        <p:nvCxnSpPr>
          <p:cNvPr id="12" name="直線矢印コネクタ 11"/>
          <p:cNvCxnSpPr/>
          <p:nvPr/>
        </p:nvCxnSpPr>
        <p:spPr>
          <a:xfrm rot="5400000" flipH="1" flipV="1">
            <a:off x="4643214" y="2852936"/>
            <a:ext cx="2304256"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5868144" y="3356992"/>
            <a:ext cx="785793" cy="369332"/>
          </a:xfrm>
          <a:prstGeom prst="rect">
            <a:avLst/>
          </a:prstGeom>
          <a:noFill/>
        </p:spPr>
        <p:txBody>
          <a:bodyPr wrap="none" rtlCol="0">
            <a:spAutoFit/>
          </a:bodyPr>
          <a:lstStyle/>
          <a:p>
            <a:r>
              <a:rPr kumimoji="1" lang="en-US" altLang="ja-JP" dirty="0" smtClean="0"/>
              <a:t>~1mm</a:t>
            </a:r>
            <a:endParaRPr kumimoji="1" lang="ja-JP" altLang="en-US" dirty="0"/>
          </a:p>
        </p:txBody>
      </p:sp>
      <p:sp>
        <p:nvSpPr>
          <p:cNvPr id="14" name="テキスト ボックス 13"/>
          <p:cNvSpPr txBox="1"/>
          <p:nvPr/>
        </p:nvSpPr>
        <p:spPr>
          <a:xfrm>
            <a:off x="6901537" y="3573016"/>
            <a:ext cx="1126847" cy="369332"/>
          </a:xfrm>
          <a:prstGeom prst="rect">
            <a:avLst/>
          </a:prstGeom>
          <a:noFill/>
        </p:spPr>
        <p:txBody>
          <a:bodyPr wrap="none" rtlCol="0">
            <a:spAutoFit/>
          </a:bodyPr>
          <a:lstStyle/>
          <a:p>
            <a:r>
              <a:rPr kumimoji="1" lang="en-US" altLang="ja-JP" dirty="0" smtClean="0"/>
              <a:t>horizontal</a:t>
            </a:r>
            <a:endParaRPr kumimoji="1" lang="ja-JP" alt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p:cNvPicPr>
            <a:picLocks noChangeAspect="1" noChangeArrowheads="1"/>
          </p:cNvPicPr>
          <p:nvPr/>
        </p:nvPicPr>
        <p:blipFill>
          <a:blip r:embed="rId3" cstate="print"/>
          <a:srcRect/>
          <a:stretch>
            <a:fillRect/>
          </a:stretch>
        </p:blipFill>
        <p:spPr bwMode="auto">
          <a:xfrm>
            <a:off x="-4320" y="1528001"/>
            <a:ext cx="9142560" cy="3806319"/>
          </a:xfrm>
          <a:prstGeom prst="rect">
            <a:avLst/>
          </a:prstGeom>
          <a:noFill/>
          <a:ln w="9525">
            <a:noFill/>
            <a:round/>
            <a:headEnd/>
            <a:tailEnd/>
          </a:ln>
          <a:effectLst/>
        </p:spPr>
      </p:pic>
      <p:sp>
        <p:nvSpPr>
          <p:cNvPr id="6146" name="Text Box 2"/>
          <p:cNvSpPr txBox="1">
            <a:spLocks noChangeArrowheads="1"/>
          </p:cNvSpPr>
          <p:nvPr/>
        </p:nvSpPr>
        <p:spPr bwMode="auto">
          <a:xfrm>
            <a:off x="6857280" y="4258528"/>
            <a:ext cx="1468800" cy="313953"/>
          </a:xfrm>
          <a:prstGeom prst="rect">
            <a:avLst/>
          </a:prstGeom>
          <a:noFill/>
          <a:ln w="9525">
            <a:noFill/>
            <a:round/>
            <a:headEnd/>
            <a:tailEnd/>
          </a:ln>
          <a:effectLst/>
        </p:spPr>
        <p:txBody>
          <a:bodyPr lIns="81639" tIns="55221" rIns="81639" bIns="40820"/>
          <a:lstStyle/>
          <a:p>
            <a:pPr>
              <a:tabLst>
                <a:tab pos="656650" algn="l"/>
                <a:tab pos="1313299" algn="l"/>
              </a:tabLst>
            </a:pPr>
            <a:r>
              <a:rPr lang="en-US" dirty="0">
                <a:solidFill>
                  <a:srgbClr val="000000"/>
                </a:solidFill>
              </a:rPr>
              <a:t>turns</a:t>
            </a:r>
          </a:p>
        </p:txBody>
      </p:sp>
      <p:sp>
        <p:nvSpPr>
          <p:cNvPr id="6147" name="Text Box 3"/>
          <p:cNvSpPr txBox="1">
            <a:spLocks noChangeArrowheads="1"/>
          </p:cNvSpPr>
          <p:nvPr/>
        </p:nvSpPr>
        <p:spPr bwMode="auto">
          <a:xfrm>
            <a:off x="685440" y="424845"/>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Purple	:Cavity phase</a:t>
            </a:r>
          </a:p>
          <a:p>
            <a:pPr>
              <a:tabLst>
                <a:tab pos="656650" algn="l"/>
                <a:tab pos="1313299" algn="l"/>
                <a:tab pos="1969949" algn="l"/>
                <a:tab pos="2626599" algn="l"/>
                <a:tab pos="3283248" algn="l"/>
              </a:tabLst>
            </a:pPr>
            <a:r>
              <a:rPr lang="en-US" dirty="0">
                <a:solidFill>
                  <a:srgbClr val="000000"/>
                </a:solidFill>
              </a:rPr>
              <a:t>Green	:Beam current</a:t>
            </a:r>
          </a:p>
        </p:txBody>
      </p:sp>
      <p:sp>
        <p:nvSpPr>
          <p:cNvPr id="6148" name="Text Box 4"/>
          <p:cNvSpPr txBox="1">
            <a:spLocks noChangeArrowheads="1"/>
          </p:cNvSpPr>
          <p:nvPr/>
        </p:nvSpPr>
        <p:spPr bwMode="auto">
          <a:xfrm>
            <a:off x="162720" y="5389046"/>
            <a:ext cx="8817120" cy="1468954"/>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dirty="0">
                <a:solidFill>
                  <a:srgbClr val="000000"/>
                </a:solidFill>
              </a:rPr>
              <a:t>Some turbulence occurred in the cavity. Corresponding displacement was observed.</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dirty="0">
                <a:solidFill>
                  <a:srgbClr val="000000"/>
                </a:solidFill>
              </a:rPr>
              <a:t>Finally, the cavity phase was lost, and the beam was kicked</a:t>
            </a:r>
            <a:r>
              <a:rPr lang="en-US" dirty="0" smtClean="0">
                <a:solidFill>
                  <a:srgbClr val="000000"/>
                </a:solidFill>
              </a:rPr>
              <a:t>.</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dirty="0" smtClean="0">
                <a:solidFill>
                  <a:srgbClr val="000000"/>
                </a:solidFill>
              </a:rPr>
              <a:t>Because the </a:t>
            </a:r>
            <a:r>
              <a:rPr lang="en-US" dirty="0" err="1" smtClean="0">
                <a:solidFill>
                  <a:srgbClr val="000000"/>
                </a:solidFill>
              </a:rPr>
              <a:t>betatron</a:t>
            </a:r>
            <a:r>
              <a:rPr lang="en-US" dirty="0" smtClean="0">
                <a:solidFill>
                  <a:srgbClr val="000000"/>
                </a:solidFill>
              </a:rPr>
              <a:t> tune is very close to half integer, the beam observed with alternative displacement turn by turn. </a:t>
            </a:r>
          </a:p>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dirty="0" smtClean="0">
                <a:solidFill>
                  <a:srgbClr val="000000"/>
                </a:solidFill>
              </a:rPr>
              <a:t>Beating structure is observed, because the </a:t>
            </a:r>
            <a:r>
              <a:rPr lang="en-US" dirty="0" err="1" smtClean="0">
                <a:solidFill>
                  <a:srgbClr val="000000"/>
                </a:solidFill>
              </a:rPr>
              <a:t>betatron</a:t>
            </a:r>
            <a:r>
              <a:rPr lang="en-US" dirty="0" smtClean="0">
                <a:solidFill>
                  <a:srgbClr val="000000"/>
                </a:solidFill>
              </a:rPr>
              <a:t> tune is not half integer.</a:t>
            </a:r>
            <a:endParaRPr lang="en-US" dirty="0">
              <a:solidFill>
                <a:srgbClr val="000000"/>
              </a:solidFill>
            </a:endParaRPr>
          </a:p>
        </p:txBody>
      </p:sp>
      <p:sp>
        <p:nvSpPr>
          <p:cNvPr id="6149" name="Line 5"/>
          <p:cNvSpPr>
            <a:spLocks noChangeShapeType="1"/>
          </p:cNvSpPr>
          <p:nvPr/>
        </p:nvSpPr>
        <p:spPr bwMode="auto">
          <a:xfrm>
            <a:off x="4278241" y="3691108"/>
            <a:ext cx="1440" cy="391721"/>
          </a:xfrm>
          <a:prstGeom prst="line">
            <a:avLst/>
          </a:prstGeom>
          <a:noFill/>
          <a:ln w="9525">
            <a:solidFill>
              <a:srgbClr val="FF00FF"/>
            </a:solidFill>
            <a:round/>
            <a:headEnd/>
            <a:tailEnd type="triangle" w="med" len="med"/>
          </a:ln>
          <a:effectLst/>
        </p:spPr>
        <p:txBody>
          <a:bodyPr lIns="82945" tIns="41473" rIns="82945" bIns="41473"/>
          <a:lstStyle/>
          <a:p>
            <a:endParaRPr lang="ja-JP" altLang="en-US"/>
          </a:p>
        </p:txBody>
      </p:sp>
      <p:sp>
        <p:nvSpPr>
          <p:cNvPr id="6150" name="Text Box 6"/>
          <p:cNvSpPr txBox="1">
            <a:spLocks noChangeArrowheads="1"/>
          </p:cNvSpPr>
          <p:nvPr/>
        </p:nvSpPr>
        <p:spPr bwMode="auto">
          <a:xfrm>
            <a:off x="4082400" y="4029543"/>
            <a:ext cx="97920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FF00FF"/>
                </a:solidFill>
              </a:rPr>
              <a:t>40deg</a:t>
            </a:r>
          </a:p>
        </p:txBody>
      </p:sp>
      <p:sp>
        <p:nvSpPr>
          <p:cNvPr id="6151" name="Line 7"/>
          <p:cNvSpPr>
            <a:spLocks noChangeShapeType="1"/>
          </p:cNvSpPr>
          <p:nvPr/>
        </p:nvSpPr>
        <p:spPr bwMode="auto">
          <a:xfrm flipV="1">
            <a:off x="4278241" y="3689668"/>
            <a:ext cx="1440" cy="394601"/>
          </a:xfrm>
          <a:prstGeom prst="line">
            <a:avLst/>
          </a:prstGeom>
          <a:noFill/>
          <a:ln w="9525">
            <a:solidFill>
              <a:srgbClr val="FF00FF"/>
            </a:solidFill>
            <a:round/>
            <a:headEnd/>
            <a:tailEnd type="triangle" w="med" len="med"/>
          </a:ln>
          <a:effectLst/>
        </p:spPr>
        <p:txBody>
          <a:bodyPr lIns="82945" tIns="41473" rIns="82945" bIns="41473"/>
          <a:lstStyle/>
          <a:p>
            <a:endParaRPr lang="ja-JP" altLang="en-US"/>
          </a:p>
        </p:txBody>
      </p:sp>
      <p:cxnSp>
        <p:nvCxnSpPr>
          <p:cNvPr id="9" name="直線矢印コネクタ 8"/>
          <p:cNvCxnSpPr/>
          <p:nvPr/>
        </p:nvCxnSpPr>
        <p:spPr>
          <a:xfrm rot="5400000" flipH="1" flipV="1">
            <a:off x="4643214" y="2996158"/>
            <a:ext cx="2304256"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5868144" y="3500214"/>
            <a:ext cx="960519" cy="369332"/>
          </a:xfrm>
          <a:prstGeom prst="rect">
            <a:avLst/>
          </a:prstGeom>
          <a:noFill/>
        </p:spPr>
        <p:txBody>
          <a:bodyPr wrap="none" rtlCol="0">
            <a:spAutoFit/>
          </a:bodyPr>
          <a:lstStyle/>
          <a:p>
            <a:r>
              <a:rPr kumimoji="1" lang="en-US" altLang="ja-JP" dirty="0" smtClean="0"/>
              <a:t>~1.5mm</a:t>
            </a:r>
            <a:endParaRPr kumimoji="1" lang="ja-JP" altLang="en-US" dirty="0"/>
          </a:p>
        </p:txBody>
      </p:sp>
      <p:sp>
        <p:nvSpPr>
          <p:cNvPr id="11" name="テキスト ボックス 10"/>
          <p:cNvSpPr txBox="1"/>
          <p:nvPr/>
        </p:nvSpPr>
        <p:spPr>
          <a:xfrm>
            <a:off x="6757521" y="3707740"/>
            <a:ext cx="1126847" cy="369332"/>
          </a:xfrm>
          <a:prstGeom prst="rect">
            <a:avLst/>
          </a:prstGeom>
          <a:noFill/>
        </p:spPr>
        <p:txBody>
          <a:bodyPr wrap="none" rtlCol="0">
            <a:spAutoFit/>
          </a:bodyPr>
          <a:lstStyle/>
          <a:p>
            <a:r>
              <a:rPr kumimoji="1" lang="en-US" altLang="ja-JP" dirty="0" smtClean="0"/>
              <a:t>horizontal</a:t>
            </a:r>
            <a:endParaRPr kumimoji="1" lang="ja-JP" alt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3" cstate="print"/>
          <a:srcRect/>
          <a:stretch>
            <a:fillRect/>
          </a:stretch>
        </p:blipFill>
        <p:spPr bwMode="auto">
          <a:xfrm>
            <a:off x="-4320" y="1528001"/>
            <a:ext cx="9142560" cy="3806319"/>
          </a:xfrm>
          <a:prstGeom prst="rect">
            <a:avLst/>
          </a:prstGeom>
          <a:noFill/>
          <a:ln w="9525">
            <a:noFill/>
            <a:round/>
            <a:headEnd/>
            <a:tailEnd/>
          </a:ln>
          <a:effectLst/>
        </p:spPr>
      </p:pic>
      <p:sp>
        <p:nvSpPr>
          <p:cNvPr id="7170" name="Text Box 2"/>
          <p:cNvSpPr txBox="1">
            <a:spLocks noChangeArrowheads="1"/>
          </p:cNvSpPr>
          <p:nvPr/>
        </p:nvSpPr>
        <p:spPr bwMode="auto">
          <a:xfrm>
            <a:off x="6857280" y="4258528"/>
            <a:ext cx="1468800" cy="313953"/>
          </a:xfrm>
          <a:prstGeom prst="rect">
            <a:avLst/>
          </a:prstGeom>
          <a:noFill/>
          <a:ln w="9525">
            <a:noFill/>
            <a:round/>
            <a:headEnd/>
            <a:tailEnd/>
          </a:ln>
          <a:effectLst/>
        </p:spPr>
        <p:txBody>
          <a:bodyPr lIns="81639" tIns="55221" rIns="81639" bIns="40820"/>
          <a:lstStyle/>
          <a:p>
            <a:pPr>
              <a:tabLst>
                <a:tab pos="656650" algn="l"/>
                <a:tab pos="1313299" algn="l"/>
              </a:tabLst>
            </a:pPr>
            <a:r>
              <a:rPr lang="en-US" dirty="0">
                <a:solidFill>
                  <a:srgbClr val="000000"/>
                </a:solidFill>
              </a:rPr>
              <a:t>turns</a:t>
            </a:r>
          </a:p>
        </p:txBody>
      </p:sp>
      <p:sp>
        <p:nvSpPr>
          <p:cNvPr id="7171" name="Text Box 3"/>
          <p:cNvSpPr txBox="1">
            <a:spLocks noChangeArrowheads="1"/>
          </p:cNvSpPr>
          <p:nvPr/>
        </p:nvSpPr>
        <p:spPr bwMode="auto">
          <a:xfrm>
            <a:off x="685440" y="424845"/>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Purple	:Cavity phase</a:t>
            </a:r>
          </a:p>
          <a:p>
            <a:pPr>
              <a:tabLst>
                <a:tab pos="656650" algn="l"/>
                <a:tab pos="1313299" algn="l"/>
                <a:tab pos="1969949" algn="l"/>
                <a:tab pos="2626599" algn="l"/>
                <a:tab pos="3283248" algn="l"/>
              </a:tabLst>
            </a:pPr>
            <a:r>
              <a:rPr lang="en-US" dirty="0">
                <a:solidFill>
                  <a:srgbClr val="000000"/>
                </a:solidFill>
              </a:rPr>
              <a:t>Green	:Beam current</a:t>
            </a:r>
          </a:p>
        </p:txBody>
      </p:sp>
      <p:sp>
        <p:nvSpPr>
          <p:cNvPr id="7172" name="Line 4"/>
          <p:cNvSpPr>
            <a:spLocks noChangeShapeType="1"/>
          </p:cNvSpPr>
          <p:nvPr/>
        </p:nvSpPr>
        <p:spPr bwMode="auto">
          <a:xfrm>
            <a:off x="4278241" y="3691108"/>
            <a:ext cx="1440" cy="391721"/>
          </a:xfrm>
          <a:prstGeom prst="line">
            <a:avLst/>
          </a:prstGeom>
          <a:noFill/>
          <a:ln w="9525">
            <a:solidFill>
              <a:srgbClr val="FF00FF"/>
            </a:solidFill>
            <a:round/>
            <a:headEnd/>
            <a:tailEnd type="triangle" w="med" len="med"/>
          </a:ln>
          <a:effectLst/>
        </p:spPr>
        <p:txBody>
          <a:bodyPr lIns="82945" tIns="41473" rIns="82945" bIns="41473"/>
          <a:lstStyle/>
          <a:p>
            <a:endParaRPr lang="ja-JP" altLang="en-US"/>
          </a:p>
        </p:txBody>
      </p:sp>
      <p:sp>
        <p:nvSpPr>
          <p:cNvPr id="7173" name="Text Box 5"/>
          <p:cNvSpPr txBox="1">
            <a:spLocks noChangeArrowheads="1"/>
          </p:cNvSpPr>
          <p:nvPr/>
        </p:nvSpPr>
        <p:spPr bwMode="auto">
          <a:xfrm>
            <a:off x="4082400" y="4029543"/>
            <a:ext cx="97920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FF00FF"/>
                </a:solidFill>
              </a:rPr>
              <a:t>10deg</a:t>
            </a:r>
          </a:p>
        </p:txBody>
      </p:sp>
      <p:sp>
        <p:nvSpPr>
          <p:cNvPr id="7174" name="Text Box 6"/>
          <p:cNvSpPr txBox="1">
            <a:spLocks noChangeArrowheads="1"/>
          </p:cNvSpPr>
          <p:nvPr/>
        </p:nvSpPr>
        <p:spPr bwMode="auto">
          <a:xfrm>
            <a:off x="162720" y="5389046"/>
            <a:ext cx="8817120" cy="986504"/>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dirty="0">
                <a:solidFill>
                  <a:srgbClr val="000000"/>
                </a:solidFill>
              </a:rPr>
              <a:t>When LLRF feedback was </a:t>
            </a:r>
            <a:r>
              <a:rPr lang="en-US" dirty="0" smtClean="0">
                <a:solidFill>
                  <a:srgbClr val="000000"/>
                </a:solidFill>
              </a:rPr>
              <a:t>oscillated at 540Hz, </a:t>
            </a:r>
            <a:r>
              <a:rPr lang="en-US" dirty="0">
                <a:solidFill>
                  <a:srgbClr val="000000"/>
                </a:solidFill>
              </a:rPr>
              <a:t>corresponding displacement was observed</a:t>
            </a:r>
            <a:r>
              <a:rPr lang="en-US" dirty="0" smtClean="0">
                <a:solidFill>
                  <a:srgbClr val="000000"/>
                </a:solidFill>
              </a:rPr>
              <a:t>.</a:t>
            </a:r>
            <a:endParaRPr lang="en-US" dirty="0">
              <a:solidFill>
                <a:srgbClr val="000000"/>
              </a:solidFill>
            </a:endParaRPr>
          </a:p>
        </p:txBody>
      </p:sp>
      <p:sp>
        <p:nvSpPr>
          <p:cNvPr id="7175" name="Line 7"/>
          <p:cNvSpPr>
            <a:spLocks noChangeShapeType="1"/>
          </p:cNvSpPr>
          <p:nvPr/>
        </p:nvSpPr>
        <p:spPr bwMode="auto">
          <a:xfrm flipV="1">
            <a:off x="4278241" y="3689668"/>
            <a:ext cx="1440" cy="394601"/>
          </a:xfrm>
          <a:prstGeom prst="line">
            <a:avLst/>
          </a:prstGeom>
          <a:noFill/>
          <a:ln w="9525">
            <a:solidFill>
              <a:srgbClr val="FF00FF"/>
            </a:solidFill>
            <a:round/>
            <a:headEnd/>
            <a:tailEnd type="triangle" w="med" len="med"/>
          </a:ln>
          <a:effectLst/>
        </p:spPr>
        <p:txBody>
          <a:bodyPr lIns="82945" tIns="41473" rIns="82945" bIns="41473"/>
          <a:lstStyle/>
          <a:p>
            <a:endParaRPr lang="ja-JP" altLang="en-US"/>
          </a:p>
        </p:txBody>
      </p:sp>
      <p:cxnSp>
        <p:nvCxnSpPr>
          <p:cNvPr id="9" name="直線矢印コネクタ 8"/>
          <p:cNvCxnSpPr/>
          <p:nvPr/>
        </p:nvCxnSpPr>
        <p:spPr>
          <a:xfrm rot="5400000" flipH="1" flipV="1">
            <a:off x="4643214" y="2996158"/>
            <a:ext cx="2304256"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p:nvSpPr>
        <p:spPr>
          <a:xfrm>
            <a:off x="5868144" y="3500214"/>
            <a:ext cx="960519" cy="369332"/>
          </a:xfrm>
          <a:prstGeom prst="rect">
            <a:avLst/>
          </a:prstGeom>
          <a:noFill/>
        </p:spPr>
        <p:txBody>
          <a:bodyPr wrap="none" rtlCol="0">
            <a:spAutoFit/>
          </a:bodyPr>
          <a:lstStyle/>
          <a:p>
            <a:r>
              <a:rPr kumimoji="1" lang="en-US" altLang="ja-JP" dirty="0" smtClean="0"/>
              <a:t>~0.4mm</a:t>
            </a:r>
            <a:endParaRPr kumimoji="1" lang="ja-JP" altLang="en-US" dirty="0"/>
          </a:p>
        </p:txBody>
      </p:sp>
      <p:sp>
        <p:nvSpPr>
          <p:cNvPr id="11" name="テキスト ボックス 10"/>
          <p:cNvSpPr txBox="1"/>
          <p:nvPr/>
        </p:nvSpPr>
        <p:spPr>
          <a:xfrm>
            <a:off x="6901537" y="3707740"/>
            <a:ext cx="1126847" cy="369332"/>
          </a:xfrm>
          <a:prstGeom prst="rect">
            <a:avLst/>
          </a:prstGeom>
          <a:noFill/>
        </p:spPr>
        <p:txBody>
          <a:bodyPr wrap="none" rtlCol="0">
            <a:spAutoFit/>
          </a:bodyPr>
          <a:lstStyle/>
          <a:p>
            <a:r>
              <a:rPr kumimoji="1" lang="en-US" altLang="ja-JP" dirty="0" smtClean="0"/>
              <a:t>horizontal</a:t>
            </a:r>
            <a:endParaRPr kumimoji="1" lang="ja-JP" alt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a:stretch>
            <a:fillRect/>
          </a:stretch>
        </p:blipFill>
        <p:spPr bwMode="auto">
          <a:xfrm>
            <a:off x="55934" y="44624"/>
            <a:ext cx="7612410" cy="6299158"/>
          </a:xfrm>
          <a:prstGeom prst="rect">
            <a:avLst/>
          </a:prstGeom>
          <a:noFill/>
          <a:ln w="9525">
            <a:noFill/>
            <a:miter lim="800000"/>
            <a:headEnd/>
            <a:tailEnd/>
          </a:ln>
        </p:spPr>
      </p:pic>
      <p:sp>
        <p:nvSpPr>
          <p:cNvPr id="2" name="Text Box 3"/>
          <p:cNvSpPr txBox="1">
            <a:spLocks noChangeArrowheads="1"/>
          </p:cNvSpPr>
          <p:nvPr/>
        </p:nvSpPr>
        <p:spPr bwMode="auto">
          <a:xfrm>
            <a:off x="5436096" y="5733256"/>
            <a:ext cx="3591360" cy="1019627"/>
          </a:xfrm>
          <a:prstGeom prst="rect">
            <a:avLst/>
          </a:prstGeom>
          <a:noFill/>
          <a:ln w="9525">
            <a:noFill/>
            <a:round/>
            <a:headEnd/>
            <a:tailEnd/>
          </a:ln>
          <a:effectLst/>
        </p:spPr>
        <p:txBody>
          <a:bodyPr lIns="81639" tIns="55221" rIns="81639" bIns="40820"/>
          <a:lstStyle/>
          <a:p>
            <a:pPr>
              <a:tabLst>
                <a:tab pos="656650" algn="l"/>
                <a:tab pos="1313299" algn="l"/>
                <a:tab pos="1969949" algn="l"/>
                <a:tab pos="2626599" algn="l"/>
                <a:tab pos="3283248" algn="l"/>
              </a:tabLst>
            </a:pPr>
            <a:r>
              <a:rPr lang="en-US" dirty="0">
                <a:solidFill>
                  <a:srgbClr val="000000"/>
                </a:solidFill>
              </a:rPr>
              <a:t>Yellow	:Klystron output power</a:t>
            </a:r>
          </a:p>
          <a:p>
            <a:pPr>
              <a:tabLst>
                <a:tab pos="656650" algn="l"/>
                <a:tab pos="1313299" algn="l"/>
                <a:tab pos="1969949" algn="l"/>
                <a:tab pos="2626599" algn="l"/>
                <a:tab pos="3283248" algn="l"/>
              </a:tabLst>
            </a:pPr>
            <a:r>
              <a:rPr lang="en-US" dirty="0">
                <a:solidFill>
                  <a:srgbClr val="000000"/>
                </a:solidFill>
              </a:rPr>
              <a:t>Blue	:Pick up power(∝Vc</a:t>
            </a:r>
            <a:r>
              <a:rPr lang="en-US" baseline="33000" dirty="0">
                <a:solidFill>
                  <a:srgbClr val="000000"/>
                </a:solidFill>
              </a:rPr>
              <a:t>2</a:t>
            </a:r>
            <a:r>
              <a:rPr lang="en-US" dirty="0">
                <a:solidFill>
                  <a:srgbClr val="000000"/>
                </a:solidFill>
              </a:rPr>
              <a:t>)</a:t>
            </a:r>
          </a:p>
          <a:p>
            <a:pPr>
              <a:tabLst>
                <a:tab pos="656650" algn="l"/>
                <a:tab pos="1313299" algn="l"/>
                <a:tab pos="1969949" algn="l"/>
                <a:tab pos="2626599" algn="l"/>
                <a:tab pos="3283248" algn="l"/>
              </a:tabLst>
            </a:pPr>
            <a:r>
              <a:rPr lang="en-US" dirty="0">
                <a:solidFill>
                  <a:srgbClr val="000000"/>
                </a:solidFill>
              </a:rPr>
              <a:t>Purple	:Cavity phase</a:t>
            </a:r>
          </a:p>
          <a:p>
            <a:pPr>
              <a:tabLst>
                <a:tab pos="656650" algn="l"/>
                <a:tab pos="1313299" algn="l"/>
                <a:tab pos="1969949" algn="l"/>
                <a:tab pos="2626599" algn="l"/>
                <a:tab pos="3283248" algn="l"/>
              </a:tabLst>
            </a:pPr>
            <a:r>
              <a:rPr lang="en-US" dirty="0">
                <a:solidFill>
                  <a:srgbClr val="000000"/>
                </a:solidFill>
              </a:rPr>
              <a:t>Green	:Beam current</a:t>
            </a:r>
          </a:p>
        </p:txBody>
      </p:sp>
      <p:sp>
        <p:nvSpPr>
          <p:cNvPr id="4" name="テキスト ボックス 3"/>
          <p:cNvSpPr txBox="1"/>
          <p:nvPr/>
        </p:nvSpPr>
        <p:spPr>
          <a:xfrm>
            <a:off x="5004048" y="3140968"/>
            <a:ext cx="3816424" cy="2862322"/>
          </a:xfrm>
          <a:prstGeom prst="rect">
            <a:avLst/>
          </a:prstGeom>
          <a:noFill/>
        </p:spPr>
        <p:txBody>
          <a:bodyPr wrap="square" rtlCol="0">
            <a:spAutoFit/>
          </a:bodyPr>
          <a:lstStyle/>
          <a:p>
            <a:r>
              <a:rPr lang="en-US" altLang="ja-JP" dirty="0" smtClean="0"/>
              <a:t>In this case, the beam was not aborted after turn off the RF.</a:t>
            </a:r>
          </a:p>
          <a:p>
            <a:r>
              <a:rPr lang="en-US" altLang="ja-JP" dirty="0" smtClean="0"/>
              <a:t>After turned off the RF, a horizontal oscillation was started. And it seems decaying. Finally, the beam was aborted due to discharge caused by the beam induced field. The beam survived for 2msec after turned off the RF.</a:t>
            </a:r>
          </a:p>
          <a:p>
            <a:endParaRPr kumimoji="1" lang="ja-JP" altLang="en-US" dirty="0"/>
          </a:p>
        </p:txBody>
      </p:sp>
      <p:cxnSp>
        <p:nvCxnSpPr>
          <p:cNvPr id="5" name="直線矢印コネクタ 4"/>
          <p:cNvCxnSpPr/>
          <p:nvPr/>
        </p:nvCxnSpPr>
        <p:spPr>
          <a:xfrm rot="5400000" flipH="1" flipV="1">
            <a:off x="-611782" y="1411982"/>
            <a:ext cx="216024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467544" y="1988046"/>
            <a:ext cx="960519" cy="369332"/>
          </a:xfrm>
          <a:prstGeom prst="rect">
            <a:avLst/>
          </a:prstGeom>
          <a:noFill/>
        </p:spPr>
        <p:txBody>
          <a:bodyPr wrap="none" rtlCol="0">
            <a:spAutoFit/>
          </a:bodyPr>
          <a:lstStyle/>
          <a:p>
            <a:r>
              <a:rPr kumimoji="1" lang="en-US" altLang="ja-JP" dirty="0" smtClean="0"/>
              <a:t>~1.5mm</a:t>
            </a:r>
            <a:endParaRPr kumimoji="1" lang="ja-JP" altLang="en-US" dirty="0"/>
          </a:p>
        </p:txBody>
      </p:sp>
      <p:cxnSp>
        <p:nvCxnSpPr>
          <p:cNvPr id="11" name="直線矢印コネクタ 10"/>
          <p:cNvCxnSpPr/>
          <p:nvPr/>
        </p:nvCxnSpPr>
        <p:spPr>
          <a:xfrm rot="5400000" flipH="1" flipV="1">
            <a:off x="3540267" y="1411982"/>
            <a:ext cx="216024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4716016" y="476672"/>
            <a:ext cx="960519" cy="369332"/>
          </a:xfrm>
          <a:prstGeom prst="rect">
            <a:avLst/>
          </a:prstGeom>
          <a:noFill/>
        </p:spPr>
        <p:txBody>
          <a:bodyPr wrap="none" rtlCol="0">
            <a:spAutoFit/>
          </a:bodyPr>
          <a:lstStyle/>
          <a:p>
            <a:r>
              <a:rPr kumimoji="1" lang="en-US" altLang="ja-JP" dirty="0" smtClean="0"/>
              <a:t>~0.3mm</a:t>
            </a:r>
            <a:endParaRPr kumimoji="1" lang="ja-JP" altLang="en-US" dirty="0"/>
          </a:p>
        </p:txBody>
      </p:sp>
      <p:sp>
        <p:nvSpPr>
          <p:cNvPr id="13" name="Text Box 5"/>
          <p:cNvSpPr txBox="1">
            <a:spLocks noChangeArrowheads="1"/>
          </p:cNvSpPr>
          <p:nvPr/>
        </p:nvSpPr>
        <p:spPr bwMode="auto">
          <a:xfrm>
            <a:off x="4082400" y="4029543"/>
            <a:ext cx="979200" cy="313953"/>
          </a:xfrm>
          <a:prstGeom prst="rect">
            <a:avLst/>
          </a:prstGeom>
          <a:noFill/>
          <a:ln w="9525">
            <a:noFill/>
            <a:round/>
            <a:headEnd/>
            <a:tailEnd/>
          </a:ln>
          <a:effectLst/>
        </p:spPr>
        <p:txBody>
          <a:bodyPr lIns="81639" tIns="55221" rIns="81639" bIns="40820"/>
          <a:lstStyle/>
          <a:p>
            <a:pPr>
              <a:tabLst>
                <a:tab pos="656650" algn="l"/>
              </a:tabLst>
            </a:pPr>
            <a:r>
              <a:rPr lang="en-US" dirty="0">
                <a:solidFill>
                  <a:srgbClr val="FF00FF"/>
                </a:solidFill>
              </a:rPr>
              <a:t>10deg</a:t>
            </a:r>
          </a:p>
        </p:txBody>
      </p:sp>
      <p:sp>
        <p:nvSpPr>
          <p:cNvPr id="15" name="Line 7"/>
          <p:cNvSpPr>
            <a:spLocks noChangeShapeType="1"/>
          </p:cNvSpPr>
          <p:nvPr/>
        </p:nvSpPr>
        <p:spPr bwMode="auto">
          <a:xfrm flipV="1">
            <a:off x="4067944" y="4042510"/>
            <a:ext cx="1440" cy="394602"/>
          </a:xfrm>
          <a:prstGeom prst="line">
            <a:avLst/>
          </a:prstGeom>
          <a:noFill/>
          <a:ln w="9525">
            <a:solidFill>
              <a:srgbClr val="FF00FF"/>
            </a:solidFill>
            <a:round/>
            <a:headEnd type="arrow"/>
            <a:tailEnd type="arrow" w="med" len="med"/>
          </a:ln>
          <a:effectLst/>
        </p:spPr>
        <p:txBody>
          <a:bodyPr lIns="82945" tIns="41473" rIns="82945" bIns="41473"/>
          <a:lstStyle/>
          <a:p>
            <a:endParaRPr lang="ja-JP" altLang="en-US"/>
          </a:p>
        </p:txBody>
      </p:sp>
      <p:sp>
        <p:nvSpPr>
          <p:cNvPr id="16" name="テキスト ボックス 15"/>
          <p:cNvSpPr txBox="1"/>
          <p:nvPr/>
        </p:nvSpPr>
        <p:spPr>
          <a:xfrm>
            <a:off x="2771800" y="2132856"/>
            <a:ext cx="1126847" cy="369332"/>
          </a:xfrm>
          <a:prstGeom prst="rect">
            <a:avLst/>
          </a:prstGeom>
          <a:noFill/>
        </p:spPr>
        <p:txBody>
          <a:bodyPr wrap="none" rtlCol="0">
            <a:spAutoFit/>
          </a:bodyPr>
          <a:lstStyle/>
          <a:p>
            <a:r>
              <a:rPr kumimoji="1" lang="en-US" altLang="ja-JP" dirty="0" smtClean="0"/>
              <a:t>horizontal</a:t>
            </a:r>
            <a:endParaRPr kumimoji="1" lang="ja-JP" altLang="en-US" dirty="0"/>
          </a:p>
        </p:txBody>
      </p:sp>
      <p:sp>
        <p:nvSpPr>
          <p:cNvPr id="17" name="テキスト ボックス 16"/>
          <p:cNvSpPr txBox="1"/>
          <p:nvPr/>
        </p:nvSpPr>
        <p:spPr>
          <a:xfrm>
            <a:off x="6228184" y="2132856"/>
            <a:ext cx="871392" cy="369332"/>
          </a:xfrm>
          <a:prstGeom prst="rect">
            <a:avLst/>
          </a:prstGeom>
          <a:noFill/>
        </p:spPr>
        <p:txBody>
          <a:bodyPr wrap="none" rtlCol="0">
            <a:spAutoFit/>
          </a:bodyPr>
          <a:lstStyle/>
          <a:p>
            <a:r>
              <a:rPr kumimoji="1" lang="en-US" altLang="ja-JP" dirty="0" smtClean="0"/>
              <a:t>vertical</a:t>
            </a:r>
            <a:endParaRPr kumimoji="1" lang="ja-JP"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タイトル 3"/>
          <p:cNvSpPr>
            <a:spLocks noGrp="1"/>
          </p:cNvSpPr>
          <p:nvPr>
            <p:ph type="title"/>
          </p:nvPr>
        </p:nvSpPr>
        <p:spPr/>
        <p:txBody>
          <a:bodyPr/>
          <a:lstStyle/>
          <a:p>
            <a:r>
              <a:rPr lang="en-US" altLang="ja-JP" smtClean="0"/>
              <a:t>Crab kick</a:t>
            </a:r>
            <a:r>
              <a:rPr lang="ja-JP" altLang="en-US" smtClean="0"/>
              <a:t>による</a:t>
            </a:r>
            <a:r>
              <a:rPr lang="en-US" altLang="ja-JP" smtClean="0"/>
              <a:t>COD</a:t>
            </a:r>
            <a:endParaRPr lang="ja-JP" altLang="en-US" smtClean="0"/>
          </a:p>
        </p:txBody>
      </p:sp>
      <p:sp>
        <p:nvSpPr>
          <p:cNvPr id="14342" name="コンテンツ プレースホルダ 4"/>
          <p:cNvSpPr>
            <a:spLocks noGrp="1"/>
          </p:cNvSpPr>
          <p:nvPr>
            <p:ph idx="1"/>
          </p:nvPr>
        </p:nvSpPr>
        <p:spPr/>
        <p:txBody>
          <a:bodyPr/>
          <a:lstStyle/>
          <a:p>
            <a:r>
              <a:rPr lang="en-US" altLang="ja-JP" dirty="0" smtClean="0"/>
              <a:t>Horizontal COD by crab kick</a:t>
            </a:r>
          </a:p>
          <a:p>
            <a:endParaRPr lang="en-US" altLang="ja-JP" dirty="0" smtClean="0"/>
          </a:p>
          <a:p>
            <a:endParaRPr lang="en-US" altLang="ja-JP" dirty="0" smtClean="0"/>
          </a:p>
          <a:p>
            <a:r>
              <a:rPr lang="en-US" altLang="ja-JP" dirty="0" smtClean="0"/>
              <a:t>Arc</a:t>
            </a:r>
            <a:r>
              <a:rPr lang="ja-JP" altLang="en-US" dirty="0" smtClean="0"/>
              <a:t>部での</a:t>
            </a:r>
            <a:r>
              <a:rPr lang="en-US" altLang="ja-JP" dirty="0" smtClean="0"/>
              <a:t>COD</a:t>
            </a:r>
            <a:endParaRPr lang="ja-JP" altLang="en-US" dirty="0" smtClean="0"/>
          </a:p>
        </p:txBody>
      </p:sp>
      <p:graphicFrame>
        <p:nvGraphicFramePr>
          <p:cNvPr id="14338" name="Object 2"/>
          <p:cNvGraphicFramePr>
            <a:graphicFrameLocks noChangeAspect="1"/>
          </p:cNvGraphicFramePr>
          <p:nvPr/>
        </p:nvGraphicFramePr>
        <p:xfrm>
          <a:off x="1582738" y="2290763"/>
          <a:ext cx="4076700" cy="781050"/>
        </p:xfrm>
        <a:graphic>
          <a:graphicData uri="http://schemas.openxmlformats.org/presentationml/2006/ole">
            <p:oleObj spid="_x0000_s1026" name="Equation" r:id="rId3" imgW="2717800" imgH="520700" progId="">
              <p:embed/>
            </p:oleObj>
          </a:graphicData>
        </a:graphic>
      </p:graphicFrame>
      <p:graphicFrame>
        <p:nvGraphicFramePr>
          <p:cNvPr id="14339" name="Object 3"/>
          <p:cNvGraphicFramePr>
            <a:graphicFrameLocks noChangeAspect="1"/>
          </p:cNvGraphicFramePr>
          <p:nvPr/>
        </p:nvGraphicFramePr>
        <p:xfrm>
          <a:off x="3905250" y="4413250"/>
          <a:ext cx="2430463" cy="1712913"/>
        </p:xfrm>
        <a:graphic>
          <a:graphicData uri="http://schemas.openxmlformats.org/presentationml/2006/ole">
            <p:oleObj spid="_x0000_s1027" name="Equation" r:id="rId4" imgW="1333500" imgH="939800" progId="">
              <p:embed/>
            </p:oleObj>
          </a:graphicData>
        </a:graphic>
      </p:graphicFrame>
      <p:graphicFrame>
        <p:nvGraphicFramePr>
          <p:cNvPr id="14340" name="Object 4"/>
          <p:cNvGraphicFramePr>
            <a:graphicFrameLocks noChangeAspect="1"/>
          </p:cNvGraphicFramePr>
          <p:nvPr/>
        </p:nvGraphicFramePr>
        <p:xfrm>
          <a:off x="1604963" y="4049713"/>
          <a:ext cx="1541462" cy="363537"/>
        </p:xfrm>
        <a:graphic>
          <a:graphicData uri="http://schemas.openxmlformats.org/presentationml/2006/ole">
            <p:oleObj spid="_x0000_s1028" name="Equation" r:id="rId5" imgW="698500" imgH="165100" progId="">
              <p:embed/>
            </p:oleObj>
          </a:graphicData>
        </a:graphic>
      </p:graphicFrame>
      <p:sp>
        <p:nvSpPr>
          <p:cNvPr id="7" name="テキスト ボックス 6"/>
          <p:cNvSpPr txBox="1"/>
          <p:nvPr/>
        </p:nvSpPr>
        <p:spPr>
          <a:xfrm>
            <a:off x="3491880" y="3501008"/>
            <a:ext cx="2047805" cy="369332"/>
          </a:xfrm>
          <a:prstGeom prst="rect">
            <a:avLst/>
          </a:prstGeom>
          <a:noFill/>
        </p:spPr>
        <p:txBody>
          <a:bodyPr wrap="none" rtlCol="0">
            <a:spAutoFit/>
          </a:bodyPr>
          <a:lstStyle/>
          <a:p>
            <a:r>
              <a:rPr lang="en-US" altLang="ja-JP" dirty="0" smtClean="0"/>
              <a:t>(COD at arc section)</a:t>
            </a:r>
            <a:endParaRPr kumimoji="1" lang="ja-JP"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304800" y="228600"/>
            <a:ext cx="3810000" cy="381000"/>
          </a:xfrm>
        </p:spPr>
        <p:txBody>
          <a:bodyPr rtlCol="0">
            <a:normAutofit fontScale="90000"/>
          </a:bodyPr>
          <a:lstStyle/>
          <a:p>
            <a:pPr algn="l" fontAlgn="auto">
              <a:spcAft>
                <a:spcPts val="0"/>
              </a:spcAft>
              <a:defRPr/>
            </a:pPr>
            <a:r>
              <a:rPr lang="en-US" altLang="ja-JP" sz="2400" b="1">
                <a:solidFill>
                  <a:schemeClr val="accent2"/>
                </a:solidFill>
                <a:latin typeface="Lucida Grande" charset="0"/>
              </a:rPr>
              <a:t>Crab Phase Scan (LER)</a:t>
            </a:r>
          </a:p>
        </p:txBody>
      </p:sp>
      <p:grpSp>
        <p:nvGrpSpPr>
          <p:cNvPr id="2" name="Group 3"/>
          <p:cNvGrpSpPr>
            <a:grpSpLocks/>
          </p:cNvGrpSpPr>
          <p:nvPr/>
        </p:nvGrpSpPr>
        <p:grpSpPr bwMode="auto">
          <a:xfrm>
            <a:off x="179388" y="1952625"/>
            <a:ext cx="5264150" cy="4067175"/>
            <a:chOff x="113" y="1008"/>
            <a:chExt cx="3316" cy="2562"/>
          </a:xfrm>
        </p:grpSpPr>
        <p:pic>
          <p:nvPicPr>
            <p:cNvPr id="15376" name="Picture 4"/>
            <p:cNvPicPr>
              <a:picLocks noChangeAspect="1" noChangeArrowheads="1"/>
            </p:cNvPicPr>
            <p:nvPr/>
          </p:nvPicPr>
          <p:blipFill>
            <a:blip r:embed="rId3" cstate="print"/>
            <a:srcRect/>
            <a:stretch>
              <a:fillRect/>
            </a:stretch>
          </p:blipFill>
          <p:spPr bwMode="auto">
            <a:xfrm>
              <a:off x="113" y="1008"/>
              <a:ext cx="3316" cy="2562"/>
            </a:xfrm>
            <a:prstGeom prst="rect">
              <a:avLst/>
            </a:prstGeom>
            <a:noFill/>
            <a:ln w="9525">
              <a:noFill/>
              <a:miter lim="800000"/>
              <a:headEnd/>
              <a:tailEnd/>
            </a:ln>
          </p:spPr>
        </p:pic>
        <p:sp>
          <p:nvSpPr>
            <p:cNvPr id="15377" name="Text Box 5"/>
            <p:cNvSpPr txBox="1">
              <a:spLocks noChangeArrowheads="1"/>
            </p:cNvSpPr>
            <p:nvPr/>
          </p:nvSpPr>
          <p:spPr bwMode="auto">
            <a:xfrm>
              <a:off x="1076" y="2392"/>
              <a:ext cx="172" cy="173"/>
            </a:xfrm>
            <a:prstGeom prst="rect">
              <a:avLst/>
            </a:prstGeom>
            <a:noFill/>
            <a:ln w="9525">
              <a:noFill/>
              <a:miter lim="800000"/>
              <a:headEnd/>
              <a:tailEnd/>
            </a:ln>
          </p:spPr>
          <p:txBody>
            <a:bodyPr wrap="none">
              <a:spAutoFit/>
            </a:bodyPr>
            <a:lstStyle/>
            <a:p>
              <a:r>
                <a:rPr lang="en-US" altLang="ja-JP" sz="1200">
                  <a:latin typeface="Charcoal" charset="0"/>
                </a:rPr>
                <a:t>0</a:t>
              </a:r>
              <a:endParaRPr lang="en-US" altLang="ja-JP">
                <a:latin typeface="Charcoal" charset="0"/>
              </a:endParaRPr>
            </a:p>
          </p:txBody>
        </p:sp>
        <p:sp>
          <p:nvSpPr>
            <p:cNvPr id="15378" name="Text Box 6"/>
            <p:cNvSpPr txBox="1">
              <a:spLocks noChangeArrowheads="1"/>
            </p:cNvSpPr>
            <p:nvPr/>
          </p:nvSpPr>
          <p:spPr bwMode="auto">
            <a:xfrm>
              <a:off x="1032" y="1803"/>
              <a:ext cx="227" cy="173"/>
            </a:xfrm>
            <a:prstGeom prst="rect">
              <a:avLst/>
            </a:prstGeom>
            <a:noFill/>
            <a:ln w="9525">
              <a:noFill/>
              <a:miter lim="800000"/>
              <a:headEnd/>
              <a:tailEnd/>
            </a:ln>
          </p:spPr>
          <p:txBody>
            <a:bodyPr wrap="none">
              <a:spAutoFit/>
            </a:bodyPr>
            <a:lstStyle/>
            <a:p>
              <a:r>
                <a:rPr lang="en-US" altLang="ja-JP" sz="1200">
                  <a:latin typeface="Charcoal" charset="0"/>
                </a:rPr>
                <a:t>36</a:t>
              </a:r>
              <a:endParaRPr lang="en-US" altLang="ja-JP">
                <a:latin typeface="Charcoal" charset="0"/>
              </a:endParaRPr>
            </a:p>
          </p:txBody>
        </p:sp>
        <p:sp>
          <p:nvSpPr>
            <p:cNvPr id="15379" name="Text Box 7"/>
            <p:cNvSpPr txBox="1">
              <a:spLocks noChangeArrowheads="1"/>
            </p:cNvSpPr>
            <p:nvPr/>
          </p:nvSpPr>
          <p:spPr bwMode="auto">
            <a:xfrm>
              <a:off x="1249" y="1503"/>
              <a:ext cx="227" cy="173"/>
            </a:xfrm>
            <a:prstGeom prst="rect">
              <a:avLst/>
            </a:prstGeom>
            <a:noFill/>
            <a:ln w="9525">
              <a:noFill/>
              <a:miter lim="800000"/>
              <a:headEnd/>
              <a:tailEnd/>
            </a:ln>
          </p:spPr>
          <p:txBody>
            <a:bodyPr wrap="none">
              <a:spAutoFit/>
            </a:bodyPr>
            <a:lstStyle/>
            <a:p>
              <a:r>
                <a:rPr lang="en-US" altLang="ja-JP" sz="1200">
                  <a:latin typeface="Charcoal" charset="0"/>
                </a:rPr>
                <a:t>72</a:t>
              </a:r>
              <a:endParaRPr lang="en-US" altLang="ja-JP">
                <a:latin typeface="Charcoal" charset="0"/>
              </a:endParaRPr>
            </a:p>
          </p:txBody>
        </p:sp>
        <p:sp>
          <p:nvSpPr>
            <p:cNvPr id="15380" name="Text Box 8"/>
            <p:cNvSpPr txBox="1">
              <a:spLocks noChangeArrowheads="1"/>
            </p:cNvSpPr>
            <p:nvPr/>
          </p:nvSpPr>
          <p:spPr bwMode="auto">
            <a:xfrm>
              <a:off x="1678" y="1603"/>
              <a:ext cx="283" cy="173"/>
            </a:xfrm>
            <a:prstGeom prst="rect">
              <a:avLst/>
            </a:prstGeom>
            <a:noFill/>
            <a:ln w="9525">
              <a:noFill/>
              <a:miter lim="800000"/>
              <a:headEnd/>
              <a:tailEnd/>
            </a:ln>
          </p:spPr>
          <p:txBody>
            <a:bodyPr wrap="none">
              <a:spAutoFit/>
            </a:bodyPr>
            <a:lstStyle/>
            <a:p>
              <a:r>
                <a:rPr lang="en-US" altLang="ja-JP" sz="1200">
                  <a:latin typeface="Charcoal" charset="0"/>
                </a:rPr>
                <a:t>108</a:t>
              </a:r>
              <a:endParaRPr lang="en-US" altLang="ja-JP">
                <a:latin typeface="Charcoal" charset="0"/>
              </a:endParaRPr>
            </a:p>
          </p:txBody>
        </p:sp>
        <p:sp>
          <p:nvSpPr>
            <p:cNvPr id="15381" name="Text Box 9"/>
            <p:cNvSpPr txBox="1">
              <a:spLocks noChangeArrowheads="1"/>
            </p:cNvSpPr>
            <p:nvPr/>
          </p:nvSpPr>
          <p:spPr bwMode="auto">
            <a:xfrm>
              <a:off x="1756" y="1895"/>
              <a:ext cx="283" cy="173"/>
            </a:xfrm>
            <a:prstGeom prst="rect">
              <a:avLst/>
            </a:prstGeom>
            <a:noFill/>
            <a:ln w="9525">
              <a:noFill/>
              <a:miter lim="800000"/>
              <a:headEnd/>
              <a:tailEnd/>
            </a:ln>
          </p:spPr>
          <p:txBody>
            <a:bodyPr wrap="none">
              <a:spAutoFit/>
            </a:bodyPr>
            <a:lstStyle/>
            <a:p>
              <a:r>
                <a:rPr lang="en-US" altLang="ja-JP" sz="1200">
                  <a:latin typeface="Charcoal" charset="0"/>
                </a:rPr>
                <a:t>144</a:t>
              </a:r>
              <a:endParaRPr lang="en-US" altLang="ja-JP">
                <a:latin typeface="Charcoal" charset="0"/>
              </a:endParaRPr>
            </a:p>
          </p:txBody>
        </p:sp>
        <p:sp>
          <p:nvSpPr>
            <p:cNvPr id="15382" name="Text Box 10"/>
            <p:cNvSpPr txBox="1">
              <a:spLocks noChangeArrowheads="1"/>
            </p:cNvSpPr>
            <p:nvPr/>
          </p:nvSpPr>
          <p:spPr bwMode="auto">
            <a:xfrm>
              <a:off x="1491" y="2431"/>
              <a:ext cx="283" cy="173"/>
            </a:xfrm>
            <a:prstGeom prst="rect">
              <a:avLst/>
            </a:prstGeom>
            <a:noFill/>
            <a:ln w="9525">
              <a:noFill/>
              <a:miter lim="800000"/>
              <a:headEnd/>
              <a:tailEnd/>
            </a:ln>
          </p:spPr>
          <p:txBody>
            <a:bodyPr wrap="none">
              <a:spAutoFit/>
            </a:bodyPr>
            <a:lstStyle/>
            <a:p>
              <a:r>
                <a:rPr lang="en-US" altLang="ja-JP" sz="1200">
                  <a:latin typeface="Charcoal" charset="0"/>
                </a:rPr>
                <a:t>180</a:t>
              </a:r>
              <a:endParaRPr lang="en-US" altLang="ja-JP">
                <a:latin typeface="Charcoal" charset="0"/>
              </a:endParaRPr>
            </a:p>
          </p:txBody>
        </p:sp>
        <p:sp>
          <p:nvSpPr>
            <p:cNvPr id="15383" name="Text Box 11"/>
            <p:cNvSpPr txBox="1">
              <a:spLocks noChangeArrowheads="1"/>
            </p:cNvSpPr>
            <p:nvPr/>
          </p:nvSpPr>
          <p:spPr bwMode="auto">
            <a:xfrm>
              <a:off x="1552" y="2839"/>
              <a:ext cx="283" cy="173"/>
            </a:xfrm>
            <a:prstGeom prst="rect">
              <a:avLst/>
            </a:prstGeom>
            <a:noFill/>
            <a:ln w="9525">
              <a:noFill/>
              <a:miter lim="800000"/>
              <a:headEnd/>
              <a:tailEnd/>
            </a:ln>
          </p:spPr>
          <p:txBody>
            <a:bodyPr wrap="none">
              <a:spAutoFit/>
            </a:bodyPr>
            <a:lstStyle/>
            <a:p>
              <a:r>
                <a:rPr lang="en-US" altLang="ja-JP" sz="1200">
                  <a:latin typeface="Charcoal" charset="0"/>
                </a:rPr>
                <a:t>216</a:t>
              </a:r>
              <a:endParaRPr lang="en-US" altLang="ja-JP">
                <a:latin typeface="Charcoal" charset="0"/>
              </a:endParaRPr>
            </a:p>
          </p:txBody>
        </p:sp>
        <p:sp>
          <p:nvSpPr>
            <p:cNvPr id="15384" name="Text Box 12"/>
            <p:cNvSpPr txBox="1">
              <a:spLocks noChangeArrowheads="1"/>
            </p:cNvSpPr>
            <p:nvPr/>
          </p:nvSpPr>
          <p:spPr bwMode="auto">
            <a:xfrm>
              <a:off x="1667" y="3058"/>
              <a:ext cx="283" cy="173"/>
            </a:xfrm>
            <a:prstGeom prst="rect">
              <a:avLst/>
            </a:prstGeom>
            <a:noFill/>
            <a:ln w="9525">
              <a:noFill/>
              <a:miter lim="800000"/>
              <a:headEnd/>
              <a:tailEnd/>
            </a:ln>
          </p:spPr>
          <p:txBody>
            <a:bodyPr wrap="none">
              <a:spAutoFit/>
            </a:bodyPr>
            <a:lstStyle/>
            <a:p>
              <a:r>
                <a:rPr lang="en-US" altLang="ja-JP" sz="1200">
                  <a:latin typeface="Charcoal" charset="0"/>
                </a:rPr>
                <a:t>252</a:t>
              </a:r>
              <a:endParaRPr lang="en-US" altLang="ja-JP">
                <a:latin typeface="Charcoal" charset="0"/>
              </a:endParaRPr>
            </a:p>
          </p:txBody>
        </p:sp>
        <p:sp>
          <p:nvSpPr>
            <p:cNvPr id="15385" name="Text Box 13"/>
            <p:cNvSpPr txBox="1">
              <a:spLocks noChangeArrowheads="1"/>
            </p:cNvSpPr>
            <p:nvPr/>
          </p:nvSpPr>
          <p:spPr bwMode="auto">
            <a:xfrm>
              <a:off x="2102" y="2979"/>
              <a:ext cx="283" cy="173"/>
            </a:xfrm>
            <a:prstGeom prst="rect">
              <a:avLst/>
            </a:prstGeom>
            <a:noFill/>
            <a:ln w="9525">
              <a:noFill/>
              <a:miter lim="800000"/>
              <a:headEnd/>
              <a:tailEnd/>
            </a:ln>
          </p:spPr>
          <p:txBody>
            <a:bodyPr wrap="none">
              <a:spAutoFit/>
            </a:bodyPr>
            <a:lstStyle/>
            <a:p>
              <a:r>
                <a:rPr lang="en-US" altLang="ja-JP" sz="1200">
                  <a:latin typeface="Charcoal" charset="0"/>
                </a:rPr>
                <a:t>288</a:t>
              </a:r>
              <a:endParaRPr lang="en-US" altLang="ja-JP">
                <a:latin typeface="Charcoal" charset="0"/>
              </a:endParaRPr>
            </a:p>
          </p:txBody>
        </p:sp>
        <p:sp>
          <p:nvSpPr>
            <p:cNvPr id="15386" name="Text Box 14"/>
            <p:cNvSpPr txBox="1">
              <a:spLocks noChangeArrowheads="1"/>
            </p:cNvSpPr>
            <p:nvPr/>
          </p:nvSpPr>
          <p:spPr bwMode="auto">
            <a:xfrm>
              <a:off x="2196" y="2632"/>
              <a:ext cx="283" cy="173"/>
            </a:xfrm>
            <a:prstGeom prst="rect">
              <a:avLst/>
            </a:prstGeom>
            <a:noFill/>
            <a:ln w="9525">
              <a:noFill/>
              <a:miter lim="800000"/>
              <a:headEnd/>
              <a:tailEnd/>
            </a:ln>
          </p:spPr>
          <p:txBody>
            <a:bodyPr wrap="none">
              <a:spAutoFit/>
            </a:bodyPr>
            <a:lstStyle/>
            <a:p>
              <a:r>
                <a:rPr lang="en-US" altLang="ja-JP" sz="1200">
                  <a:latin typeface="Charcoal" charset="0"/>
                </a:rPr>
                <a:t>324</a:t>
              </a:r>
              <a:endParaRPr lang="en-US" altLang="ja-JP">
                <a:latin typeface="Charcoal" charset="0"/>
              </a:endParaRPr>
            </a:p>
          </p:txBody>
        </p:sp>
        <p:sp>
          <p:nvSpPr>
            <p:cNvPr id="15387" name="Text Box 15"/>
            <p:cNvSpPr txBox="1">
              <a:spLocks noChangeArrowheads="1"/>
            </p:cNvSpPr>
            <p:nvPr/>
          </p:nvSpPr>
          <p:spPr bwMode="auto">
            <a:xfrm>
              <a:off x="2239" y="2083"/>
              <a:ext cx="283" cy="173"/>
            </a:xfrm>
            <a:prstGeom prst="rect">
              <a:avLst/>
            </a:prstGeom>
            <a:noFill/>
            <a:ln w="9525">
              <a:noFill/>
              <a:miter lim="800000"/>
              <a:headEnd/>
              <a:tailEnd/>
            </a:ln>
          </p:spPr>
          <p:txBody>
            <a:bodyPr wrap="none">
              <a:spAutoFit/>
            </a:bodyPr>
            <a:lstStyle/>
            <a:p>
              <a:r>
                <a:rPr lang="en-US" altLang="ja-JP" sz="1200">
                  <a:latin typeface="Charcoal" charset="0"/>
                </a:rPr>
                <a:t>360</a:t>
              </a:r>
              <a:endParaRPr lang="en-US" altLang="ja-JP">
                <a:latin typeface="Charcoal" charset="0"/>
              </a:endParaRPr>
            </a:p>
          </p:txBody>
        </p:sp>
      </p:grpSp>
      <p:pic>
        <p:nvPicPr>
          <p:cNvPr id="15364" name="Picture 16"/>
          <p:cNvPicPr>
            <a:picLocks noChangeAspect="1" noChangeArrowheads="1"/>
          </p:cNvPicPr>
          <p:nvPr/>
        </p:nvPicPr>
        <p:blipFill>
          <a:blip r:embed="rId4" cstate="print"/>
          <a:srcRect/>
          <a:stretch>
            <a:fillRect/>
          </a:stretch>
        </p:blipFill>
        <p:spPr bwMode="auto">
          <a:xfrm>
            <a:off x="5470525" y="3224213"/>
            <a:ext cx="3292475" cy="2338387"/>
          </a:xfrm>
          <a:prstGeom prst="rect">
            <a:avLst/>
          </a:prstGeom>
          <a:noFill/>
          <a:ln w="9525">
            <a:noFill/>
            <a:miter lim="800000"/>
            <a:headEnd/>
            <a:tailEnd/>
          </a:ln>
        </p:spPr>
      </p:pic>
      <p:sp>
        <p:nvSpPr>
          <p:cNvPr id="15365" name="Text Box 17"/>
          <p:cNvSpPr txBox="1">
            <a:spLocks noChangeArrowheads="1"/>
          </p:cNvSpPr>
          <p:nvPr/>
        </p:nvSpPr>
        <p:spPr bwMode="auto">
          <a:xfrm>
            <a:off x="4700588" y="5715000"/>
            <a:ext cx="4343400" cy="885825"/>
          </a:xfrm>
          <a:prstGeom prst="rect">
            <a:avLst/>
          </a:prstGeom>
          <a:noFill/>
          <a:ln w="9525">
            <a:noFill/>
            <a:miter lim="800000"/>
            <a:headEnd/>
            <a:tailEnd/>
          </a:ln>
        </p:spPr>
        <p:txBody>
          <a:bodyPr>
            <a:spAutoFit/>
          </a:bodyPr>
          <a:lstStyle/>
          <a:p>
            <a:r>
              <a:rPr lang="en-US" altLang="ja-JP" sz="1600">
                <a:latin typeface="Lucida Grande" charset="0"/>
              </a:rPr>
              <a:t>Phase 0</a:t>
            </a:r>
            <a:r>
              <a:rPr lang="ja-JP" altLang="en-US" sz="1600">
                <a:latin typeface="Lucida Grande" charset="0"/>
              </a:rPr>
              <a:t>：</a:t>
            </a:r>
            <a:r>
              <a:rPr lang="en-US" altLang="ja-JP" sz="1600">
                <a:latin typeface="Lucida Grande" charset="0"/>
              </a:rPr>
              <a:t>174.8 deg.</a:t>
            </a:r>
          </a:p>
          <a:p>
            <a:r>
              <a:rPr lang="en-US" altLang="ja-JP" sz="1600">
                <a:latin typeface="Lucida Grande" charset="0"/>
              </a:rPr>
              <a:t>Vcrab  set:1.0MV,  estimated: 0.987MV</a:t>
            </a:r>
            <a:endParaRPr lang="en-US" altLang="ja-JP" sz="1600">
              <a:latin typeface="ヒラギノ角ゴ Pro W6" charset="0"/>
            </a:endParaRPr>
          </a:p>
          <a:p>
            <a:r>
              <a:rPr lang="en-US" altLang="ja-JP" sz="1600">
                <a:latin typeface="Lucida Grande" charset="0"/>
              </a:rPr>
              <a:t>                </a:t>
            </a:r>
            <a:r>
              <a:rPr lang="en-US" altLang="ja-JP">
                <a:solidFill>
                  <a:schemeClr val="hlink"/>
                </a:solidFill>
                <a:latin typeface="Lucida Grande" charset="0"/>
              </a:rPr>
              <a:t>agree very well</a:t>
            </a:r>
            <a:r>
              <a:rPr lang="en-US" altLang="ja-JP" sz="1600">
                <a:latin typeface="ヒラギノ角ゴ Pro W6" charset="0"/>
              </a:rPr>
              <a:t> </a:t>
            </a:r>
            <a:r>
              <a:rPr lang="ja-JP" altLang="en-US" sz="2000" b="1">
                <a:latin typeface="Charcoal" charset="0"/>
              </a:rPr>
              <a:t>　　</a:t>
            </a:r>
          </a:p>
        </p:txBody>
      </p:sp>
      <p:sp>
        <p:nvSpPr>
          <p:cNvPr id="15366" name="Text Box 18"/>
          <p:cNvSpPr txBox="1">
            <a:spLocks noChangeArrowheads="1"/>
          </p:cNvSpPr>
          <p:nvPr/>
        </p:nvSpPr>
        <p:spPr bwMode="auto">
          <a:xfrm>
            <a:off x="212725" y="6354763"/>
            <a:ext cx="184150" cy="457200"/>
          </a:xfrm>
          <a:prstGeom prst="rect">
            <a:avLst/>
          </a:prstGeom>
          <a:noFill/>
          <a:ln w="9525">
            <a:noFill/>
            <a:miter lim="800000"/>
            <a:headEnd/>
            <a:tailEnd/>
          </a:ln>
        </p:spPr>
        <p:txBody>
          <a:bodyPr wrap="none">
            <a:spAutoFit/>
          </a:bodyPr>
          <a:lstStyle/>
          <a:p>
            <a:endParaRPr lang="ja-JP" altLang="en-US">
              <a:latin typeface="Calibri" charset="0"/>
            </a:endParaRPr>
          </a:p>
        </p:txBody>
      </p:sp>
      <p:sp>
        <p:nvSpPr>
          <p:cNvPr id="15367" name="Line 20"/>
          <p:cNvSpPr>
            <a:spLocks noChangeShapeType="1"/>
          </p:cNvSpPr>
          <p:nvPr/>
        </p:nvSpPr>
        <p:spPr bwMode="auto">
          <a:xfrm flipV="1">
            <a:off x="7502525" y="685800"/>
            <a:ext cx="0" cy="228600"/>
          </a:xfrm>
          <a:prstGeom prst="line">
            <a:avLst/>
          </a:prstGeom>
          <a:noFill/>
          <a:ln w="19050">
            <a:solidFill>
              <a:srgbClr val="FF00FF"/>
            </a:solidFill>
            <a:round/>
            <a:headEnd/>
            <a:tailEnd type="triangle" w="med" len="med"/>
          </a:ln>
        </p:spPr>
        <p:txBody>
          <a:bodyPr wrap="none" anchor="ctr"/>
          <a:lstStyle/>
          <a:p>
            <a:endParaRPr lang="ja-JP" altLang="en-US"/>
          </a:p>
        </p:txBody>
      </p:sp>
      <p:sp>
        <p:nvSpPr>
          <p:cNvPr id="15368" name="Text Box 21"/>
          <p:cNvSpPr txBox="1">
            <a:spLocks noChangeArrowheads="1"/>
          </p:cNvSpPr>
          <p:nvPr/>
        </p:nvSpPr>
        <p:spPr bwMode="auto">
          <a:xfrm>
            <a:off x="7239000" y="838200"/>
            <a:ext cx="525463" cy="274638"/>
          </a:xfrm>
          <a:prstGeom prst="rect">
            <a:avLst/>
          </a:prstGeom>
          <a:noFill/>
          <a:ln w="9525">
            <a:noFill/>
            <a:miter lim="800000"/>
            <a:headEnd/>
            <a:tailEnd/>
          </a:ln>
        </p:spPr>
        <p:txBody>
          <a:bodyPr wrap="none">
            <a:spAutoFit/>
          </a:bodyPr>
          <a:lstStyle/>
          <a:p>
            <a:r>
              <a:rPr lang="en-US" altLang="ja-JP" sz="1200" b="1">
                <a:solidFill>
                  <a:srgbClr val="FF00FF"/>
                </a:solidFill>
                <a:latin typeface="Lucida Grande" charset="0"/>
              </a:rPr>
              <a:t>crab</a:t>
            </a:r>
            <a:endParaRPr lang="en-US" altLang="ja-JP">
              <a:latin typeface="Calibri" charset="0"/>
            </a:endParaRPr>
          </a:p>
        </p:txBody>
      </p:sp>
      <p:sp>
        <p:nvSpPr>
          <p:cNvPr id="15369" name="Text Box 22"/>
          <p:cNvSpPr txBox="1">
            <a:spLocks noChangeArrowheads="1"/>
          </p:cNvSpPr>
          <p:nvPr/>
        </p:nvSpPr>
        <p:spPr bwMode="auto">
          <a:xfrm>
            <a:off x="1295400" y="609600"/>
            <a:ext cx="2971800" cy="581025"/>
          </a:xfrm>
          <a:prstGeom prst="rect">
            <a:avLst/>
          </a:prstGeom>
          <a:noFill/>
          <a:ln w="9525">
            <a:noFill/>
            <a:miter lim="800000"/>
            <a:headEnd/>
            <a:tailEnd/>
          </a:ln>
        </p:spPr>
        <p:txBody>
          <a:bodyPr>
            <a:spAutoFit/>
          </a:bodyPr>
          <a:lstStyle/>
          <a:p>
            <a:r>
              <a:rPr lang="en-US" altLang="ja-JP" sz="1600">
                <a:latin typeface="Lucida Grande" charset="0"/>
              </a:rPr>
              <a:t>Horizontal orbit by crab kick</a:t>
            </a:r>
          </a:p>
        </p:txBody>
      </p:sp>
      <p:sp>
        <p:nvSpPr>
          <p:cNvPr id="15370" name="Rectangle 23"/>
          <p:cNvSpPr>
            <a:spLocks noChangeArrowheads="1"/>
          </p:cNvSpPr>
          <p:nvPr/>
        </p:nvSpPr>
        <p:spPr bwMode="auto">
          <a:xfrm>
            <a:off x="0" y="1828800"/>
            <a:ext cx="4267200" cy="830263"/>
          </a:xfrm>
          <a:prstGeom prst="rect">
            <a:avLst/>
          </a:prstGeom>
          <a:solidFill>
            <a:schemeClr val="bg1"/>
          </a:solidFill>
          <a:ln w="9525">
            <a:noFill/>
            <a:miter lim="800000"/>
            <a:headEnd/>
            <a:tailEnd/>
          </a:ln>
        </p:spPr>
        <p:txBody>
          <a:bodyPr>
            <a:spAutoFit/>
          </a:bodyPr>
          <a:lstStyle/>
          <a:p>
            <a:endParaRPr lang="en-US" altLang="ja-JP" sz="1600">
              <a:latin typeface="ヒラギノ角ゴ Pro W6" charset="0"/>
            </a:endParaRPr>
          </a:p>
          <a:p>
            <a:r>
              <a:rPr lang="en-US" altLang="ja-JP" sz="1600">
                <a:latin typeface="Lucida Grande" charset="0"/>
              </a:rPr>
              <a:t>Horizontal kick by crab cavity (rad)</a:t>
            </a:r>
          </a:p>
          <a:p>
            <a:r>
              <a:rPr lang="en-US" altLang="ja-JP" sz="1600">
                <a:latin typeface="Lucida Grande" charset="0"/>
              </a:rPr>
              <a:t>(Estimated from orbits around the ring)</a:t>
            </a:r>
            <a:endParaRPr lang="en-US" altLang="ja-JP">
              <a:latin typeface="ヒラギノ角ゴ Pro W6" charset="0"/>
            </a:endParaRPr>
          </a:p>
        </p:txBody>
      </p:sp>
      <p:pic>
        <p:nvPicPr>
          <p:cNvPr id="15371" name="Picture 24"/>
          <p:cNvPicPr>
            <a:picLocks noChangeAspect="1" noChangeArrowheads="1"/>
          </p:cNvPicPr>
          <p:nvPr/>
        </p:nvPicPr>
        <p:blipFill>
          <a:blip r:embed="rId5" cstate="print"/>
          <a:srcRect/>
          <a:stretch>
            <a:fillRect/>
          </a:stretch>
        </p:blipFill>
        <p:spPr bwMode="auto">
          <a:xfrm>
            <a:off x="4038600" y="369888"/>
            <a:ext cx="4953000" cy="2297112"/>
          </a:xfrm>
          <a:prstGeom prst="rect">
            <a:avLst/>
          </a:prstGeom>
          <a:noFill/>
          <a:ln w="9525">
            <a:noFill/>
            <a:miter lim="800000"/>
            <a:headEnd/>
            <a:tailEnd/>
          </a:ln>
        </p:spPr>
      </p:pic>
      <p:sp>
        <p:nvSpPr>
          <p:cNvPr id="15372" name="Line 25"/>
          <p:cNvSpPr>
            <a:spLocks noChangeShapeType="1"/>
          </p:cNvSpPr>
          <p:nvPr/>
        </p:nvSpPr>
        <p:spPr bwMode="auto">
          <a:xfrm flipV="1">
            <a:off x="7280275" y="990600"/>
            <a:ext cx="0" cy="228600"/>
          </a:xfrm>
          <a:prstGeom prst="line">
            <a:avLst/>
          </a:prstGeom>
          <a:noFill/>
          <a:ln w="19050">
            <a:solidFill>
              <a:srgbClr val="FF00FF"/>
            </a:solidFill>
            <a:round/>
            <a:headEnd/>
            <a:tailEnd type="triangle" w="med" len="med"/>
          </a:ln>
        </p:spPr>
        <p:txBody>
          <a:bodyPr wrap="none" anchor="ctr"/>
          <a:lstStyle/>
          <a:p>
            <a:endParaRPr lang="ja-JP" altLang="en-US"/>
          </a:p>
        </p:txBody>
      </p:sp>
      <p:sp>
        <p:nvSpPr>
          <p:cNvPr id="15373" name="Text Box 26"/>
          <p:cNvSpPr txBox="1">
            <a:spLocks noChangeArrowheads="1"/>
          </p:cNvSpPr>
          <p:nvPr/>
        </p:nvSpPr>
        <p:spPr bwMode="auto">
          <a:xfrm>
            <a:off x="7010400" y="1152525"/>
            <a:ext cx="525463" cy="274638"/>
          </a:xfrm>
          <a:prstGeom prst="rect">
            <a:avLst/>
          </a:prstGeom>
          <a:noFill/>
          <a:ln w="9525">
            <a:noFill/>
            <a:miter lim="800000"/>
            <a:headEnd/>
            <a:tailEnd/>
          </a:ln>
        </p:spPr>
        <p:txBody>
          <a:bodyPr wrap="none">
            <a:spAutoFit/>
          </a:bodyPr>
          <a:lstStyle/>
          <a:p>
            <a:r>
              <a:rPr lang="en-US" altLang="ja-JP" sz="1200" b="1">
                <a:solidFill>
                  <a:srgbClr val="FF00FF"/>
                </a:solidFill>
                <a:latin typeface="Lucida Grande" charset="0"/>
              </a:rPr>
              <a:t>crab</a:t>
            </a:r>
            <a:endParaRPr lang="en-US" altLang="ja-JP" sz="1600">
              <a:latin typeface="ヒラギノ角ゴ Pro W6" charset="0"/>
            </a:endParaRPr>
          </a:p>
        </p:txBody>
      </p:sp>
      <p:sp>
        <p:nvSpPr>
          <p:cNvPr id="15374" name="Line 27"/>
          <p:cNvSpPr>
            <a:spLocks noChangeShapeType="1"/>
          </p:cNvSpPr>
          <p:nvPr/>
        </p:nvSpPr>
        <p:spPr bwMode="auto">
          <a:xfrm>
            <a:off x="3505200" y="990600"/>
            <a:ext cx="685800" cy="0"/>
          </a:xfrm>
          <a:prstGeom prst="line">
            <a:avLst/>
          </a:prstGeom>
          <a:noFill/>
          <a:ln w="9525">
            <a:solidFill>
              <a:schemeClr val="tx1"/>
            </a:solidFill>
            <a:round/>
            <a:headEnd/>
            <a:tailEnd type="triangle" w="med" len="med"/>
          </a:ln>
        </p:spPr>
        <p:txBody>
          <a:bodyPr wrap="none" anchor="ctr"/>
          <a:lstStyle/>
          <a:p>
            <a:endParaRPr lang="ja-JP" altLang="en-US"/>
          </a:p>
        </p:txBody>
      </p:sp>
      <p:sp>
        <p:nvSpPr>
          <p:cNvPr id="15375" name="テキスト ボックス 27"/>
          <p:cNvSpPr txBox="1">
            <a:spLocks noChangeArrowheads="1"/>
          </p:cNvSpPr>
          <p:nvPr/>
        </p:nvSpPr>
        <p:spPr bwMode="auto">
          <a:xfrm>
            <a:off x="6832600" y="0"/>
            <a:ext cx="1930400" cy="369888"/>
          </a:xfrm>
          <a:prstGeom prst="rect">
            <a:avLst/>
          </a:prstGeom>
          <a:noFill/>
          <a:ln w="9525">
            <a:noFill/>
            <a:miter lim="800000"/>
            <a:headEnd/>
            <a:tailEnd/>
          </a:ln>
        </p:spPr>
        <p:txBody>
          <a:bodyPr wrap="none">
            <a:spAutoFit/>
          </a:bodyPr>
          <a:lstStyle/>
          <a:p>
            <a:r>
              <a:rPr lang="en-US" altLang="ja-JP">
                <a:latin typeface="Calibri" charset="0"/>
              </a:rPr>
              <a:t>H. Koiso, A. Morita</a:t>
            </a:r>
            <a:endParaRPr lang="ja-JP" altLang="en-US">
              <a:latin typeface="Calibri"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578</TotalTime>
  <Words>970</Words>
  <Application>Microsoft Office PowerPoint</Application>
  <PresentationFormat>画面に合わせる (4:3)</PresentationFormat>
  <Paragraphs>264</Paragraphs>
  <Slides>22</Slides>
  <Notes>13</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22</vt:i4>
      </vt:variant>
    </vt:vector>
  </HeadingPairs>
  <TitlesOfParts>
    <vt:vector size="24" baseType="lpstr">
      <vt:lpstr>Office テーマ</vt:lpstr>
      <vt:lpstr>Equation</vt:lpstr>
      <vt:lpstr>KEK-B crab trips &amp; RF signals</vt:lpstr>
      <vt:lpstr>スライド 2</vt:lpstr>
      <vt:lpstr>Data taking</vt:lpstr>
      <vt:lpstr>スライド 4</vt:lpstr>
      <vt:lpstr>スライド 5</vt:lpstr>
      <vt:lpstr>スライド 6</vt:lpstr>
      <vt:lpstr>スライド 7</vt:lpstr>
      <vt:lpstr>Crab kickによるCOD</vt:lpstr>
      <vt:lpstr>Crab Phase Scan (LER)</vt:lpstr>
      <vt:lpstr>スライド 10</vt:lpstr>
      <vt:lpstr>スライド 11</vt:lpstr>
      <vt:lpstr>スライド 12</vt:lpstr>
      <vt:lpstr>スライド 13</vt:lpstr>
      <vt:lpstr>Beam loading depend on the beam position</vt:lpstr>
      <vt:lpstr>In LER negative beam loading case</vt:lpstr>
      <vt:lpstr>In HER positive beam loading case</vt:lpstr>
      <vt:lpstr>summary</vt:lpstr>
      <vt:lpstr>スライド 18</vt:lpstr>
      <vt:lpstr>スライド 19</vt:lpstr>
      <vt:lpstr>スライド 20</vt:lpstr>
      <vt:lpstr>スライド 21</vt:lpstr>
      <vt:lpstr>スライド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KEK-B crab trips &amp; RF signals</dc:title>
  <dc:creator>naka</dc:creator>
  <cp:lastModifiedBy>naka</cp:lastModifiedBy>
  <cp:revision>6</cp:revision>
  <dcterms:created xsi:type="dcterms:W3CDTF">2010-12-06T05:00:02Z</dcterms:created>
  <dcterms:modified xsi:type="dcterms:W3CDTF">2010-12-16T07:52:44Z</dcterms:modified>
</cp:coreProperties>
</file>