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6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02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4347390" y="260651"/>
            <a:ext cx="6741180" cy="3168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3" y="260650"/>
            <a:ext cx="4203947" cy="316835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32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7017" y="548697"/>
            <a:ext cx="1627200" cy="57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1104016" y="6042000"/>
            <a:ext cx="816000" cy="816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32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1085866" y="4365104"/>
            <a:ext cx="10625665" cy="1080120"/>
          </a:xfrm>
        </p:spPr>
        <p:txBody>
          <a:bodyPr/>
          <a:lstStyle>
            <a:lvl1pPr>
              <a:lnSpc>
                <a:spcPct val="100000"/>
              </a:lnSpc>
              <a:defRPr sz="3333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Insert the title of your </a:t>
            </a:r>
            <a:br>
              <a:rPr lang="en-GB" noProof="0" dirty="0" smtClean="0"/>
            </a:br>
            <a:r>
              <a:rPr lang="en-GB" noProof="0" dirty="0" smtClean="0"/>
              <a:t>presentation here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1104017" y="3928576"/>
            <a:ext cx="10607516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20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 smtClean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7728182" y="3196597"/>
            <a:ext cx="3360373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4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200" b="1" i="0" kern="0" spc="4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11232000" y="260650"/>
            <a:ext cx="960000" cy="316835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32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104901" y="5534100"/>
            <a:ext cx="10606617" cy="391177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969696"/>
                </a:solidFill>
              </a:defRPr>
            </a:lvl1pPr>
            <a:lvl2pPr marL="237047" indent="0">
              <a:buNone/>
              <a:defRPr sz="2000" b="1"/>
            </a:lvl2pPr>
            <a:lvl3pPr marL="474097" indent="0">
              <a:buNone/>
              <a:defRPr sz="2000" b="1"/>
            </a:lvl3pPr>
            <a:lvl4pPr marL="719613" indent="0">
              <a:buNone/>
              <a:defRPr sz="2000" b="1"/>
            </a:lvl4pPr>
            <a:lvl5pPr marL="956661" indent="0">
              <a:buNone/>
              <a:defRPr sz="2000" b="1"/>
            </a:lvl5pPr>
          </a:lstStyle>
          <a:p>
            <a:pPr lvl="0"/>
            <a:r>
              <a:rPr lang="en-GB" noProof="0" dirty="0" smtClean="0"/>
              <a:t>Insert the occasion and date of your presentation here</a:t>
            </a:r>
          </a:p>
        </p:txBody>
      </p:sp>
    </p:spTree>
    <p:extLst>
      <p:ext uri="{BB962C8B-B14F-4D97-AF65-F5344CB8AC3E}">
        <p14:creationId xmlns:p14="http://schemas.microsoft.com/office/powerpoint/2010/main" val="24924859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35556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1102800" y="1412886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0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1246455" y="1484781"/>
            <a:ext cx="10514177" cy="4608515"/>
          </a:xfrm>
        </p:spPr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41129553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390658" y="1341442"/>
            <a:ext cx="5041900" cy="4679951"/>
          </a:xfrm>
        </p:spPr>
        <p:txBody>
          <a:bodyPr/>
          <a:lstStyle>
            <a:lvl1pPr marL="237050" indent="-237050">
              <a:buClr>
                <a:schemeClr val="tx1"/>
              </a:buClr>
              <a:buFont typeface="Arial" panose="020B0604020202020204" pitchFamily="34" charset="0"/>
              <a:buChar char="•"/>
              <a:defRPr sz="2267"/>
            </a:lvl1pPr>
            <a:lvl2pPr marL="474097" indent="-237050">
              <a:buSzPct val="100000"/>
              <a:buFont typeface="Symbol" panose="05050102010706020507" pitchFamily="18" charset="2"/>
              <a:buChar char="-"/>
              <a:defRPr sz="2267"/>
            </a:lvl2pPr>
            <a:lvl3pPr marL="719614" indent="-245517">
              <a:buFont typeface="Symbol" panose="05050102010706020507" pitchFamily="18" charset="2"/>
              <a:buChar char="-"/>
              <a:defRPr sz="2267"/>
            </a:lvl3pPr>
            <a:lvl4pPr marL="956663" indent="-237050">
              <a:buFont typeface="Symbol" panose="05050102010706020507" pitchFamily="18" charset="2"/>
              <a:buChar char="-"/>
              <a:defRPr sz="2267"/>
            </a:lvl4pPr>
            <a:lvl5pPr marL="1193711" indent="-237050">
              <a:buFont typeface="Symbol" panose="05050102010706020507" pitchFamily="18" charset="2"/>
              <a:buChar char="-"/>
              <a:defRPr sz="2267"/>
            </a:lvl5pPr>
            <a:lvl6pPr marL="1432878" indent="-239167">
              <a:buFont typeface="Symbol" panose="05050102010706020507" pitchFamily="18" charset="2"/>
              <a:buChar char="-"/>
              <a:defRPr sz="2000"/>
            </a:lvl6pPr>
            <a:lvl7pPr marL="1676275" indent="-243399">
              <a:buFont typeface="Symbol" panose="05050102010706020507" pitchFamily="18" charset="2"/>
              <a:buChar char="-"/>
              <a:defRPr sz="2000"/>
            </a:lvl7pPr>
            <a:lvl8pPr marL="1915440" indent="-239167">
              <a:buFont typeface="Symbol" panose="05050102010706020507" pitchFamily="18" charset="2"/>
              <a:buChar char="-"/>
              <a:defRPr sz="2000"/>
            </a:lvl8pPr>
            <a:lvl9pPr marL="2152490" indent="-237050"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6671742" y="1337875"/>
            <a:ext cx="5041900" cy="4679951"/>
          </a:xfrm>
        </p:spPr>
        <p:txBody>
          <a:bodyPr/>
          <a:lstStyle>
            <a:lvl1pPr marL="237050" indent="-237050">
              <a:buClr>
                <a:schemeClr val="tx1"/>
              </a:buClr>
              <a:buFont typeface="Arial" panose="020B0604020202020204" pitchFamily="34" charset="0"/>
              <a:buChar char="•"/>
              <a:defRPr sz="2267"/>
            </a:lvl1pPr>
            <a:lvl2pPr marL="474097" indent="-237050">
              <a:buSzPct val="100000"/>
              <a:buFont typeface="Symbol" panose="05050102010706020507" pitchFamily="18" charset="2"/>
              <a:buChar char="-"/>
              <a:defRPr sz="2267"/>
            </a:lvl2pPr>
            <a:lvl3pPr marL="719614" indent="-245517">
              <a:buFont typeface="Symbol" panose="05050102010706020507" pitchFamily="18" charset="2"/>
              <a:buChar char="-"/>
              <a:defRPr sz="2267"/>
            </a:lvl3pPr>
            <a:lvl4pPr marL="956663" indent="-237050">
              <a:buFont typeface="Symbol" panose="05050102010706020507" pitchFamily="18" charset="2"/>
              <a:buChar char="-"/>
              <a:defRPr sz="2267"/>
            </a:lvl4pPr>
            <a:lvl5pPr marL="1193711" indent="-237050">
              <a:buFont typeface="Symbol" panose="05050102010706020507" pitchFamily="18" charset="2"/>
              <a:buChar char="-"/>
              <a:defRPr sz="2267"/>
            </a:lvl5pPr>
            <a:lvl6pPr marL="1432878" indent="-239167">
              <a:buFont typeface="Symbol" panose="05050102010706020507" pitchFamily="18" charset="2"/>
              <a:buChar char="-"/>
              <a:defRPr sz="2000"/>
            </a:lvl6pPr>
            <a:lvl7pPr marL="1676275" indent="-243399">
              <a:buFont typeface="Symbol" panose="05050102010706020507" pitchFamily="18" charset="2"/>
              <a:buChar char="-"/>
              <a:defRPr sz="2000"/>
            </a:lvl7pPr>
            <a:lvl8pPr marL="1915440" indent="-239167">
              <a:buFont typeface="Symbol" panose="05050102010706020507" pitchFamily="18" charset="2"/>
              <a:buChar char="-"/>
              <a:defRPr sz="2000"/>
            </a:lvl8pPr>
            <a:lvl9pPr marL="2152490" indent="-237050"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568098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1102800" y="1412886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0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1251230" y="1449814"/>
            <a:ext cx="5041900" cy="4571585"/>
          </a:xfrm>
        </p:spPr>
        <p:txBody>
          <a:bodyPr/>
          <a:lstStyle>
            <a:lvl1pPr marL="237050" indent="-237050">
              <a:buClr>
                <a:schemeClr val="tx1"/>
              </a:buClr>
              <a:buFont typeface="Arial" panose="020B0604020202020204" pitchFamily="34" charset="0"/>
              <a:buChar char="•"/>
              <a:defRPr sz="2267"/>
            </a:lvl1pPr>
            <a:lvl2pPr marL="474097" indent="-237050">
              <a:buSzPct val="100000"/>
              <a:buFont typeface="Symbol" panose="05050102010706020507" pitchFamily="18" charset="2"/>
              <a:buChar char="-"/>
              <a:defRPr sz="2267"/>
            </a:lvl2pPr>
            <a:lvl3pPr marL="719614" indent="-245517">
              <a:buFont typeface="Symbol" panose="05050102010706020507" pitchFamily="18" charset="2"/>
              <a:buChar char="-"/>
              <a:defRPr sz="2267"/>
            </a:lvl3pPr>
            <a:lvl4pPr marL="956663" indent="-237050">
              <a:buFont typeface="Symbol" panose="05050102010706020507" pitchFamily="18" charset="2"/>
              <a:buChar char="-"/>
              <a:defRPr sz="2267"/>
            </a:lvl4pPr>
            <a:lvl5pPr marL="1193711" indent="-237050">
              <a:buFont typeface="Symbol" panose="05050102010706020507" pitchFamily="18" charset="2"/>
              <a:buChar char="-"/>
              <a:defRPr sz="2267"/>
            </a:lvl5pPr>
            <a:lvl6pPr marL="1432878" indent="-239167">
              <a:buFont typeface="Symbol" panose="05050102010706020507" pitchFamily="18" charset="2"/>
              <a:buChar char="-"/>
              <a:defRPr sz="2000"/>
            </a:lvl6pPr>
            <a:lvl7pPr marL="1676275" indent="-243399">
              <a:buFont typeface="Symbol" panose="05050102010706020507" pitchFamily="18" charset="2"/>
              <a:buChar char="-"/>
              <a:defRPr sz="2000"/>
            </a:lvl7pPr>
            <a:lvl8pPr marL="1915440" indent="-239167">
              <a:buFont typeface="Symbol" panose="05050102010706020507" pitchFamily="18" charset="2"/>
              <a:buChar char="-"/>
              <a:defRPr sz="2000"/>
            </a:lvl8pPr>
            <a:lvl9pPr marL="2152490" indent="-237050"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6532314" y="1446237"/>
            <a:ext cx="5041900" cy="4575155"/>
          </a:xfrm>
        </p:spPr>
        <p:txBody>
          <a:bodyPr/>
          <a:lstStyle>
            <a:lvl1pPr marL="237050" indent="-237050">
              <a:buClr>
                <a:schemeClr val="tx1"/>
              </a:buClr>
              <a:buFont typeface="Arial" panose="020B0604020202020204" pitchFamily="34" charset="0"/>
              <a:buChar char="•"/>
              <a:defRPr sz="2267"/>
            </a:lvl1pPr>
            <a:lvl2pPr marL="474097" indent="-237050">
              <a:buSzPct val="100000"/>
              <a:buFont typeface="Symbol" panose="05050102010706020507" pitchFamily="18" charset="2"/>
              <a:buChar char="-"/>
              <a:defRPr sz="2267"/>
            </a:lvl2pPr>
            <a:lvl3pPr marL="719614" indent="-245517">
              <a:buFont typeface="Symbol" panose="05050102010706020507" pitchFamily="18" charset="2"/>
              <a:buChar char="-"/>
              <a:defRPr sz="2267"/>
            </a:lvl3pPr>
            <a:lvl4pPr marL="956663" indent="-237050">
              <a:buFont typeface="Symbol" panose="05050102010706020507" pitchFamily="18" charset="2"/>
              <a:buChar char="-"/>
              <a:defRPr sz="2267"/>
            </a:lvl4pPr>
            <a:lvl5pPr marL="1193711" indent="-237050">
              <a:buFont typeface="Symbol" panose="05050102010706020507" pitchFamily="18" charset="2"/>
              <a:buChar char="-"/>
              <a:defRPr sz="2267"/>
            </a:lvl5pPr>
            <a:lvl6pPr marL="1432878" indent="-239167">
              <a:buFont typeface="Symbol" panose="05050102010706020507" pitchFamily="18" charset="2"/>
              <a:buChar char="-"/>
              <a:defRPr sz="2000"/>
            </a:lvl6pPr>
            <a:lvl7pPr marL="1676275" indent="-243399">
              <a:buFont typeface="Symbol" panose="05050102010706020507" pitchFamily="18" charset="2"/>
              <a:buChar char="-"/>
              <a:defRPr sz="2000"/>
            </a:lvl7pPr>
            <a:lvl8pPr marL="1915440" indent="-239167">
              <a:buFont typeface="Symbol" panose="05050102010706020507" pitchFamily="18" charset="2"/>
              <a:buChar char="-"/>
              <a:defRPr sz="2000"/>
            </a:lvl8pPr>
            <a:lvl9pPr marL="2152490" indent="-237050"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41693933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29117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1102800" y="1412886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0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306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1102794" y="1019814"/>
            <a:ext cx="11089207" cy="5577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1102784" y="1019823"/>
            <a:ext cx="3052949" cy="557783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237050" indent="-23705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2267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2267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2267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2267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2267"/>
            </a:lvl5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  <a:endParaRPr lang="de-DE" dirty="0" smtClean="0"/>
          </a:p>
          <a:p>
            <a:pPr lvl="2"/>
            <a:r>
              <a:rPr lang="en-GB" noProof="0" dirty="0" smtClean="0"/>
              <a:t>Third level</a:t>
            </a:r>
            <a:endParaRPr lang="de-DE" dirty="0" smtClean="0"/>
          </a:p>
          <a:p>
            <a:pPr lvl="3"/>
            <a:r>
              <a:rPr lang="en-GB" noProof="0" dirty="0" smtClean="0"/>
              <a:t>Fourth level</a:t>
            </a:r>
            <a:endParaRPr lang="de-DE" dirty="0" smtClean="0"/>
          </a:p>
          <a:p>
            <a:pPr lvl="4"/>
            <a:r>
              <a:rPr lang="en-GB" noProof="0" dirty="0" smtClean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2685" y="285757"/>
            <a:ext cx="1353600" cy="48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6" y="1019813"/>
            <a:ext cx="864000" cy="864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3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9281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69615" y="288001"/>
            <a:ext cx="8944033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effectLst/>
              </a:rPr>
              <a:t>Enter </a:t>
            </a:r>
            <a:r>
              <a:rPr lang="de-CH" dirty="0" err="1" smtClean="0">
                <a:effectLst/>
              </a:rPr>
              <a:t>slide</a:t>
            </a:r>
            <a:r>
              <a:rPr lang="de-CH" dirty="0" smtClean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749" y="6624000"/>
            <a:ext cx="767656" cy="19685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67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6" y="1412879"/>
            <a:ext cx="816000" cy="816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32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0667" y="1341443"/>
            <a:ext cx="10322983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4000" y="285757"/>
            <a:ext cx="1353600" cy="48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6902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marL="0" marR="0" indent="0" algn="l" defTabSz="121917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32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609555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6pPr>
      <a:lvl7pPr marL="1219108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7pPr>
      <a:lvl8pPr marL="1828664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8pPr>
      <a:lvl9pPr marL="2438218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9pPr>
    </p:titleStyle>
    <p:bodyStyle>
      <a:lvl1pPr marL="237050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267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474097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474097" indent="24551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956663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1193711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432878" indent="-23916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6pPr>
      <a:lvl7pPr marL="1676275" indent="-243399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7pPr>
      <a:lvl8pPr marL="1915440" indent="-23916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8pPr>
      <a:lvl9pPr marL="2152490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5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0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64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1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772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32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88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43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381544" y="1464049"/>
            <a:ext cx="8944033" cy="508500"/>
          </a:xfrm>
        </p:spPr>
        <p:txBody>
          <a:bodyPr/>
          <a:lstStyle/>
          <a:p>
            <a:r>
              <a:rPr lang="en-GB" sz="3600" dirty="0" smtClean="0"/>
              <a:t>WP6: e+ production at PSI</a:t>
            </a:r>
            <a:br>
              <a:rPr lang="en-GB" sz="3600" dirty="0" smtClean="0"/>
            </a:br>
            <a:r>
              <a:rPr lang="en-GB" sz="1400" dirty="0" smtClean="0"/>
              <a:t>FCC injector coordination meeting #4    </a:t>
            </a:r>
            <a:r>
              <a:rPr lang="en-GB" sz="1400" dirty="0" smtClean="0"/>
              <a:t>R. Zennaro 11.03.2021</a:t>
            </a:r>
            <a:endParaRPr lang="en-GB" sz="1400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 defTabSz="1219170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  <a:latin typeface="Calibri"/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  <a:latin typeface="Calibri"/>
              </a:rPr>
              <a:pPr algn="r" defTabSz="1219170" eaLnBrk="0" fontAlgn="base" hangingPunct="0">
                <a:spcAft>
                  <a:spcPct val="0"/>
                </a:spcAft>
                <a:defRPr/>
              </a:pPr>
              <a:t>1</a:t>
            </a:fld>
            <a:endParaRPr lang="de-DE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771562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725456" y="164638"/>
            <a:ext cx="8944033" cy="508500"/>
          </a:xfrm>
        </p:spPr>
        <p:txBody>
          <a:bodyPr/>
          <a:lstStyle/>
          <a:p>
            <a:r>
              <a:rPr lang="en-GB" sz="2400" dirty="0"/>
              <a:t>e</a:t>
            </a:r>
            <a:r>
              <a:rPr lang="en-GB" sz="2400" noProof="0" dirty="0" smtClean="0"/>
              <a:t>- beam line from Aramis</a:t>
            </a:r>
            <a:endParaRPr lang="en-GB" sz="2400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 defTabSz="1219170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  <a:latin typeface="Calibri"/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  <a:latin typeface="Calibri"/>
              </a:rPr>
              <a:pPr algn="r" defTabSz="1219170" eaLnBrk="0" fontAlgn="base" hangingPunct="0">
                <a:spcAft>
                  <a:spcPct val="0"/>
                </a:spcAft>
                <a:defRPr/>
              </a:pPr>
              <a:t>2</a:t>
            </a:fld>
            <a:endParaRPr lang="de-DE" dirty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94635" y="890713"/>
            <a:ext cx="10058400" cy="5733287"/>
            <a:chOff x="1194635" y="890713"/>
            <a:chExt cx="10058400" cy="573328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4635" y="890713"/>
              <a:ext cx="10058400" cy="5733287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371600" y="1026695"/>
              <a:ext cx="1949116" cy="2807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800" dirty="0" smtClean="0">
                  <a:solidFill>
                    <a:srgbClr val="000000"/>
                  </a:solidFill>
                  <a:latin typeface="Calibri"/>
                </a:rPr>
                <a:t>Courtesy of S. Reiche</a:t>
              </a:r>
              <a:endParaRPr lang="en-US" sz="1800" dirty="0" smtClean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5069305" y="6240379"/>
              <a:ext cx="2253916" cy="31282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531143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37564" y="303050"/>
            <a:ext cx="8944033" cy="508500"/>
          </a:xfrm>
        </p:spPr>
        <p:txBody>
          <a:bodyPr/>
          <a:lstStyle/>
          <a:p>
            <a:r>
              <a:rPr lang="de-CH" sz="2400" dirty="0"/>
              <a:t>Experimental </a:t>
            </a:r>
            <a:r>
              <a:rPr lang="de-CH" sz="2400" dirty="0" err="1"/>
              <a:t>area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 defTabSz="1219170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  <a:latin typeface="Calibri"/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  <a:latin typeface="Calibri"/>
              </a:rPr>
              <a:pPr algn="r" defTabSz="1219170" eaLnBrk="0" fontAlgn="base" hangingPunct="0">
                <a:spcAft>
                  <a:spcPct val="0"/>
                </a:spcAft>
                <a:defRPr/>
              </a:pPr>
              <a:t>3</a:t>
            </a:fld>
            <a:endParaRPr lang="de-DE" dirty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6" name="Straight Arrow Connector 5"/>
          <p:cNvCxnSpPr>
            <a:endCxn id="18" idx="1"/>
          </p:cNvCxnSpPr>
          <p:nvPr/>
        </p:nvCxnSpPr>
        <p:spPr bwMode="auto">
          <a:xfrm>
            <a:off x="1007435" y="2660915"/>
            <a:ext cx="347921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Rectangle 6"/>
          <p:cNvSpPr/>
          <p:nvPr/>
        </p:nvSpPr>
        <p:spPr bwMode="auto">
          <a:xfrm>
            <a:off x="1964291" y="2475447"/>
            <a:ext cx="60959" cy="384043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4486651" y="2324877"/>
            <a:ext cx="576064" cy="6720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4648165" y="2564904"/>
            <a:ext cx="96011" cy="192021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2002594" y="2756925"/>
            <a:ext cx="248405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3269019" y="2756926"/>
            <a:ext cx="1056117" cy="1920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>
                <a:solidFill>
                  <a:srgbClr val="003B6E">
                    <a:lumMod val="60000"/>
                    <a:lumOff val="40000"/>
                  </a:srgbClr>
                </a:solidFill>
                <a:latin typeface="Calibri"/>
              </a:rPr>
              <a:t>light</a:t>
            </a:r>
            <a:endParaRPr lang="en-US" sz="1600" dirty="0" err="1">
              <a:solidFill>
                <a:srgbClr val="003B6E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28992" y="2322571"/>
            <a:ext cx="1056117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>
                <a:solidFill>
                  <a:srgbClr val="C50006"/>
                </a:solidFill>
                <a:latin typeface="Calibri"/>
              </a:rPr>
              <a:t>e-</a:t>
            </a:r>
            <a:endParaRPr lang="en-US" sz="1600" dirty="0" err="1">
              <a:solidFill>
                <a:srgbClr val="C50006"/>
              </a:solidFill>
              <a:latin typeface="Calibri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5062715" y="2660915"/>
            <a:ext cx="602584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5062715" y="2564904"/>
            <a:ext cx="477770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5221199" y="2240681"/>
            <a:ext cx="582951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>
                <a:solidFill>
                  <a:srgbClr val="197418">
                    <a:lumMod val="60000"/>
                    <a:lumOff val="40000"/>
                  </a:srgbClr>
                </a:solidFill>
                <a:latin typeface="Calibri"/>
              </a:rPr>
              <a:t>e+</a:t>
            </a:r>
            <a:endParaRPr lang="en-US" sz="1600" dirty="0" err="1">
              <a:solidFill>
                <a:srgbClr val="197418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9829041" y="2346573"/>
            <a:ext cx="384043" cy="38404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 bwMode="auto">
          <a:xfrm flipV="1">
            <a:off x="10193621" y="1796819"/>
            <a:ext cx="510892" cy="76808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35" name="Straight Arrow Connector 34"/>
          <p:cNvCxnSpPr>
            <a:stCxn id="30" idx="3"/>
          </p:cNvCxnSpPr>
          <p:nvPr/>
        </p:nvCxnSpPr>
        <p:spPr bwMode="auto">
          <a:xfrm flipV="1">
            <a:off x="10213085" y="1952837"/>
            <a:ext cx="626367" cy="58575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38" name="Straight Arrow Connector 37"/>
          <p:cNvCxnSpPr>
            <a:stCxn id="30" idx="3"/>
          </p:cNvCxnSpPr>
          <p:nvPr/>
        </p:nvCxnSpPr>
        <p:spPr bwMode="auto">
          <a:xfrm flipV="1">
            <a:off x="10213085" y="2116750"/>
            <a:ext cx="694628" cy="4218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41" name="Straight Arrow Connector 40"/>
          <p:cNvCxnSpPr>
            <a:stCxn id="30" idx="3"/>
          </p:cNvCxnSpPr>
          <p:nvPr/>
        </p:nvCxnSpPr>
        <p:spPr bwMode="auto">
          <a:xfrm flipV="1">
            <a:off x="10213085" y="2252871"/>
            <a:ext cx="779460" cy="2857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1630363" y="1837860"/>
            <a:ext cx="672075" cy="76666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>
                <a:solidFill>
                  <a:srgbClr val="000000"/>
                </a:solidFill>
                <a:latin typeface="Calibri"/>
              </a:rPr>
              <a:t>Crystal in/out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2753161" y="2204864"/>
            <a:ext cx="1380287" cy="960107"/>
          </a:xfrm>
          <a:prstGeom prst="rect">
            <a:avLst/>
          </a:prstGeom>
          <a:solidFill>
            <a:schemeClr val="bg2">
              <a:lumMod val="60000"/>
              <a:lumOff val="40000"/>
              <a:alpha val="2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876781" y="3259981"/>
            <a:ext cx="1706644" cy="6965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 err="1">
                <a:solidFill>
                  <a:srgbClr val="000000"/>
                </a:solidFill>
                <a:latin typeface="Calibri"/>
              </a:rPr>
              <a:t>Simplified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beam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stopper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+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permanet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dipole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50" name="Straight Connector 49"/>
          <p:cNvCxnSpPr/>
          <p:nvPr/>
        </p:nvCxnSpPr>
        <p:spPr bwMode="auto">
          <a:xfrm>
            <a:off x="10723976" y="1676805"/>
            <a:ext cx="480053" cy="6480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TextBox 51"/>
          <p:cNvSpPr txBox="1"/>
          <p:nvPr/>
        </p:nvSpPr>
        <p:spPr>
          <a:xfrm>
            <a:off x="7859611" y="1179367"/>
            <a:ext cx="2622561" cy="6351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 err="1">
                <a:solidFill>
                  <a:srgbClr val="000000"/>
                </a:solidFill>
                <a:latin typeface="Calibri"/>
              </a:rPr>
              <a:t>Diagnostic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not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yet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defined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5609450" y="2441116"/>
            <a:ext cx="1632181" cy="288032"/>
          </a:xfrm>
          <a:prstGeom prst="rect">
            <a:avLst/>
          </a:prstGeom>
          <a:solidFill>
            <a:srgbClr val="9BA34C">
              <a:alpha val="4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7451566" y="2460511"/>
            <a:ext cx="1632181" cy="288032"/>
          </a:xfrm>
          <a:prstGeom prst="rect">
            <a:avLst/>
          </a:prstGeom>
          <a:solidFill>
            <a:srgbClr val="9BA34C">
              <a:alpha val="4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327889" y="2092861"/>
            <a:ext cx="3179768" cy="29564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>
                <a:solidFill>
                  <a:srgbClr val="000000"/>
                </a:solidFill>
                <a:latin typeface="Calibri"/>
              </a:rPr>
              <a:t>RF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cavities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+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solenoids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58" name="Straight Connector 57"/>
          <p:cNvCxnSpPr>
            <a:stCxn id="55" idx="2"/>
          </p:cNvCxnSpPr>
          <p:nvPr/>
        </p:nvCxnSpPr>
        <p:spPr bwMode="auto">
          <a:xfrm>
            <a:off x="8267656" y="2748543"/>
            <a:ext cx="0" cy="640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6425540" y="2730616"/>
            <a:ext cx="0" cy="640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>
            <a:off x="6425541" y="3370681"/>
            <a:ext cx="1842116" cy="1792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>
            <a:off x="7344139" y="3370680"/>
            <a:ext cx="0" cy="122322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Oval 63"/>
          <p:cNvSpPr/>
          <p:nvPr/>
        </p:nvSpPr>
        <p:spPr bwMode="auto">
          <a:xfrm>
            <a:off x="6641564" y="3272399"/>
            <a:ext cx="192021" cy="232415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cxnSp>
        <p:nvCxnSpPr>
          <p:cNvPr id="66" name="Straight Arrow Connector 65"/>
          <p:cNvCxnSpPr/>
          <p:nvPr/>
        </p:nvCxnSpPr>
        <p:spPr bwMode="auto">
          <a:xfrm flipV="1">
            <a:off x="6641565" y="3164971"/>
            <a:ext cx="222521" cy="36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1" name="Rectangle 70"/>
          <p:cNvSpPr/>
          <p:nvPr/>
        </p:nvSpPr>
        <p:spPr bwMode="auto">
          <a:xfrm>
            <a:off x="8162689" y="2879248"/>
            <a:ext cx="209935" cy="20715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527201" y="2879755"/>
            <a:ext cx="1248139" cy="1920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 err="1">
                <a:solidFill>
                  <a:srgbClr val="000000"/>
                </a:solidFill>
                <a:latin typeface="Calibri"/>
              </a:rPr>
              <a:t>Circulator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Isosceles Triangle 72"/>
          <p:cNvSpPr/>
          <p:nvPr/>
        </p:nvSpPr>
        <p:spPr bwMode="auto">
          <a:xfrm>
            <a:off x="7152117" y="4565839"/>
            <a:ext cx="384043" cy="355987"/>
          </a:xfrm>
          <a:prstGeom prst="triangl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726755" y="4538063"/>
            <a:ext cx="2689724" cy="7151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>
                <a:solidFill>
                  <a:srgbClr val="000000"/>
                </a:solidFill>
                <a:latin typeface="Calibri"/>
              </a:rPr>
              <a:t>Klystron 35 MW 3.5 10^-6 s?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Rectangle 75"/>
          <p:cNvSpPr/>
          <p:nvPr/>
        </p:nvSpPr>
        <p:spPr bwMode="auto">
          <a:xfrm>
            <a:off x="6308026" y="2875294"/>
            <a:ext cx="209935" cy="207153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611472" y="2816490"/>
            <a:ext cx="1248139" cy="1920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 err="1">
                <a:solidFill>
                  <a:srgbClr val="000000"/>
                </a:solidFill>
                <a:latin typeface="Calibri"/>
              </a:rPr>
              <a:t>Circulator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11408371" y="2266956"/>
            <a:ext cx="480800" cy="808081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9822337" y="3207344"/>
            <a:ext cx="2573177" cy="178651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>
                <a:solidFill>
                  <a:srgbClr val="000000"/>
                </a:solidFill>
                <a:latin typeface="Calibri"/>
              </a:rPr>
              <a:t>e- beam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dump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or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beam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stopper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+ beam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dump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?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>
                <a:solidFill>
                  <a:srgbClr val="000000"/>
                </a:solidFill>
                <a:latin typeface="Calibri"/>
              </a:rPr>
              <a:t>(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huge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e-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energy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distribution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)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25896" y="2996953"/>
            <a:ext cx="2523609" cy="5001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>
                <a:solidFill>
                  <a:srgbClr val="000000"/>
                </a:solidFill>
                <a:latin typeface="Calibri"/>
              </a:rPr>
              <a:t>6 </a:t>
            </a:r>
            <a:r>
              <a:rPr lang="de-CH" sz="1600" dirty="0" err="1" smtClean="0">
                <a:solidFill>
                  <a:srgbClr val="000000"/>
                </a:solidFill>
                <a:latin typeface="Calibri"/>
              </a:rPr>
              <a:t>GeV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86744" y="5348215"/>
            <a:ext cx="8973619" cy="8458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>
                <a:solidFill>
                  <a:srgbClr val="000000"/>
                </a:solidFill>
                <a:latin typeface="Calibri"/>
              </a:rPr>
              <a:t>NB: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both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e-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and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e+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have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huge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energy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spread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, beam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dump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design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and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shielding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problems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. Option: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operate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with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extremly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low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beam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charge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600" dirty="0" smtClean="0">
                <a:solidFill>
                  <a:srgbClr val="000000"/>
                </a:solidFill>
                <a:latin typeface="Calibri"/>
              </a:rPr>
              <a:t>&lt;&lt;200 </a:t>
            </a:r>
            <a:r>
              <a:rPr lang="de-CH" sz="1600" dirty="0" err="1">
                <a:solidFill>
                  <a:srgbClr val="000000"/>
                </a:solidFill>
                <a:latin typeface="Calibri"/>
              </a:rPr>
              <a:t>pC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, </a:t>
            </a:r>
            <a:r>
              <a:rPr lang="de-CH" sz="1600" dirty="0" smtClean="0">
                <a:solidFill>
                  <a:srgbClr val="000000"/>
                </a:solidFill>
                <a:latin typeface="Calibri"/>
              </a:rPr>
              <a:t>&lt;&lt;100 </a:t>
            </a:r>
            <a:r>
              <a:rPr lang="de-CH" sz="1600" dirty="0">
                <a:solidFill>
                  <a:srgbClr val="000000"/>
                </a:solidFill>
                <a:latin typeface="Calibri"/>
              </a:rPr>
              <a:t>Hz</a:t>
            </a:r>
            <a:endParaRPr lang="en-US" sz="1067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441413" y="900796"/>
            <a:ext cx="3767445" cy="86601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867" i="1" dirty="0">
                <a:solidFill>
                  <a:srgbClr val="000000"/>
                </a:solidFill>
                <a:latin typeface="Calibri"/>
              </a:rPr>
              <a:t>Goal: </a:t>
            </a:r>
            <a:r>
              <a:rPr lang="de-CH" sz="1867" i="1" dirty="0" err="1">
                <a:solidFill>
                  <a:srgbClr val="000000"/>
                </a:solidFill>
                <a:latin typeface="Calibri"/>
              </a:rPr>
              <a:t>have</a:t>
            </a:r>
            <a:r>
              <a:rPr lang="de-CH" sz="1867" i="1" dirty="0">
                <a:solidFill>
                  <a:srgbClr val="000000"/>
                </a:solidFill>
                <a:latin typeface="Calibri"/>
              </a:rPr>
              <a:t> a </a:t>
            </a:r>
            <a:r>
              <a:rPr lang="de-CH" sz="1867" i="1" dirty="0" err="1">
                <a:solidFill>
                  <a:srgbClr val="000000"/>
                </a:solidFill>
                <a:latin typeface="Calibri"/>
              </a:rPr>
              <a:t>comparative</a:t>
            </a:r>
            <a:r>
              <a:rPr lang="de-CH" sz="1867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i="1" dirty="0" err="1">
                <a:solidFill>
                  <a:srgbClr val="000000"/>
                </a:solidFill>
                <a:latin typeface="Calibri"/>
              </a:rPr>
              <a:t>study</a:t>
            </a:r>
            <a:r>
              <a:rPr lang="de-CH" sz="1867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i="1" dirty="0" err="1">
                <a:solidFill>
                  <a:srgbClr val="000000"/>
                </a:solidFill>
                <a:latin typeface="Calibri"/>
              </a:rPr>
              <a:t>between</a:t>
            </a:r>
            <a:r>
              <a:rPr lang="de-CH" sz="1867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i="1" dirty="0" err="1">
                <a:solidFill>
                  <a:srgbClr val="000000"/>
                </a:solidFill>
                <a:latin typeface="Calibri"/>
              </a:rPr>
              <a:t>direct</a:t>
            </a:r>
            <a:r>
              <a:rPr lang="de-CH" sz="1867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i="1" dirty="0" err="1">
                <a:solidFill>
                  <a:srgbClr val="000000"/>
                </a:solidFill>
                <a:latin typeface="Calibri"/>
              </a:rPr>
              <a:t>and</a:t>
            </a:r>
            <a:r>
              <a:rPr lang="de-CH" sz="1867" i="1" dirty="0">
                <a:solidFill>
                  <a:srgbClr val="000000"/>
                </a:solidFill>
                <a:latin typeface="Calibri"/>
              </a:rPr>
              <a:t> hybrid </a:t>
            </a:r>
            <a:r>
              <a:rPr lang="de-CH" sz="1867" i="1" dirty="0" err="1">
                <a:solidFill>
                  <a:srgbClr val="000000"/>
                </a:solidFill>
                <a:latin typeface="Calibri"/>
              </a:rPr>
              <a:t>scheme</a:t>
            </a:r>
            <a:endParaRPr lang="en-US" sz="1867" i="1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9180701" y="2034540"/>
            <a:ext cx="1248139" cy="1920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600" dirty="0" err="1">
                <a:solidFill>
                  <a:srgbClr val="000000"/>
                </a:solidFill>
                <a:latin typeface="Calibri"/>
              </a:rPr>
              <a:t>spectrometer</a:t>
            </a:r>
            <a:endParaRPr lang="en-US" sz="1600" dirty="0" err="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87" name="Straight Arrow Connector 86"/>
          <p:cNvCxnSpPr/>
          <p:nvPr/>
        </p:nvCxnSpPr>
        <p:spPr bwMode="auto">
          <a:xfrm>
            <a:off x="10206544" y="2672096"/>
            <a:ext cx="632907" cy="3683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88" name="Straight Arrow Connector 87"/>
          <p:cNvCxnSpPr/>
          <p:nvPr/>
        </p:nvCxnSpPr>
        <p:spPr bwMode="auto">
          <a:xfrm>
            <a:off x="10248461" y="2703290"/>
            <a:ext cx="500224" cy="44885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90" name="Straight Arrow Connector 89"/>
          <p:cNvCxnSpPr/>
          <p:nvPr/>
        </p:nvCxnSpPr>
        <p:spPr bwMode="auto">
          <a:xfrm>
            <a:off x="10218492" y="2676048"/>
            <a:ext cx="698451" cy="2487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93" name="TextBox 92"/>
          <p:cNvSpPr txBox="1"/>
          <p:nvPr/>
        </p:nvSpPr>
        <p:spPr>
          <a:xfrm>
            <a:off x="4335269" y="1945518"/>
            <a:ext cx="2206756" cy="4905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867" dirty="0" err="1">
                <a:solidFill>
                  <a:srgbClr val="000000"/>
                </a:solidFill>
                <a:latin typeface="Calibri"/>
              </a:rPr>
              <a:t>AMD+target</a:t>
            </a:r>
            <a:endParaRPr lang="en-US" sz="1867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2549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S-band SW </a:t>
            </a:r>
            <a:r>
              <a:rPr lang="en-US" sz="2400" dirty="0" smtClean="0">
                <a:latin typeface="Symbol" panose="05050102010706020507" pitchFamily="18" charset="2"/>
              </a:rPr>
              <a:t>p</a:t>
            </a:r>
            <a:r>
              <a:rPr lang="en-US" sz="2400" dirty="0" smtClean="0"/>
              <a:t> mode cavity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 defTabSz="1219170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  <a:latin typeface="Calibri"/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  <a:latin typeface="Calibri"/>
              </a:rPr>
              <a:pPr algn="r" defTabSz="1219170" eaLnBrk="0" fontAlgn="base" hangingPunct="0">
                <a:spcAft>
                  <a:spcPct val="0"/>
                </a:spcAft>
                <a:defRPr/>
              </a:pPr>
              <a:t>4</a:t>
            </a:fld>
            <a:endParaRPr lang="de-DE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68683" b="8140"/>
          <a:stretch/>
        </p:blipFill>
        <p:spPr>
          <a:xfrm>
            <a:off x="527381" y="4842397"/>
            <a:ext cx="8048424" cy="1442115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535535" y="3525011"/>
            <a:ext cx="2297919" cy="1536171"/>
            <a:chOff x="1259632" y="2067694"/>
            <a:chExt cx="1723439" cy="115212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l="3459" t="13423" r="16988" b="14992"/>
            <a:stretch/>
          </p:blipFill>
          <p:spPr>
            <a:xfrm>
              <a:off x="1259632" y="2067694"/>
              <a:ext cx="1656184" cy="1152128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 bwMode="auto">
            <a:xfrm flipH="1">
              <a:off x="1331640" y="2447925"/>
              <a:ext cx="4763" cy="409575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tx1"/>
              </a:solidFill>
              <a:prstDash val="dash"/>
              <a:round/>
              <a:headEnd type="triangle" w="sm" len="med"/>
              <a:tailEnd type="triangle" w="sm" len="med"/>
            </a:ln>
            <a:effectLst/>
          </p:spPr>
        </p:cxnSp>
        <p:cxnSp>
          <p:nvCxnSpPr>
            <p:cNvPr id="11" name="Straight Arrow Connector 10"/>
            <p:cNvCxnSpPr/>
            <p:nvPr/>
          </p:nvCxnSpPr>
          <p:spPr bwMode="auto">
            <a:xfrm flipH="1" flipV="1">
              <a:off x="2123728" y="2643188"/>
              <a:ext cx="504056" cy="570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tx1"/>
              </a:solidFill>
              <a:prstDash val="dash"/>
              <a:round/>
              <a:headEnd type="triangle" w="sm" len="med"/>
              <a:tailEnd type="triangle" w="sm" len="med"/>
            </a:ln>
            <a:effectLst/>
          </p:spPr>
        </p:cxnSp>
        <p:cxnSp>
          <p:nvCxnSpPr>
            <p:cNvPr id="12" name="Straight Arrow Connector 11"/>
            <p:cNvCxnSpPr/>
            <p:nvPr/>
          </p:nvCxnSpPr>
          <p:spPr bwMode="auto">
            <a:xfrm flipH="1">
              <a:off x="1865041" y="2190750"/>
              <a:ext cx="16147" cy="923925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tx1"/>
              </a:solidFill>
              <a:prstDash val="dash"/>
              <a:round/>
              <a:headEnd type="triangle" w="sm" len="med"/>
              <a:tailEnd type="triangle" w="sm" len="med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 bwMode="auto">
            <a:xfrm flipH="1">
              <a:off x="2646436" y="2401639"/>
              <a:ext cx="216024" cy="0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tx1"/>
              </a:solidFill>
              <a:prstDash val="dash"/>
              <a:round/>
              <a:headEnd type="none" w="sm" len="med"/>
              <a:tailEnd type="triangle" w="sm" len="med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>
              <a:off x="2398415" y="2393454"/>
              <a:ext cx="216024" cy="0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tx1"/>
              </a:solidFill>
              <a:prstDash val="dash"/>
              <a:round/>
              <a:headEnd type="none" w="sm" len="med"/>
              <a:tailEnd type="triangle" w="sm" len="med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 rot="16200000">
              <a:off x="1336403" y="2508576"/>
              <a:ext cx="216024" cy="2160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121917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</a:pPr>
              <a:r>
                <a:rPr lang="en-US" sz="1333" dirty="0">
                  <a:solidFill>
                    <a:srgbClr val="000000"/>
                  </a:solidFill>
                  <a:latin typeface="Calibri"/>
                </a:rPr>
                <a:t>40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1852958" y="2624818"/>
              <a:ext cx="232482" cy="2160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121917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</a:pPr>
              <a:r>
                <a:rPr lang="en-US" sz="1333" dirty="0">
                  <a:solidFill>
                    <a:srgbClr val="000000"/>
                  </a:solidFill>
                  <a:latin typeface="Calibri"/>
                </a:rPr>
                <a:t>89.7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292999" y="2643758"/>
              <a:ext cx="216024" cy="2160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121917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</a:pPr>
              <a:r>
                <a:rPr lang="en-US" sz="1333" dirty="0">
                  <a:solidFill>
                    <a:srgbClr val="000000"/>
                  </a:solidFill>
                  <a:latin typeface="Calibri"/>
                </a:rPr>
                <a:t>50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767047" y="2231901"/>
              <a:ext cx="216024" cy="2160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121917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</a:pPr>
              <a:r>
                <a:rPr lang="en-US" sz="1333" dirty="0">
                  <a:solidFill>
                    <a:srgbClr val="000000"/>
                  </a:solidFill>
                  <a:latin typeface="Calibri"/>
                </a:rPr>
                <a:t>3</a:t>
              </a:r>
            </a:p>
          </p:txBody>
        </p:sp>
      </p:grpSp>
      <p:cxnSp>
        <p:nvCxnSpPr>
          <p:cNvPr id="29" name="Straight Arrow Connector 28"/>
          <p:cNvCxnSpPr/>
          <p:nvPr/>
        </p:nvCxnSpPr>
        <p:spPr bwMode="auto">
          <a:xfrm flipV="1">
            <a:off x="1040822" y="6317711"/>
            <a:ext cx="7361645" cy="4644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triangle" w="med" len="med"/>
            <a:tailEnd type="triangle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6768075" y="6084323"/>
            <a:ext cx="768085" cy="13900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1600" dirty="0">
                <a:solidFill>
                  <a:srgbClr val="000000"/>
                </a:solidFill>
                <a:latin typeface="Calibri"/>
              </a:rPr>
              <a:t>1400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08949" y="1173831"/>
            <a:ext cx="5379073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1867" dirty="0">
                <a:solidFill>
                  <a:srgbClr val="000000"/>
                </a:solidFill>
                <a:latin typeface="Calibri"/>
              </a:rPr>
              <a:t>25 cells max.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1867" dirty="0">
                <a:solidFill>
                  <a:srgbClr val="000000"/>
                </a:solidFill>
                <a:latin typeface="Calibri"/>
              </a:rPr>
              <a:t>2998.5 MHz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1867" dirty="0">
                <a:solidFill>
                  <a:srgbClr val="000000"/>
                </a:solidFill>
                <a:latin typeface="Calibri"/>
              </a:rPr>
              <a:t>Q= 21000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1867" dirty="0">
                <a:solidFill>
                  <a:srgbClr val="000000"/>
                </a:solidFill>
                <a:latin typeface="Symbol" panose="05050102010706020507" pitchFamily="18" charset="2"/>
              </a:rPr>
              <a:t>b</a:t>
            </a:r>
            <a:r>
              <a:rPr lang="en-US" sz="1867" dirty="0">
                <a:solidFill>
                  <a:srgbClr val="000000"/>
                </a:solidFill>
                <a:latin typeface="Calibri"/>
              </a:rPr>
              <a:t>= </a:t>
            </a:r>
            <a:r>
              <a:rPr lang="en-US" sz="1867" i="1" dirty="0">
                <a:solidFill>
                  <a:srgbClr val="000000"/>
                </a:solidFill>
                <a:latin typeface="Calibri"/>
              </a:rPr>
              <a:t>to be defined, in this example 2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1867" dirty="0">
                <a:solidFill>
                  <a:srgbClr val="000000"/>
                </a:solidFill>
                <a:latin typeface="Calibri"/>
              </a:rPr>
              <a:t>R/Q=939 (for </a:t>
            </a:r>
            <a:r>
              <a:rPr lang="en-US" sz="1867" dirty="0">
                <a:solidFill>
                  <a:srgbClr val="000000"/>
                </a:solidFill>
                <a:latin typeface="Symbol" panose="05050102010706020507" pitchFamily="18" charset="2"/>
              </a:rPr>
              <a:t>b</a:t>
            </a:r>
            <a:r>
              <a:rPr lang="en-US" sz="1867" dirty="0">
                <a:solidFill>
                  <a:srgbClr val="000000"/>
                </a:solidFill>
                <a:latin typeface="Calibri"/>
              </a:rPr>
              <a:t>=2)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1867" dirty="0">
                <a:solidFill>
                  <a:srgbClr val="000000"/>
                </a:solidFill>
                <a:latin typeface="Calibri"/>
              </a:rPr>
              <a:t>mode separation 3.8 MHz R/Q=939 (for </a:t>
            </a:r>
            <a:r>
              <a:rPr lang="en-US" sz="1867" dirty="0">
                <a:solidFill>
                  <a:srgbClr val="000000"/>
                </a:solidFill>
                <a:latin typeface="Symbol" panose="05050102010706020507" pitchFamily="18" charset="2"/>
              </a:rPr>
              <a:t>b</a:t>
            </a:r>
            <a:r>
              <a:rPr lang="en-US" sz="1867" dirty="0">
                <a:solidFill>
                  <a:srgbClr val="000000"/>
                </a:solidFill>
                <a:latin typeface="Calibri"/>
              </a:rPr>
              <a:t>=2)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sz="1867" dirty="0">
                <a:solidFill>
                  <a:srgbClr val="000000"/>
                </a:solidFill>
                <a:latin typeface="Calibri"/>
              </a:rPr>
              <a:t>18 MV/m @ 15 MW  (for </a:t>
            </a:r>
            <a:r>
              <a:rPr lang="en-US" sz="1867" dirty="0">
                <a:solidFill>
                  <a:srgbClr val="000000"/>
                </a:solidFill>
                <a:latin typeface="Symbol" panose="05050102010706020507" pitchFamily="18" charset="2"/>
              </a:rPr>
              <a:t>b</a:t>
            </a:r>
            <a:r>
              <a:rPr lang="en-US" sz="1867" dirty="0">
                <a:solidFill>
                  <a:srgbClr val="000000"/>
                </a:solidFill>
                <a:latin typeface="Calibri"/>
              </a:rPr>
              <a:t>=2)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endParaRPr lang="en-US" sz="2400" dirty="0" err="1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5327915" y="796499"/>
            <a:ext cx="6816757" cy="4474101"/>
            <a:chOff x="3995936" y="597374"/>
            <a:chExt cx="5112568" cy="3355576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46" b="36035"/>
            <a:stretch/>
          </p:blipFill>
          <p:spPr>
            <a:xfrm>
              <a:off x="4285798" y="699542"/>
              <a:ext cx="4822706" cy="3034895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4417905" y="3606900"/>
              <a:ext cx="4690599" cy="1275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121917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</a:pPr>
              <a:r>
                <a:rPr lang="en-US" sz="1067" dirty="0">
                  <a:solidFill>
                    <a:srgbClr val="000000"/>
                  </a:solidFill>
                  <a:latin typeface="Calibri"/>
                </a:rPr>
                <a:t>0                     1                    2                     3                    4                      5                     6                    7                     8                    9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 rot="16200000">
              <a:off x="2828727" y="1950482"/>
              <a:ext cx="2880357" cy="1741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121917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</a:pPr>
              <a:r>
                <a:rPr lang="en-US" sz="1067" dirty="0">
                  <a:solidFill>
                    <a:srgbClr val="000000"/>
                  </a:solidFill>
                  <a:latin typeface="Calibri"/>
                </a:rPr>
                <a:t>0      0.1      0.2      0.3         0.4       0.5     0.6      0.7       0.8        0.9      1.0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364088" y="2009230"/>
              <a:ext cx="2302598" cy="8265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121917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</a:pPr>
              <a:r>
                <a:rPr lang="en-US" sz="1867" b="1" dirty="0">
                  <a:solidFill>
                    <a:srgbClr val="003B6E">
                      <a:lumMod val="60000"/>
                      <a:lumOff val="40000"/>
                    </a:srgbClr>
                  </a:solidFill>
                  <a:latin typeface="Calibri"/>
                </a:rPr>
                <a:t>HFSS computation</a:t>
              </a:r>
            </a:p>
            <a:p>
              <a:pPr defTabSz="121917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</a:pPr>
              <a:r>
                <a:rPr lang="en-US" sz="1867" dirty="0">
                  <a:solidFill>
                    <a:srgbClr val="197418">
                      <a:lumMod val="60000"/>
                      <a:lumOff val="40000"/>
                    </a:srgbClr>
                  </a:solidFill>
                  <a:latin typeface="Calibri"/>
                </a:rPr>
                <a:t>Analytical model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316009" y="3736926"/>
              <a:ext cx="1728192" cy="2160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121917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</a:pPr>
              <a:r>
                <a:rPr lang="en-US" sz="1600" dirty="0">
                  <a:solidFill>
                    <a:srgbClr val="000000"/>
                  </a:solidFill>
                  <a:latin typeface="Calibri"/>
                </a:rPr>
                <a:t>T filling (10^-6 s)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 rot="16200000">
              <a:off x="2867370" y="1926888"/>
              <a:ext cx="2473156" cy="2160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121917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</a:pPr>
              <a:r>
                <a:rPr lang="en-US" sz="1600" dirty="0" err="1">
                  <a:solidFill>
                    <a:srgbClr val="000000"/>
                  </a:solidFill>
                  <a:latin typeface="Calibri"/>
                </a:rPr>
                <a:t>Ez</a:t>
              </a:r>
              <a:r>
                <a:rPr lang="en-US" sz="1600" dirty="0">
                  <a:solidFill>
                    <a:srgbClr val="000000"/>
                  </a:solidFill>
                  <a:latin typeface="Calibri"/>
                </a:rPr>
                <a:t> field din the last cell, relative value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287962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765372" y="205554"/>
            <a:ext cx="8944033" cy="508500"/>
          </a:xfrm>
        </p:spPr>
        <p:txBody>
          <a:bodyPr/>
          <a:lstStyle/>
          <a:p>
            <a:r>
              <a:rPr lang="en-GB" sz="2400" noProof="0" dirty="0" smtClean="0"/>
              <a:t>AMD: possible solutions</a:t>
            </a:r>
            <a:endParaRPr lang="en-GB" sz="2400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 defTabSz="1219170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  <a:latin typeface="Calibri"/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  <a:latin typeface="Calibri"/>
              </a:rPr>
              <a:pPr algn="r" defTabSz="1219170" eaLnBrk="0" fontAlgn="base" hangingPunct="0">
                <a:spcAft>
                  <a:spcPct val="0"/>
                </a:spcAft>
                <a:defRPr/>
              </a:pPr>
              <a:t>5</a:t>
            </a:fld>
            <a:endParaRPr lang="de-DE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54"/>
          <a:stretch/>
        </p:blipFill>
        <p:spPr>
          <a:xfrm>
            <a:off x="1119464" y="1392964"/>
            <a:ext cx="10364761" cy="51405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0759" y="858101"/>
            <a:ext cx="8802169" cy="44438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PSI is designing a superconductive AMD as alternative to </a:t>
            </a:r>
            <a:r>
              <a:rPr lang="en-US" sz="1800" smtClean="0">
                <a:solidFill>
                  <a:srgbClr val="000000"/>
                </a:solidFill>
                <a:latin typeface="Calibri"/>
              </a:rPr>
              <a:t>the pulsed 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magnet flux concentrator</a:t>
            </a:r>
          </a:p>
        </p:txBody>
      </p:sp>
    </p:spTree>
    <p:extLst>
      <p:ext uri="{BB962C8B-B14F-4D97-AF65-F5344CB8AC3E}">
        <p14:creationId xmlns:p14="http://schemas.microsoft.com/office/powerpoint/2010/main" val="338194167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84257" y="288001"/>
            <a:ext cx="9422385" cy="666504"/>
          </a:xfrm>
        </p:spPr>
        <p:txBody>
          <a:bodyPr/>
          <a:lstStyle/>
          <a:p>
            <a:r>
              <a:rPr lang="de-CH" sz="2400" dirty="0" err="1"/>
              <a:t>Preliminary</a:t>
            </a:r>
            <a:r>
              <a:rPr lang="de-CH" sz="2400" dirty="0"/>
              <a:t> </a:t>
            </a:r>
            <a:r>
              <a:rPr lang="de-CH" sz="2400" dirty="0" err="1"/>
              <a:t>results</a:t>
            </a:r>
            <a:r>
              <a:rPr lang="de-CH" sz="2400" dirty="0"/>
              <a:t> (Astra </a:t>
            </a:r>
            <a:r>
              <a:rPr lang="de-CH" sz="2400" dirty="0" err="1"/>
              <a:t>up</a:t>
            </a:r>
            <a:r>
              <a:rPr lang="de-CH" sz="2400" dirty="0"/>
              <a:t> </a:t>
            </a:r>
            <a:r>
              <a:rPr lang="de-CH" sz="2400" dirty="0" err="1"/>
              <a:t>to</a:t>
            </a:r>
            <a:r>
              <a:rPr lang="de-CH" sz="2400" dirty="0"/>
              <a:t> 200 </a:t>
            </a:r>
            <a:r>
              <a:rPr lang="de-CH" sz="2400" dirty="0" err="1"/>
              <a:t>MeV</a:t>
            </a:r>
            <a:r>
              <a:rPr lang="de-CH" sz="2400" dirty="0"/>
              <a:t>, </a:t>
            </a:r>
            <a:r>
              <a:rPr lang="de-CH" sz="2400" dirty="0" err="1"/>
              <a:t>LiTrack</a:t>
            </a:r>
            <a:r>
              <a:rPr lang="de-CH" sz="2400" dirty="0"/>
              <a:t> </a:t>
            </a:r>
            <a:r>
              <a:rPr lang="de-CH" sz="2400" dirty="0" err="1"/>
              <a:t>up</a:t>
            </a:r>
            <a:r>
              <a:rPr lang="de-CH" sz="2400" dirty="0"/>
              <a:t> </a:t>
            </a:r>
            <a:r>
              <a:rPr lang="de-CH" sz="2400" dirty="0" err="1"/>
              <a:t>to</a:t>
            </a:r>
            <a:r>
              <a:rPr lang="de-CH" sz="2400" dirty="0"/>
              <a:t> 1.5 </a:t>
            </a:r>
            <a:r>
              <a:rPr lang="de-CH" sz="2400" dirty="0" err="1" smtClean="0"/>
              <a:t>GeV</a:t>
            </a:r>
            <a:r>
              <a:rPr lang="de-CH" sz="2400" dirty="0" smtClean="0"/>
              <a:t>) </a:t>
            </a:r>
            <a:r>
              <a:rPr lang="de-CH" sz="2400" dirty="0" err="1" smtClean="0"/>
              <a:t>as</a:t>
            </a:r>
            <a:r>
              <a:rPr lang="de-CH" sz="2400" dirty="0" smtClean="0"/>
              <a:t> </a:t>
            </a:r>
            <a:r>
              <a:rPr lang="de-CH" sz="2400" dirty="0" err="1" smtClean="0"/>
              <a:t>validation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 </a:t>
            </a:r>
            <a:r>
              <a:rPr lang="de-CH" sz="2400" dirty="0" err="1" smtClean="0"/>
              <a:t>the</a:t>
            </a:r>
            <a:r>
              <a:rPr lang="de-CH" sz="2400" dirty="0" smtClean="0"/>
              <a:t> </a:t>
            </a:r>
            <a:r>
              <a:rPr lang="de-CH" sz="2400" dirty="0" err="1" smtClean="0"/>
              <a:t>superconducting</a:t>
            </a:r>
            <a:r>
              <a:rPr lang="de-CH" sz="2400" dirty="0" smtClean="0"/>
              <a:t> AMD+ S-band SW </a:t>
            </a:r>
            <a:r>
              <a:rPr lang="de-CH" sz="2400" dirty="0" err="1" smtClean="0"/>
              <a:t>cavities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 defTabSz="1219170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  <a:latin typeface="Calibri"/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  <a:latin typeface="Calibri"/>
              </a:rPr>
              <a:pPr algn="r" defTabSz="1219170" eaLnBrk="0" fontAlgn="base" hangingPunct="0">
                <a:spcAft>
                  <a:spcPct val="0"/>
                </a:spcAft>
                <a:defRPr/>
              </a:pPr>
              <a:t>6</a:t>
            </a:fld>
            <a:endParaRPr lang="de-DE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86706" y="1276829"/>
            <a:ext cx="5519936" cy="174644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dirty="0">
                <a:solidFill>
                  <a:srgbClr val="000000"/>
                </a:solidFill>
                <a:latin typeface="Calibri"/>
              </a:rPr>
              <a:t>10+52 SW 3 GHz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cavities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 18 MV/m, 1</a:t>
            </a:r>
            <a:r>
              <a:rPr lang="de-CH" baseline="30000" dirty="0">
                <a:solidFill>
                  <a:srgbClr val="000000"/>
                </a:solidFill>
                <a:latin typeface="Calibri"/>
              </a:rPr>
              <a:t>st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and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 2</a:t>
            </a:r>
            <a:r>
              <a:rPr lang="de-CH" baseline="30000" dirty="0">
                <a:solidFill>
                  <a:srgbClr val="000000"/>
                </a:solidFill>
                <a:latin typeface="Calibri"/>
              </a:rPr>
              <a:t>nd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 AS @-30°</a:t>
            </a:r>
          </a:p>
          <a:p>
            <a:pPr algn="ctr"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7 T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peak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field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for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the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SMD</a:t>
            </a:r>
          </a:p>
          <a:p>
            <a:pPr algn="ctr"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27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% e+ in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 CLIC DR l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ongitudinal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acceptance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.</a:t>
            </a:r>
            <a:endParaRPr lang="de-CH" dirty="0">
              <a:solidFill>
                <a:srgbClr val="FF0000"/>
              </a:solidFill>
              <a:latin typeface="Calibri"/>
            </a:endParaRPr>
          </a:p>
          <a:p>
            <a:pPr algn="ctr"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dirty="0">
                <a:latin typeface="Calibri"/>
              </a:rPr>
              <a:t>(±3.8% </a:t>
            </a:r>
            <a:r>
              <a:rPr lang="de-CH" dirty="0" err="1">
                <a:latin typeface="Calibri"/>
              </a:rPr>
              <a:t>dE</a:t>
            </a:r>
            <a:r>
              <a:rPr lang="de-CH" dirty="0">
                <a:latin typeface="Calibri"/>
              </a:rPr>
              <a:t>/E; ±8.9 </a:t>
            </a:r>
            <a:r>
              <a:rPr lang="de-CH" dirty="0" smtClean="0">
                <a:latin typeface="Calibri"/>
              </a:rPr>
              <a:t>mm </a:t>
            </a:r>
            <a:r>
              <a:rPr lang="de-CH" dirty="0" err="1" smtClean="0">
                <a:latin typeface="Symbol" panose="05050102010706020507" pitchFamily="18" charset="2"/>
              </a:rPr>
              <a:t>s</a:t>
            </a:r>
            <a:r>
              <a:rPr lang="de-CH" dirty="0" err="1" smtClean="0">
                <a:latin typeface="Calibri"/>
              </a:rPr>
              <a:t>z</a:t>
            </a:r>
            <a:r>
              <a:rPr lang="de-CH" dirty="0" smtClean="0">
                <a:latin typeface="Calibri"/>
              </a:rPr>
              <a:t>,??)</a:t>
            </a:r>
            <a:endParaRPr lang="de-CH" dirty="0">
              <a:latin typeface="Calibri"/>
            </a:endParaRP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endParaRPr lang="de-CH" dirty="0">
              <a:solidFill>
                <a:srgbClr val="000000"/>
              </a:solidFill>
              <a:latin typeface="Calibri"/>
            </a:endParaRP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endParaRPr lang="de-CH" dirty="0">
              <a:solidFill>
                <a:srgbClr val="000000"/>
              </a:solidFill>
              <a:latin typeface="Calibri"/>
            </a:endParaRP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endParaRPr lang="de-CH" dirty="0">
              <a:solidFill>
                <a:srgbClr val="000000"/>
              </a:solidFill>
              <a:latin typeface="Calibri"/>
            </a:endParaRPr>
          </a:p>
          <a:p>
            <a:pPr algn="ctr"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dirty="0">
                <a:solidFill>
                  <a:srgbClr val="000000"/>
                </a:solidFill>
                <a:latin typeface="Calibri"/>
              </a:rPr>
              <a:t>Total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Yield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 13.8*0.27= 3.7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03445" y="1193916"/>
            <a:ext cx="4608512" cy="26962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e+ distribution at target (from Iryna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);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Positron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Yield at target = 13.8 e+/e-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Conventional scheme,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tungsten target-converter 5X0 (~ 1.75 cm)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e- energy = 6 GeV; Bunch length (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rms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) = 1 mm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Beam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divergece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rms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) =  1e-5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Energy spread (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rms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) =  1e-3</a:t>
            </a:r>
          </a:p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Beam size on target (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rms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) =  1.5 mm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6" t="4700" r="8147" b="53301"/>
          <a:stretch/>
        </p:blipFill>
        <p:spPr>
          <a:xfrm>
            <a:off x="623393" y="3815869"/>
            <a:ext cx="9985111" cy="2880321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 bwMode="auto">
          <a:xfrm>
            <a:off x="5711958" y="2174288"/>
            <a:ext cx="768085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1" name="Right Arrow 10"/>
          <p:cNvSpPr/>
          <p:nvPr/>
        </p:nvSpPr>
        <p:spPr bwMode="auto">
          <a:xfrm rot="5400000">
            <a:off x="8818615" y="2817536"/>
            <a:ext cx="768085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52777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389</Words>
  <Application>Microsoft Office PowerPoint</Application>
  <PresentationFormat>Widescreen</PresentationFormat>
  <Paragraphs>65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ＭＳ Ｐゴシック</vt:lpstr>
      <vt:lpstr>Arial</vt:lpstr>
      <vt:lpstr>Arial Narrow</vt:lpstr>
      <vt:lpstr>Calibri</vt:lpstr>
      <vt:lpstr>Georgia</vt:lpstr>
      <vt:lpstr>Symbol</vt:lpstr>
      <vt:lpstr>Times</vt:lpstr>
      <vt:lpstr>ヒラギノ角ゴ Pro W3</vt:lpstr>
      <vt:lpstr>PSI-Powerpoint-Master Calibri V2</vt:lpstr>
      <vt:lpstr>WP6: e+ production at PSI FCC injector coordination meeting #4    R. Zennaro 11.03.2021</vt:lpstr>
      <vt:lpstr>e- beam line from Aramis</vt:lpstr>
      <vt:lpstr>Experimental area</vt:lpstr>
      <vt:lpstr>S-band SW p mode cavity</vt:lpstr>
      <vt:lpstr>AMD: possible solutions</vt:lpstr>
      <vt:lpstr>Preliminary results (Astra up to 200 MeV, LiTrack up to 1.5 GeV) as validation of the superconducting AMD+ S-band SW cavities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 beam line from Aramis</dc:title>
  <dc:creator>Zennaro Riccardo</dc:creator>
  <cp:lastModifiedBy>Zennaro Riccardo</cp:lastModifiedBy>
  <cp:revision>16</cp:revision>
  <dcterms:created xsi:type="dcterms:W3CDTF">2021-03-09T14:24:10Z</dcterms:created>
  <dcterms:modified xsi:type="dcterms:W3CDTF">2021-03-10T09:51:09Z</dcterms:modified>
</cp:coreProperties>
</file>