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9" r:id="rId2"/>
    <p:sldId id="260" r:id="rId3"/>
    <p:sldId id="261" r:id="rId4"/>
    <p:sldId id="262" r:id="rId5"/>
    <p:sldId id="264" r:id="rId6"/>
    <p:sldId id="263" r:id="rId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5552"/>
  </p:normalViewPr>
  <p:slideViewPr>
    <p:cSldViewPr snapToGrid="0" snapToObjects="1">
      <p:cViewPr varScale="1">
        <p:scale>
          <a:sx n="103" d="100"/>
          <a:sy n="103" d="100"/>
        </p:scale>
        <p:origin x="192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7753FC-C44D-1C4F-AFB6-7848176AEF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8E7460-39F8-F94E-B382-58AA9CC52A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305BA9-41C1-094D-B167-880E1EB4D7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FA725-9597-B848-A9CA-99E86313F081}" type="datetimeFigureOut">
              <a:rPr lang="fr-FR" smtClean="0"/>
              <a:t>10/03/2021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D44673-B549-F145-906F-8EA0E0566E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22968A-21E9-CF44-B8C8-04142BE52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B9D80-6D97-5A4F-B869-BA49E86435D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18176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4BE638-2B65-0345-A4EA-6851C5257E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F50E20D-33D6-B841-99C7-96BA6FBEE0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733767-DB62-C545-A76A-D042CBECC2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FA725-9597-B848-A9CA-99E86313F081}" type="datetimeFigureOut">
              <a:rPr lang="fr-FR" smtClean="0"/>
              <a:t>10/03/2021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5DA856-D4F6-794B-A866-855B5B2575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ADE6F-A47E-7043-93FC-4C38D5CBC0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B9D80-6D97-5A4F-B869-BA49E86435D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09899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E4833CF-41F5-7A4E-B567-733FC21A9F1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77C3658-09B8-8B40-AEE0-8974F11CE6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786389-1D6F-714D-8F25-C4D19418D6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FA725-9597-B848-A9CA-99E86313F081}" type="datetimeFigureOut">
              <a:rPr lang="fr-FR" smtClean="0"/>
              <a:t>10/03/2021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B50392-7914-AE49-92D7-60F210C1FA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EE878D-16C0-8943-87E0-E06E78C70E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B9D80-6D97-5A4F-B869-BA49E86435D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7332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61C242-5963-5547-9591-D8A566A5DA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395AB4-7D7C-994E-9EC4-E2287A7AC0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CB89D2-28FE-DE49-94D7-5264FC5BDF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FA725-9597-B848-A9CA-99E86313F081}" type="datetimeFigureOut">
              <a:rPr lang="fr-FR" smtClean="0"/>
              <a:t>10/03/2021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003296-D806-F94E-BA98-727768A513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3A5A3D-CC03-A247-86F5-97CCFEA323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B9D80-6D97-5A4F-B869-BA49E86435D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9829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5F1299-E0A6-7647-B3A2-C11CE4F705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F21EC5-C406-D44A-B8D2-06605F4008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230C01-2CAC-3F40-B4E5-642DDFD4EA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FA725-9597-B848-A9CA-99E86313F081}" type="datetimeFigureOut">
              <a:rPr lang="fr-FR" smtClean="0"/>
              <a:t>10/03/2021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384E42-B350-054E-A032-53484CE68D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165569-92B7-D84A-B3E3-D31ADD75E5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B9D80-6D97-5A4F-B869-BA49E86435D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05545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97D157-37FF-1046-B3BC-CB586D90A4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908C4A-9190-2945-AA0F-BBB0676B652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5879B70-0C94-0B48-BF19-7FFB900D73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AB6A430-B481-8B40-B9D4-7E093EDE78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FA725-9597-B848-A9CA-99E86313F081}" type="datetimeFigureOut">
              <a:rPr lang="fr-FR" smtClean="0"/>
              <a:t>10/03/2021</a:t>
            </a:fld>
            <a:endParaRPr lang="fr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E7AA91-F282-8A40-8DAB-C5A1E5FCA4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1A86AAE-D7DF-9949-96D9-E31E913E8A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B9D80-6D97-5A4F-B869-BA49E86435D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69314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A07324-050F-3B4F-9807-F0D5A320D4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D253E7-F599-BF47-B536-A1965C315C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E5DB805-41BE-E241-A458-A183BADF6B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497509E-CECA-254A-B60B-B3CDB22713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B351DA2-791A-4440-A634-36209B11F38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584F061-0ACA-3E41-88C9-F231F6F110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FA725-9597-B848-A9CA-99E86313F081}" type="datetimeFigureOut">
              <a:rPr lang="fr-FR" smtClean="0"/>
              <a:t>10/03/2021</a:t>
            </a:fld>
            <a:endParaRPr lang="fr-F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060FE09-DAF1-AB4C-9C40-39AED7863A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39D966B-0259-A446-A9B5-2D7275247B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B9D80-6D97-5A4F-B869-BA49E86435D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53469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CB9E3C-5D02-3E4D-AE42-727CF075C6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86F2C2B-B643-6346-8452-C5D5960592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FA725-9597-B848-A9CA-99E86313F081}" type="datetimeFigureOut">
              <a:rPr lang="fr-FR" smtClean="0"/>
              <a:t>10/03/2021</a:t>
            </a:fld>
            <a:endParaRPr lang="fr-F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4CBB6EF-11C0-C145-B691-995527CF30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8A29BA-0C15-0149-9954-43A11E5009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B9D80-6D97-5A4F-B869-BA49E86435D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71082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DFCE0BB-D9F0-E245-8E4F-8AD46ED2F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FA725-9597-B848-A9CA-99E86313F081}" type="datetimeFigureOut">
              <a:rPr lang="fr-FR" smtClean="0"/>
              <a:t>10/03/2021</a:t>
            </a:fld>
            <a:endParaRPr lang="fr-F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890EDAA-7331-1342-A01C-68B9D934A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730720-CAFE-2A43-8210-E754B966AC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B9D80-6D97-5A4F-B869-BA49E86435D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25346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880A70-AD91-D045-866F-57793971AB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8DC84A-6AB6-0244-95F7-64B8AEFE3C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F8F3F43-F618-2E48-8586-2F7D1B1DAC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D38954-ABE7-0D47-8B45-768E7A9777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FA725-9597-B848-A9CA-99E86313F081}" type="datetimeFigureOut">
              <a:rPr lang="fr-FR" smtClean="0"/>
              <a:t>10/03/2021</a:t>
            </a:fld>
            <a:endParaRPr lang="fr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88C9A1-DB98-EB41-9CB8-E7B42FEDB5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5A2709-B844-F644-A00C-0D42F8F4E2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B9D80-6D97-5A4F-B869-BA49E86435D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33729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FDD2C8-9F01-B440-B931-5D5DE92F27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0271815-9EFD-0B46-8003-9D8393142D8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DF86C87-9F02-CF42-8167-443CAD2A0B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4DDCCC-A2EF-524C-8B31-E3C0EB1885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FA725-9597-B848-A9CA-99E86313F081}" type="datetimeFigureOut">
              <a:rPr lang="fr-FR" smtClean="0"/>
              <a:t>10/03/2021</a:t>
            </a:fld>
            <a:endParaRPr lang="fr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2E1BC9-AD49-5240-8B79-6CE9AE9F1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59BD75-93D3-9247-9EED-3397F1806A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B9D80-6D97-5A4F-B869-BA49E86435D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6886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92CF0EE-7818-FA4E-ACEF-3E2666C59C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097C47-E64C-3043-9176-2F533FEE79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E3CDAA-60D0-6C48-98D5-3DE40A67FC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5FA725-9597-B848-A9CA-99E86313F081}" type="datetimeFigureOut">
              <a:rPr lang="fr-FR" smtClean="0"/>
              <a:t>10/03/2021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9BD4D7-5EF7-4949-A4B6-FDF5700DD8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DE5738-BB15-9D49-8CEB-350822696D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8B9D80-6D97-5A4F-B869-BA49E86435D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469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espace.cern.ch/FCC-ee-injectors/WP3/_layouts/15/start.aspx#/SitePages/Home.aspx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9BDFFAA-E92D-E64D-8406-CC73D7D96196}"/>
              </a:ext>
            </a:extLst>
          </p:cNvPr>
          <p:cNvSpPr txBox="1"/>
          <p:nvPr/>
        </p:nvSpPr>
        <p:spPr>
          <a:xfrm>
            <a:off x="911387" y="1540785"/>
            <a:ext cx="992548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>
                <a:latin typeface="+mn-lt"/>
              </a:rPr>
              <a:t>WP3</a:t>
            </a:r>
            <a:r>
              <a:rPr lang="en-GB" sz="3200" dirty="0"/>
              <a:t> update</a:t>
            </a:r>
          </a:p>
          <a:p>
            <a:r>
              <a:rPr lang="en-GB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Positron Source: Target and Capture System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F809D12-6E3A-E54B-80A9-32B5DC2B15BE}"/>
              </a:ext>
            </a:extLst>
          </p:cNvPr>
          <p:cNvSpPr txBox="1"/>
          <p:nvPr/>
        </p:nvSpPr>
        <p:spPr>
          <a:xfrm>
            <a:off x="911387" y="3244913"/>
            <a:ext cx="26879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Iryna Chaikovska</a:t>
            </a:r>
          </a:p>
          <a:p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on behalf of the WP3 team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60FEF9B-267B-C848-8FD4-C34EDE4BB611}"/>
              </a:ext>
            </a:extLst>
          </p:cNvPr>
          <p:cNvSpPr/>
          <p:nvPr/>
        </p:nvSpPr>
        <p:spPr>
          <a:xfrm>
            <a:off x="4798864" y="5992880"/>
            <a:ext cx="165282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dirty="0">
                <a:solidFill>
                  <a:srgbClr val="000000"/>
                </a:solidFill>
                <a:latin typeface="Calibri Light" panose="020F0302020204030204" pitchFamily="34" charset="0"/>
                <a:ea typeface="Palatino"/>
                <a:cs typeface="Calibri Light" panose="020F0302020204030204" pitchFamily="34" charset="0"/>
              </a:rPr>
              <a:t>11 March 2021</a:t>
            </a:r>
            <a:endParaRPr lang="en-GB" dirty="0">
              <a:solidFill>
                <a:srgbClr val="000000"/>
              </a:solidFill>
              <a:latin typeface="Calibri Light" panose="020F0302020204030204" pitchFamily="34" charset="0"/>
              <a:ea typeface="Palatino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65147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1">
            <a:extLst>
              <a:ext uri="{FF2B5EF4-FFF2-40B4-BE49-F238E27FC236}">
                <a16:creationId xmlns:a16="http://schemas.microsoft.com/office/drawing/2014/main" id="{C978D406-78A4-1244-8673-3EE9131A6722}"/>
              </a:ext>
            </a:extLst>
          </p:cNvPr>
          <p:cNvSpPr txBox="1">
            <a:spLocks/>
          </p:cNvSpPr>
          <p:nvPr/>
        </p:nvSpPr>
        <p:spPr>
          <a:xfrm>
            <a:off x="557584" y="1238074"/>
            <a:ext cx="10514069" cy="473023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Aft>
                <a:spcPts val="1200"/>
              </a:spcAft>
              <a:buSzPct val="80000"/>
              <a:buFont typeface="Courier New" panose="02070309020205020404" pitchFamily="49" charset="0"/>
              <a:buChar char="o"/>
            </a:pPr>
            <a:r>
              <a:rPr lang="en-GB" sz="2000" b="1" dirty="0"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Common workspace </a:t>
            </a:r>
            <a:r>
              <a:rPr lang="en-GB" sz="2000" dirty="0"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(</a:t>
            </a:r>
            <a:r>
              <a:rPr lang="en-GB" sz="2000" dirty="0" err="1"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indico</a:t>
            </a:r>
            <a:r>
              <a:rPr lang="en-GB" sz="2000" dirty="0"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, </a:t>
            </a:r>
            <a:r>
              <a:rPr lang="en-GB" sz="2000" dirty="0" err="1"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cernbox</a:t>
            </a:r>
            <a:r>
              <a:rPr lang="en-GB" sz="2000" dirty="0"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, </a:t>
            </a:r>
            <a:r>
              <a:rPr lang="en-GB" sz="2000" dirty="0" err="1"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gitlab</a:t>
            </a:r>
            <a:r>
              <a:rPr lang="en-GB" sz="2000" dirty="0"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, notes, etc. ) is </a:t>
            </a:r>
            <a:r>
              <a:rPr lang="en-GB" sz="2000" b="1" dirty="0"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deployed</a:t>
            </a:r>
            <a:r>
              <a:rPr lang="en-GB" sz="2000" dirty="0"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 for the FCC-injector studies/CHART collaboration (thanks to Andrea) and ready to be used by everybody.                                           </a:t>
            </a:r>
            <a:r>
              <a:rPr lang="en-GB" sz="2000" dirty="0"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  <a:hlinkClick r:id="rId2"/>
              </a:rPr>
              <a:t>https://espace.cern.ch/FCC-ee-injectors/WP3/_layouts/15/start.aspx#/SitePages/Home.aspx</a:t>
            </a:r>
            <a:endParaRPr lang="en-GB" sz="2000" dirty="0">
              <a:latin typeface="Calibri Light" panose="020F0302020204030204" pitchFamily="34" charset="0"/>
              <a:ea typeface="Verdana" panose="020B0604030504040204" pitchFamily="34" charset="0"/>
              <a:cs typeface="Calibri Light" panose="020F0302020204030204" pitchFamily="34" charset="0"/>
            </a:endParaRPr>
          </a:p>
          <a:p>
            <a:pPr algn="just" fontAlgn="auto">
              <a:lnSpc>
                <a:spcPct val="100000"/>
              </a:lnSpc>
              <a:spcAft>
                <a:spcPts val="1200"/>
              </a:spcAft>
              <a:buSzPct val="80000"/>
              <a:buFont typeface="Courier New" panose="02070309020205020404" pitchFamily="49" charset="0"/>
              <a:buChar char="o"/>
            </a:pPr>
            <a:r>
              <a:rPr lang="en-GB" sz="2000" dirty="0"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Work within the WP3 is mainly focused now on </a:t>
            </a:r>
            <a:r>
              <a:rPr lang="en-GB" sz="2000" b="1" dirty="0"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the benchmark of simulation codes</a:t>
            </a:r>
            <a:r>
              <a:rPr lang="en-GB" sz="2000" dirty="0"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 and </a:t>
            </a:r>
            <a:r>
              <a:rPr lang="en-GB" sz="2000" b="1" dirty="0"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simulations of the capture system</a:t>
            </a:r>
            <a:r>
              <a:rPr lang="en-GB" sz="2000" dirty="0"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 (different matching devices, RF structures, production schemes).</a:t>
            </a:r>
          </a:p>
          <a:p>
            <a:pPr algn="just" fontAlgn="auto">
              <a:lnSpc>
                <a:spcPct val="100000"/>
              </a:lnSpc>
              <a:spcAft>
                <a:spcPts val="1200"/>
              </a:spcAft>
              <a:buSzPct val="80000"/>
              <a:buFont typeface="Courier New" panose="02070309020205020404" pitchFamily="49" charset="0"/>
              <a:buChar char="o"/>
            </a:pPr>
            <a:r>
              <a:rPr lang="en-GB" sz="2000" dirty="0"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Setting up the working environment with CERN STI group =&gt; the general strategy for the target design should be clarified and validated. </a:t>
            </a:r>
          </a:p>
          <a:p>
            <a:pPr algn="just">
              <a:lnSpc>
                <a:spcPct val="100000"/>
              </a:lnSpc>
              <a:spcAft>
                <a:spcPts val="1200"/>
              </a:spcAft>
              <a:buSzPct val="80000"/>
              <a:buFont typeface="Courier New" panose="02070309020205020404" pitchFamily="49" charset="0"/>
              <a:buChar char="o"/>
            </a:pPr>
            <a:r>
              <a:rPr lang="en-GB" sz="2000" dirty="0"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Abstract of the IPAC-2021 has been submitted by Y. Zhao (Title: Comparison of Different Capture Schemes for the FCC-</a:t>
            </a:r>
            <a:r>
              <a:rPr lang="en-GB" sz="2000" dirty="0" err="1"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ee</a:t>
            </a:r>
            <a:r>
              <a:rPr lang="en-GB" sz="2000" dirty="0"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 Positron Source Design) and contributions to the FCC-France workshop on 20-21 January 2021 (I. Chaikovska) and LCWS-2021 on 15-18 March 2021 (I. Chaikovska and Y. Zhao) was/will be given.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E9BC0C16-9982-5E4C-9225-F0E095B649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347" y="272992"/>
            <a:ext cx="8762232" cy="505483"/>
          </a:xfrm>
        </p:spPr>
        <p:txBody>
          <a:bodyPr>
            <a:normAutofit fontScale="90000"/>
          </a:bodyPr>
          <a:lstStyle/>
          <a:p>
            <a:r>
              <a:rPr lang="en-US" dirty="0"/>
              <a:t>General updates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542130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D471D853-CCEA-214C-8190-7D9AD5A71F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0703" y="186495"/>
            <a:ext cx="10812161" cy="666122"/>
          </a:xfrm>
        </p:spPr>
        <p:txBody>
          <a:bodyPr>
            <a:normAutofit fontScale="90000"/>
          </a:bodyPr>
          <a:lstStyle/>
          <a:p>
            <a:r>
              <a:rPr lang="en-US" dirty="0"/>
              <a:t>Some highlights (work ongoing) 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009FF61-CC8F-DB47-94CF-75B48A5AC16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617"/>
          <a:stretch/>
        </p:blipFill>
        <p:spPr>
          <a:xfrm>
            <a:off x="247133" y="920969"/>
            <a:ext cx="7776535" cy="519906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C6CF5E1-DDE4-A449-863E-D94979BC9A4C}"/>
              </a:ext>
            </a:extLst>
          </p:cNvPr>
          <p:cNvSpPr txBox="1"/>
          <p:nvPr/>
        </p:nvSpPr>
        <p:spPr>
          <a:xfrm>
            <a:off x="4135400" y="3562258"/>
            <a:ext cx="3888268" cy="258532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Conventional production scheme</a:t>
            </a:r>
          </a:p>
          <a:p>
            <a:endParaRPr lang="en-GB" dirty="0">
              <a:solidFill>
                <a:srgbClr val="3F3F3F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-GB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L-band TW structures (same as CLIC)</a:t>
            </a:r>
          </a:p>
          <a:p>
            <a:endParaRPr lang="en-GB" dirty="0">
              <a:solidFill>
                <a:srgbClr val="3F3F3F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-GB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Gradients: 22 MV/m for </a:t>
            </a:r>
            <a:r>
              <a:rPr lang="en-GB" dirty="0" err="1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dec.</a:t>
            </a:r>
            <a:r>
              <a:rPr lang="en-GB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16.5 MV/m for acc. Already optimised to achieve the maximum positron yield, with the energy at the exit as close to 200 MeV as possible 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2AA6F16-FF75-E14E-834D-61F8A260FC1A}"/>
              </a:ext>
            </a:extLst>
          </p:cNvPr>
          <p:cNvSpPr/>
          <p:nvPr/>
        </p:nvSpPr>
        <p:spPr>
          <a:xfrm>
            <a:off x="8544688" y="591007"/>
            <a:ext cx="285281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707"/>
              </a:spcBef>
            </a:pPr>
            <a:r>
              <a:rPr lang="en-GB" sz="2800" b="1" dirty="0">
                <a:solidFill>
                  <a:srgbClr val="C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HTS as the AMD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12EAF7D-9141-D14E-8B5C-49E68CFEC78A}"/>
              </a:ext>
            </a:extLst>
          </p:cNvPr>
          <p:cNvSpPr/>
          <p:nvPr/>
        </p:nvSpPr>
        <p:spPr>
          <a:xfrm>
            <a:off x="8023668" y="1114227"/>
            <a:ext cx="3894860" cy="5668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36642" indent="-336642">
              <a:spcBef>
                <a:spcPts val="707"/>
              </a:spcBef>
              <a:buFont typeface=".PingFang SC Regular"/>
              <a:buChar char="－"/>
            </a:pPr>
            <a:r>
              <a:rPr lang="en-GB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Design studies of the SC solenoid have been started @PSI. The HTS technology is proposed.</a:t>
            </a:r>
          </a:p>
          <a:p>
            <a:pPr marL="336642" indent="-336642">
              <a:spcBef>
                <a:spcPts val="707"/>
              </a:spcBef>
              <a:buFont typeface=".PingFang SC Regular"/>
              <a:buChar char="－"/>
            </a:pPr>
            <a:r>
              <a:rPr lang="en-GB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Two </a:t>
            </a:r>
            <a:r>
              <a:rPr lang="en-GB" dirty="0" err="1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fieldmaps</a:t>
            </a:r>
            <a:r>
              <a:rPr lang="en-GB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are provided by the PSI magnet group (with peak field of 7 and 10 T).</a:t>
            </a:r>
          </a:p>
          <a:p>
            <a:pPr marL="336642" indent="-336642">
              <a:spcBef>
                <a:spcPts val="707"/>
              </a:spcBef>
              <a:buFont typeface=".PingFang SC Regular"/>
              <a:buChar char="－"/>
            </a:pPr>
            <a:r>
              <a:rPr lang="en-GB" u="sng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Goal: </a:t>
            </a:r>
            <a:r>
              <a:rPr lang="en-GB" b="1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4.2 ⨯ 10</a:t>
            </a:r>
            <a:r>
              <a:rPr lang="en-GB" b="1" baseline="300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10</a:t>
            </a:r>
            <a:r>
              <a:rPr lang="en-GB" b="1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e+/bunch (7 </a:t>
            </a:r>
            <a:r>
              <a:rPr lang="en-GB" b="1" dirty="0" err="1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nC</a:t>
            </a:r>
            <a:r>
              <a:rPr lang="en-GB" b="1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  <a:endParaRPr lang="en-GB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36642" indent="-336642">
              <a:spcBef>
                <a:spcPts val="707"/>
              </a:spcBef>
              <a:buFont typeface=".PingFang SC Regular"/>
              <a:buChar char="－"/>
            </a:pPr>
            <a:r>
              <a:rPr lang="en-GB" dirty="0">
                <a:solidFill>
                  <a:schemeClr val="accent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 e- drive beam parameters are kept the following: </a:t>
            </a:r>
          </a:p>
          <a:p>
            <a:pPr marL="793842" lvl="1" indent="-336642">
              <a:spcBef>
                <a:spcPts val="707"/>
              </a:spcBef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6 GeV, </a:t>
            </a:r>
          </a:p>
          <a:p>
            <a:pPr marL="793842" lvl="1" indent="-336642">
              <a:spcBef>
                <a:spcPts val="707"/>
              </a:spcBef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beam spot size 1.8 mm, </a:t>
            </a:r>
          </a:p>
          <a:p>
            <a:pPr marL="793842" lvl="1" indent="-336642">
              <a:spcBef>
                <a:spcPts val="707"/>
              </a:spcBef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bunch length 1 mm*</a:t>
            </a:r>
          </a:p>
          <a:p>
            <a:pPr marL="793842" lvl="1" indent="-336642">
              <a:spcBef>
                <a:spcPts val="707"/>
              </a:spcBef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25-30 bunches per pulse,</a:t>
            </a:r>
          </a:p>
          <a:p>
            <a:pPr marL="793842" lvl="1" indent="-336642">
              <a:spcBef>
                <a:spcPts val="707"/>
              </a:spcBef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100 Hz rep. rate.</a:t>
            </a:r>
          </a:p>
          <a:p>
            <a:pPr>
              <a:spcBef>
                <a:spcPts val="707"/>
              </a:spcBef>
            </a:pPr>
            <a:r>
              <a:rPr lang="en-GB" dirty="0">
                <a:solidFill>
                  <a:schemeClr val="accent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* </a:t>
            </a:r>
            <a:r>
              <a:rPr lang="en-GB" sz="1600" dirty="0">
                <a:solidFill>
                  <a:schemeClr val="accent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zero bunch length was used in the presented simulations.</a:t>
            </a:r>
          </a:p>
          <a:p>
            <a:pPr marL="793842" lvl="1" indent="-336642">
              <a:spcBef>
                <a:spcPts val="707"/>
              </a:spcBef>
              <a:buFont typeface="Arial" panose="020B0604020202020204" pitchFamily="34" charset="0"/>
              <a:buChar char="•"/>
            </a:pPr>
            <a:endParaRPr lang="en-GB" dirty="0">
              <a:solidFill>
                <a:schemeClr val="accent2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397238C-5364-0E49-8979-F10B5947D765}"/>
              </a:ext>
            </a:extLst>
          </p:cNvPr>
          <p:cNvSpPr/>
          <p:nvPr/>
        </p:nvSpPr>
        <p:spPr>
          <a:xfrm>
            <a:off x="789901" y="6291692"/>
            <a:ext cx="66909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Next step: simulation of the radiation environment in target vicinity 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2D2774A-EE0F-DD43-9777-29749C5C09F6}"/>
              </a:ext>
            </a:extLst>
          </p:cNvPr>
          <p:cNvSpPr/>
          <p:nvPr/>
        </p:nvSpPr>
        <p:spPr>
          <a:xfrm>
            <a:off x="9340514" y="121648"/>
            <a:ext cx="285148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i="1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Courtesy of J. </a:t>
            </a:r>
            <a:r>
              <a:rPr lang="en-GB" sz="1600" i="1" dirty="0" err="1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Kosse</a:t>
            </a:r>
            <a:r>
              <a:rPr lang="en-GB" sz="1600" i="1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and  Y. Zhao </a:t>
            </a:r>
            <a:endParaRPr lang="en-GB" sz="1600" i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78155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C3E4B70-7FD2-FD47-B593-505E9F0D1C9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1690"/>
          <a:stretch/>
        </p:blipFill>
        <p:spPr>
          <a:xfrm>
            <a:off x="209977" y="1121892"/>
            <a:ext cx="8393077" cy="5422453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1C9A7C96-F785-BD4B-9372-A136C140CE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0703" y="186495"/>
            <a:ext cx="10812161" cy="666122"/>
          </a:xfrm>
        </p:spPr>
        <p:txBody>
          <a:bodyPr>
            <a:normAutofit fontScale="90000"/>
          </a:bodyPr>
          <a:lstStyle/>
          <a:p>
            <a:r>
              <a:rPr lang="en-US" dirty="0"/>
              <a:t>Some highlights (work ongoing) 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A9D6EB9-512C-E14E-94C6-514993CB90FC}"/>
              </a:ext>
            </a:extLst>
          </p:cNvPr>
          <p:cNvSpPr/>
          <p:nvPr/>
        </p:nvSpPr>
        <p:spPr>
          <a:xfrm>
            <a:off x="8862634" y="397749"/>
            <a:ext cx="285281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707"/>
              </a:spcBef>
            </a:pPr>
            <a:r>
              <a:rPr lang="en-GB" sz="2800" b="1" dirty="0">
                <a:solidFill>
                  <a:srgbClr val="C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HTS as the AMD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09D25CE-77B0-FE48-AE76-E81153C80375}"/>
              </a:ext>
            </a:extLst>
          </p:cNvPr>
          <p:cNvSpPr/>
          <p:nvPr/>
        </p:nvSpPr>
        <p:spPr>
          <a:xfrm>
            <a:off x="10392006" y="87194"/>
            <a:ext cx="178029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i="1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Courtesy of Y. Zhao </a:t>
            </a:r>
            <a:endParaRPr lang="en-GB" sz="1600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DBB9451-49FC-1144-9481-6C35E5AD1C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31410" y="4495691"/>
            <a:ext cx="3715265" cy="231927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8017B6F4-6B92-BF48-B348-8A5945E6518E}"/>
              </a:ext>
            </a:extLst>
          </p:cNvPr>
          <p:cNvSpPr txBox="1"/>
          <p:nvPr/>
        </p:nvSpPr>
        <p:spPr>
          <a:xfrm>
            <a:off x="8535066" y="3640713"/>
            <a:ext cx="350795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Results obtained with the FC 7 T, B_TW = 0.7 T, DR acceptance 3.8% (</a:t>
            </a:r>
            <a:r>
              <a:rPr lang="la-Latn" b="1" i="1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  <a:sym typeface="Palatino"/>
              </a:rPr>
              <a:t>ceteris paribus</a:t>
            </a:r>
            <a:r>
              <a:rPr lang="en-GB" b="1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CFD3D23-CD67-464B-B395-DE1D9E4ED310}"/>
              </a:ext>
            </a:extLst>
          </p:cNvPr>
          <p:cNvSpPr txBox="1"/>
          <p:nvPr/>
        </p:nvSpPr>
        <p:spPr>
          <a:xfrm>
            <a:off x="8512403" y="1029747"/>
            <a:ext cx="3553276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Effect of the magnetic field upstream the target has been evaluated: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dirty="0" err="1">
                <a:solidFill>
                  <a:schemeClr val="accent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px</a:t>
            </a:r>
            <a:r>
              <a:rPr lang="en-GB" sz="1700" dirty="0">
                <a:solidFill>
                  <a:schemeClr val="accent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n-GB" sz="1700" dirty="0" err="1">
                <a:solidFill>
                  <a:schemeClr val="accent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py</a:t>
            </a:r>
            <a:r>
              <a:rPr lang="en-GB" sz="1700" dirty="0">
                <a:solidFill>
                  <a:schemeClr val="accent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spread increased by a factor of 40 @Target entrance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accent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Difference in positron yield @Target: the same, @Solenoid exit: ~0.1%, accepted by the DR: ~1%, PEDD: ~2% =&gt; small effect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55F2EB3-4150-7F4A-AA58-53B996AEA902}"/>
              </a:ext>
            </a:extLst>
          </p:cNvPr>
          <p:cNvSpPr/>
          <p:nvPr/>
        </p:nvSpPr>
        <p:spPr>
          <a:xfrm>
            <a:off x="3855308" y="3472248"/>
            <a:ext cx="383060" cy="2471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2B02D7D-1361-1340-AA83-E52F0610B3FB}"/>
              </a:ext>
            </a:extLst>
          </p:cNvPr>
          <p:cNvSpPr/>
          <p:nvPr/>
        </p:nvSpPr>
        <p:spPr>
          <a:xfrm>
            <a:off x="5095103" y="3472248"/>
            <a:ext cx="383060" cy="2471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9EF72E6-EAA0-C449-9015-0D8EB98C488A}"/>
              </a:ext>
            </a:extLst>
          </p:cNvPr>
          <p:cNvSpPr/>
          <p:nvPr/>
        </p:nvSpPr>
        <p:spPr>
          <a:xfrm>
            <a:off x="6478375" y="3472248"/>
            <a:ext cx="383060" cy="2471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F6F9C24-72E8-A341-9EDA-218A53C2EBC3}"/>
              </a:ext>
            </a:extLst>
          </p:cNvPr>
          <p:cNvSpPr/>
          <p:nvPr/>
        </p:nvSpPr>
        <p:spPr>
          <a:xfrm>
            <a:off x="7824577" y="3472248"/>
            <a:ext cx="383060" cy="2471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9B5126A-4BF5-A148-91B4-A76470882CC5}"/>
              </a:ext>
            </a:extLst>
          </p:cNvPr>
          <p:cNvSpPr/>
          <p:nvPr/>
        </p:nvSpPr>
        <p:spPr>
          <a:xfrm>
            <a:off x="3731741" y="4316906"/>
            <a:ext cx="605481" cy="12559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01229E8-76FB-3C49-8977-34B08CEB584C}"/>
              </a:ext>
            </a:extLst>
          </p:cNvPr>
          <p:cNvSpPr/>
          <p:nvPr/>
        </p:nvSpPr>
        <p:spPr>
          <a:xfrm>
            <a:off x="5035370" y="4321027"/>
            <a:ext cx="605481" cy="12559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2D75BF3-AA34-7F47-BA30-A6B46A3A4472}"/>
              </a:ext>
            </a:extLst>
          </p:cNvPr>
          <p:cNvSpPr/>
          <p:nvPr/>
        </p:nvSpPr>
        <p:spPr>
          <a:xfrm>
            <a:off x="6338999" y="4316905"/>
            <a:ext cx="605481" cy="12559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430841C-C7D7-D74A-A4C7-EC01851AFA14}"/>
              </a:ext>
            </a:extLst>
          </p:cNvPr>
          <p:cNvSpPr/>
          <p:nvPr/>
        </p:nvSpPr>
        <p:spPr>
          <a:xfrm>
            <a:off x="7674571" y="4316904"/>
            <a:ext cx="605481" cy="12559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29049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9A2C7A20-9ED0-724E-9D87-D13D004BDC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0703" y="186495"/>
            <a:ext cx="10812161" cy="666122"/>
          </a:xfrm>
        </p:spPr>
        <p:txBody>
          <a:bodyPr>
            <a:normAutofit fontScale="90000"/>
          </a:bodyPr>
          <a:lstStyle/>
          <a:p>
            <a:r>
              <a:rPr lang="en-US" dirty="0"/>
              <a:t>Some highlights (work ongoing) </a:t>
            </a:r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8DD1E61-0AE9-7F44-B91D-BC400A656231}"/>
              </a:ext>
            </a:extLst>
          </p:cNvPr>
          <p:cNvSpPr/>
          <p:nvPr/>
        </p:nvSpPr>
        <p:spPr>
          <a:xfrm>
            <a:off x="8625017" y="329397"/>
            <a:ext cx="331285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707"/>
              </a:spcBef>
            </a:pPr>
            <a:r>
              <a:rPr lang="en-GB" sz="2800" b="1" dirty="0">
                <a:solidFill>
                  <a:srgbClr val="C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Conventional scheme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903B3F2-03E0-7044-BFFC-E054F77F356F}"/>
              </a:ext>
            </a:extLst>
          </p:cNvPr>
          <p:cNvSpPr/>
          <p:nvPr/>
        </p:nvSpPr>
        <p:spPr>
          <a:xfrm>
            <a:off x="132960" y="852617"/>
            <a:ext cx="59806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707"/>
              </a:spcBef>
            </a:pPr>
            <a:r>
              <a:rPr lang="en-GB" b="1" u="sng" dirty="0">
                <a:solidFill>
                  <a:schemeClr val="accent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Motivation: </a:t>
            </a:r>
            <a:r>
              <a:rPr lang="en-GB" dirty="0">
                <a:solidFill>
                  <a:schemeClr val="accent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optimise conventional target thickness, as well as primary electron beam parameters. 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221B52B-4A80-A14E-A31B-DE828290AEC5}"/>
              </a:ext>
            </a:extLst>
          </p:cNvPr>
          <p:cNvSpPr/>
          <p:nvPr/>
        </p:nvSpPr>
        <p:spPr>
          <a:xfrm>
            <a:off x="10392006" y="87194"/>
            <a:ext cx="178029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i="1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Courtesy of Y. Zhao </a:t>
            </a:r>
            <a:endParaRPr lang="en-GB" sz="1600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4158198-4DBE-164F-A22E-BFDA032812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391" y="1790883"/>
            <a:ext cx="5980669" cy="3722734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AD57D39E-193F-ED48-853E-A6172A20CE09}"/>
              </a:ext>
            </a:extLst>
          </p:cNvPr>
          <p:cNvSpPr/>
          <p:nvPr/>
        </p:nvSpPr>
        <p:spPr>
          <a:xfrm>
            <a:off x="312133" y="5639566"/>
            <a:ext cx="56223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AMD: FC with a small (7 T , 8 mm) and large aperture (5 T, 16 mm)</a:t>
            </a:r>
          </a:p>
          <a:p>
            <a:r>
              <a:rPr lang="en-GB" sz="16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TW structures: CLIC-like L-band with 0.5 T DC field </a:t>
            </a:r>
          </a:p>
          <a:p>
            <a:r>
              <a:rPr lang="en-GB" sz="16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Injector </a:t>
            </a:r>
            <a:r>
              <a:rPr lang="en-GB" sz="1600" dirty="0" err="1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linac</a:t>
            </a:r>
            <a:r>
              <a:rPr lang="en-GB" sz="16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 analytic formula without simulation 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488C5002-92AE-8349-8A83-B17DD0205F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6490" y="1003233"/>
            <a:ext cx="5209163" cy="157530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F73B84C-8726-164D-A5A1-70546ADE02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50086" y="2578535"/>
            <a:ext cx="4650846" cy="1331467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E725D122-465A-C04B-89C4-21C40C8D71C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98275" y="3910003"/>
            <a:ext cx="5068225" cy="1496042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518A22B0-BFC9-F349-91A8-393D6BD4C05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01762" y="5388057"/>
            <a:ext cx="4517463" cy="1334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95375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180541B4-C4F2-D34B-A6E4-579DA5FA58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0703" y="186495"/>
            <a:ext cx="10812161" cy="666122"/>
          </a:xfrm>
        </p:spPr>
        <p:txBody>
          <a:bodyPr>
            <a:normAutofit fontScale="90000"/>
          </a:bodyPr>
          <a:lstStyle/>
          <a:p>
            <a:r>
              <a:rPr lang="en-US" dirty="0"/>
              <a:t>Some highlights (work ongoing) </a:t>
            </a:r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5D7BE39-A572-CD44-AAA2-261D1A033C85}"/>
              </a:ext>
            </a:extLst>
          </p:cNvPr>
          <p:cNvSpPr/>
          <p:nvPr/>
        </p:nvSpPr>
        <p:spPr>
          <a:xfrm>
            <a:off x="8862634" y="397749"/>
            <a:ext cx="285281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707"/>
              </a:spcBef>
            </a:pPr>
            <a:r>
              <a:rPr lang="en-GB" sz="2800" b="1" dirty="0">
                <a:solidFill>
                  <a:srgbClr val="C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Hybrid scheme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191E179-0F3B-1A4D-8E44-A702693E48D6}"/>
              </a:ext>
            </a:extLst>
          </p:cNvPr>
          <p:cNvSpPr/>
          <p:nvPr/>
        </p:nvSpPr>
        <p:spPr>
          <a:xfrm>
            <a:off x="370703" y="953441"/>
            <a:ext cx="1134475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36642" indent="-336642">
              <a:spcBef>
                <a:spcPts val="707"/>
              </a:spcBef>
              <a:buFont typeface=".PingFang SC Regular"/>
              <a:buChar char="－"/>
            </a:pPr>
            <a:r>
              <a:rPr lang="en-GB" sz="2000" b="1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Design studies of the hybrid scheme for the FCC-</a:t>
            </a:r>
            <a:r>
              <a:rPr lang="en-GB" sz="2000" b="1" dirty="0" err="1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ee</a:t>
            </a:r>
            <a:r>
              <a:rPr lang="en-GB" sz="2000" b="1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have been started. </a:t>
            </a:r>
            <a:r>
              <a:rPr lang="en-GB" sz="20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Next steps: optimization of the crystal, distance between the targets, target-converter, drive beam parameters, large aperture AMD, etc.)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A495A02-E7F9-EB41-800D-10AFDD1BD8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216" y="2079748"/>
            <a:ext cx="6551683" cy="466704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82ED27DF-A7A2-A44C-90F1-B2335B3DA8D8}"/>
              </a:ext>
            </a:extLst>
          </p:cNvPr>
          <p:cNvSpPr/>
          <p:nvPr/>
        </p:nvSpPr>
        <p:spPr>
          <a:xfrm>
            <a:off x="9119286" y="87194"/>
            <a:ext cx="285443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i="1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Courtesy of Y. Zhao and A. </a:t>
            </a:r>
            <a:r>
              <a:rPr lang="en-GB" sz="1600" i="1" dirty="0" err="1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Sytov</a:t>
            </a:r>
            <a:r>
              <a:rPr lang="en-GB" sz="1600" i="1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endParaRPr lang="en-GB" sz="1600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85DA84F-653C-A443-8409-662CB6F282C0}"/>
              </a:ext>
            </a:extLst>
          </p:cNvPr>
          <p:cNvSpPr/>
          <p:nvPr/>
        </p:nvSpPr>
        <p:spPr>
          <a:xfrm>
            <a:off x="7200506" y="3407844"/>
            <a:ext cx="467909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 difference in positron yield is small (&lt; 13%)</a:t>
            </a:r>
            <a:r>
              <a:rPr lang="en-GB" sz="20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</a:p>
          <a:p>
            <a:endParaRPr lang="en-GB" sz="2000" dirty="0">
              <a:solidFill>
                <a:srgbClr val="3F3F3F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 difference in photon energy spectrum </a:t>
            </a:r>
            <a:r>
              <a:rPr lang="en-GB" sz="20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(low energy part  E &lt; 13 MeV) and </a:t>
            </a:r>
            <a:r>
              <a:rPr lang="en-GB" sz="2000" b="1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transverse momenta of the charged particles </a:t>
            </a:r>
            <a:r>
              <a:rPr lang="en-GB" sz="20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after the crystal is </a:t>
            </a:r>
            <a:r>
              <a:rPr lang="en-GB" sz="2000" b="1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under investigation</a:t>
            </a:r>
            <a:r>
              <a:rPr lang="en-GB" sz="20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.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EEBC082-B5D6-CD4E-9C1D-DBC7A2E5D97F}"/>
              </a:ext>
            </a:extLst>
          </p:cNvPr>
          <p:cNvSpPr/>
          <p:nvPr/>
        </p:nvSpPr>
        <p:spPr>
          <a:xfrm>
            <a:off x="7200506" y="2295194"/>
            <a:ext cx="486733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707"/>
              </a:spcBef>
            </a:pPr>
            <a:r>
              <a:rPr lang="en-GB" sz="20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Benchmark of the codes to simulate the radiation in the oriented crystals (FOT vs. Ferrara’s code) is ongoing</a:t>
            </a:r>
            <a:endParaRPr lang="en-GB" sz="20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7DB5B7E-0190-094F-9449-16C4FC148948}"/>
              </a:ext>
            </a:extLst>
          </p:cNvPr>
          <p:cNvSpPr/>
          <p:nvPr/>
        </p:nvSpPr>
        <p:spPr>
          <a:xfrm>
            <a:off x="155994" y="1741194"/>
            <a:ext cx="20219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Crystal optimization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9573010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625</TotalTime>
  <Words>657</Words>
  <Application>Microsoft Macintosh PowerPoint</Application>
  <PresentationFormat>Widescreen</PresentationFormat>
  <Paragraphs>52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.PingFang SC Regular</vt:lpstr>
      <vt:lpstr>Arial</vt:lpstr>
      <vt:lpstr>Calibri</vt:lpstr>
      <vt:lpstr>Calibri Light</vt:lpstr>
      <vt:lpstr>Courier New</vt:lpstr>
      <vt:lpstr>Palatino</vt:lpstr>
      <vt:lpstr>Verdana</vt:lpstr>
      <vt:lpstr>Office Theme</vt:lpstr>
      <vt:lpstr>PowerPoint Presentation</vt:lpstr>
      <vt:lpstr>General updates </vt:lpstr>
      <vt:lpstr>Some highlights (work ongoing) </vt:lpstr>
      <vt:lpstr>Some highlights (work ongoing) </vt:lpstr>
      <vt:lpstr>Some highlights (work ongoing) </vt:lpstr>
      <vt:lpstr>Some highlights (work ongoing) 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Update on WP3</dc:title>
  <dc:creator>Microsoft Office User</dc:creator>
  <cp:lastModifiedBy>Microsoft Office User</cp:lastModifiedBy>
  <cp:revision>114</cp:revision>
  <dcterms:created xsi:type="dcterms:W3CDTF">2020-12-16T15:18:22Z</dcterms:created>
  <dcterms:modified xsi:type="dcterms:W3CDTF">2021-03-10T20:24:50Z</dcterms:modified>
</cp:coreProperties>
</file>