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15210-10D5-488E-891D-FE2FBD3B9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FC1776-091F-4CA0-A14E-42977DE9EB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46A1A-F07B-4EB2-AF75-5247B4181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0691C-6F41-4E49-BDAE-7883132BE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ED138-D345-4457-B2CC-5B66CD6BA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180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0926B-3615-4236-BDD4-91437A00D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E1DF3E-32A8-415A-9C90-9B182978F4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4092E-15C1-482E-8718-54D2B0D3F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2FAFF-5C78-4CAB-A4C9-3B8866B14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8B941-398C-4013-A390-EEF08B98A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65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D87E3F-7619-4034-A150-03BD9D296B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ED362-3145-4743-8356-CCFCC681E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3F2DB-156F-425C-AC83-C7F7C11B5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0E265-2D23-44B3-9CF3-A95711535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945C2-632F-4D17-BA64-47530BFAD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84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44E39-60B8-410A-8A6C-4020B45EF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479B1-AA14-49C6-BB04-09C408E5C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207E0-172E-4818-962C-EFBFFA992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80F9B-83D4-4BA3-A09D-D424740A1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D71C4-4D23-4FBD-B5D3-E22A48508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1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95AF9-3ED8-4D82-B321-4F7C55C41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A3140-59E3-47FA-9D1F-FF2331187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B2455-258E-4944-875A-7F988147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6E12E-AEA4-46F4-AAB7-38211B8F3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9AC52-63CA-4D83-BA1E-1472D459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66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3672F-3023-4880-962F-4A12E7A31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DB941-4E3E-439F-9DD0-A677F6190C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A98285-33C5-45C9-B275-0A362A012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BD222-D1AF-43A1-ADE9-73000E2A3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5C2AB-6D03-4EB2-B84B-6B46B1C10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58FFFF-BBF2-43F4-B64F-79000D92A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80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8B44-0432-4AA8-B22B-8D29F12C0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F5CBF-FE19-4621-B68B-38F010C66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C515C-CA65-4659-9275-9204BEE1F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8F21E0-4830-4CD5-8F64-4381B8BD1D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FDC8AC-7786-4A0A-B3E0-94F494F4E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D7C2DB-4F0F-471E-B14B-10617DB70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3ABA1C-A754-4177-8A62-9BEAF0A81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6AC33F-065B-450A-940D-8455FDF5A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2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C5377-081D-405B-A76B-F15AAA9EC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3D16A5-9443-40E3-96B7-9A695FF00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200FF0-1143-4F86-A01D-2D8EDC420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F7BA8D-0415-4A8C-8EB1-824460761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12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26E23B-37FE-4809-BA1A-B8D927FEF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86209C-82FB-4F35-995C-C650356B6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DA95B-FF27-4C7E-95C7-5BD75A8B0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56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F5C40-777A-4774-AA05-E3AADF81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7433A-65BF-4623-8249-ACA24A895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698152-A72D-4C80-BE4E-CE07A5480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5E930A-3040-432D-B34B-0AF9204D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E888A2-19A1-4BB8-9E2E-FA2B4B0DB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140A84-B4AE-4490-BEDC-8D55B82C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641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AEEDE-101A-4045-9015-7833D3AB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001602-A398-4E5C-8A5A-23D2576BB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64504-C1A0-42B0-98DE-69A2CFCC5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B216A0-EFFB-4495-AF6D-2BF69928B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DFDB4-72AE-4250-96CE-E2B10A86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C62E8-A459-466E-97A8-41123811D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83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752CE8-FBC6-4461-B113-0741DA748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1EBF1-0B4A-44B6-B798-D0B598B74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C8654-B757-4585-B81A-612093138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FC8B6-F8FE-480B-9BBC-B6A9E67B3BDE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D36E8-C886-4522-A109-036FAF379C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190FF-5A3B-4474-8E61-D37EF3233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58405-9FEB-4DF0-888C-11F8C2898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78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indico.cern.ch/event/907184/contributions/3845662/attachments/2029870/3396873/20200430-MainInjectorLinacParametersAndFillingSchemesOverview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E85F1-1234-441C-AACB-DA2D24EE81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WP0.2 report</a:t>
            </a:r>
            <a:br>
              <a:rPr lang="en-US" dirty="0"/>
            </a:br>
            <a:r>
              <a:rPr lang="en-US" dirty="0"/>
              <a:t>Overall parameter optimization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595458-F2E3-4787-9E7B-C151BD0E8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on behalf of WP0.2</a:t>
            </a:r>
          </a:p>
          <a:p>
            <a:r>
              <a:rPr lang="en-US" dirty="0"/>
              <a:t>11/03/2021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85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2A97F-8406-4A5C-BB73-80381F3F8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meeting in the WP0.2 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67E767E-54FD-4A73-8695-2C41A21250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2570" y="1511491"/>
            <a:ext cx="10361229" cy="3081749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174DCB-4E77-479B-AE85-A24B3A5FA48A}"/>
              </a:ext>
            </a:extLst>
          </p:cNvPr>
          <p:cNvSpPr txBox="1"/>
          <p:nvPr/>
        </p:nvSpPr>
        <p:spPr>
          <a:xfrm>
            <a:off x="992570" y="4934607"/>
            <a:ext cx="902157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Two topics have been discussed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Preliminary design of the DR for multi-bunch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Filling of the collider in multi-bunch operation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1600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910F2-712B-42E9-B1BF-2917C928D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DR design: first step towards DR design for </a:t>
            </a:r>
            <a:r>
              <a:rPr lang="en-US" dirty="0" err="1"/>
              <a:t>multibunch</a:t>
            </a:r>
            <a:r>
              <a:rPr lang="en-US" dirty="0"/>
              <a:t> trains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D89AC3E-0EE0-4745-AEF2-C577DBDAAD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85300" y="1690688"/>
            <a:ext cx="5806700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1C278C-FD8C-477B-81ED-7EBD64A8C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0687"/>
            <a:ext cx="5806700" cy="4364867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ACB094B7-892E-46B1-BE56-4B45B57947D3}"/>
              </a:ext>
            </a:extLst>
          </p:cNvPr>
          <p:cNvSpPr/>
          <p:nvPr/>
        </p:nvSpPr>
        <p:spPr>
          <a:xfrm>
            <a:off x="5806700" y="3016251"/>
            <a:ext cx="578600" cy="1458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C146EF-D001-4E49-BF62-859884327A8B}"/>
              </a:ext>
            </a:extLst>
          </p:cNvPr>
          <p:cNvSpPr txBox="1"/>
          <p:nvPr/>
        </p:nvSpPr>
        <p:spPr>
          <a:xfrm>
            <a:off x="1466193" y="6123543"/>
            <a:ext cx="2646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 bunches per train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C42B57-629B-4BE0-8A58-9C7779CCA042}"/>
              </a:ext>
            </a:extLst>
          </p:cNvPr>
          <p:cNvSpPr txBox="1"/>
          <p:nvPr/>
        </p:nvSpPr>
        <p:spPr>
          <a:xfrm>
            <a:off x="7514896" y="6123542"/>
            <a:ext cx="2802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25 bunches per train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826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BDC4-C564-4497-ADB9-D89197FA8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Collider with trains of 25 bunches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F15C41-8D8A-45CC-8755-2AD05AB3C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41844"/>
            <a:ext cx="5943600" cy="446780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8BEBF0-C1AB-4151-B871-8F961F18A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398" y="1539393"/>
            <a:ext cx="5943601" cy="4453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0D782D-9066-4385-ABD0-CCDCDD8E8A43}"/>
              </a:ext>
            </a:extLst>
          </p:cNvPr>
          <p:cNvSpPr txBox="1"/>
          <p:nvPr/>
        </p:nvSpPr>
        <p:spPr>
          <a:xfrm>
            <a:off x="4367359" y="5543180"/>
            <a:ext cx="6783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294 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3FB87C-0756-45DD-855B-1F7FA8633B4B}"/>
              </a:ext>
            </a:extLst>
          </p:cNvPr>
          <p:cNvSpPr txBox="1"/>
          <p:nvPr/>
        </p:nvSpPr>
        <p:spPr>
          <a:xfrm>
            <a:off x="8793638" y="5543180"/>
            <a:ext cx="6783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156 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397F9B-B888-48AE-B4E0-C9F397B4DFFA}"/>
              </a:ext>
            </a:extLst>
          </p:cNvPr>
          <p:cNvSpPr txBox="1"/>
          <p:nvPr/>
        </p:nvSpPr>
        <p:spPr>
          <a:xfrm>
            <a:off x="5772138" y="6089054"/>
            <a:ext cx="3448060" cy="646331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Baseline (2 bunches per train):</a:t>
            </a:r>
          </a:p>
          <a:p>
            <a:r>
              <a:rPr lang="en-GB" dirty="0">
                <a:hlinkClick r:id="rId4"/>
              </a:rPr>
              <a:t>PowerPoint Presentation (cern.ch)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20A93D0-5884-4296-8B94-56AF0AA706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089054"/>
            <a:ext cx="5803028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58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3F6EB-1346-49DE-A86D-4E8ABEE3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conclusions and 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B6CD6-6644-4541-9B68-DDD80C320C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Using 25 bunches per train at 100 Hz instead of 2 at 200 Hz reduces filling time of the collider by factor </a:t>
            </a:r>
            <a:r>
              <a:rPr lang="en-US" b="1" dirty="0"/>
              <a:t>3.5</a:t>
            </a:r>
            <a:r>
              <a:rPr lang="en-US" dirty="0"/>
              <a:t> from 1019 to 294 seconds</a:t>
            </a:r>
          </a:p>
          <a:p>
            <a:r>
              <a:rPr lang="en-US" dirty="0"/>
              <a:t>Extending </a:t>
            </a:r>
            <a:r>
              <a:rPr lang="en-US" dirty="0" err="1"/>
              <a:t>linac</a:t>
            </a:r>
            <a:r>
              <a:rPr lang="en-US" dirty="0"/>
              <a:t> up to 20 GeV (no PBR) reduces filling time down to 156 seconds: factor </a:t>
            </a:r>
            <a:r>
              <a:rPr lang="en-US" b="1" dirty="0"/>
              <a:t>6.5</a:t>
            </a:r>
          </a:p>
          <a:p>
            <a:r>
              <a:rPr lang="en-US" b="1" dirty="0"/>
              <a:t>Question 1</a:t>
            </a:r>
            <a:r>
              <a:rPr lang="en-US" dirty="0"/>
              <a:t>: how strong is the impact of this reduction of the filling time on the overall performance of the collider: integrated luminosity ?</a:t>
            </a:r>
          </a:p>
          <a:p>
            <a:r>
              <a:rPr lang="en-US" dirty="0"/>
              <a:t>Answer to this question is important for the injector parameter choice (2 &lt;-?-&gt; 25). It should come from </a:t>
            </a:r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b="1" dirty="0"/>
              <a:t> collider team</a:t>
            </a:r>
          </a:p>
          <a:p>
            <a:r>
              <a:rPr lang="en-US" b="1" dirty="0"/>
              <a:t>Question 2</a:t>
            </a:r>
            <a:r>
              <a:rPr lang="en-US" dirty="0"/>
              <a:t>: What are the requirements on the bunch-to-bunch intensity in the top-up operation? </a:t>
            </a:r>
          </a:p>
          <a:p>
            <a:r>
              <a:rPr lang="en-US" dirty="0"/>
              <a:t>The answer also should come from </a:t>
            </a:r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b="1" dirty="0"/>
              <a:t> collider team</a:t>
            </a:r>
            <a:r>
              <a:rPr lang="en-US" dirty="0"/>
              <a:t>. It is important for finding the best way of controlling it in the injectors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985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224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WP0.2 report Overall parameter optimization </vt:lpstr>
      <vt:lpstr>10th meeting in the WP0.2 </vt:lpstr>
      <vt:lpstr>Preliminary DR design: first step towards DR design for multibunch trains</vt:lpstr>
      <vt:lpstr>Filling Collider with trains of 25 bunches</vt:lpstr>
      <vt:lpstr>Some conclusions and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 report</dc:title>
  <dc:creator>Alexej Grudiev</dc:creator>
  <cp:lastModifiedBy>Alexej Grudiev</cp:lastModifiedBy>
  <cp:revision>54</cp:revision>
  <dcterms:created xsi:type="dcterms:W3CDTF">2021-03-11T06:45:48Z</dcterms:created>
  <dcterms:modified xsi:type="dcterms:W3CDTF">2021-03-11T08:02:57Z</dcterms:modified>
</cp:coreProperties>
</file>