
<file path=[Content_Types].xml><?xml version="1.0" encoding="utf-8"?>
<Types xmlns="http://schemas.openxmlformats.org/package/2006/content-types">
  <Default Extension="emf" ContentType="image/x-emf"/>
  <Default Extension="jpeg" ContentType="image/jpeg"/>
  <Default Extension="pdf" ContentType="application/pdf"/>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604" r:id="rId3"/>
    <p:sldId id="734" r:id="rId4"/>
    <p:sldId id="776" r:id="rId5"/>
    <p:sldId id="1241" r:id="rId6"/>
    <p:sldId id="1245" r:id="rId7"/>
    <p:sldId id="1250" r:id="rId8"/>
    <p:sldId id="692" r:id="rId9"/>
    <p:sldId id="705" r:id="rId10"/>
    <p:sldId id="706" r:id="rId11"/>
    <p:sldId id="685" r:id="rId12"/>
    <p:sldId id="1261" r:id="rId13"/>
    <p:sldId id="1260" r:id="rId14"/>
    <p:sldId id="775" r:id="rId1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92"/>
    <p:restoredTop sz="95958"/>
  </p:normalViewPr>
  <p:slideViewPr>
    <p:cSldViewPr snapToGrid="0" snapToObjects="1">
      <p:cViewPr varScale="1">
        <p:scale>
          <a:sx n="99" d="100"/>
          <a:sy n="99" d="100"/>
        </p:scale>
        <p:origin x="200"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862FC1-2695-6145-B214-6CD8C9B9561C}" type="datetimeFigureOut">
              <a:rPr lang="en-GB" smtClean="0"/>
              <a:t>12/02/2021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AA2391-A7F8-0F42-889D-3CC5815A53DD}" type="slidenum">
              <a:rPr lang="en-GB" smtClean="0"/>
              <a:t>‹#›</a:t>
            </a:fld>
            <a:endParaRPr lang="en-GB"/>
          </a:p>
        </p:txBody>
      </p:sp>
    </p:spTree>
    <p:extLst>
      <p:ext uri="{BB962C8B-B14F-4D97-AF65-F5344CB8AC3E}">
        <p14:creationId xmlns:p14="http://schemas.microsoft.com/office/powerpoint/2010/main" val="4014610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C66C9-6B56-7C4E-AE3C-374DCD03C3E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1D7411F0-9635-5947-A850-52051E51E1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904B5743-5D05-6D43-B9E9-474B75F621CD}"/>
              </a:ext>
            </a:extLst>
          </p:cNvPr>
          <p:cNvSpPr>
            <a:spLocks noGrp="1"/>
          </p:cNvSpPr>
          <p:nvPr>
            <p:ph type="dt" sz="half" idx="10"/>
          </p:nvPr>
        </p:nvSpPr>
        <p:spPr/>
        <p:txBody>
          <a:bodyPr/>
          <a:lstStyle/>
          <a:p>
            <a:fld id="{C6994634-78F0-F746-A265-B982E8398CD6}" type="datetime1">
              <a:rPr lang="it-IT" smtClean="0"/>
              <a:t>12/02/21</a:t>
            </a:fld>
            <a:endParaRPr lang="en-GB"/>
          </a:p>
        </p:txBody>
      </p:sp>
      <p:sp>
        <p:nvSpPr>
          <p:cNvPr id="5" name="Footer Placeholder 4">
            <a:extLst>
              <a:ext uri="{FF2B5EF4-FFF2-40B4-BE49-F238E27FC236}">
                <a16:creationId xmlns:a16="http://schemas.microsoft.com/office/drawing/2014/main" id="{9AFBF874-295A-8343-AC07-A05F3041C58B}"/>
              </a:ext>
            </a:extLst>
          </p:cNvPr>
          <p:cNvSpPr>
            <a:spLocks noGrp="1"/>
          </p:cNvSpPr>
          <p:nvPr>
            <p:ph type="ftr" sz="quarter" idx="11"/>
          </p:nvPr>
        </p:nvSpPr>
        <p:spPr/>
        <p:txBody>
          <a:bodyPr/>
          <a:lstStyle/>
          <a:p>
            <a:r>
              <a:rPr lang="en-GB"/>
              <a:t>Oleg Denisov</a:t>
            </a:r>
          </a:p>
        </p:txBody>
      </p:sp>
      <p:sp>
        <p:nvSpPr>
          <p:cNvPr id="6" name="Slide Number Placeholder 5">
            <a:extLst>
              <a:ext uri="{FF2B5EF4-FFF2-40B4-BE49-F238E27FC236}">
                <a16:creationId xmlns:a16="http://schemas.microsoft.com/office/drawing/2014/main" id="{E4786B4B-40FB-254C-B80D-BBF4EC322A4E}"/>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2559464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51199-B1CF-D74D-91D1-F537D9541217}"/>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95F11C7-3940-3742-96BB-F4C47A45296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9DCDC1F-D88D-324B-BB76-D5F18C19B303}"/>
              </a:ext>
            </a:extLst>
          </p:cNvPr>
          <p:cNvSpPr>
            <a:spLocks noGrp="1"/>
          </p:cNvSpPr>
          <p:nvPr>
            <p:ph type="dt" sz="half" idx="10"/>
          </p:nvPr>
        </p:nvSpPr>
        <p:spPr/>
        <p:txBody>
          <a:bodyPr/>
          <a:lstStyle/>
          <a:p>
            <a:fld id="{2C33B7EB-6198-E549-8A69-19F5F3DEBF70}" type="datetime1">
              <a:rPr lang="it-IT" smtClean="0"/>
              <a:t>12/02/21</a:t>
            </a:fld>
            <a:endParaRPr lang="en-GB"/>
          </a:p>
        </p:txBody>
      </p:sp>
      <p:sp>
        <p:nvSpPr>
          <p:cNvPr id="5" name="Footer Placeholder 4">
            <a:extLst>
              <a:ext uri="{FF2B5EF4-FFF2-40B4-BE49-F238E27FC236}">
                <a16:creationId xmlns:a16="http://schemas.microsoft.com/office/drawing/2014/main" id="{3A0A3D52-77B6-1447-9159-6BB5E5ECE7B5}"/>
              </a:ext>
            </a:extLst>
          </p:cNvPr>
          <p:cNvSpPr>
            <a:spLocks noGrp="1"/>
          </p:cNvSpPr>
          <p:nvPr>
            <p:ph type="ftr" sz="quarter" idx="11"/>
          </p:nvPr>
        </p:nvSpPr>
        <p:spPr/>
        <p:txBody>
          <a:bodyPr/>
          <a:lstStyle/>
          <a:p>
            <a:r>
              <a:rPr lang="en-GB"/>
              <a:t>Oleg Denisov</a:t>
            </a:r>
          </a:p>
        </p:txBody>
      </p:sp>
      <p:sp>
        <p:nvSpPr>
          <p:cNvPr id="6" name="Slide Number Placeholder 5">
            <a:extLst>
              <a:ext uri="{FF2B5EF4-FFF2-40B4-BE49-F238E27FC236}">
                <a16:creationId xmlns:a16="http://schemas.microsoft.com/office/drawing/2014/main" id="{1E4ABC38-46C7-494E-8320-A4F9F375D946}"/>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756233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922ECD-DFBE-CD42-B683-BB5C4DEE8DE3}"/>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560B6F66-4D5F-F144-842A-F3809F1AE57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AF93C54-F1E6-504E-B497-03B7E27F06BD}"/>
              </a:ext>
            </a:extLst>
          </p:cNvPr>
          <p:cNvSpPr>
            <a:spLocks noGrp="1"/>
          </p:cNvSpPr>
          <p:nvPr>
            <p:ph type="dt" sz="half" idx="10"/>
          </p:nvPr>
        </p:nvSpPr>
        <p:spPr/>
        <p:txBody>
          <a:bodyPr/>
          <a:lstStyle/>
          <a:p>
            <a:fld id="{F22689A8-8742-C744-B86F-0537FB0E458A}" type="datetime1">
              <a:rPr lang="it-IT" smtClean="0"/>
              <a:t>12/02/21</a:t>
            </a:fld>
            <a:endParaRPr lang="en-GB"/>
          </a:p>
        </p:txBody>
      </p:sp>
      <p:sp>
        <p:nvSpPr>
          <p:cNvPr id="5" name="Footer Placeholder 4">
            <a:extLst>
              <a:ext uri="{FF2B5EF4-FFF2-40B4-BE49-F238E27FC236}">
                <a16:creationId xmlns:a16="http://schemas.microsoft.com/office/drawing/2014/main" id="{6280C48E-9E09-3B44-9CD2-238004F6E2A3}"/>
              </a:ext>
            </a:extLst>
          </p:cNvPr>
          <p:cNvSpPr>
            <a:spLocks noGrp="1"/>
          </p:cNvSpPr>
          <p:nvPr>
            <p:ph type="ftr" sz="quarter" idx="11"/>
          </p:nvPr>
        </p:nvSpPr>
        <p:spPr/>
        <p:txBody>
          <a:bodyPr/>
          <a:lstStyle/>
          <a:p>
            <a:r>
              <a:rPr lang="en-GB"/>
              <a:t>Oleg Denisov</a:t>
            </a:r>
          </a:p>
        </p:txBody>
      </p:sp>
      <p:sp>
        <p:nvSpPr>
          <p:cNvPr id="6" name="Slide Number Placeholder 5">
            <a:extLst>
              <a:ext uri="{FF2B5EF4-FFF2-40B4-BE49-F238E27FC236}">
                <a16:creationId xmlns:a16="http://schemas.microsoft.com/office/drawing/2014/main" id="{CCFEDFFC-EDB0-E64E-87D5-FB6B2A014F54}"/>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2899550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62828-07DF-8342-8E48-3BEA26DB8B55}"/>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1AA3966-7805-9049-AEF9-42EA46229F7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1791F25-77C0-2C46-9F5C-90FCF09A9F96}"/>
              </a:ext>
            </a:extLst>
          </p:cNvPr>
          <p:cNvSpPr>
            <a:spLocks noGrp="1"/>
          </p:cNvSpPr>
          <p:nvPr>
            <p:ph type="dt" sz="half" idx="10"/>
          </p:nvPr>
        </p:nvSpPr>
        <p:spPr/>
        <p:txBody>
          <a:bodyPr/>
          <a:lstStyle/>
          <a:p>
            <a:fld id="{4A26270E-3E43-4747-BBD9-9F5BCC52E10E}" type="datetime1">
              <a:rPr lang="it-IT" smtClean="0"/>
              <a:t>12/02/21</a:t>
            </a:fld>
            <a:endParaRPr lang="en-GB"/>
          </a:p>
        </p:txBody>
      </p:sp>
      <p:sp>
        <p:nvSpPr>
          <p:cNvPr id="5" name="Footer Placeholder 4">
            <a:extLst>
              <a:ext uri="{FF2B5EF4-FFF2-40B4-BE49-F238E27FC236}">
                <a16:creationId xmlns:a16="http://schemas.microsoft.com/office/drawing/2014/main" id="{AA64ECA0-1FEF-BE41-8E54-63453CD0FB20}"/>
              </a:ext>
            </a:extLst>
          </p:cNvPr>
          <p:cNvSpPr>
            <a:spLocks noGrp="1"/>
          </p:cNvSpPr>
          <p:nvPr>
            <p:ph type="ftr" sz="quarter" idx="11"/>
          </p:nvPr>
        </p:nvSpPr>
        <p:spPr/>
        <p:txBody>
          <a:bodyPr/>
          <a:lstStyle/>
          <a:p>
            <a:r>
              <a:rPr lang="en-GB"/>
              <a:t>Oleg Denisov</a:t>
            </a:r>
          </a:p>
        </p:txBody>
      </p:sp>
      <p:sp>
        <p:nvSpPr>
          <p:cNvPr id="6" name="Slide Number Placeholder 5">
            <a:extLst>
              <a:ext uri="{FF2B5EF4-FFF2-40B4-BE49-F238E27FC236}">
                <a16:creationId xmlns:a16="http://schemas.microsoft.com/office/drawing/2014/main" id="{69D21362-77ED-8348-9A91-DC74BAE12D3C}"/>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4179370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C5E2A-BF22-0549-B0E2-9E88440372F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4A9CDF71-1102-6E42-9272-D7EAC1709F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90CC9F5-864C-644E-96AF-A687F0C245DF}"/>
              </a:ext>
            </a:extLst>
          </p:cNvPr>
          <p:cNvSpPr>
            <a:spLocks noGrp="1"/>
          </p:cNvSpPr>
          <p:nvPr>
            <p:ph type="dt" sz="half" idx="10"/>
          </p:nvPr>
        </p:nvSpPr>
        <p:spPr/>
        <p:txBody>
          <a:bodyPr/>
          <a:lstStyle/>
          <a:p>
            <a:fld id="{9045DE83-5A04-B346-A217-D19159FC209B}" type="datetime1">
              <a:rPr lang="it-IT" smtClean="0"/>
              <a:t>12/02/21</a:t>
            </a:fld>
            <a:endParaRPr lang="en-GB"/>
          </a:p>
        </p:txBody>
      </p:sp>
      <p:sp>
        <p:nvSpPr>
          <p:cNvPr id="5" name="Footer Placeholder 4">
            <a:extLst>
              <a:ext uri="{FF2B5EF4-FFF2-40B4-BE49-F238E27FC236}">
                <a16:creationId xmlns:a16="http://schemas.microsoft.com/office/drawing/2014/main" id="{82FFC25A-7DF6-2A40-AA50-3D0D65B1D92B}"/>
              </a:ext>
            </a:extLst>
          </p:cNvPr>
          <p:cNvSpPr>
            <a:spLocks noGrp="1"/>
          </p:cNvSpPr>
          <p:nvPr>
            <p:ph type="ftr" sz="quarter" idx="11"/>
          </p:nvPr>
        </p:nvSpPr>
        <p:spPr/>
        <p:txBody>
          <a:bodyPr/>
          <a:lstStyle/>
          <a:p>
            <a:r>
              <a:rPr lang="en-GB"/>
              <a:t>Oleg Denisov</a:t>
            </a:r>
          </a:p>
        </p:txBody>
      </p:sp>
      <p:sp>
        <p:nvSpPr>
          <p:cNvPr id="6" name="Slide Number Placeholder 5">
            <a:extLst>
              <a:ext uri="{FF2B5EF4-FFF2-40B4-BE49-F238E27FC236}">
                <a16:creationId xmlns:a16="http://schemas.microsoft.com/office/drawing/2014/main" id="{79728461-15F4-AA46-9B61-7BE5B36A7C54}"/>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951887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27CE6-7D18-D040-9793-59F776237CD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B36E36A7-E6A6-504E-B19D-68686862DD9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E1C094A3-FB06-B84F-B840-D59F3AC3C83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42DE051-F4DB-3D4E-A3F8-92359E53CCFF}"/>
              </a:ext>
            </a:extLst>
          </p:cNvPr>
          <p:cNvSpPr>
            <a:spLocks noGrp="1"/>
          </p:cNvSpPr>
          <p:nvPr>
            <p:ph type="dt" sz="half" idx="10"/>
          </p:nvPr>
        </p:nvSpPr>
        <p:spPr/>
        <p:txBody>
          <a:bodyPr/>
          <a:lstStyle/>
          <a:p>
            <a:fld id="{09D04C68-53D4-6542-B534-1035CDDB51F5}" type="datetime1">
              <a:rPr lang="it-IT" smtClean="0"/>
              <a:t>12/02/21</a:t>
            </a:fld>
            <a:endParaRPr lang="en-GB"/>
          </a:p>
        </p:txBody>
      </p:sp>
      <p:sp>
        <p:nvSpPr>
          <p:cNvPr id="6" name="Footer Placeholder 5">
            <a:extLst>
              <a:ext uri="{FF2B5EF4-FFF2-40B4-BE49-F238E27FC236}">
                <a16:creationId xmlns:a16="http://schemas.microsoft.com/office/drawing/2014/main" id="{3A1A078E-D671-B043-B9EC-7DEC839390C3}"/>
              </a:ext>
            </a:extLst>
          </p:cNvPr>
          <p:cNvSpPr>
            <a:spLocks noGrp="1"/>
          </p:cNvSpPr>
          <p:nvPr>
            <p:ph type="ftr" sz="quarter" idx="11"/>
          </p:nvPr>
        </p:nvSpPr>
        <p:spPr/>
        <p:txBody>
          <a:bodyPr/>
          <a:lstStyle/>
          <a:p>
            <a:r>
              <a:rPr lang="en-GB"/>
              <a:t>Oleg Denisov</a:t>
            </a:r>
          </a:p>
        </p:txBody>
      </p:sp>
      <p:sp>
        <p:nvSpPr>
          <p:cNvPr id="7" name="Slide Number Placeholder 6">
            <a:extLst>
              <a:ext uri="{FF2B5EF4-FFF2-40B4-BE49-F238E27FC236}">
                <a16:creationId xmlns:a16="http://schemas.microsoft.com/office/drawing/2014/main" id="{3F45D117-939B-C34E-8071-497504BCD1FD}"/>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217641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3C2F7-4443-494A-9395-A892EB1C06DB}"/>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844FB0F0-C667-A040-9BB9-85C43CA0CF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E3676F0-BB49-2B48-A6AB-47B87031CD3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FCF41BF-3576-004F-96FA-C3882FCC13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0AE8481-B40C-D144-AEB4-370BE6B36B9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B7FF465-D6AE-D547-A658-58425661FE54}"/>
              </a:ext>
            </a:extLst>
          </p:cNvPr>
          <p:cNvSpPr>
            <a:spLocks noGrp="1"/>
          </p:cNvSpPr>
          <p:nvPr>
            <p:ph type="dt" sz="half" idx="10"/>
          </p:nvPr>
        </p:nvSpPr>
        <p:spPr/>
        <p:txBody>
          <a:bodyPr/>
          <a:lstStyle/>
          <a:p>
            <a:fld id="{BEF3A2AA-0A30-E74B-AAF2-57F1F4974B4F}" type="datetime1">
              <a:rPr lang="it-IT" smtClean="0"/>
              <a:t>12/02/21</a:t>
            </a:fld>
            <a:endParaRPr lang="en-GB"/>
          </a:p>
        </p:txBody>
      </p:sp>
      <p:sp>
        <p:nvSpPr>
          <p:cNvPr id="8" name="Footer Placeholder 7">
            <a:extLst>
              <a:ext uri="{FF2B5EF4-FFF2-40B4-BE49-F238E27FC236}">
                <a16:creationId xmlns:a16="http://schemas.microsoft.com/office/drawing/2014/main" id="{1C9DF7B3-C4A6-8744-8445-B227DEA1A61B}"/>
              </a:ext>
            </a:extLst>
          </p:cNvPr>
          <p:cNvSpPr>
            <a:spLocks noGrp="1"/>
          </p:cNvSpPr>
          <p:nvPr>
            <p:ph type="ftr" sz="quarter" idx="11"/>
          </p:nvPr>
        </p:nvSpPr>
        <p:spPr/>
        <p:txBody>
          <a:bodyPr/>
          <a:lstStyle/>
          <a:p>
            <a:r>
              <a:rPr lang="en-GB"/>
              <a:t>Oleg Denisov</a:t>
            </a:r>
          </a:p>
        </p:txBody>
      </p:sp>
      <p:sp>
        <p:nvSpPr>
          <p:cNvPr id="9" name="Slide Number Placeholder 8">
            <a:extLst>
              <a:ext uri="{FF2B5EF4-FFF2-40B4-BE49-F238E27FC236}">
                <a16:creationId xmlns:a16="http://schemas.microsoft.com/office/drawing/2014/main" id="{E37E1369-C339-704F-B377-D106BFB5AB22}"/>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2792892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F33E8-6D23-7147-BFA6-084D5C8DC16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9751E829-08F5-234F-8538-67E12860E27F}"/>
              </a:ext>
            </a:extLst>
          </p:cNvPr>
          <p:cNvSpPr>
            <a:spLocks noGrp="1"/>
          </p:cNvSpPr>
          <p:nvPr>
            <p:ph type="dt" sz="half" idx="10"/>
          </p:nvPr>
        </p:nvSpPr>
        <p:spPr/>
        <p:txBody>
          <a:bodyPr/>
          <a:lstStyle/>
          <a:p>
            <a:fld id="{20E47D16-083A-A143-9C34-F6BDD9A8DC3A}" type="datetime1">
              <a:rPr lang="it-IT" smtClean="0"/>
              <a:t>12/02/21</a:t>
            </a:fld>
            <a:endParaRPr lang="en-GB"/>
          </a:p>
        </p:txBody>
      </p:sp>
      <p:sp>
        <p:nvSpPr>
          <p:cNvPr id="4" name="Footer Placeholder 3">
            <a:extLst>
              <a:ext uri="{FF2B5EF4-FFF2-40B4-BE49-F238E27FC236}">
                <a16:creationId xmlns:a16="http://schemas.microsoft.com/office/drawing/2014/main" id="{8D70E711-1F35-CA4E-A97C-511FE58BF93E}"/>
              </a:ext>
            </a:extLst>
          </p:cNvPr>
          <p:cNvSpPr>
            <a:spLocks noGrp="1"/>
          </p:cNvSpPr>
          <p:nvPr>
            <p:ph type="ftr" sz="quarter" idx="11"/>
          </p:nvPr>
        </p:nvSpPr>
        <p:spPr/>
        <p:txBody>
          <a:bodyPr/>
          <a:lstStyle/>
          <a:p>
            <a:r>
              <a:rPr lang="en-GB"/>
              <a:t>Oleg Denisov</a:t>
            </a:r>
          </a:p>
        </p:txBody>
      </p:sp>
      <p:sp>
        <p:nvSpPr>
          <p:cNvPr id="5" name="Slide Number Placeholder 4">
            <a:extLst>
              <a:ext uri="{FF2B5EF4-FFF2-40B4-BE49-F238E27FC236}">
                <a16:creationId xmlns:a16="http://schemas.microsoft.com/office/drawing/2014/main" id="{D28678FE-A708-AF4A-A60D-9072AA11E5BD}"/>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40947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89485F-CD58-114B-951C-B2BF7E804930}"/>
              </a:ext>
            </a:extLst>
          </p:cNvPr>
          <p:cNvSpPr>
            <a:spLocks noGrp="1"/>
          </p:cNvSpPr>
          <p:nvPr>
            <p:ph type="dt" sz="half" idx="10"/>
          </p:nvPr>
        </p:nvSpPr>
        <p:spPr/>
        <p:txBody>
          <a:bodyPr/>
          <a:lstStyle/>
          <a:p>
            <a:fld id="{FFC8C220-D173-FA43-91C9-2532ADFF2293}" type="datetime1">
              <a:rPr lang="it-IT" smtClean="0"/>
              <a:t>12/02/21</a:t>
            </a:fld>
            <a:endParaRPr lang="en-GB"/>
          </a:p>
        </p:txBody>
      </p:sp>
      <p:sp>
        <p:nvSpPr>
          <p:cNvPr id="3" name="Footer Placeholder 2">
            <a:extLst>
              <a:ext uri="{FF2B5EF4-FFF2-40B4-BE49-F238E27FC236}">
                <a16:creationId xmlns:a16="http://schemas.microsoft.com/office/drawing/2014/main" id="{567C37D2-61E0-5343-A89F-EA7EA9824296}"/>
              </a:ext>
            </a:extLst>
          </p:cNvPr>
          <p:cNvSpPr>
            <a:spLocks noGrp="1"/>
          </p:cNvSpPr>
          <p:nvPr>
            <p:ph type="ftr" sz="quarter" idx="11"/>
          </p:nvPr>
        </p:nvSpPr>
        <p:spPr/>
        <p:txBody>
          <a:bodyPr/>
          <a:lstStyle/>
          <a:p>
            <a:r>
              <a:rPr lang="en-GB"/>
              <a:t>Oleg Denisov</a:t>
            </a:r>
          </a:p>
        </p:txBody>
      </p:sp>
      <p:sp>
        <p:nvSpPr>
          <p:cNvPr id="4" name="Slide Number Placeholder 3">
            <a:extLst>
              <a:ext uri="{FF2B5EF4-FFF2-40B4-BE49-F238E27FC236}">
                <a16:creationId xmlns:a16="http://schemas.microsoft.com/office/drawing/2014/main" id="{B8A83FE2-B639-B645-87C5-67B71D6074D2}"/>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4159723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0B7C3-725F-7242-A252-3B9D7BA7E3B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B978C8A-25D1-0546-BFC3-B193A26CD3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F4A5D24-8C69-6C45-8360-051883D82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AF75D32-8A19-BD43-B490-EE912F377762}"/>
              </a:ext>
            </a:extLst>
          </p:cNvPr>
          <p:cNvSpPr>
            <a:spLocks noGrp="1"/>
          </p:cNvSpPr>
          <p:nvPr>
            <p:ph type="dt" sz="half" idx="10"/>
          </p:nvPr>
        </p:nvSpPr>
        <p:spPr/>
        <p:txBody>
          <a:bodyPr/>
          <a:lstStyle/>
          <a:p>
            <a:fld id="{914B42FF-83EA-064B-A2DF-68D0C321BDAA}" type="datetime1">
              <a:rPr lang="it-IT" smtClean="0"/>
              <a:t>12/02/21</a:t>
            </a:fld>
            <a:endParaRPr lang="en-GB"/>
          </a:p>
        </p:txBody>
      </p:sp>
      <p:sp>
        <p:nvSpPr>
          <p:cNvPr id="6" name="Footer Placeholder 5">
            <a:extLst>
              <a:ext uri="{FF2B5EF4-FFF2-40B4-BE49-F238E27FC236}">
                <a16:creationId xmlns:a16="http://schemas.microsoft.com/office/drawing/2014/main" id="{BF215A48-048C-7D4A-A8BB-B556BB550832}"/>
              </a:ext>
            </a:extLst>
          </p:cNvPr>
          <p:cNvSpPr>
            <a:spLocks noGrp="1"/>
          </p:cNvSpPr>
          <p:nvPr>
            <p:ph type="ftr" sz="quarter" idx="11"/>
          </p:nvPr>
        </p:nvSpPr>
        <p:spPr/>
        <p:txBody>
          <a:bodyPr/>
          <a:lstStyle/>
          <a:p>
            <a:r>
              <a:rPr lang="en-GB"/>
              <a:t>Oleg Denisov</a:t>
            </a:r>
          </a:p>
        </p:txBody>
      </p:sp>
      <p:sp>
        <p:nvSpPr>
          <p:cNvPr id="7" name="Slide Number Placeholder 6">
            <a:extLst>
              <a:ext uri="{FF2B5EF4-FFF2-40B4-BE49-F238E27FC236}">
                <a16:creationId xmlns:a16="http://schemas.microsoft.com/office/drawing/2014/main" id="{5F732ED7-5B6A-8C44-A2C3-A42AA30E0F55}"/>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3943386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98F8C-B93E-154C-96FA-6444C801D62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D395991-BBFC-E145-A808-0633E05601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a:extLst>
              <a:ext uri="{FF2B5EF4-FFF2-40B4-BE49-F238E27FC236}">
                <a16:creationId xmlns:a16="http://schemas.microsoft.com/office/drawing/2014/main" id="{90911BEF-66FF-074A-ADA9-314541E35D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7BABD17-A6C7-964D-BF39-3D73FFEA513B}"/>
              </a:ext>
            </a:extLst>
          </p:cNvPr>
          <p:cNvSpPr>
            <a:spLocks noGrp="1"/>
          </p:cNvSpPr>
          <p:nvPr>
            <p:ph type="dt" sz="half" idx="10"/>
          </p:nvPr>
        </p:nvSpPr>
        <p:spPr/>
        <p:txBody>
          <a:bodyPr/>
          <a:lstStyle/>
          <a:p>
            <a:fld id="{43B917A6-3AB6-A947-91DF-B9066D6637E5}" type="datetime1">
              <a:rPr lang="it-IT" smtClean="0"/>
              <a:t>12/02/21</a:t>
            </a:fld>
            <a:endParaRPr lang="en-GB"/>
          </a:p>
        </p:txBody>
      </p:sp>
      <p:sp>
        <p:nvSpPr>
          <p:cNvPr id="6" name="Footer Placeholder 5">
            <a:extLst>
              <a:ext uri="{FF2B5EF4-FFF2-40B4-BE49-F238E27FC236}">
                <a16:creationId xmlns:a16="http://schemas.microsoft.com/office/drawing/2014/main" id="{094C81C1-346E-F945-B730-8E1ACA56AF4D}"/>
              </a:ext>
            </a:extLst>
          </p:cNvPr>
          <p:cNvSpPr>
            <a:spLocks noGrp="1"/>
          </p:cNvSpPr>
          <p:nvPr>
            <p:ph type="ftr" sz="quarter" idx="11"/>
          </p:nvPr>
        </p:nvSpPr>
        <p:spPr/>
        <p:txBody>
          <a:bodyPr/>
          <a:lstStyle/>
          <a:p>
            <a:r>
              <a:rPr lang="en-GB"/>
              <a:t>Oleg Denisov</a:t>
            </a:r>
          </a:p>
        </p:txBody>
      </p:sp>
      <p:sp>
        <p:nvSpPr>
          <p:cNvPr id="7" name="Slide Number Placeholder 6">
            <a:extLst>
              <a:ext uri="{FF2B5EF4-FFF2-40B4-BE49-F238E27FC236}">
                <a16:creationId xmlns:a16="http://schemas.microsoft.com/office/drawing/2014/main" id="{F071780B-99A1-5848-A954-8C8BB5EBF700}"/>
              </a:ext>
            </a:extLst>
          </p:cNvPr>
          <p:cNvSpPr>
            <a:spLocks noGrp="1"/>
          </p:cNvSpPr>
          <p:nvPr>
            <p:ph type="sldNum" sz="quarter" idx="12"/>
          </p:nvPr>
        </p:nvSpPr>
        <p:spPr/>
        <p:txBody>
          <a:bodyPr/>
          <a:lstStyle/>
          <a:p>
            <a:fld id="{A6780F13-17C7-E04C-861F-D82DF6844B63}" type="slidenum">
              <a:rPr lang="en-GB" smtClean="0"/>
              <a:t>‹#›</a:t>
            </a:fld>
            <a:endParaRPr lang="en-GB"/>
          </a:p>
        </p:txBody>
      </p:sp>
    </p:spTree>
    <p:extLst>
      <p:ext uri="{BB962C8B-B14F-4D97-AF65-F5344CB8AC3E}">
        <p14:creationId xmlns:p14="http://schemas.microsoft.com/office/powerpoint/2010/main" val="4229834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31334F-3CA3-5D45-A3A7-87409818E1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a:extLst>
              <a:ext uri="{FF2B5EF4-FFF2-40B4-BE49-F238E27FC236}">
                <a16:creationId xmlns:a16="http://schemas.microsoft.com/office/drawing/2014/main" id="{76A3A401-BA5E-B645-9980-B35AD6A628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9B7A0873-10D9-F042-8A57-128B1C16B5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FBB6C2-2AA4-DC4F-9D34-692C2767E088}" type="datetime1">
              <a:rPr lang="it-IT" smtClean="0"/>
              <a:t>12/02/21</a:t>
            </a:fld>
            <a:endParaRPr lang="en-GB"/>
          </a:p>
        </p:txBody>
      </p:sp>
      <p:sp>
        <p:nvSpPr>
          <p:cNvPr id="5" name="Footer Placeholder 4">
            <a:extLst>
              <a:ext uri="{FF2B5EF4-FFF2-40B4-BE49-F238E27FC236}">
                <a16:creationId xmlns:a16="http://schemas.microsoft.com/office/drawing/2014/main" id="{A8014004-7D39-A04D-B408-B35EA661F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Oleg Denisov</a:t>
            </a:r>
          </a:p>
        </p:txBody>
      </p:sp>
      <p:sp>
        <p:nvSpPr>
          <p:cNvPr id="6" name="Slide Number Placeholder 5">
            <a:extLst>
              <a:ext uri="{FF2B5EF4-FFF2-40B4-BE49-F238E27FC236}">
                <a16:creationId xmlns:a16="http://schemas.microsoft.com/office/drawing/2014/main" id="{BF1794AC-88F1-814F-B9E0-DD67B2239E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780F13-17C7-E04C-861F-D82DF6844B63}" type="slidenum">
              <a:rPr lang="en-GB" smtClean="0"/>
              <a:t>‹#›</a:t>
            </a:fld>
            <a:endParaRPr lang="en-GB"/>
          </a:p>
        </p:txBody>
      </p:sp>
      <p:pic>
        <p:nvPicPr>
          <p:cNvPr id="8" name="Picture 7">
            <a:extLst>
              <a:ext uri="{FF2B5EF4-FFF2-40B4-BE49-F238E27FC236}">
                <a16:creationId xmlns:a16="http://schemas.microsoft.com/office/drawing/2014/main" id="{1E3E0311-6ED6-2845-B14D-3436F0829CEC}"/>
              </a:ext>
            </a:extLst>
          </p:cNvPr>
          <p:cNvPicPr>
            <a:picLocks noChangeAspect="1"/>
          </p:cNvPicPr>
          <p:nvPr userDrawn="1"/>
        </p:nvPicPr>
        <p:blipFill>
          <a:blip r:embed="rId13"/>
          <a:stretch>
            <a:fillRect/>
          </a:stretch>
        </p:blipFill>
        <p:spPr>
          <a:xfrm>
            <a:off x="8385" y="0"/>
            <a:ext cx="829815" cy="831768"/>
          </a:xfrm>
          <a:prstGeom prst="rect">
            <a:avLst/>
          </a:prstGeom>
        </p:spPr>
      </p:pic>
      <p:sp>
        <p:nvSpPr>
          <p:cNvPr id="9" name="TextBox 8">
            <a:extLst>
              <a:ext uri="{FF2B5EF4-FFF2-40B4-BE49-F238E27FC236}">
                <a16:creationId xmlns:a16="http://schemas.microsoft.com/office/drawing/2014/main" id="{B3833460-0907-094E-852B-51005C8B4E0D}"/>
              </a:ext>
            </a:extLst>
          </p:cNvPr>
          <p:cNvSpPr txBox="1"/>
          <p:nvPr userDrawn="1"/>
        </p:nvSpPr>
        <p:spPr>
          <a:xfrm>
            <a:off x="10849339" y="0"/>
            <a:ext cx="1334276"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none" rtlCol="0">
            <a:spAutoFit/>
          </a:bodyPr>
          <a:lstStyle/>
          <a:p>
            <a:pPr algn="ctr"/>
            <a:r>
              <a:rPr lang="en-GB" dirty="0">
                <a:solidFill>
                  <a:schemeClr val="accent2">
                    <a:lumMod val="60000"/>
                    <a:lumOff val="40000"/>
                  </a:schemeClr>
                </a:solidFill>
                <a:effectLst>
                  <a:outerShdw blurRad="50800" dist="50800" dir="5400000" algn="ctr" rotWithShape="0">
                    <a:srgbClr val="000000"/>
                  </a:outerShdw>
                </a:effectLst>
              </a:rPr>
              <a:t>COMPASS++</a:t>
            </a:r>
          </a:p>
          <a:p>
            <a:pPr algn="ctr"/>
            <a:r>
              <a:rPr lang="en-GB" dirty="0">
                <a:solidFill>
                  <a:schemeClr val="accent2">
                    <a:lumMod val="60000"/>
                    <a:lumOff val="40000"/>
                  </a:schemeClr>
                </a:solidFill>
                <a:effectLst>
                  <a:outerShdw blurRad="50800" dist="50800" dir="5400000" algn="ctr" rotWithShape="0">
                    <a:srgbClr val="000000"/>
                  </a:outerShdw>
                </a:effectLst>
              </a:rPr>
              <a:t>AMBER</a:t>
            </a:r>
          </a:p>
        </p:txBody>
      </p:sp>
    </p:spTree>
    <p:extLst>
      <p:ext uri="{BB962C8B-B14F-4D97-AF65-F5344CB8AC3E}">
        <p14:creationId xmlns:p14="http://schemas.microsoft.com/office/powerpoint/2010/main" val="1182239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21.pdf"/></Relationships>
</file>

<file path=ppt/slides/_rels/slide11.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s://indico.cern.ch/event/971469/"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d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A5428-DC2C-5644-B5E7-F5C6BC3A036D}"/>
              </a:ext>
            </a:extLst>
          </p:cNvPr>
          <p:cNvSpPr>
            <a:spLocks noGrp="1"/>
          </p:cNvSpPr>
          <p:nvPr>
            <p:ph type="ctrTitle"/>
          </p:nvPr>
        </p:nvSpPr>
        <p:spPr>
          <a:xfrm>
            <a:off x="838200" y="48458"/>
            <a:ext cx="10015847" cy="519768"/>
          </a:xfrm>
        </p:spPr>
        <p:txBody>
          <a:bodyPr>
            <a:normAutofit/>
          </a:bodyPr>
          <a:lstStyle/>
          <a:p>
            <a:r>
              <a:rPr lang="en-GB" sz="2400" b="1" dirty="0">
                <a:solidFill>
                  <a:srgbClr val="002060"/>
                </a:solidFill>
              </a:rPr>
              <a:t>AMBER (New QCD facility at CERN SPS)</a:t>
            </a:r>
          </a:p>
        </p:txBody>
      </p:sp>
      <p:sp>
        <p:nvSpPr>
          <p:cNvPr id="4" name="Date Placeholder 3">
            <a:extLst>
              <a:ext uri="{FF2B5EF4-FFF2-40B4-BE49-F238E27FC236}">
                <a16:creationId xmlns:a16="http://schemas.microsoft.com/office/drawing/2014/main" id="{0D1DB408-2726-A342-8AA8-44BF597CB570}"/>
              </a:ext>
            </a:extLst>
          </p:cNvPr>
          <p:cNvSpPr>
            <a:spLocks noGrp="1"/>
          </p:cNvSpPr>
          <p:nvPr>
            <p:ph type="dt" sz="half" idx="10"/>
          </p:nvPr>
        </p:nvSpPr>
        <p:spPr/>
        <p:txBody>
          <a:bodyPr/>
          <a:lstStyle/>
          <a:p>
            <a:fld id="{1F0A5C21-06D8-CC4D-832B-25D9E7771582}" type="datetime1">
              <a:rPr lang="it-IT" smtClean="0"/>
              <a:t>12/02/21</a:t>
            </a:fld>
            <a:endParaRPr lang="en-GB"/>
          </a:p>
        </p:txBody>
      </p:sp>
      <p:sp>
        <p:nvSpPr>
          <p:cNvPr id="5" name="Footer Placeholder 4">
            <a:extLst>
              <a:ext uri="{FF2B5EF4-FFF2-40B4-BE49-F238E27FC236}">
                <a16:creationId xmlns:a16="http://schemas.microsoft.com/office/drawing/2014/main" id="{8EFF4A2E-D2CE-D348-8DE3-98917778CD97}"/>
              </a:ext>
            </a:extLst>
          </p:cNvPr>
          <p:cNvSpPr>
            <a:spLocks noGrp="1"/>
          </p:cNvSpPr>
          <p:nvPr>
            <p:ph type="ftr" sz="quarter" idx="11"/>
          </p:nvPr>
        </p:nvSpPr>
        <p:spPr/>
        <p:txBody>
          <a:bodyPr/>
          <a:lstStyle/>
          <a:p>
            <a:r>
              <a:rPr lang="en-GB"/>
              <a:t>Oleg Denisov</a:t>
            </a:r>
          </a:p>
        </p:txBody>
      </p:sp>
      <p:sp>
        <p:nvSpPr>
          <p:cNvPr id="6" name="Slide Number Placeholder 5">
            <a:extLst>
              <a:ext uri="{FF2B5EF4-FFF2-40B4-BE49-F238E27FC236}">
                <a16:creationId xmlns:a16="http://schemas.microsoft.com/office/drawing/2014/main" id="{D2CC3F7D-2B7D-A84D-B7A9-1A59D8236F26}"/>
              </a:ext>
            </a:extLst>
          </p:cNvPr>
          <p:cNvSpPr>
            <a:spLocks noGrp="1"/>
          </p:cNvSpPr>
          <p:nvPr>
            <p:ph type="sldNum" sz="quarter" idx="12"/>
          </p:nvPr>
        </p:nvSpPr>
        <p:spPr/>
        <p:txBody>
          <a:bodyPr/>
          <a:lstStyle/>
          <a:p>
            <a:fld id="{A6780F13-17C7-E04C-861F-D82DF6844B63}" type="slidenum">
              <a:rPr lang="en-GB" smtClean="0"/>
              <a:t>1</a:t>
            </a:fld>
            <a:endParaRPr lang="en-GB"/>
          </a:p>
        </p:txBody>
      </p:sp>
      <p:pic>
        <p:nvPicPr>
          <p:cNvPr id="7" name="Immagine 3" descr="_MG_8755.JPG">
            <a:extLst>
              <a:ext uri="{FF2B5EF4-FFF2-40B4-BE49-F238E27FC236}">
                <a16:creationId xmlns:a16="http://schemas.microsoft.com/office/drawing/2014/main" id="{01701E2F-D97C-C94B-BDD1-C3EA46EE1FE4}"/>
              </a:ext>
            </a:extLst>
          </p:cNvPr>
          <p:cNvPicPr>
            <a:picLocks noChangeAspect="1"/>
          </p:cNvPicPr>
          <p:nvPr/>
        </p:nvPicPr>
        <p:blipFill>
          <a:blip r:embed="rId2">
            <a:alphaModFix/>
          </a:blip>
          <a:stretch>
            <a:fillRect/>
          </a:stretch>
        </p:blipFill>
        <p:spPr>
          <a:xfrm>
            <a:off x="2194310" y="767312"/>
            <a:ext cx="7303625" cy="4808219"/>
          </a:xfrm>
          <a:prstGeom prst="rect">
            <a:avLst/>
          </a:prstGeom>
        </p:spPr>
      </p:pic>
      <p:sp>
        <p:nvSpPr>
          <p:cNvPr id="3" name="TextBox 2">
            <a:extLst>
              <a:ext uri="{FF2B5EF4-FFF2-40B4-BE49-F238E27FC236}">
                <a16:creationId xmlns:a16="http://schemas.microsoft.com/office/drawing/2014/main" id="{FFE96351-1218-4740-94FF-79D553D43512}"/>
              </a:ext>
            </a:extLst>
          </p:cNvPr>
          <p:cNvSpPr txBox="1"/>
          <p:nvPr/>
        </p:nvSpPr>
        <p:spPr>
          <a:xfrm>
            <a:off x="1519240" y="5890633"/>
            <a:ext cx="8377101" cy="400110"/>
          </a:xfrm>
          <a:prstGeom prst="rect">
            <a:avLst/>
          </a:prstGeom>
          <a:noFill/>
        </p:spPr>
        <p:txBody>
          <a:bodyPr wrap="none" rtlCol="0">
            <a:spAutoFit/>
          </a:bodyPr>
          <a:lstStyle/>
          <a:p>
            <a:r>
              <a:rPr lang="en-GB" sz="2000" b="1" dirty="0">
                <a:solidFill>
                  <a:srgbClr val="002060"/>
                </a:solidFill>
              </a:rPr>
              <a:t>Physics Beyond Colliders, Conventional Beams subgroup meeting 12.02.2021 </a:t>
            </a:r>
          </a:p>
        </p:txBody>
      </p:sp>
    </p:spTree>
    <p:extLst>
      <p:ext uri="{BB962C8B-B14F-4D97-AF65-F5344CB8AC3E}">
        <p14:creationId xmlns:p14="http://schemas.microsoft.com/office/powerpoint/2010/main" val="1990432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43200" y="0"/>
            <a:ext cx="6400800" cy="838200"/>
          </a:xfrm>
        </p:spPr>
        <p:txBody>
          <a:bodyPr>
            <a:noAutofit/>
          </a:bodyPr>
          <a:lstStyle/>
          <a:p>
            <a:pPr algn="ctr"/>
            <a:r>
              <a:rPr lang="en-GB" sz="2400" b="1" dirty="0">
                <a:solidFill>
                  <a:srgbClr val="000090"/>
                </a:solidFill>
              </a:rPr>
              <a:t>RF separated beam: specification</a:t>
            </a:r>
            <a:br>
              <a:rPr lang="en-GB" sz="2400" b="1" dirty="0">
                <a:solidFill>
                  <a:srgbClr val="000090"/>
                </a:solidFill>
              </a:rPr>
            </a:br>
            <a:r>
              <a:rPr lang="en-GB" sz="2400" b="1" dirty="0">
                <a:solidFill>
                  <a:srgbClr val="000090"/>
                </a:solidFill>
              </a:rPr>
              <a:t>from direct photons program</a:t>
            </a:r>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p:txBody>
          <a:bodyPr/>
          <a:lstStyle/>
          <a:p>
            <a:pPr>
              <a:defRPr/>
            </a:pPr>
            <a:r>
              <a:rPr lang="it-IT" dirty="0"/>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10</a:t>
            </a:fld>
            <a:endParaRPr lang="it-IT" dirty="0"/>
          </a:p>
        </p:txBody>
      </p:sp>
      <p:pic>
        <p:nvPicPr>
          <p:cNvPr id="7" name="Screen Shot 2017-02-15 at 19.57.58.pdf"/>
          <p:cNvPicPr>
            <a:picLocks noChangeAspect="1"/>
          </p:cNvPicPr>
          <p:nvPr/>
        </p:nvPicPr>
        <p:blipFill>
          <a:blip r:embed="rId2"/>
          <a:stretch>
            <a:fillRect/>
          </a:stretch>
        </p:blipFill>
        <p:spPr>
          <a:xfrm>
            <a:off x="2133601" y="1752600"/>
            <a:ext cx="927101" cy="1254722"/>
          </a:xfrm>
          <a:prstGeom prst="rect">
            <a:avLst/>
          </a:prstGeom>
          <a:ln w="12700">
            <a:miter lim="400000"/>
          </a:ln>
        </p:spPr>
      </p:pic>
      <p:sp>
        <p:nvSpPr>
          <p:cNvPr id="9" name="Shape 132"/>
          <p:cNvSpPr/>
          <p:nvPr/>
        </p:nvSpPr>
        <p:spPr>
          <a:xfrm>
            <a:off x="3733800" y="1752600"/>
            <a:ext cx="838200" cy="533400"/>
          </a:xfrm>
          <a:prstGeom prst="rightArrow">
            <a:avLst>
              <a:gd name="adj1" fmla="val 32000"/>
              <a:gd name="adj2" fmla="val 64000"/>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sz="2400"/>
          </a:p>
        </p:txBody>
      </p:sp>
      <p:sp>
        <p:nvSpPr>
          <p:cNvPr id="10" name="Shape 131"/>
          <p:cNvSpPr/>
          <p:nvPr/>
        </p:nvSpPr>
        <p:spPr>
          <a:xfrm>
            <a:off x="5247365" y="1524000"/>
            <a:ext cx="2636683" cy="1025922"/>
          </a:xfrm>
          <a:prstGeom prst="rect">
            <a:avLst/>
          </a:prstGeom>
          <a:ln w="12700">
            <a:miter lim="400000"/>
          </a:ln>
          <a:extLst>
            <a:ext uri="{C572A759-6A51-4108-AA02-DFA0A04FC94B}">
              <ma14:wrappingTextBoxFlag xmlns:mc="http://schemas.openxmlformats.org/markup-compatibility/2006" xmlns:mv="urn:schemas-microsoft-com:mac:vml" xmlns:ma14="http://schemas.microsoft.com/office/mac/drawingml/2011/main" xmlns="" val="1"/>
            </a:ext>
          </a:extLst>
        </p:spPr>
        <p:txBody>
          <a:bodyPr wrap="none" lIns="50800" tIns="50800" rIns="50800" bIns="50800" anchor="ctr">
            <a:spAutoFit/>
          </a:bodyPr>
          <a:lstStyle/>
          <a:p>
            <a:pPr algn="ctr"/>
            <a:r>
              <a:rPr lang="en-US" sz="2000" dirty="0">
                <a:solidFill>
                  <a:srgbClr val="000090"/>
                </a:solidFill>
              </a:rPr>
              <a:t>First direct test of </a:t>
            </a:r>
            <a:r>
              <a:rPr sz="2000" dirty="0">
                <a:solidFill>
                  <a:srgbClr val="000090"/>
                </a:solidFill>
              </a:rPr>
              <a:t>gluon </a:t>
            </a:r>
            <a:endParaRPr lang="en-US" sz="2000" dirty="0">
              <a:solidFill>
                <a:srgbClr val="000090"/>
              </a:solidFill>
            </a:endParaRPr>
          </a:p>
          <a:p>
            <a:pPr algn="ctr"/>
            <a:r>
              <a:rPr lang="en-US" sz="2000" dirty="0">
                <a:solidFill>
                  <a:srgbClr val="000090"/>
                </a:solidFill>
              </a:rPr>
              <a:t>Structure of </a:t>
            </a:r>
            <a:r>
              <a:rPr lang="en-US" sz="2000" dirty="0" err="1">
                <a:solidFill>
                  <a:srgbClr val="000090"/>
                </a:solidFill>
              </a:rPr>
              <a:t>Kaons</a:t>
            </a:r>
            <a:endParaRPr lang="en-US" sz="2000" dirty="0">
              <a:solidFill>
                <a:srgbClr val="000090"/>
              </a:solidFill>
            </a:endParaRPr>
          </a:p>
          <a:p>
            <a:pPr algn="ctr"/>
            <a:r>
              <a:rPr lang="en-US" sz="2000" dirty="0">
                <a:solidFill>
                  <a:srgbClr val="000090"/>
                </a:solidFill>
              </a:rPr>
              <a:t>(Gluon PDFs)</a:t>
            </a:r>
            <a:endParaRPr sz="2000" dirty="0">
              <a:solidFill>
                <a:srgbClr val="000090"/>
              </a:solidFill>
            </a:endParaRPr>
          </a:p>
        </p:txBody>
      </p:sp>
      <p:sp>
        <p:nvSpPr>
          <p:cNvPr id="11" name="Shape 127"/>
          <p:cNvSpPr/>
          <p:nvPr/>
        </p:nvSpPr>
        <p:spPr>
          <a:xfrm>
            <a:off x="1676400" y="990601"/>
            <a:ext cx="3621810" cy="718145"/>
          </a:xfrm>
          <a:prstGeom prst="rect">
            <a:avLst/>
          </a:prstGeom>
          <a:ln w="12700">
            <a:miter lim="400000"/>
          </a:ln>
          <a:extLst>
            <a:ext uri="{C572A759-6A51-4108-AA02-DFA0A04FC94B}">
              <ma14:wrappingTextBoxFlag xmlns:mc="http://schemas.openxmlformats.org/markup-compatibility/2006" xmlns:mv="urn:schemas-microsoft-com:mac:vml" xmlns:ma14="http://schemas.microsoft.com/office/mac/drawingml/2011/main" xmlns="" val="1"/>
            </a:ext>
          </a:extLst>
        </p:spPr>
        <p:txBody>
          <a:bodyPr wrap="none" lIns="50800" tIns="50800" rIns="50800" bIns="50800" anchor="ctr">
            <a:spAutoFit/>
          </a:bodyPr>
          <a:lstStyle/>
          <a:p>
            <a:pPr>
              <a:defRPr sz="2800" b="1">
                <a:solidFill>
                  <a:schemeClr val="accent5"/>
                </a:solidFill>
                <a:latin typeface="Helvetica"/>
                <a:ea typeface="Helvetica"/>
                <a:cs typeface="Helvetica"/>
                <a:sym typeface="Helvetica"/>
              </a:defRPr>
            </a:pPr>
            <a:r>
              <a:rPr sz="2000" dirty="0"/>
              <a:t>Production of direct photons</a:t>
            </a:r>
          </a:p>
          <a:p>
            <a:pPr>
              <a:defRPr sz="2800" b="1">
                <a:solidFill>
                  <a:schemeClr val="accent5"/>
                </a:solidFill>
                <a:latin typeface="Helvetica"/>
                <a:ea typeface="Helvetica"/>
                <a:cs typeface="Helvetica"/>
                <a:sym typeface="Helvetica"/>
              </a:defRPr>
            </a:pPr>
            <a:r>
              <a:rPr lang="en-US" sz="2000" dirty="0"/>
              <a:t>K</a:t>
            </a:r>
            <a:r>
              <a:rPr sz="2000" dirty="0"/>
              <a:t> N → X γ</a:t>
            </a:r>
          </a:p>
        </p:txBody>
      </p:sp>
      <p:sp>
        <p:nvSpPr>
          <p:cNvPr id="12" name="CasellaDiTesto 11"/>
          <p:cNvSpPr txBox="1"/>
          <p:nvPr/>
        </p:nvSpPr>
        <p:spPr>
          <a:xfrm>
            <a:off x="1524000" y="3850679"/>
            <a:ext cx="9144000" cy="2062103"/>
          </a:xfrm>
          <a:prstGeom prst="rect">
            <a:avLst/>
          </a:prstGeom>
          <a:noFill/>
        </p:spPr>
        <p:txBody>
          <a:bodyPr wrap="square" rtlCol="0">
            <a:spAutoFit/>
          </a:bodyPr>
          <a:lstStyle/>
          <a:p>
            <a:pPr>
              <a:buFont typeface="Arial"/>
              <a:buChar char="•"/>
            </a:pPr>
            <a:r>
              <a:rPr lang="en-GB" sz="1600" dirty="0">
                <a:solidFill>
                  <a:srgbClr val="000090"/>
                </a:solidFill>
              </a:rPr>
              <a:t> particle type / beam composition:  K</a:t>
            </a:r>
            <a:r>
              <a:rPr lang="en-GB" sz="1600" baseline="30000" dirty="0">
                <a:solidFill>
                  <a:srgbClr val="000090"/>
                </a:solidFill>
              </a:rPr>
              <a:t>+</a:t>
            </a:r>
            <a:r>
              <a:rPr lang="en-GB" sz="1600" dirty="0">
                <a:solidFill>
                  <a:srgbClr val="000090"/>
                </a:solidFill>
              </a:rPr>
              <a:t> beam, </a:t>
            </a:r>
          </a:p>
          <a:p>
            <a:r>
              <a:rPr lang="en-GB" sz="1600" dirty="0">
                <a:solidFill>
                  <a:srgbClr val="000090"/>
                </a:solidFill>
              </a:rPr>
              <a:t>if not possible K</a:t>
            </a:r>
            <a:r>
              <a:rPr lang="en-GB" sz="1600" baseline="30000" dirty="0">
                <a:solidFill>
                  <a:srgbClr val="000090"/>
                </a:solidFill>
              </a:rPr>
              <a:t>-</a:t>
            </a:r>
            <a:endParaRPr lang="en-GB" sz="1600" dirty="0">
              <a:solidFill>
                <a:srgbClr val="000090"/>
              </a:solidFill>
            </a:endParaRPr>
          </a:p>
          <a:p>
            <a:pPr>
              <a:buFont typeface="Arial"/>
              <a:buChar char="•"/>
            </a:pPr>
            <a:r>
              <a:rPr lang="en-GB" sz="1600" dirty="0">
                <a:solidFill>
                  <a:srgbClr val="000090"/>
                </a:solidFill>
              </a:rPr>
              <a:t> beam intensity: 5x10</a:t>
            </a:r>
            <a:r>
              <a:rPr lang="en-GB" sz="1600" baseline="30000" dirty="0">
                <a:solidFill>
                  <a:srgbClr val="000090"/>
                </a:solidFill>
              </a:rPr>
              <a:t>6</a:t>
            </a:r>
            <a:r>
              <a:rPr lang="en-GB" sz="1600" dirty="0">
                <a:solidFill>
                  <a:srgbClr val="000090"/>
                </a:solidFill>
              </a:rPr>
              <a:t> particles/second of total </a:t>
            </a:r>
          </a:p>
          <a:p>
            <a:r>
              <a:rPr lang="en-GB" sz="1600" dirty="0">
                <a:solidFill>
                  <a:srgbClr val="000090"/>
                </a:solidFill>
              </a:rPr>
              <a:t>flux (both muons and kaons) </a:t>
            </a:r>
          </a:p>
          <a:p>
            <a:pPr>
              <a:buFont typeface="Arial"/>
              <a:buChar char="•"/>
            </a:pPr>
            <a:r>
              <a:rPr lang="en-GB" sz="1600" dirty="0">
                <a:solidFill>
                  <a:srgbClr val="000090"/>
                </a:solidFill>
              </a:rPr>
              <a:t> beam momentum:  </a:t>
            </a:r>
            <a:r>
              <a:rPr lang="it-IT" sz="1600" dirty="0"/>
              <a:t>≥ </a:t>
            </a:r>
            <a:r>
              <a:rPr lang="en-GB" sz="1600" dirty="0">
                <a:solidFill>
                  <a:srgbClr val="000090"/>
                </a:solidFill>
              </a:rPr>
              <a:t>100 GeV </a:t>
            </a:r>
          </a:p>
          <a:p>
            <a:pPr>
              <a:buFont typeface="Arial"/>
              <a:buChar char="•"/>
            </a:pPr>
            <a:r>
              <a:rPr lang="en-GB" sz="1600" dirty="0">
                <a:solidFill>
                  <a:srgbClr val="000090"/>
                </a:solidFill>
              </a:rPr>
              <a:t> beam momentum spread:  3%</a:t>
            </a:r>
          </a:p>
          <a:p>
            <a:pPr>
              <a:buFont typeface="Arial"/>
              <a:buChar char="•"/>
            </a:pPr>
            <a:r>
              <a:rPr lang="en-GB" sz="1600" dirty="0">
                <a:solidFill>
                  <a:srgbClr val="000090"/>
                </a:solidFill>
              </a:rPr>
              <a:t> beam spot size: </a:t>
            </a:r>
            <a:r>
              <a:rPr lang="it-IT" sz="1600" dirty="0">
                <a:solidFill>
                  <a:srgbClr val="000090"/>
                </a:solidFill>
              </a:rPr>
              <a:t>~5x5 mm</a:t>
            </a:r>
          </a:p>
          <a:p>
            <a:pPr>
              <a:buFont typeface="Arial"/>
              <a:buChar char="•"/>
            </a:pPr>
            <a:r>
              <a:rPr lang="en-GB" sz="1600" dirty="0">
                <a:solidFill>
                  <a:srgbClr val="000090"/>
                </a:solidFill>
              </a:rPr>
              <a:t> beam particle identification:  essential in case of other particle type contamination </a:t>
            </a:r>
            <a:endParaRPr lang="en-GB" sz="1600" baseline="30000" dirty="0">
              <a:solidFill>
                <a:srgbClr val="000090"/>
              </a:solidFill>
            </a:endParaRPr>
          </a:p>
        </p:txBody>
      </p:sp>
      <p:pic>
        <p:nvPicPr>
          <p:cNvPr id="16" name="Immagine 15" descr="PP_cross_sections_Kaons.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7493073" y="2769972"/>
            <a:ext cx="3174927" cy="2161414"/>
          </a:xfrm>
          <a:prstGeom prst="rect">
            <a:avLst/>
          </a:prstGeom>
        </p:spPr>
      </p:pic>
    </p:spTree>
    <p:extLst>
      <p:ext uri="{BB962C8B-B14F-4D97-AF65-F5344CB8AC3E}">
        <p14:creationId xmlns:p14="http://schemas.microsoft.com/office/powerpoint/2010/main" val="2736794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90800" y="0"/>
            <a:ext cx="6934200" cy="506244"/>
          </a:xfrm>
        </p:spPr>
        <p:txBody>
          <a:bodyPr>
            <a:noAutofit/>
          </a:bodyPr>
          <a:lstStyle/>
          <a:p>
            <a:pPr algn="ctr"/>
            <a:r>
              <a:rPr lang="en-GB" sz="2400" b="1" dirty="0">
                <a:solidFill>
                  <a:srgbClr val="000090"/>
                </a:solidFill>
              </a:rPr>
              <a:t>RF separated beam – </a:t>
            </a:r>
            <a:r>
              <a:rPr lang="en-GB" sz="2400" b="1" dirty="0" err="1">
                <a:solidFill>
                  <a:srgbClr val="000090"/>
                </a:solidFill>
              </a:rPr>
              <a:t>Drell</a:t>
            </a:r>
            <a:r>
              <a:rPr lang="en-GB" sz="2400" b="1" dirty="0">
                <a:solidFill>
                  <a:srgbClr val="000090"/>
                </a:solidFill>
              </a:rPr>
              <a:t>-Yan </a:t>
            </a:r>
            <a:endParaRPr lang="en-GB" sz="2400" b="1" dirty="0"/>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a:xfrm>
            <a:off x="4724400" y="6492876"/>
            <a:ext cx="2895600" cy="365125"/>
          </a:xfrm>
        </p:spPr>
        <p:txBody>
          <a:bodyPr/>
          <a:lstStyle/>
          <a:p>
            <a:pPr>
              <a:defRPr/>
            </a:pPr>
            <a:r>
              <a:rPr lang="it-IT" dirty="0"/>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11</a:t>
            </a:fld>
            <a:endParaRPr lang="it-IT" dirty="0"/>
          </a:p>
        </p:txBody>
      </p:sp>
      <p:sp>
        <p:nvSpPr>
          <p:cNvPr id="7" name="CasellaDiTesto 6"/>
          <p:cNvSpPr txBox="1"/>
          <p:nvPr/>
        </p:nvSpPr>
        <p:spPr>
          <a:xfrm>
            <a:off x="1237942" y="381971"/>
            <a:ext cx="9144000" cy="1661993"/>
          </a:xfrm>
          <a:prstGeom prst="rect">
            <a:avLst/>
          </a:prstGeom>
          <a:noFill/>
        </p:spPr>
        <p:txBody>
          <a:bodyPr wrap="square" rtlCol="0">
            <a:spAutoFit/>
          </a:bodyPr>
          <a:lstStyle/>
          <a:p>
            <a:pPr algn="ctr"/>
            <a:r>
              <a:rPr lang="en-GB" b="1" dirty="0">
                <a:solidFill>
                  <a:srgbClr val="FF0000"/>
                </a:solidFill>
                <a:latin typeface="+mj-lt"/>
              </a:rPr>
              <a:t>RF separated antiproton/</a:t>
            </a:r>
            <a:r>
              <a:rPr lang="en-GB" b="1" dirty="0" err="1">
                <a:solidFill>
                  <a:srgbClr val="FF0000"/>
                </a:solidFill>
                <a:latin typeface="+mj-lt"/>
              </a:rPr>
              <a:t>kaon</a:t>
            </a:r>
            <a:r>
              <a:rPr lang="en-GB" b="1" dirty="0">
                <a:solidFill>
                  <a:srgbClr val="FF0000"/>
                </a:solidFill>
                <a:latin typeface="+mj-lt"/>
              </a:rPr>
              <a:t> beam</a:t>
            </a:r>
            <a:r>
              <a:rPr lang="en-GB" b="1" dirty="0">
                <a:solidFill>
                  <a:srgbClr val="000090"/>
                </a:solidFill>
                <a:latin typeface="+mj-lt"/>
              </a:rPr>
              <a:t>, the maximal possible beam intensity</a:t>
            </a:r>
          </a:p>
          <a:p>
            <a:pPr algn="ctr"/>
            <a:r>
              <a:rPr lang="en-GB" b="1" dirty="0">
                <a:solidFill>
                  <a:srgbClr val="000090"/>
                </a:solidFill>
                <a:latin typeface="+mj-lt"/>
              </a:rPr>
              <a:t>(very rough estimate) of ~3-4x10</a:t>
            </a:r>
            <a:r>
              <a:rPr lang="en-GB" b="1" baseline="30000" dirty="0">
                <a:solidFill>
                  <a:srgbClr val="000090"/>
                </a:solidFill>
                <a:latin typeface="+mj-lt"/>
              </a:rPr>
              <a:t>7</a:t>
            </a:r>
            <a:r>
              <a:rPr lang="en-GB" b="1" dirty="0">
                <a:solidFill>
                  <a:srgbClr val="000090"/>
                </a:solidFill>
                <a:latin typeface="+mj-lt"/>
              </a:rPr>
              <a:t> /</a:t>
            </a:r>
            <a:r>
              <a:rPr lang="en-GB" b="1" dirty="0" err="1">
                <a:solidFill>
                  <a:srgbClr val="000090"/>
                </a:solidFill>
                <a:latin typeface="+mj-lt"/>
              </a:rPr>
              <a:t>s</a:t>
            </a:r>
            <a:r>
              <a:rPr lang="en-GB" b="1" dirty="0">
                <a:solidFill>
                  <a:srgbClr val="000090"/>
                </a:solidFill>
                <a:latin typeface="+mj-lt"/>
              </a:rPr>
              <a:t> can be reached (antiprotons) and ~8x10</a:t>
            </a:r>
            <a:r>
              <a:rPr lang="en-GB" b="1" baseline="30000" dirty="0">
                <a:solidFill>
                  <a:srgbClr val="000090"/>
                </a:solidFill>
                <a:latin typeface="+mj-lt"/>
              </a:rPr>
              <a:t>6</a:t>
            </a:r>
            <a:r>
              <a:rPr lang="en-GB" b="1" dirty="0">
                <a:solidFill>
                  <a:srgbClr val="000090"/>
                </a:solidFill>
                <a:latin typeface="+mj-lt"/>
              </a:rPr>
              <a:t> /</a:t>
            </a:r>
            <a:r>
              <a:rPr lang="en-GB" b="1" dirty="0" err="1">
                <a:solidFill>
                  <a:srgbClr val="000090"/>
                </a:solidFill>
                <a:latin typeface="+mj-lt"/>
              </a:rPr>
              <a:t>s</a:t>
            </a:r>
            <a:r>
              <a:rPr lang="en-GB" b="1" dirty="0">
                <a:solidFill>
                  <a:srgbClr val="000090"/>
                </a:solidFill>
                <a:latin typeface="+mj-lt"/>
              </a:rPr>
              <a:t> (</a:t>
            </a:r>
            <a:r>
              <a:rPr lang="en-GB" b="1" dirty="0" err="1">
                <a:solidFill>
                  <a:srgbClr val="000090"/>
                </a:solidFill>
                <a:latin typeface="+mj-lt"/>
              </a:rPr>
              <a:t>kaons</a:t>
            </a:r>
            <a:r>
              <a:rPr lang="en-GB" b="1" dirty="0">
                <a:solidFill>
                  <a:srgbClr val="000090"/>
                </a:solidFill>
                <a:latin typeface="+mj-lt"/>
              </a:rPr>
              <a:t>)</a:t>
            </a:r>
          </a:p>
          <a:p>
            <a:pPr algn="ctr"/>
            <a:endParaRPr lang="en-GB" dirty="0">
              <a:solidFill>
                <a:srgbClr val="000090"/>
              </a:solidFill>
              <a:latin typeface="+mj-lt"/>
            </a:endParaRPr>
          </a:p>
          <a:p>
            <a:pPr algn="ctr"/>
            <a:r>
              <a:rPr lang="en-GB" sz="1600" b="1" dirty="0">
                <a:solidFill>
                  <a:srgbClr val="000090"/>
                </a:solidFill>
                <a:latin typeface="+mj-lt"/>
              </a:rPr>
              <a:t>Assuming flux of 1x10</a:t>
            </a:r>
            <a:r>
              <a:rPr lang="en-GB" sz="1600" b="1" baseline="30000" dirty="0">
                <a:solidFill>
                  <a:srgbClr val="000090"/>
                </a:solidFill>
                <a:latin typeface="+mj-lt"/>
              </a:rPr>
              <a:t>7</a:t>
            </a:r>
            <a:r>
              <a:rPr lang="en-GB" sz="1600" b="1" dirty="0">
                <a:solidFill>
                  <a:srgbClr val="000090"/>
                </a:solidFill>
                <a:latin typeface="+mj-lt"/>
              </a:rPr>
              <a:t> /</a:t>
            </a:r>
            <a:r>
              <a:rPr lang="en-GB" sz="1600" b="1" dirty="0" err="1">
                <a:solidFill>
                  <a:srgbClr val="000090"/>
                </a:solidFill>
                <a:latin typeface="+mj-lt"/>
              </a:rPr>
              <a:t>s</a:t>
            </a:r>
            <a:r>
              <a:rPr lang="en-GB" sz="1600" b="1" dirty="0">
                <a:solidFill>
                  <a:srgbClr val="000090"/>
                </a:solidFill>
                <a:latin typeface="+mj-lt"/>
              </a:rPr>
              <a:t> for </a:t>
            </a:r>
            <a:r>
              <a:rPr lang="en-GB" sz="1600" b="1" dirty="0" err="1">
                <a:solidFill>
                  <a:srgbClr val="000090"/>
                </a:solidFill>
                <a:latin typeface="+mj-lt"/>
              </a:rPr>
              <a:t>kaon</a:t>
            </a:r>
            <a:r>
              <a:rPr lang="en-GB" sz="1600" b="1" dirty="0">
                <a:solidFill>
                  <a:srgbClr val="000090"/>
                </a:solidFill>
                <a:latin typeface="+mj-lt"/>
              </a:rPr>
              <a:t>/antiproton,</a:t>
            </a:r>
          </a:p>
          <a:p>
            <a:pPr algn="ctr"/>
            <a:r>
              <a:rPr lang="en-GB" sz="1600" b="1" dirty="0">
                <a:solidFill>
                  <a:srgbClr val="000090"/>
                </a:solidFill>
                <a:latin typeface="+mj-lt"/>
              </a:rPr>
              <a:t>background free high mass range 4 &lt; </a:t>
            </a:r>
            <a:r>
              <a:rPr lang="en-GB" sz="1600" b="1" i="1" dirty="0">
                <a:solidFill>
                  <a:srgbClr val="000090"/>
                </a:solidFill>
                <a:latin typeface="+mj-lt"/>
              </a:rPr>
              <a:t>M</a:t>
            </a:r>
            <a:r>
              <a:rPr lang="en-GB" sz="1600" b="1" i="1" baseline="-25000" dirty="0">
                <a:solidFill>
                  <a:srgbClr val="000090"/>
                </a:solidFill>
                <a:latin typeface="+mj-lt"/>
              </a:rPr>
              <a:t>μμ </a:t>
            </a:r>
            <a:r>
              <a:rPr lang="en-GB" sz="1600" b="1" dirty="0">
                <a:solidFill>
                  <a:srgbClr val="000090"/>
                </a:solidFill>
                <a:latin typeface="+mj-lt"/>
              </a:rPr>
              <a:t>&lt; 9 </a:t>
            </a:r>
            <a:r>
              <a:rPr lang="en-GB" sz="1600" b="1" i="1" dirty="0">
                <a:solidFill>
                  <a:srgbClr val="000090"/>
                </a:solidFill>
                <a:latin typeface="+mj-lt"/>
              </a:rPr>
              <a:t>GeV/c</a:t>
            </a:r>
            <a:r>
              <a:rPr lang="en-GB" sz="1600" b="1" i="1" baseline="30000" dirty="0">
                <a:solidFill>
                  <a:srgbClr val="000090"/>
                </a:solidFill>
                <a:latin typeface="+mj-lt"/>
              </a:rPr>
              <a:t>2 </a:t>
            </a:r>
            <a:r>
              <a:rPr lang="en-GB" sz="1600" b="1" dirty="0">
                <a:solidFill>
                  <a:srgbClr val="000090"/>
                </a:solidFill>
                <a:latin typeface="+mj-lt"/>
              </a:rPr>
              <a:t>and</a:t>
            </a:r>
          </a:p>
          <a:p>
            <a:pPr algn="ctr"/>
            <a:r>
              <a:rPr lang="en-GB" sz="1600" b="1" dirty="0">
                <a:solidFill>
                  <a:srgbClr val="000090"/>
                </a:solidFill>
                <a:latin typeface="+mj-lt"/>
              </a:rPr>
              <a:t>140 days of data taking with the efficiency of 2015 Drell-Yan Run.</a:t>
            </a:r>
            <a:endParaRPr lang="en-GB" sz="1600" b="1" dirty="0">
              <a:solidFill>
                <a:srgbClr val="FF0000"/>
              </a:solidFill>
              <a:latin typeface="+mj-lt"/>
            </a:endParaRPr>
          </a:p>
        </p:txBody>
      </p:sp>
      <p:sp>
        <p:nvSpPr>
          <p:cNvPr id="11" name="CasellaDiTesto 8">
            <a:extLst>
              <a:ext uri="{FF2B5EF4-FFF2-40B4-BE49-F238E27FC236}">
                <a16:creationId xmlns:a16="http://schemas.microsoft.com/office/drawing/2014/main" id="{DAED9EC8-A876-EB47-9A3E-57106F705A27}"/>
              </a:ext>
            </a:extLst>
          </p:cNvPr>
          <p:cNvSpPr txBox="1"/>
          <p:nvPr/>
        </p:nvSpPr>
        <p:spPr>
          <a:xfrm>
            <a:off x="1468581" y="4184552"/>
            <a:ext cx="9144000" cy="2308324"/>
          </a:xfrm>
          <a:prstGeom prst="rect">
            <a:avLst/>
          </a:prstGeom>
          <a:noFill/>
        </p:spPr>
        <p:txBody>
          <a:bodyPr wrap="square" rtlCol="0">
            <a:spAutoFit/>
          </a:bodyPr>
          <a:lstStyle/>
          <a:p>
            <a:pPr>
              <a:buFont typeface="Arial"/>
              <a:buChar char="•"/>
            </a:pPr>
            <a:r>
              <a:rPr lang="en-GB" sz="1600" dirty="0">
                <a:solidFill>
                  <a:srgbClr val="000090"/>
                </a:solidFill>
              </a:rPr>
              <a:t> particle type / beam composition RF separated negatively charged hadron beam, 50% antiprotons, 50% of Kaons?</a:t>
            </a:r>
          </a:p>
          <a:p>
            <a:pPr>
              <a:buFont typeface="Arial"/>
              <a:buChar char="•"/>
            </a:pPr>
            <a:r>
              <a:rPr lang="en-GB" sz="1600" dirty="0">
                <a:solidFill>
                  <a:srgbClr val="000090"/>
                </a:solidFill>
              </a:rPr>
              <a:t> beam intensity 10</a:t>
            </a:r>
            <a:r>
              <a:rPr lang="en-GB" sz="1600" baseline="30000" dirty="0">
                <a:solidFill>
                  <a:srgbClr val="000090"/>
                </a:solidFill>
              </a:rPr>
              <a:t>8</a:t>
            </a:r>
            <a:r>
              <a:rPr lang="en-GB" sz="1600" dirty="0">
                <a:solidFill>
                  <a:srgbClr val="000090"/>
                </a:solidFill>
              </a:rPr>
              <a:t> particles/second of total flux </a:t>
            </a:r>
          </a:p>
          <a:p>
            <a:pPr>
              <a:buFont typeface="Arial"/>
              <a:buChar char="•"/>
            </a:pPr>
            <a:r>
              <a:rPr lang="en-GB" sz="1600" dirty="0">
                <a:solidFill>
                  <a:srgbClr val="000090"/>
                </a:solidFill>
              </a:rPr>
              <a:t> beam momentum: preferably ~ 100 GeV</a:t>
            </a:r>
          </a:p>
          <a:p>
            <a:pPr>
              <a:buFont typeface="Arial"/>
              <a:buChar char="•"/>
            </a:pPr>
            <a:r>
              <a:rPr lang="en-GB" sz="1600" dirty="0">
                <a:solidFill>
                  <a:srgbClr val="000090"/>
                </a:solidFill>
              </a:rPr>
              <a:t> beam momentum spread (no energy scan is required). Beam momentum spread of 1-2% for a beam of 100GeV/c momentum seems reasonable and enough.</a:t>
            </a:r>
          </a:p>
          <a:p>
            <a:pPr>
              <a:buFont typeface="Arial"/>
              <a:buChar char="•"/>
            </a:pPr>
            <a:r>
              <a:rPr lang="en-GB" sz="1600" dirty="0">
                <a:solidFill>
                  <a:srgbClr val="000090"/>
                </a:solidFill>
              </a:rPr>
              <a:t> beam spot size. Beam spot in the target should be not smaller than 2cm (meaning </a:t>
            </a:r>
            <a:r>
              <a:rPr lang="en-GB" sz="1600" dirty="0" err="1">
                <a:solidFill>
                  <a:srgbClr val="000090"/>
                </a:solidFill>
              </a:rPr>
              <a:t>σ</a:t>
            </a:r>
            <a:r>
              <a:rPr lang="en-GB" sz="1600" baseline="-25000" dirty="0" err="1">
                <a:solidFill>
                  <a:srgbClr val="000090"/>
                </a:solidFill>
              </a:rPr>
              <a:t>x,y</a:t>
            </a:r>
            <a:r>
              <a:rPr lang="en-GB" sz="1600" baseline="-25000" dirty="0">
                <a:solidFill>
                  <a:srgbClr val="000090"/>
                </a:solidFill>
              </a:rPr>
              <a:t> </a:t>
            </a:r>
            <a:r>
              <a:rPr lang="en-GB" sz="1600" dirty="0">
                <a:solidFill>
                  <a:srgbClr val="000090"/>
                </a:solidFill>
              </a:rPr>
              <a:t>= 1 cm), as we had in 2015.</a:t>
            </a:r>
          </a:p>
          <a:p>
            <a:pPr>
              <a:buFont typeface="Arial"/>
              <a:buChar char="•"/>
            </a:pPr>
            <a:r>
              <a:rPr lang="en-GB" sz="1600" dirty="0">
                <a:solidFill>
                  <a:srgbClr val="000090"/>
                </a:solidFill>
              </a:rPr>
              <a:t> beam particle identification: Essential. </a:t>
            </a:r>
          </a:p>
        </p:txBody>
      </p:sp>
      <p:pic>
        <p:nvPicPr>
          <p:cNvPr id="6" name="Picture 5">
            <a:extLst>
              <a:ext uri="{FF2B5EF4-FFF2-40B4-BE49-F238E27FC236}">
                <a16:creationId xmlns:a16="http://schemas.microsoft.com/office/drawing/2014/main" id="{C8F4AE3E-FC35-1E47-A834-600D64FA02E9}"/>
              </a:ext>
            </a:extLst>
          </p:cNvPr>
          <p:cNvPicPr>
            <a:picLocks noChangeAspect="1"/>
          </p:cNvPicPr>
          <p:nvPr/>
        </p:nvPicPr>
        <p:blipFill>
          <a:blip r:embed="rId2"/>
          <a:stretch>
            <a:fillRect/>
          </a:stretch>
        </p:blipFill>
        <p:spPr>
          <a:xfrm>
            <a:off x="838200" y="2192678"/>
            <a:ext cx="5057494" cy="1991874"/>
          </a:xfrm>
          <a:prstGeom prst="rect">
            <a:avLst/>
          </a:prstGeom>
        </p:spPr>
      </p:pic>
      <p:pic>
        <p:nvPicPr>
          <p:cNvPr id="8" name="Picture 7">
            <a:extLst>
              <a:ext uri="{FF2B5EF4-FFF2-40B4-BE49-F238E27FC236}">
                <a16:creationId xmlns:a16="http://schemas.microsoft.com/office/drawing/2014/main" id="{25FCA51B-4989-F647-867D-3A90EA18081A}"/>
              </a:ext>
            </a:extLst>
          </p:cNvPr>
          <p:cNvPicPr>
            <a:picLocks noChangeAspect="1"/>
          </p:cNvPicPr>
          <p:nvPr/>
        </p:nvPicPr>
        <p:blipFill>
          <a:blip r:embed="rId3"/>
          <a:stretch>
            <a:fillRect/>
          </a:stretch>
        </p:blipFill>
        <p:spPr>
          <a:xfrm>
            <a:off x="6096000" y="2517834"/>
            <a:ext cx="5634816" cy="1161639"/>
          </a:xfrm>
          <a:prstGeom prst="rect">
            <a:avLst/>
          </a:prstGeom>
        </p:spPr>
      </p:pic>
    </p:spTree>
    <p:extLst>
      <p:ext uri="{BB962C8B-B14F-4D97-AF65-F5344CB8AC3E}">
        <p14:creationId xmlns:p14="http://schemas.microsoft.com/office/powerpoint/2010/main" val="364788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62681" y="-1"/>
            <a:ext cx="9452919" cy="1248033"/>
          </a:xfrm>
        </p:spPr>
        <p:txBody>
          <a:bodyPr>
            <a:noAutofit/>
          </a:bodyPr>
          <a:lstStyle/>
          <a:p>
            <a:pPr algn="ctr"/>
            <a:r>
              <a:rPr lang="en-GB" sz="2400" b="1" dirty="0">
                <a:solidFill>
                  <a:srgbClr val="002060"/>
                </a:solidFill>
              </a:rPr>
              <a:t>Perceiving the </a:t>
            </a:r>
            <a:br>
              <a:rPr lang="en-GB" sz="2400" b="1" dirty="0">
                <a:solidFill>
                  <a:srgbClr val="002060"/>
                </a:solidFill>
              </a:rPr>
            </a:br>
            <a:r>
              <a:rPr lang="en-GB" sz="2400" b="1" dirty="0">
                <a:solidFill>
                  <a:srgbClr val="002060"/>
                </a:solidFill>
              </a:rPr>
              <a:t>Emergence of Hadron Mass through AMBER at CERN</a:t>
            </a:r>
            <a:br>
              <a:rPr lang="en-GB" sz="2400" b="1" dirty="0">
                <a:solidFill>
                  <a:srgbClr val="002060"/>
                </a:solidFill>
              </a:rPr>
            </a:br>
            <a:endParaRPr lang="en-GB" sz="2400" b="1" dirty="0">
              <a:solidFill>
                <a:srgbClr val="002060"/>
              </a:solidFill>
            </a:endParaRPr>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p:txBody>
          <a:bodyPr/>
          <a:lstStyle/>
          <a:p>
            <a:pPr>
              <a:defRPr/>
            </a:pPr>
            <a:r>
              <a:rPr lang="it-IT" dirty="0"/>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12</a:t>
            </a:fld>
            <a:endParaRPr lang="it-IT" dirty="0"/>
          </a:p>
        </p:txBody>
      </p:sp>
      <p:sp>
        <p:nvSpPr>
          <p:cNvPr id="6" name="Rectangle 5">
            <a:extLst>
              <a:ext uri="{FF2B5EF4-FFF2-40B4-BE49-F238E27FC236}">
                <a16:creationId xmlns:a16="http://schemas.microsoft.com/office/drawing/2014/main" id="{FF21840E-BA91-B14D-BD3A-86CAA51A79CA}"/>
              </a:ext>
            </a:extLst>
          </p:cNvPr>
          <p:cNvSpPr/>
          <p:nvPr/>
        </p:nvSpPr>
        <p:spPr>
          <a:xfrm>
            <a:off x="1249250" y="2324863"/>
            <a:ext cx="9452919" cy="1477328"/>
          </a:xfrm>
          <a:prstGeom prst="rect">
            <a:avLst/>
          </a:prstGeom>
        </p:spPr>
        <p:txBody>
          <a:bodyPr wrap="square">
            <a:spAutoFit/>
          </a:bodyPr>
          <a:lstStyle/>
          <a:p>
            <a:r>
              <a:rPr lang="en-GB" dirty="0">
                <a:solidFill>
                  <a:srgbClr val="002060"/>
                </a:solidFill>
                <a:latin typeface="Helvetica" pitchFamily="2" charset="0"/>
              </a:rPr>
              <a:t>The next (fifth in this series) workshop “Perceiving the Emergence of Hadron Mass through AMBER at CERN” for March 23-25.</a:t>
            </a:r>
            <a:br>
              <a:rPr lang="en-GB" dirty="0">
                <a:solidFill>
                  <a:srgbClr val="002060"/>
                </a:solidFill>
              </a:rPr>
            </a:br>
            <a:r>
              <a:rPr lang="en-GB" dirty="0">
                <a:solidFill>
                  <a:srgbClr val="002060"/>
                </a:solidFill>
                <a:latin typeface="Helvetica" pitchFamily="2" charset="0"/>
              </a:rPr>
              <a:t>It will be mostly dedicated to physics with RF-separated beams.  </a:t>
            </a:r>
            <a:br>
              <a:rPr lang="en-GB" dirty="0">
                <a:solidFill>
                  <a:srgbClr val="002060"/>
                </a:solidFill>
              </a:rPr>
            </a:br>
            <a:br>
              <a:rPr lang="en-GB" dirty="0">
                <a:solidFill>
                  <a:srgbClr val="002060"/>
                </a:solidFill>
              </a:rPr>
            </a:br>
            <a:r>
              <a:rPr lang="en-GB" dirty="0">
                <a:solidFill>
                  <a:srgbClr val="002060"/>
                </a:solidFill>
                <a:latin typeface="Helvetica" pitchFamily="2" charset="0"/>
              </a:rPr>
              <a:t>Indico page of the previous one (fourth): </a:t>
            </a:r>
            <a:r>
              <a:rPr lang="en-GB" dirty="0">
                <a:solidFill>
                  <a:srgbClr val="002060"/>
                </a:solidFill>
                <a:latin typeface="Helvetica" pitchFamily="2" charset="0"/>
                <a:hlinkClick r:id="rId2">
                  <a:extLst>
                    <a:ext uri="{A12FA001-AC4F-418D-AE19-62706E023703}">
                      <ahyp:hlinkClr xmlns:ahyp="http://schemas.microsoft.com/office/drawing/2018/hyperlinkcolor" val="tx"/>
                    </a:ext>
                  </a:extLst>
                </a:hlinkClick>
              </a:rPr>
              <a:t>https://indico.cern.ch/event/971469/</a:t>
            </a:r>
            <a:r>
              <a:rPr lang="en-GB" dirty="0">
                <a:solidFill>
                  <a:srgbClr val="002060"/>
                </a:solidFill>
                <a:latin typeface="Helvetica" pitchFamily="2" charset="0"/>
              </a:rPr>
              <a:t> </a:t>
            </a:r>
            <a:endParaRPr lang="en-GB" dirty="0">
              <a:solidFill>
                <a:srgbClr val="002060"/>
              </a:solidFill>
            </a:endParaRPr>
          </a:p>
        </p:txBody>
      </p:sp>
    </p:spTree>
    <p:extLst>
      <p:ext uri="{BB962C8B-B14F-4D97-AF65-F5344CB8AC3E}">
        <p14:creationId xmlns:p14="http://schemas.microsoft.com/office/powerpoint/2010/main" val="4100676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4600" y="0"/>
            <a:ext cx="7010400" cy="843148"/>
          </a:xfrm>
        </p:spPr>
        <p:txBody>
          <a:bodyPr>
            <a:normAutofit/>
          </a:bodyPr>
          <a:lstStyle/>
          <a:p>
            <a:pPr algn="ctr"/>
            <a:r>
              <a:rPr lang="en-GB" sz="2400" b="1" dirty="0">
                <a:solidFill>
                  <a:srgbClr val="000090"/>
                </a:solidFill>
              </a:rPr>
              <a:t>Summary</a:t>
            </a:r>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p:txBody>
          <a:bodyPr/>
          <a:lstStyle/>
          <a:p>
            <a:pPr>
              <a:defRPr/>
            </a:pPr>
            <a:r>
              <a:rPr lang="it-IT" dirty="0"/>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13</a:t>
            </a:fld>
            <a:endParaRPr lang="it-IT" dirty="0"/>
          </a:p>
        </p:txBody>
      </p:sp>
      <p:sp>
        <p:nvSpPr>
          <p:cNvPr id="6" name="Rectangle 5"/>
          <p:cNvSpPr/>
          <p:nvPr/>
        </p:nvSpPr>
        <p:spPr>
          <a:xfrm>
            <a:off x="1439795" y="2014699"/>
            <a:ext cx="9312409" cy="1015663"/>
          </a:xfrm>
          <a:prstGeom prst="rect">
            <a:avLst/>
          </a:prstGeom>
        </p:spPr>
        <p:txBody>
          <a:bodyPr wrap="square">
            <a:spAutoFit/>
          </a:bodyPr>
          <a:lstStyle/>
          <a:p>
            <a:pPr marL="457200" indent="-457200">
              <a:buFont typeface="+mj-lt"/>
              <a:buAutoNum type="arabicPeriod"/>
            </a:pPr>
            <a:r>
              <a:rPr lang="en-GB" sz="2000" b="1" dirty="0">
                <a:solidFill>
                  <a:schemeClr val="accent1">
                    <a:lumMod val="75000"/>
                  </a:schemeClr>
                </a:solidFill>
                <a:latin typeface="+mj-lt"/>
                <a:ea typeface="+mj-ea"/>
                <a:cs typeface="+mj-cs"/>
              </a:rPr>
              <a:t>AMBER Phase-1 Proposal is approved by RB on Dec. 2</a:t>
            </a:r>
            <a:r>
              <a:rPr lang="en-GB" sz="2000" b="1" baseline="30000" dirty="0">
                <a:solidFill>
                  <a:schemeClr val="accent1">
                    <a:lumMod val="75000"/>
                  </a:schemeClr>
                </a:solidFill>
                <a:latin typeface="+mj-lt"/>
                <a:ea typeface="+mj-ea"/>
                <a:cs typeface="+mj-cs"/>
              </a:rPr>
              <a:t>nd</a:t>
            </a:r>
            <a:r>
              <a:rPr lang="en-GB" sz="2000" b="1" dirty="0">
                <a:solidFill>
                  <a:schemeClr val="accent1">
                    <a:lumMod val="75000"/>
                  </a:schemeClr>
                </a:solidFill>
                <a:latin typeface="+mj-lt"/>
                <a:ea typeface="+mj-ea"/>
                <a:cs typeface="+mj-cs"/>
              </a:rPr>
              <a:t> 2020</a:t>
            </a:r>
          </a:p>
          <a:p>
            <a:pPr marL="457200" indent="-457200">
              <a:buFont typeface="+mj-lt"/>
              <a:buAutoNum type="arabicPeriod"/>
            </a:pPr>
            <a:r>
              <a:rPr lang="en-GB" sz="2000" b="1" dirty="0">
                <a:solidFill>
                  <a:schemeClr val="accent1">
                    <a:lumMod val="75000"/>
                  </a:schemeClr>
                </a:solidFill>
                <a:latin typeface="+mj-lt"/>
                <a:ea typeface="+mj-ea"/>
                <a:cs typeface="+mj-cs"/>
              </a:rPr>
              <a:t>We plan to submit Phase-2 Proposal (RF-separated beams) by the end of 2021 </a:t>
            </a:r>
          </a:p>
          <a:p>
            <a:endParaRPr lang="en-GB" sz="2000" b="1" dirty="0">
              <a:solidFill>
                <a:schemeClr val="accent1">
                  <a:lumMod val="75000"/>
                </a:schemeClr>
              </a:solidFill>
              <a:latin typeface="+mj-lt"/>
              <a:ea typeface="+mj-ea"/>
              <a:cs typeface="+mj-cs"/>
            </a:endParaRPr>
          </a:p>
        </p:txBody>
      </p:sp>
    </p:spTree>
    <p:extLst>
      <p:ext uri="{BB962C8B-B14F-4D97-AF65-F5344CB8AC3E}">
        <p14:creationId xmlns:p14="http://schemas.microsoft.com/office/powerpoint/2010/main" val="824663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273DC-CE9A-EC49-A9DD-F6E3078DFE66}"/>
              </a:ext>
            </a:extLst>
          </p:cNvPr>
          <p:cNvSpPr>
            <a:spLocks noGrp="1"/>
          </p:cNvSpPr>
          <p:nvPr>
            <p:ph type="title"/>
          </p:nvPr>
        </p:nvSpPr>
        <p:spPr>
          <a:xfrm>
            <a:off x="717014" y="2766218"/>
            <a:ext cx="10515600" cy="1325563"/>
          </a:xfrm>
        </p:spPr>
        <p:txBody>
          <a:bodyPr/>
          <a:lstStyle/>
          <a:p>
            <a:pPr algn="ctr"/>
            <a:r>
              <a:rPr lang="en-GB" b="1" dirty="0">
                <a:solidFill>
                  <a:srgbClr val="FF0000"/>
                </a:solidFill>
              </a:rPr>
              <a:t>BACK UP</a:t>
            </a:r>
          </a:p>
        </p:txBody>
      </p:sp>
      <p:sp>
        <p:nvSpPr>
          <p:cNvPr id="3" name="Date Placeholder 2">
            <a:extLst>
              <a:ext uri="{FF2B5EF4-FFF2-40B4-BE49-F238E27FC236}">
                <a16:creationId xmlns:a16="http://schemas.microsoft.com/office/drawing/2014/main" id="{53AFB64D-715B-8C4F-AB4D-E56C17F4E1FC}"/>
              </a:ext>
            </a:extLst>
          </p:cNvPr>
          <p:cNvSpPr>
            <a:spLocks noGrp="1"/>
          </p:cNvSpPr>
          <p:nvPr>
            <p:ph type="dt" sz="half" idx="10"/>
          </p:nvPr>
        </p:nvSpPr>
        <p:spPr/>
        <p:txBody>
          <a:bodyPr/>
          <a:lstStyle/>
          <a:p>
            <a:fld id="{20E47D16-083A-A143-9C34-F6BDD9A8DC3A}" type="datetime1">
              <a:rPr lang="it-IT" smtClean="0"/>
              <a:t>12/02/21</a:t>
            </a:fld>
            <a:endParaRPr lang="en-GB"/>
          </a:p>
        </p:txBody>
      </p:sp>
      <p:sp>
        <p:nvSpPr>
          <p:cNvPr id="4" name="Footer Placeholder 3">
            <a:extLst>
              <a:ext uri="{FF2B5EF4-FFF2-40B4-BE49-F238E27FC236}">
                <a16:creationId xmlns:a16="http://schemas.microsoft.com/office/drawing/2014/main" id="{589DBD58-A705-E646-A8AE-7451B377885B}"/>
              </a:ext>
            </a:extLst>
          </p:cNvPr>
          <p:cNvSpPr>
            <a:spLocks noGrp="1"/>
          </p:cNvSpPr>
          <p:nvPr>
            <p:ph type="ftr" sz="quarter" idx="11"/>
          </p:nvPr>
        </p:nvSpPr>
        <p:spPr/>
        <p:txBody>
          <a:bodyPr/>
          <a:lstStyle/>
          <a:p>
            <a:r>
              <a:rPr lang="en-GB"/>
              <a:t>Oleg Denisov</a:t>
            </a:r>
          </a:p>
        </p:txBody>
      </p:sp>
      <p:sp>
        <p:nvSpPr>
          <p:cNvPr id="5" name="Slide Number Placeholder 4">
            <a:extLst>
              <a:ext uri="{FF2B5EF4-FFF2-40B4-BE49-F238E27FC236}">
                <a16:creationId xmlns:a16="http://schemas.microsoft.com/office/drawing/2014/main" id="{CF4C71B0-2C19-4246-B115-43399DB37A63}"/>
              </a:ext>
            </a:extLst>
          </p:cNvPr>
          <p:cNvSpPr>
            <a:spLocks noGrp="1"/>
          </p:cNvSpPr>
          <p:nvPr>
            <p:ph type="sldNum" sz="quarter" idx="12"/>
          </p:nvPr>
        </p:nvSpPr>
        <p:spPr/>
        <p:txBody>
          <a:bodyPr/>
          <a:lstStyle/>
          <a:p>
            <a:fld id="{A6780F13-17C7-E04C-861F-D82DF6844B63}" type="slidenum">
              <a:rPr lang="en-GB" smtClean="0"/>
              <a:t>14</a:t>
            </a:fld>
            <a:endParaRPr lang="en-GB"/>
          </a:p>
        </p:txBody>
      </p:sp>
    </p:spTree>
    <p:extLst>
      <p:ext uri="{BB962C8B-B14F-4D97-AF65-F5344CB8AC3E}">
        <p14:creationId xmlns:p14="http://schemas.microsoft.com/office/powerpoint/2010/main" val="3794387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4600" y="0"/>
            <a:ext cx="7010400" cy="843148"/>
          </a:xfrm>
        </p:spPr>
        <p:txBody>
          <a:bodyPr>
            <a:normAutofit/>
          </a:bodyPr>
          <a:lstStyle/>
          <a:p>
            <a:pPr algn="ctr"/>
            <a:r>
              <a:rPr lang="en-GB" sz="2800" b="1" dirty="0">
                <a:solidFill>
                  <a:srgbClr val="000090"/>
                </a:solidFill>
              </a:rPr>
              <a:t>Outline</a:t>
            </a:r>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p:txBody>
          <a:bodyPr/>
          <a:lstStyle/>
          <a:p>
            <a:pPr>
              <a:defRPr/>
            </a:pPr>
            <a:r>
              <a:rPr lang="it-IT" dirty="0"/>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2</a:t>
            </a:fld>
            <a:endParaRPr lang="it-IT" dirty="0"/>
          </a:p>
        </p:txBody>
      </p:sp>
      <p:sp>
        <p:nvSpPr>
          <p:cNvPr id="6" name="Rectangle 5"/>
          <p:cNvSpPr/>
          <p:nvPr/>
        </p:nvSpPr>
        <p:spPr>
          <a:xfrm>
            <a:off x="1439795" y="2014699"/>
            <a:ext cx="9312409" cy="1938992"/>
          </a:xfrm>
          <a:prstGeom prst="rect">
            <a:avLst/>
          </a:prstGeom>
        </p:spPr>
        <p:txBody>
          <a:bodyPr wrap="square">
            <a:spAutoFit/>
          </a:bodyPr>
          <a:lstStyle/>
          <a:p>
            <a:pPr marL="514350" indent="-514350">
              <a:buFont typeface="+mj-lt"/>
              <a:buAutoNum type="arabicPeriod"/>
            </a:pPr>
            <a:r>
              <a:rPr lang="en-GB" sz="2000" b="1" dirty="0">
                <a:solidFill>
                  <a:schemeClr val="accent1">
                    <a:lumMod val="75000"/>
                  </a:schemeClr>
                </a:solidFill>
                <a:latin typeface="+mj-lt"/>
                <a:ea typeface="+mj-ea"/>
                <a:cs typeface="+mj-cs"/>
              </a:rPr>
              <a:t>AMBER  Intro</a:t>
            </a:r>
          </a:p>
          <a:p>
            <a:pPr marL="971550" lvl="1" indent="-514350">
              <a:buFont typeface="Arial" panose="020B0604020202020204" pitchFamily="34" charset="0"/>
              <a:buChar char="•"/>
            </a:pPr>
            <a:r>
              <a:rPr lang="en-GB" sz="2000" b="1" dirty="0">
                <a:solidFill>
                  <a:schemeClr val="accent1">
                    <a:lumMod val="75000"/>
                  </a:schemeClr>
                </a:solidFill>
                <a:latin typeface="+mj-lt"/>
                <a:ea typeface="+mj-ea"/>
                <a:cs typeface="+mj-cs"/>
              </a:rPr>
              <a:t>Phase-1 </a:t>
            </a:r>
          </a:p>
          <a:p>
            <a:pPr marL="971550" lvl="1" indent="-514350">
              <a:buFont typeface="Arial" panose="020B0604020202020204" pitchFamily="34" charset="0"/>
              <a:buChar char="•"/>
            </a:pPr>
            <a:r>
              <a:rPr lang="en-GB" sz="2000" b="1" dirty="0">
                <a:solidFill>
                  <a:schemeClr val="accent1">
                    <a:lumMod val="75000"/>
                  </a:schemeClr>
                </a:solidFill>
                <a:latin typeface="+mj-lt"/>
                <a:ea typeface="+mj-ea"/>
                <a:cs typeface="+mj-cs"/>
              </a:rPr>
              <a:t>Phase-2 </a:t>
            </a:r>
          </a:p>
          <a:p>
            <a:pPr marL="457200" indent="-457200">
              <a:buFont typeface="+mj-lt"/>
              <a:buAutoNum type="arabicPeriod"/>
            </a:pPr>
            <a:r>
              <a:rPr lang="en-GB" sz="2000" b="1" dirty="0">
                <a:solidFill>
                  <a:schemeClr val="accent1">
                    <a:lumMod val="75000"/>
                  </a:schemeClr>
                </a:solidFill>
                <a:latin typeface="+mj-lt"/>
                <a:ea typeface="+mj-ea"/>
                <a:cs typeface="+mj-cs"/>
              </a:rPr>
              <a:t>RF-separated beam requirements</a:t>
            </a:r>
          </a:p>
          <a:p>
            <a:pPr marL="457200" indent="-457200">
              <a:buFont typeface="+mj-lt"/>
              <a:buAutoNum type="arabicPeriod"/>
            </a:pPr>
            <a:r>
              <a:rPr lang="en-GB" sz="2000" b="1" dirty="0">
                <a:solidFill>
                  <a:schemeClr val="accent1">
                    <a:lumMod val="75000"/>
                  </a:schemeClr>
                </a:solidFill>
                <a:latin typeface="+mj-lt"/>
                <a:ea typeface="+mj-ea"/>
                <a:cs typeface="+mj-cs"/>
              </a:rPr>
              <a:t>Series of workshop on Emergence of the Hadron Mass</a:t>
            </a:r>
          </a:p>
          <a:p>
            <a:pPr marL="457200" indent="-457200">
              <a:buFont typeface="+mj-lt"/>
              <a:buAutoNum type="arabicPeriod"/>
            </a:pPr>
            <a:r>
              <a:rPr lang="en-GB" sz="2000" b="1" dirty="0">
                <a:solidFill>
                  <a:schemeClr val="accent1">
                    <a:lumMod val="75000"/>
                  </a:schemeClr>
                </a:solidFill>
                <a:latin typeface="+mj-lt"/>
                <a:ea typeface="+mj-ea"/>
                <a:cs typeface="+mj-cs"/>
              </a:rPr>
              <a:t>Summary</a:t>
            </a:r>
          </a:p>
        </p:txBody>
      </p:sp>
    </p:spTree>
    <p:extLst>
      <p:ext uri="{BB962C8B-B14F-4D97-AF65-F5344CB8AC3E}">
        <p14:creationId xmlns:p14="http://schemas.microsoft.com/office/powerpoint/2010/main" val="3212302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88177" y="0"/>
            <a:ext cx="7588332" cy="685800"/>
          </a:xfrm>
        </p:spPr>
        <p:txBody>
          <a:bodyPr>
            <a:noAutofit/>
          </a:bodyPr>
          <a:lstStyle/>
          <a:p>
            <a:pPr algn="ctr"/>
            <a:r>
              <a:rPr lang="en-GB" sz="2800" b="1" dirty="0">
                <a:solidFill>
                  <a:srgbClr val="000090"/>
                </a:solidFill>
              </a:rPr>
              <a:t>COMPASS++/AMBER</a:t>
            </a:r>
            <a:br>
              <a:rPr lang="en-GB" sz="2800" b="1" dirty="0">
                <a:solidFill>
                  <a:srgbClr val="000090"/>
                </a:solidFill>
              </a:rPr>
            </a:br>
            <a:r>
              <a:rPr lang="en-GB" sz="2400" b="1" dirty="0">
                <a:solidFill>
                  <a:srgbClr val="000090"/>
                </a:solidFill>
              </a:rPr>
              <a:t>A New QCD Facility at CERN SPS M2 beam line </a:t>
            </a:r>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p:txBody>
          <a:bodyPr/>
          <a:lstStyle/>
          <a:p>
            <a:pPr>
              <a:defRPr/>
            </a:pPr>
            <a:r>
              <a:rPr lang="it-IT"/>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3</a:t>
            </a:fld>
            <a:endParaRPr lang="it-IT" dirty="0"/>
          </a:p>
        </p:txBody>
      </p:sp>
      <p:pic>
        <p:nvPicPr>
          <p:cNvPr id="9" name="Immagine 8"/>
          <p:cNvPicPr>
            <a:picLocks noChangeAspect="1"/>
          </p:cNvPicPr>
          <p:nvPr/>
        </p:nvPicPr>
        <p:blipFill>
          <a:blip r:embed="rId2"/>
          <a:stretch>
            <a:fillRect/>
          </a:stretch>
        </p:blipFill>
        <p:spPr>
          <a:xfrm>
            <a:off x="2645360" y="762000"/>
            <a:ext cx="6439476" cy="5638800"/>
          </a:xfrm>
          <a:prstGeom prst="rect">
            <a:avLst/>
          </a:prstGeom>
        </p:spPr>
      </p:pic>
      <p:pic>
        <p:nvPicPr>
          <p:cNvPr id="7" name="Immagine 9">
            <a:extLst>
              <a:ext uri="{FF2B5EF4-FFF2-40B4-BE49-F238E27FC236}">
                <a16:creationId xmlns:a16="http://schemas.microsoft.com/office/drawing/2014/main" id="{3CF97682-163C-9D4F-A454-52BD8651CB1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02980" y="4140691"/>
            <a:ext cx="3199291" cy="1096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3852F033-C6A8-9B48-81F2-1651FF6F27FE}"/>
              </a:ext>
            </a:extLst>
          </p:cNvPr>
          <p:cNvSpPr txBox="1"/>
          <p:nvPr/>
        </p:nvSpPr>
        <p:spPr>
          <a:xfrm>
            <a:off x="9108205" y="1999912"/>
            <a:ext cx="2788840" cy="646331"/>
          </a:xfrm>
          <a:prstGeom prst="rect">
            <a:avLst/>
          </a:prstGeom>
          <a:noFill/>
        </p:spPr>
        <p:txBody>
          <a:bodyPr wrap="none" rtlCol="0">
            <a:spAutoFit/>
          </a:bodyPr>
          <a:lstStyle/>
          <a:p>
            <a:pPr algn="ctr"/>
            <a:r>
              <a:rPr lang="en-GB" dirty="0">
                <a:solidFill>
                  <a:srgbClr val="002060"/>
                </a:solidFill>
              </a:rPr>
              <a:t>Conventional muon/hadron</a:t>
            </a:r>
          </a:p>
          <a:p>
            <a:pPr algn="ctr"/>
            <a:r>
              <a:rPr lang="en-GB" dirty="0">
                <a:solidFill>
                  <a:srgbClr val="002060"/>
                </a:solidFill>
              </a:rPr>
              <a:t>M2 beams</a:t>
            </a:r>
          </a:p>
        </p:txBody>
      </p:sp>
    </p:spTree>
    <p:extLst>
      <p:ext uri="{BB962C8B-B14F-4D97-AF65-F5344CB8AC3E}">
        <p14:creationId xmlns:p14="http://schemas.microsoft.com/office/powerpoint/2010/main" val="91660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43200" y="0"/>
            <a:ext cx="6324600" cy="685800"/>
          </a:xfrm>
        </p:spPr>
        <p:txBody>
          <a:bodyPr>
            <a:noAutofit/>
          </a:bodyPr>
          <a:lstStyle/>
          <a:p>
            <a:pPr algn="ctr"/>
            <a:r>
              <a:rPr lang="en-GB" sz="2400" b="1" dirty="0">
                <a:solidFill>
                  <a:srgbClr val="000090"/>
                </a:solidFill>
              </a:rPr>
              <a:t>COMPASS++/AMBER PHASE-1 </a:t>
            </a:r>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p:txBody>
          <a:bodyPr/>
          <a:lstStyle/>
          <a:p>
            <a:pPr>
              <a:defRPr/>
            </a:pPr>
            <a:r>
              <a:rPr lang="it-IT"/>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4</a:t>
            </a:fld>
            <a:endParaRPr lang="it-IT" dirty="0"/>
          </a:p>
        </p:txBody>
      </p:sp>
      <p:pic>
        <p:nvPicPr>
          <p:cNvPr id="9" name="Immagine 8"/>
          <p:cNvPicPr>
            <a:picLocks noChangeAspect="1"/>
          </p:cNvPicPr>
          <p:nvPr/>
        </p:nvPicPr>
        <p:blipFill>
          <a:blip r:embed="rId2"/>
          <a:stretch>
            <a:fillRect/>
          </a:stretch>
        </p:blipFill>
        <p:spPr>
          <a:xfrm>
            <a:off x="2636842" y="736278"/>
            <a:ext cx="6439476" cy="5638800"/>
          </a:xfrm>
          <a:prstGeom prst="rect">
            <a:avLst/>
          </a:prstGeom>
        </p:spPr>
      </p:pic>
      <p:sp>
        <p:nvSpPr>
          <p:cNvPr id="6" name="Frame 5">
            <a:extLst>
              <a:ext uri="{FF2B5EF4-FFF2-40B4-BE49-F238E27FC236}">
                <a16:creationId xmlns:a16="http://schemas.microsoft.com/office/drawing/2014/main" id="{EF07D462-C7B8-7344-A563-29AD61613D4F}"/>
              </a:ext>
            </a:extLst>
          </p:cNvPr>
          <p:cNvSpPr/>
          <p:nvPr/>
        </p:nvSpPr>
        <p:spPr>
          <a:xfrm>
            <a:off x="2485895" y="1336958"/>
            <a:ext cx="6439476" cy="526093"/>
          </a:xfrm>
          <a:prstGeom prst="frame">
            <a:avLst>
              <a:gd name="adj1" fmla="val 297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Frame 7">
            <a:extLst>
              <a:ext uri="{FF2B5EF4-FFF2-40B4-BE49-F238E27FC236}">
                <a16:creationId xmlns:a16="http://schemas.microsoft.com/office/drawing/2014/main" id="{FBDCCC4F-11DA-6A41-96A7-19CBB43AEF49}"/>
              </a:ext>
            </a:extLst>
          </p:cNvPr>
          <p:cNvSpPr/>
          <p:nvPr/>
        </p:nvSpPr>
        <p:spPr>
          <a:xfrm>
            <a:off x="2417056" y="2281168"/>
            <a:ext cx="6439476" cy="365125"/>
          </a:xfrm>
          <a:prstGeom prst="frame">
            <a:avLst>
              <a:gd name="adj1" fmla="val 297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Frame 9">
            <a:extLst>
              <a:ext uri="{FF2B5EF4-FFF2-40B4-BE49-F238E27FC236}">
                <a16:creationId xmlns:a16="http://schemas.microsoft.com/office/drawing/2014/main" id="{BD023068-D460-304D-A546-1BE0A41B32AC}"/>
              </a:ext>
            </a:extLst>
          </p:cNvPr>
          <p:cNvSpPr/>
          <p:nvPr/>
        </p:nvSpPr>
        <p:spPr>
          <a:xfrm>
            <a:off x="2485895" y="3098103"/>
            <a:ext cx="6439476" cy="365125"/>
          </a:xfrm>
          <a:prstGeom prst="frame">
            <a:avLst>
              <a:gd name="adj1" fmla="val 297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Frame 10">
            <a:extLst>
              <a:ext uri="{FF2B5EF4-FFF2-40B4-BE49-F238E27FC236}">
                <a16:creationId xmlns:a16="http://schemas.microsoft.com/office/drawing/2014/main" id="{BA75E171-04AF-F04C-8F57-53A05D60F9BA}"/>
              </a:ext>
            </a:extLst>
          </p:cNvPr>
          <p:cNvSpPr/>
          <p:nvPr/>
        </p:nvSpPr>
        <p:spPr>
          <a:xfrm>
            <a:off x="9084836" y="1007249"/>
            <a:ext cx="3060273" cy="2455980"/>
          </a:xfrm>
          <a:prstGeom prst="frame">
            <a:avLst>
              <a:gd name="adj1" fmla="val 93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TextBox 6">
            <a:extLst>
              <a:ext uri="{FF2B5EF4-FFF2-40B4-BE49-F238E27FC236}">
                <a16:creationId xmlns:a16="http://schemas.microsoft.com/office/drawing/2014/main" id="{E5CB5799-3A38-8449-B0B4-178D6DA36353}"/>
              </a:ext>
            </a:extLst>
          </p:cNvPr>
          <p:cNvSpPr txBox="1"/>
          <p:nvPr/>
        </p:nvSpPr>
        <p:spPr>
          <a:xfrm>
            <a:off x="9084836" y="1159111"/>
            <a:ext cx="2922595" cy="1938992"/>
          </a:xfrm>
          <a:prstGeom prst="rect">
            <a:avLst/>
          </a:prstGeom>
          <a:noFill/>
        </p:spPr>
        <p:txBody>
          <a:bodyPr wrap="none" rtlCol="0">
            <a:spAutoFit/>
          </a:bodyPr>
          <a:lstStyle/>
          <a:p>
            <a:pPr algn="ctr"/>
            <a:r>
              <a:rPr lang="en-GB" sz="2000" dirty="0">
                <a:solidFill>
                  <a:srgbClr val="002060"/>
                </a:solidFill>
              </a:rPr>
              <a:t>PHASE-1</a:t>
            </a:r>
          </a:p>
          <a:p>
            <a:pPr algn="ctr"/>
            <a:endParaRPr lang="en-GB" sz="2000" dirty="0">
              <a:solidFill>
                <a:srgbClr val="002060"/>
              </a:solidFill>
            </a:endParaRPr>
          </a:p>
          <a:p>
            <a:pPr algn="ctr"/>
            <a:r>
              <a:rPr lang="en-GB" sz="2000" dirty="0">
                <a:solidFill>
                  <a:srgbClr val="002060"/>
                </a:solidFill>
              </a:rPr>
              <a:t>Conventional </a:t>
            </a:r>
            <a:r>
              <a:rPr lang="en-GB" sz="2000" dirty="0">
                <a:solidFill>
                  <a:srgbClr val="00B050"/>
                </a:solidFill>
              </a:rPr>
              <a:t>hadron</a:t>
            </a:r>
            <a:r>
              <a:rPr lang="en-GB" sz="2000" dirty="0">
                <a:solidFill>
                  <a:srgbClr val="002060"/>
                </a:solidFill>
              </a:rPr>
              <a:t> and</a:t>
            </a:r>
          </a:p>
          <a:p>
            <a:pPr algn="ctr"/>
            <a:r>
              <a:rPr lang="en-GB" sz="2000" dirty="0">
                <a:solidFill>
                  <a:srgbClr val="00B0F0"/>
                </a:solidFill>
              </a:rPr>
              <a:t>muon</a:t>
            </a:r>
            <a:r>
              <a:rPr lang="en-GB" sz="2000" dirty="0">
                <a:solidFill>
                  <a:srgbClr val="002060"/>
                </a:solidFill>
              </a:rPr>
              <a:t> beams</a:t>
            </a:r>
          </a:p>
          <a:p>
            <a:pPr algn="ctr"/>
            <a:endParaRPr lang="en-GB" sz="2000" dirty="0">
              <a:solidFill>
                <a:srgbClr val="002060"/>
              </a:solidFill>
            </a:endParaRPr>
          </a:p>
          <a:p>
            <a:pPr algn="ctr"/>
            <a:r>
              <a:rPr lang="en-GB" sz="2000" dirty="0">
                <a:solidFill>
                  <a:srgbClr val="002060"/>
                </a:solidFill>
              </a:rPr>
              <a:t>2022 </a:t>
            </a:r>
            <a:r>
              <a:rPr lang="en-GB" sz="2000" dirty="0">
                <a:solidFill>
                  <a:srgbClr val="002060"/>
                </a:solidFill>
                <a:sym typeface="Wingdings" pitchFamily="2" charset="2"/>
              </a:rPr>
              <a:t> 2029 and beyond</a:t>
            </a:r>
            <a:endParaRPr lang="en-GB" sz="2000" dirty="0">
              <a:solidFill>
                <a:srgbClr val="002060"/>
              </a:solidFill>
            </a:endParaRPr>
          </a:p>
        </p:txBody>
      </p:sp>
      <p:sp>
        <p:nvSpPr>
          <p:cNvPr id="12" name="TextBox 11">
            <a:extLst>
              <a:ext uri="{FF2B5EF4-FFF2-40B4-BE49-F238E27FC236}">
                <a16:creationId xmlns:a16="http://schemas.microsoft.com/office/drawing/2014/main" id="{A46FA043-FD56-5C44-8B96-C3CCC133A29E}"/>
              </a:ext>
            </a:extLst>
          </p:cNvPr>
          <p:cNvSpPr txBox="1"/>
          <p:nvPr/>
        </p:nvSpPr>
        <p:spPr>
          <a:xfrm>
            <a:off x="9076318" y="3567177"/>
            <a:ext cx="3077309" cy="2554545"/>
          </a:xfrm>
          <a:prstGeom prst="rect">
            <a:avLst/>
          </a:prstGeom>
          <a:noFill/>
          <a:ln w="34925">
            <a:solidFill>
              <a:srgbClr val="002060"/>
            </a:solidFill>
          </a:ln>
        </p:spPr>
        <p:txBody>
          <a:bodyPr wrap="square" rtlCol="0">
            <a:spAutoFit/>
          </a:bodyPr>
          <a:lstStyle/>
          <a:p>
            <a:pPr algn="ctr"/>
            <a:endParaRPr lang="en-GB" sz="2000" dirty="0">
              <a:solidFill>
                <a:srgbClr val="002060"/>
              </a:solidFill>
            </a:endParaRPr>
          </a:p>
          <a:p>
            <a:pPr algn="ctr"/>
            <a:r>
              <a:rPr lang="en-GB" sz="2000" dirty="0">
                <a:solidFill>
                  <a:srgbClr val="002060"/>
                </a:solidFill>
              </a:rPr>
              <a:t>PHASE-2</a:t>
            </a:r>
          </a:p>
          <a:p>
            <a:pPr algn="ctr"/>
            <a:endParaRPr lang="en-GB" sz="2000" dirty="0">
              <a:solidFill>
                <a:srgbClr val="002060"/>
              </a:solidFill>
            </a:endParaRPr>
          </a:p>
          <a:p>
            <a:pPr algn="ctr"/>
            <a:r>
              <a:rPr lang="en-GB" sz="2000" dirty="0">
                <a:solidFill>
                  <a:srgbClr val="002060"/>
                </a:solidFill>
              </a:rPr>
              <a:t>RF-separated </a:t>
            </a:r>
          </a:p>
          <a:p>
            <a:pPr algn="ctr"/>
            <a:r>
              <a:rPr lang="en-GB" sz="2000" dirty="0">
                <a:solidFill>
                  <a:srgbClr val="C00000"/>
                </a:solidFill>
              </a:rPr>
              <a:t>Hadron </a:t>
            </a:r>
            <a:endParaRPr lang="en-GB" sz="2000" dirty="0">
              <a:solidFill>
                <a:srgbClr val="002060"/>
              </a:solidFill>
            </a:endParaRPr>
          </a:p>
          <a:p>
            <a:pPr algn="ctr"/>
            <a:r>
              <a:rPr lang="en-GB" sz="2000" dirty="0">
                <a:solidFill>
                  <a:srgbClr val="002060"/>
                </a:solidFill>
              </a:rPr>
              <a:t>beam</a:t>
            </a:r>
            <a:endParaRPr lang="en-GB" sz="2000" dirty="0">
              <a:solidFill>
                <a:srgbClr val="C00000"/>
              </a:solidFill>
            </a:endParaRPr>
          </a:p>
          <a:p>
            <a:pPr algn="ctr"/>
            <a:endParaRPr lang="en-GB" sz="2000" dirty="0">
              <a:solidFill>
                <a:srgbClr val="002060"/>
              </a:solidFill>
            </a:endParaRPr>
          </a:p>
          <a:p>
            <a:pPr algn="ctr"/>
            <a:r>
              <a:rPr lang="en-GB" sz="2000" dirty="0">
                <a:solidFill>
                  <a:srgbClr val="002060"/>
                </a:solidFill>
              </a:rPr>
              <a:t>2030 </a:t>
            </a:r>
            <a:r>
              <a:rPr lang="en-GB" sz="2000" dirty="0">
                <a:solidFill>
                  <a:srgbClr val="002060"/>
                </a:solidFill>
                <a:sym typeface="Wingdings" pitchFamily="2" charset="2"/>
              </a:rPr>
              <a:t>and beyond</a:t>
            </a:r>
            <a:endParaRPr lang="en-GB" sz="2000" dirty="0">
              <a:solidFill>
                <a:srgbClr val="002060"/>
              </a:solidFill>
            </a:endParaRPr>
          </a:p>
        </p:txBody>
      </p:sp>
    </p:spTree>
    <p:extLst>
      <p:ext uri="{BB962C8B-B14F-4D97-AF65-F5344CB8AC3E}">
        <p14:creationId xmlns:p14="http://schemas.microsoft.com/office/powerpoint/2010/main" val="1903043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07B9404-7EF8-8B49-A6D5-0C0379AEF4E0}"/>
              </a:ext>
            </a:extLst>
          </p:cNvPr>
          <p:cNvSpPr txBox="1">
            <a:spLocks/>
          </p:cNvSpPr>
          <p:nvPr/>
        </p:nvSpPr>
        <p:spPr>
          <a:xfrm>
            <a:off x="1638876" y="208714"/>
            <a:ext cx="8914248" cy="656689"/>
          </a:xfrm>
          <a:prstGeom prst="rect">
            <a:avLst/>
          </a:prstGeom>
        </p:spPr>
        <p:txBody>
          <a:bodyP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solidFill>
                  <a:srgbClr val="C00000"/>
                </a:solidFill>
              </a:rPr>
              <a:t>AMBER recommendation by the SPSC on Oct. 12</a:t>
            </a:r>
            <a:r>
              <a:rPr lang="en-GB" sz="2800" b="1" baseline="30000" dirty="0">
                <a:solidFill>
                  <a:srgbClr val="C00000"/>
                </a:solidFill>
              </a:rPr>
              <a:t>th</a:t>
            </a:r>
            <a:r>
              <a:rPr lang="en-GB" sz="2800" b="1" dirty="0">
                <a:solidFill>
                  <a:srgbClr val="C00000"/>
                </a:solidFill>
              </a:rPr>
              <a:t> 2020</a:t>
            </a:r>
          </a:p>
          <a:p>
            <a:pPr algn="ctr"/>
            <a:r>
              <a:rPr lang="en-GB" sz="2800" b="1" dirty="0">
                <a:solidFill>
                  <a:srgbClr val="002060"/>
                </a:solidFill>
              </a:rPr>
              <a:t>AMBER* approval by RB on Dec. 2</a:t>
            </a:r>
            <a:r>
              <a:rPr lang="en-GB" sz="2800" b="1" baseline="30000" dirty="0">
                <a:solidFill>
                  <a:srgbClr val="002060"/>
                </a:solidFill>
              </a:rPr>
              <a:t>nd</a:t>
            </a:r>
            <a:r>
              <a:rPr lang="en-GB" sz="2800" b="1" dirty="0">
                <a:solidFill>
                  <a:srgbClr val="002060"/>
                </a:solidFill>
              </a:rPr>
              <a:t> 2020</a:t>
            </a:r>
            <a:endParaRPr lang="en-GB" sz="2800" b="1" dirty="0">
              <a:solidFill>
                <a:srgbClr val="C00000"/>
              </a:solidFill>
            </a:endParaRPr>
          </a:p>
        </p:txBody>
      </p:sp>
      <p:sp>
        <p:nvSpPr>
          <p:cNvPr id="4" name="TextBox 3">
            <a:extLst>
              <a:ext uri="{FF2B5EF4-FFF2-40B4-BE49-F238E27FC236}">
                <a16:creationId xmlns:a16="http://schemas.microsoft.com/office/drawing/2014/main" id="{0CC98728-D873-9946-BD3B-A23B7294F197}"/>
              </a:ext>
            </a:extLst>
          </p:cNvPr>
          <p:cNvSpPr txBox="1"/>
          <p:nvPr/>
        </p:nvSpPr>
        <p:spPr>
          <a:xfrm>
            <a:off x="935362" y="1229201"/>
            <a:ext cx="10321275" cy="2677656"/>
          </a:xfrm>
          <a:prstGeom prst="rect">
            <a:avLst/>
          </a:prstGeom>
          <a:noFill/>
        </p:spPr>
        <p:txBody>
          <a:bodyPr wrap="square" rtlCol="0">
            <a:spAutoFit/>
          </a:bodyPr>
          <a:lstStyle/>
          <a:p>
            <a:r>
              <a:rPr lang="en-GB" sz="1400" dirty="0">
                <a:solidFill>
                  <a:srgbClr val="002060"/>
                </a:solidFill>
                <a:latin typeface="Helvetica" pitchFamily="2" charset="0"/>
              </a:rPr>
              <a:t>"The Committee </a:t>
            </a:r>
            <a:r>
              <a:rPr lang="en-GB" sz="1400" dirty="0">
                <a:solidFill>
                  <a:srgbClr val="C00000"/>
                </a:solidFill>
                <a:latin typeface="Helvetica" pitchFamily="2" charset="0"/>
              </a:rPr>
              <a:t>recommends approval of the proposal SPSC-P-360 </a:t>
            </a:r>
            <a:r>
              <a:rPr lang="en-GB" sz="1400" dirty="0">
                <a:solidFill>
                  <a:srgbClr val="002060"/>
                </a:solidFill>
                <a:latin typeface="Helvetica" pitchFamily="2" charset="0"/>
              </a:rPr>
              <a:t>by the AMBER Proto-Collaboration to use the M2 beam-line before LS3 to perform measurements related to:</a:t>
            </a:r>
            <a:br>
              <a:rPr lang="en-GB" sz="1400" dirty="0">
                <a:solidFill>
                  <a:srgbClr val="002060"/>
                </a:solidFill>
                <a:latin typeface="Helvetica" pitchFamily="2" charset="0"/>
              </a:rPr>
            </a:br>
            <a:r>
              <a:rPr lang="en-GB" sz="1400" dirty="0">
                <a:solidFill>
                  <a:srgbClr val="002060"/>
                </a:solidFill>
                <a:latin typeface="Helvetica" pitchFamily="2" charset="0"/>
              </a:rPr>
              <a:t>(</a:t>
            </a:r>
            <a:r>
              <a:rPr lang="en-GB" sz="1400" dirty="0" err="1">
                <a:solidFill>
                  <a:srgbClr val="002060"/>
                </a:solidFill>
                <a:latin typeface="Helvetica" pitchFamily="2" charset="0"/>
              </a:rPr>
              <a:t>i</a:t>
            </a:r>
            <a:r>
              <a:rPr lang="en-GB" sz="1400" dirty="0">
                <a:solidFill>
                  <a:srgbClr val="002060"/>
                </a:solidFill>
                <a:latin typeface="Helvetica" pitchFamily="2" charset="0"/>
              </a:rPr>
              <a:t>) </a:t>
            </a:r>
            <a:r>
              <a:rPr lang="en-GB" sz="1400" dirty="0" err="1">
                <a:solidFill>
                  <a:srgbClr val="002060"/>
                </a:solidFill>
                <a:latin typeface="Helvetica" pitchFamily="2" charset="0"/>
              </a:rPr>
              <a:t>Drell</a:t>
            </a:r>
            <a:r>
              <a:rPr lang="en-GB" sz="1400" dirty="0">
                <a:solidFill>
                  <a:srgbClr val="002060"/>
                </a:solidFill>
                <a:latin typeface="Helvetica" pitchFamily="2" charset="0"/>
              </a:rPr>
              <a:t>-Yan and J/Psi production using the conventional M2 hadron beam;</a:t>
            </a:r>
            <a:br>
              <a:rPr lang="en-GB" sz="1400" dirty="0">
                <a:solidFill>
                  <a:srgbClr val="002060"/>
                </a:solidFill>
                <a:latin typeface="Helvetica" pitchFamily="2" charset="0"/>
              </a:rPr>
            </a:br>
            <a:r>
              <a:rPr lang="en-GB" sz="1400" dirty="0">
                <a:solidFill>
                  <a:srgbClr val="002060"/>
                </a:solidFill>
                <a:latin typeface="Helvetica" pitchFamily="2" charset="0"/>
              </a:rPr>
              <a:t>(ii) proton-induced antiproton production cross sections for dark matter</a:t>
            </a:r>
            <a:br>
              <a:rPr lang="en-GB" sz="1400" dirty="0">
                <a:solidFill>
                  <a:srgbClr val="002060"/>
                </a:solidFill>
                <a:latin typeface="Helvetica" pitchFamily="2" charset="0"/>
              </a:rPr>
            </a:br>
            <a:r>
              <a:rPr lang="en-GB" sz="1400" dirty="0">
                <a:solidFill>
                  <a:srgbClr val="002060"/>
                </a:solidFill>
                <a:latin typeface="Helvetica" pitchFamily="2" charset="0"/>
              </a:rPr>
              <a:t>    searches;</a:t>
            </a:r>
            <a:br>
              <a:rPr lang="en-GB" sz="1400" dirty="0">
                <a:solidFill>
                  <a:srgbClr val="002060"/>
                </a:solidFill>
                <a:latin typeface="Helvetica" pitchFamily="2" charset="0"/>
              </a:rPr>
            </a:br>
            <a:r>
              <a:rPr lang="en-GB" sz="1400" dirty="0">
                <a:solidFill>
                  <a:srgbClr val="002060"/>
                </a:solidFill>
                <a:latin typeface="Helvetica" pitchFamily="2" charset="0"/>
              </a:rPr>
              <a:t>(iii) the proton charge radius using muon-proton elastic scattering.</a:t>
            </a:r>
            <a:br>
              <a:rPr lang="en-GB" sz="1400" dirty="0">
                <a:solidFill>
                  <a:srgbClr val="002060"/>
                </a:solidFill>
                <a:latin typeface="Helvetica" pitchFamily="2" charset="0"/>
              </a:rPr>
            </a:br>
            <a:r>
              <a:rPr lang="en-GB" sz="1400" dirty="0">
                <a:solidFill>
                  <a:srgbClr val="002060"/>
                </a:solidFill>
                <a:latin typeface="Helvetica" pitchFamily="2" charset="0"/>
              </a:rPr>
              <a:t>The proton-radius program is contingent on a successful pilot run previously approved for the first year of SPS operation after the Long Shutdown LS2.</a:t>
            </a:r>
            <a:br>
              <a:rPr lang="en-GB" sz="1400" dirty="0">
                <a:solidFill>
                  <a:srgbClr val="002060"/>
                </a:solidFill>
                <a:latin typeface="Helvetica" pitchFamily="2" charset="0"/>
              </a:rPr>
            </a:br>
            <a:br>
              <a:rPr lang="en-GB" sz="1400" dirty="0">
                <a:solidFill>
                  <a:srgbClr val="002060"/>
                </a:solidFill>
                <a:latin typeface="Helvetica" pitchFamily="2" charset="0"/>
              </a:rPr>
            </a:br>
            <a:r>
              <a:rPr lang="en-GB" sz="1400" dirty="0">
                <a:solidFill>
                  <a:srgbClr val="002060"/>
                </a:solidFill>
                <a:latin typeface="Helvetica" pitchFamily="2" charset="0"/>
              </a:rPr>
              <a:t>The SPSC _emphasises_ that the beam time allocated to AMBER for any of the measurements is subject to the available time in run3, and to annual discussions in the Committee on the use and sharing of the M2 beam line."</a:t>
            </a:r>
            <a:br>
              <a:rPr lang="en-GB" sz="1400" dirty="0">
                <a:solidFill>
                  <a:srgbClr val="0070C0"/>
                </a:solidFill>
                <a:latin typeface="Helvetica" pitchFamily="2" charset="0"/>
              </a:rPr>
            </a:br>
            <a:endParaRPr lang="en-GB" sz="1400" dirty="0">
              <a:solidFill>
                <a:srgbClr val="0070C0"/>
              </a:solidFill>
              <a:latin typeface="Helvetica" pitchFamily="2" charset="0"/>
            </a:endParaRPr>
          </a:p>
        </p:txBody>
      </p:sp>
      <p:sp>
        <p:nvSpPr>
          <p:cNvPr id="5" name="Rectangle 4">
            <a:extLst>
              <a:ext uri="{FF2B5EF4-FFF2-40B4-BE49-F238E27FC236}">
                <a16:creationId xmlns:a16="http://schemas.microsoft.com/office/drawing/2014/main" id="{81AAB8EC-1BC3-374D-B763-4CF8BC48F1A5}"/>
              </a:ext>
            </a:extLst>
          </p:cNvPr>
          <p:cNvSpPr/>
          <p:nvPr/>
        </p:nvSpPr>
        <p:spPr>
          <a:xfrm>
            <a:off x="935362" y="3961227"/>
            <a:ext cx="9460538" cy="2031325"/>
          </a:xfrm>
          <a:prstGeom prst="rect">
            <a:avLst/>
          </a:prstGeom>
        </p:spPr>
        <p:txBody>
          <a:bodyPr wrap="square">
            <a:spAutoFit/>
          </a:bodyPr>
          <a:lstStyle/>
          <a:p>
            <a:r>
              <a:rPr lang="en-GB" sz="1400" dirty="0">
                <a:solidFill>
                  <a:srgbClr val="002060"/>
                </a:solidFill>
                <a:latin typeface="Helvetica" pitchFamily="2" charset="0"/>
              </a:rPr>
              <a:t>Dear ……….,</a:t>
            </a:r>
            <a:br>
              <a:rPr lang="en-GB" sz="1400" dirty="0"/>
            </a:br>
            <a:br>
              <a:rPr lang="en-GB" sz="1400" dirty="0"/>
            </a:br>
            <a:r>
              <a:rPr lang="en-GB" sz="1400" b="1" dirty="0">
                <a:solidFill>
                  <a:srgbClr val="FF0000"/>
                </a:solidFill>
                <a:latin typeface="Helvetica" pitchFamily="2" charset="0"/>
              </a:rPr>
              <a:t>Yes, I am happy to inform you that the AMBER proposal was discussed at the Research Board yesterday, and was approved. This means that it will be assigned a new experiment reference number, likely to be NA66.  </a:t>
            </a:r>
            <a:r>
              <a:rPr lang="en-GB" sz="1400" dirty="0">
                <a:solidFill>
                  <a:srgbClr val="002060"/>
                </a:solidFill>
                <a:latin typeface="Helvetica" pitchFamily="2" charset="0"/>
              </a:rPr>
              <a:t>The actual beam time allocation will depend on arbitration with the other requests that are received, so will be subject to separate approval as part of the annual exercise of scheduling beam time.  This should be confirmed in the minutes of the Research Board, and I will let you know when they are available in the next month or so.</a:t>
            </a:r>
            <a:br>
              <a:rPr lang="en-GB" sz="1400" dirty="0">
                <a:solidFill>
                  <a:srgbClr val="002060"/>
                </a:solidFill>
              </a:rPr>
            </a:br>
            <a:br>
              <a:rPr lang="en-GB" sz="1400" dirty="0">
                <a:solidFill>
                  <a:srgbClr val="002060"/>
                </a:solidFill>
              </a:rPr>
            </a:br>
            <a:r>
              <a:rPr lang="en-GB" sz="1400" dirty="0">
                <a:solidFill>
                  <a:srgbClr val="002060"/>
                </a:solidFill>
                <a:latin typeface="Helvetica" pitchFamily="2" charset="0"/>
              </a:rPr>
              <a:t>Best regards, Roger</a:t>
            </a:r>
            <a:endParaRPr lang="en-GB" sz="1400" dirty="0">
              <a:solidFill>
                <a:srgbClr val="002060"/>
              </a:solidFill>
            </a:endParaRPr>
          </a:p>
        </p:txBody>
      </p:sp>
      <p:sp>
        <p:nvSpPr>
          <p:cNvPr id="6" name="Date Placeholder 2">
            <a:extLst>
              <a:ext uri="{FF2B5EF4-FFF2-40B4-BE49-F238E27FC236}">
                <a16:creationId xmlns:a16="http://schemas.microsoft.com/office/drawing/2014/main" id="{6F01F105-C688-AF43-9400-57D873D75EBD}"/>
              </a:ext>
            </a:extLst>
          </p:cNvPr>
          <p:cNvSpPr>
            <a:spLocks noGrp="1"/>
          </p:cNvSpPr>
          <p:nvPr>
            <p:ph type="dt" sz="half" idx="10"/>
          </p:nvPr>
        </p:nvSpPr>
        <p:spPr>
          <a:xfrm>
            <a:off x="838200" y="6356350"/>
            <a:ext cx="2743200" cy="365125"/>
          </a:xfrm>
        </p:spPr>
        <p:txBody>
          <a:bodyPr/>
          <a:lstStyle/>
          <a:p>
            <a:fld id="{20E47D16-083A-A143-9C34-F6BDD9A8DC3A}" type="datetime1">
              <a:rPr lang="it-IT" smtClean="0"/>
              <a:t>12/02/21</a:t>
            </a:fld>
            <a:endParaRPr lang="en-GB" dirty="0"/>
          </a:p>
        </p:txBody>
      </p:sp>
      <p:sp>
        <p:nvSpPr>
          <p:cNvPr id="8" name="Footer Placeholder 3">
            <a:extLst>
              <a:ext uri="{FF2B5EF4-FFF2-40B4-BE49-F238E27FC236}">
                <a16:creationId xmlns:a16="http://schemas.microsoft.com/office/drawing/2014/main" id="{C1A2CAC9-33CA-F943-BCB8-1B6267AEBFA0}"/>
              </a:ext>
            </a:extLst>
          </p:cNvPr>
          <p:cNvSpPr>
            <a:spLocks noGrp="1"/>
          </p:cNvSpPr>
          <p:nvPr>
            <p:ph type="ftr" sz="quarter" idx="11"/>
          </p:nvPr>
        </p:nvSpPr>
        <p:spPr>
          <a:xfrm>
            <a:off x="4038600" y="6356350"/>
            <a:ext cx="4114800" cy="365125"/>
          </a:xfrm>
        </p:spPr>
        <p:txBody>
          <a:bodyPr/>
          <a:lstStyle/>
          <a:p>
            <a:r>
              <a:rPr lang="en-GB" dirty="0"/>
              <a:t>Oleg Denisov</a:t>
            </a:r>
          </a:p>
        </p:txBody>
      </p:sp>
      <p:sp>
        <p:nvSpPr>
          <p:cNvPr id="9" name="Slide Number Placeholder 4">
            <a:extLst>
              <a:ext uri="{FF2B5EF4-FFF2-40B4-BE49-F238E27FC236}">
                <a16:creationId xmlns:a16="http://schemas.microsoft.com/office/drawing/2014/main" id="{84C9B467-7074-FD4B-B623-C0213FE4E57E}"/>
              </a:ext>
            </a:extLst>
          </p:cNvPr>
          <p:cNvSpPr>
            <a:spLocks noGrp="1"/>
          </p:cNvSpPr>
          <p:nvPr>
            <p:ph type="sldNum" sz="quarter" idx="12"/>
          </p:nvPr>
        </p:nvSpPr>
        <p:spPr>
          <a:xfrm>
            <a:off x="8610600" y="6356350"/>
            <a:ext cx="2743200" cy="365125"/>
          </a:xfrm>
        </p:spPr>
        <p:txBody>
          <a:bodyPr/>
          <a:lstStyle/>
          <a:p>
            <a:fld id="{A6780F13-17C7-E04C-861F-D82DF6844B63}" type="slidenum">
              <a:rPr lang="en-GB" smtClean="0"/>
              <a:t>5</a:t>
            </a:fld>
            <a:endParaRPr lang="en-GB" dirty="0"/>
          </a:p>
        </p:txBody>
      </p:sp>
    </p:spTree>
    <p:extLst>
      <p:ext uri="{BB962C8B-B14F-4D97-AF65-F5344CB8AC3E}">
        <p14:creationId xmlns:p14="http://schemas.microsoft.com/office/powerpoint/2010/main" val="338335229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4F384-C089-0648-BA34-798F79656D90}"/>
              </a:ext>
            </a:extLst>
          </p:cNvPr>
          <p:cNvSpPr>
            <a:spLocks noGrp="1"/>
          </p:cNvSpPr>
          <p:nvPr>
            <p:ph type="title"/>
          </p:nvPr>
        </p:nvSpPr>
        <p:spPr>
          <a:xfrm>
            <a:off x="1392105" y="2413"/>
            <a:ext cx="8914248" cy="656689"/>
          </a:xfrm>
        </p:spPr>
        <p:txBody>
          <a:bodyPr>
            <a:noAutofit/>
          </a:bodyPr>
          <a:lstStyle/>
          <a:p>
            <a:pPr algn="ctr"/>
            <a:r>
              <a:rPr lang="en-GB" sz="2400" b="1" dirty="0">
                <a:solidFill>
                  <a:srgbClr val="002060"/>
                </a:solidFill>
              </a:rPr>
              <a:t>Tentative C++/AMBER running plan as indicated by PBC/ESPP process</a:t>
            </a:r>
          </a:p>
        </p:txBody>
      </p:sp>
      <p:sp>
        <p:nvSpPr>
          <p:cNvPr id="3" name="Date Placeholder 2">
            <a:extLst>
              <a:ext uri="{FF2B5EF4-FFF2-40B4-BE49-F238E27FC236}">
                <a16:creationId xmlns:a16="http://schemas.microsoft.com/office/drawing/2014/main" id="{5F2C9F92-9B34-D747-8A21-04EAC69B90E5}"/>
              </a:ext>
            </a:extLst>
          </p:cNvPr>
          <p:cNvSpPr>
            <a:spLocks noGrp="1"/>
          </p:cNvSpPr>
          <p:nvPr>
            <p:ph type="dt" sz="half" idx="10"/>
          </p:nvPr>
        </p:nvSpPr>
        <p:spPr/>
        <p:txBody>
          <a:bodyPr/>
          <a:lstStyle/>
          <a:p>
            <a:fld id="{20E47D16-083A-A143-9C34-F6BDD9A8DC3A}" type="datetime1">
              <a:rPr lang="it-IT" smtClean="0"/>
              <a:t>12/02/21</a:t>
            </a:fld>
            <a:endParaRPr lang="en-GB" dirty="0"/>
          </a:p>
        </p:txBody>
      </p:sp>
      <p:sp>
        <p:nvSpPr>
          <p:cNvPr id="4" name="Footer Placeholder 3">
            <a:extLst>
              <a:ext uri="{FF2B5EF4-FFF2-40B4-BE49-F238E27FC236}">
                <a16:creationId xmlns:a16="http://schemas.microsoft.com/office/drawing/2014/main" id="{2FEB0109-41EA-EC4B-A660-565AFB75B416}"/>
              </a:ext>
            </a:extLst>
          </p:cNvPr>
          <p:cNvSpPr>
            <a:spLocks noGrp="1"/>
          </p:cNvSpPr>
          <p:nvPr>
            <p:ph type="ftr" sz="quarter" idx="11"/>
          </p:nvPr>
        </p:nvSpPr>
        <p:spPr/>
        <p:txBody>
          <a:bodyPr/>
          <a:lstStyle/>
          <a:p>
            <a:r>
              <a:rPr lang="en-GB" dirty="0"/>
              <a:t>Oleg Denisov</a:t>
            </a:r>
          </a:p>
        </p:txBody>
      </p:sp>
      <p:sp>
        <p:nvSpPr>
          <p:cNvPr id="5" name="Slide Number Placeholder 4">
            <a:extLst>
              <a:ext uri="{FF2B5EF4-FFF2-40B4-BE49-F238E27FC236}">
                <a16:creationId xmlns:a16="http://schemas.microsoft.com/office/drawing/2014/main" id="{C5FFABF2-B5A9-0841-A34E-FDA2B4ABD2EA}"/>
              </a:ext>
            </a:extLst>
          </p:cNvPr>
          <p:cNvSpPr>
            <a:spLocks noGrp="1"/>
          </p:cNvSpPr>
          <p:nvPr>
            <p:ph type="sldNum" sz="quarter" idx="12"/>
          </p:nvPr>
        </p:nvSpPr>
        <p:spPr/>
        <p:txBody>
          <a:bodyPr/>
          <a:lstStyle/>
          <a:p>
            <a:fld id="{A6780F13-17C7-E04C-861F-D82DF6844B63}" type="slidenum">
              <a:rPr lang="en-GB" smtClean="0"/>
              <a:t>6</a:t>
            </a:fld>
            <a:endParaRPr lang="en-GB" dirty="0"/>
          </a:p>
        </p:txBody>
      </p:sp>
      <p:sp>
        <p:nvSpPr>
          <p:cNvPr id="8" name="Textplatzhalter 2">
            <a:extLst>
              <a:ext uri="{FF2B5EF4-FFF2-40B4-BE49-F238E27FC236}">
                <a16:creationId xmlns:a16="http://schemas.microsoft.com/office/drawing/2014/main" id="{4B29451C-A4FC-7F44-9201-CCA5193A65A6}"/>
              </a:ext>
            </a:extLst>
          </p:cNvPr>
          <p:cNvSpPr txBox="1">
            <a:spLocks/>
          </p:cNvSpPr>
          <p:nvPr/>
        </p:nvSpPr>
        <p:spPr>
          <a:xfrm>
            <a:off x="1016503" y="2390299"/>
            <a:ext cx="11111654" cy="8942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marL="0" marR="0" indent="0" algn="l" defTabSz="1300480" latinLnBrk="0">
              <a:lnSpc>
                <a:spcPct val="114000"/>
              </a:lnSpc>
              <a:spcBef>
                <a:spcPts val="0"/>
              </a:spcBef>
              <a:spcAft>
                <a:spcPts val="0"/>
              </a:spcAft>
              <a:buClrTx/>
              <a:buSzTx/>
              <a:buFontTx/>
              <a:buNone/>
              <a:tabLst/>
              <a:defRPr sz="2200" b="0" i="0" u="none" strike="noStrike" cap="none" spc="0" baseline="0">
                <a:solidFill>
                  <a:schemeClr val="accent6">
                    <a:hueOff val="-1708773"/>
                    <a:satOff val="-82172"/>
                    <a:lumOff val="-54523"/>
                  </a:schemeClr>
                </a:solidFill>
                <a:uFillTx/>
                <a:latin typeface="+mn-lt"/>
                <a:ea typeface="+mn-ea"/>
                <a:cs typeface="+mn-cs"/>
                <a:sym typeface="Arial"/>
              </a:defRPr>
            </a:lvl1pPr>
            <a:lvl2pPr marL="242292" marR="0" indent="-242292" algn="l" defTabSz="1300480" latinLnBrk="0">
              <a:lnSpc>
                <a:spcPct val="114000"/>
              </a:lnSpc>
              <a:spcBef>
                <a:spcPts val="0"/>
              </a:spcBef>
              <a:spcAft>
                <a:spcPts val="0"/>
              </a:spcAft>
              <a:buClrTx/>
              <a:buSzPct val="100000"/>
              <a:buFontTx/>
              <a:buChar char="•"/>
              <a:tabLst/>
              <a:defRPr sz="2200" b="0" i="0" u="none" strike="noStrike" cap="none" spc="0" baseline="0">
                <a:solidFill>
                  <a:schemeClr val="accent6">
                    <a:hueOff val="-1708773"/>
                    <a:satOff val="-82172"/>
                    <a:lumOff val="-54523"/>
                  </a:schemeClr>
                </a:solidFill>
                <a:uFillTx/>
                <a:latin typeface="+mn-lt"/>
                <a:ea typeface="+mn-ea"/>
                <a:cs typeface="+mn-cs"/>
                <a:sym typeface="Arial"/>
              </a:defRPr>
            </a:lvl2pPr>
            <a:lvl3pPr marL="465591" marR="0" indent="-289378" algn="l" defTabSz="1300480" latinLnBrk="0">
              <a:lnSpc>
                <a:spcPct val="114000"/>
              </a:lnSpc>
              <a:spcBef>
                <a:spcPts val="0"/>
              </a:spcBef>
              <a:spcAft>
                <a:spcPts val="0"/>
              </a:spcAft>
              <a:buClrTx/>
              <a:buSzPct val="100000"/>
              <a:buFontTx/>
              <a:buChar char="−"/>
              <a:tabLst/>
              <a:defRPr sz="2200" b="0" i="0" u="none" strike="noStrike" cap="none" spc="0" baseline="0">
                <a:solidFill>
                  <a:schemeClr val="accent6">
                    <a:hueOff val="-1708773"/>
                    <a:satOff val="-82172"/>
                    <a:lumOff val="-54523"/>
                  </a:schemeClr>
                </a:solidFill>
                <a:uFillTx/>
                <a:latin typeface="+mn-lt"/>
                <a:ea typeface="+mn-ea"/>
                <a:cs typeface="+mn-cs"/>
                <a:sym typeface="Arial"/>
              </a:defRPr>
            </a:lvl3pPr>
            <a:lvl4pPr marL="639762" marR="0" indent="-279399" algn="l" defTabSz="1300480" latinLnBrk="0">
              <a:lnSpc>
                <a:spcPct val="114000"/>
              </a:lnSpc>
              <a:spcBef>
                <a:spcPts val="0"/>
              </a:spcBef>
              <a:spcAft>
                <a:spcPts val="0"/>
              </a:spcAft>
              <a:buClrTx/>
              <a:buSzPct val="100000"/>
              <a:buFontTx/>
              <a:buChar char="−"/>
              <a:tabLst/>
              <a:defRPr sz="2200" b="0" i="0" u="none" strike="noStrike" cap="none" spc="0" baseline="0">
                <a:solidFill>
                  <a:schemeClr val="accent6">
                    <a:hueOff val="-1708773"/>
                    <a:satOff val="-82172"/>
                    <a:lumOff val="-54523"/>
                  </a:schemeClr>
                </a:solidFill>
                <a:uFillTx/>
                <a:latin typeface="+mn-lt"/>
                <a:ea typeface="+mn-ea"/>
                <a:cs typeface="+mn-cs"/>
                <a:sym typeface="Arial"/>
              </a:defRPr>
            </a:lvl4pPr>
            <a:lvl5pPr marL="815068" marR="0" indent="-276906" algn="l" defTabSz="1300480" latinLnBrk="0">
              <a:lnSpc>
                <a:spcPct val="114000"/>
              </a:lnSpc>
              <a:spcBef>
                <a:spcPts val="0"/>
              </a:spcBef>
              <a:spcAft>
                <a:spcPts val="0"/>
              </a:spcAft>
              <a:buClrTx/>
              <a:buSzPct val="100000"/>
              <a:buFontTx/>
              <a:buChar char="−"/>
              <a:tabLst/>
              <a:defRPr sz="2200" b="0" i="0" u="none" strike="noStrike" cap="none" spc="0" baseline="0">
                <a:solidFill>
                  <a:schemeClr val="accent6">
                    <a:hueOff val="-1708773"/>
                    <a:satOff val="-82172"/>
                    <a:lumOff val="-54523"/>
                  </a:schemeClr>
                </a:solidFill>
                <a:uFillTx/>
                <a:latin typeface="+mn-lt"/>
                <a:ea typeface="+mn-ea"/>
                <a:cs typeface="+mn-cs"/>
                <a:sym typeface="Arial"/>
              </a:defRPr>
            </a:lvl5pPr>
            <a:lvl6pPr marL="0" marR="0" indent="2286000" algn="l" defTabSz="1300480" latinLnBrk="0">
              <a:lnSpc>
                <a:spcPct val="114000"/>
              </a:lnSpc>
              <a:spcBef>
                <a:spcPts val="0"/>
              </a:spcBef>
              <a:spcAft>
                <a:spcPts val="0"/>
              </a:spcAft>
              <a:buClrTx/>
              <a:buSzTx/>
              <a:buFontTx/>
              <a:buNone/>
              <a:tabLst/>
              <a:defRPr sz="2200" b="0" i="0" u="none" strike="noStrike" cap="none" spc="0" baseline="0">
                <a:solidFill>
                  <a:schemeClr val="accent6">
                    <a:hueOff val="-1708773"/>
                    <a:satOff val="-82172"/>
                    <a:lumOff val="-54523"/>
                  </a:schemeClr>
                </a:solidFill>
                <a:uFillTx/>
                <a:latin typeface="+mn-lt"/>
                <a:ea typeface="+mn-ea"/>
                <a:cs typeface="+mn-cs"/>
                <a:sym typeface="Arial"/>
              </a:defRPr>
            </a:lvl6pPr>
            <a:lvl7pPr marL="0" marR="0" indent="2743200" algn="l" defTabSz="1300480" latinLnBrk="0">
              <a:lnSpc>
                <a:spcPct val="114000"/>
              </a:lnSpc>
              <a:spcBef>
                <a:spcPts val="0"/>
              </a:spcBef>
              <a:spcAft>
                <a:spcPts val="0"/>
              </a:spcAft>
              <a:buClrTx/>
              <a:buSzTx/>
              <a:buFontTx/>
              <a:buNone/>
              <a:tabLst/>
              <a:defRPr sz="2200" b="0" i="0" u="none" strike="noStrike" cap="none" spc="0" baseline="0">
                <a:solidFill>
                  <a:schemeClr val="accent6">
                    <a:hueOff val="-1708773"/>
                    <a:satOff val="-82172"/>
                    <a:lumOff val="-54523"/>
                  </a:schemeClr>
                </a:solidFill>
                <a:uFillTx/>
                <a:latin typeface="+mn-lt"/>
                <a:ea typeface="+mn-ea"/>
                <a:cs typeface="+mn-cs"/>
                <a:sym typeface="Arial"/>
              </a:defRPr>
            </a:lvl7pPr>
            <a:lvl8pPr marL="0" marR="0" indent="3200400" algn="l" defTabSz="1300480" latinLnBrk="0">
              <a:lnSpc>
                <a:spcPct val="114000"/>
              </a:lnSpc>
              <a:spcBef>
                <a:spcPts val="0"/>
              </a:spcBef>
              <a:spcAft>
                <a:spcPts val="0"/>
              </a:spcAft>
              <a:buClrTx/>
              <a:buSzTx/>
              <a:buFontTx/>
              <a:buNone/>
              <a:tabLst/>
              <a:defRPr sz="2200" b="0" i="0" u="none" strike="noStrike" cap="none" spc="0" baseline="0">
                <a:solidFill>
                  <a:schemeClr val="accent6">
                    <a:hueOff val="-1708773"/>
                    <a:satOff val="-82172"/>
                    <a:lumOff val="-54523"/>
                  </a:schemeClr>
                </a:solidFill>
                <a:uFillTx/>
                <a:latin typeface="+mn-lt"/>
                <a:ea typeface="+mn-ea"/>
                <a:cs typeface="+mn-cs"/>
                <a:sym typeface="Arial"/>
              </a:defRPr>
            </a:lvl8pPr>
            <a:lvl9pPr marL="0" marR="0" indent="3657600" algn="l" defTabSz="1300480" latinLnBrk="0">
              <a:lnSpc>
                <a:spcPct val="114000"/>
              </a:lnSpc>
              <a:spcBef>
                <a:spcPts val="0"/>
              </a:spcBef>
              <a:spcAft>
                <a:spcPts val="0"/>
              </a:spcAft>
              <a:buClrTx/>
              <a:buSzTx/>
              <a:buFontTx/>
              <a:buNone/>
              <a:tabLst/>
              <a:defRPr sz="2200" b="0" i="0" u="none" strike="noStrike" cap="none" spc="0" baseline="0">
                <a:solidFill>
                  <a:schemeClr val="accent6">
                    <a:hueOff val="-1708773"/>
                    <a:satOff val="-82172"/>
                    <a:lumOff val="-54523"/>
                  </a:schemeClr>
                </a:solidFill>
                <a:uFillTx/>
                <a:latin typeface="+mn-lt"/>
                <a:ea typeface="+mn-ea"/>
                <a:cs typeface="+mn-cs"/>
                <a:sym typeface="Arial"/>
              </a:defRPr>
            </a:lvl9pPr>
          </a:lstStyle>
          <a:p>
            <a:pPr hangingPunct="1"/>
            <a:endParaRPr lang="en-GB" i="1" dirty="0">
              <a:solidFill>
                <a:srgbClr val="002060"/>
              </a:solidFill>
            </a:endParaRPr>
          </a:p>
        </p:txBody>
      </p:sp>
      <p:pic>
        <p:nvPicPr>
          <p:cNvPr id="9" name="Picture 8">
            <a:extLst>
              <a:ext uri="{FF2B5EF4-FFF2-40B4-BE49-F238E27FC236}">
                <a16:creationId xmlns:a16="http://schemas.microsoft.com/office/drawing/2014/main" id="{E2C4F59A-9F13-FC45-9E1F-DAE710DF8B1B}"/>
              </a:ext>
            </a:extLst>
          </p:cNvPr>
          <p:cNvPicPr>
            <a:picLocks noChangeAspect="1"/>
          </p:cNvPicPr>
          <p:nvPr/>
        </p:nvPicPr>
        <p:blipFill>
          <a:blip r:embed="rId2"/>
          <a:stretch>
            <a:fillRect/>
          </a:stretch>
        </p:blipFill>
        <p:spPr>
          <a:xfrm>
            <a:off x="2084305" y="923780"/>
            <a:ext cx="7529848" cy="5299403"/>
          </a:xfrm>
          <a:prstGeom prst="rect">
            <a:avLst/>
          </a:prstGeom>
        </p:spPr>
      </p:pic>
      <p:sp>
        <p:nvSpPr>
          <p:cNvPr id="6" name="TextBox 5">
            <a:extLst>
              <a:ext uri="{FF2B5EF4-FFF2-40B4-BE49-F238E27FC236}">
                <a16:creationId xmlns:a16="http://schemas.microsoft.com/office/drawing/2014/main" id="{02B53E4D-9D6B-3946-9CB7-A4C82413B1A4}"/>
              </a:ext>
            </a:extLst>
          </p:cNvPr>
          <p:cNvSpPr txBox="1"/>
          <p:nvPr/>
        </p:nvSpPr>
        <p:spPr>
          <a:xfrm>
            <a:off x="1207142" y="2139050"/>
            <a:ext cx="1176925" cy="369332"/>
          </a:xfrm>
          <a:prstGeom prst="rect">
            <a:avLst/>
          </a:prstGeom>
          <a:noFill/>
        </p:spPr>
        <p:txBody>
          <a:bodyPr wrap="none" rtlCol="0">
            <a:spAutoFit/>
          </a:bodyPr>
          <a:lstStyle/>
          <a:p>
            <a:r>
              <a:rPr lang="en-GB" dirty="0">
                <a:solidFill>
                  <a:schemeClr val="accent2"/>
                </a:solidFill>
              </a:rPr>
              <a:t>AMBER </a:t>
            </a:r>
            <a:r>
              <a:rPr lang="en-GB" dirty="0">
                <a:solidFill>
                  <a:schemeClr val="accent2"/>
                </a:solidFill>
                <a:sym typeface="Wingdings" pitchFamily="2" charset="2"/>
              </a:rPr>
              <a:t></a:t>
            </a:r>
            <a:endParaRPr lang="en-GB" dirty="0">
              <a:solidFill>
                <a:schemeClr val="accent2"/>
              </a:solidFill>
            </a:endParaRPr>
          </a:p>
        </p:txBody>
      </p:sp>
    </p:spTree>
    <p:extLst>
      <p:ext uri="{BB962C8B-B14F-4D97-AF65-F5344CB8AC3E}">
        <p14:creationId xmlns:p14="http://schemas.microsoft.com/office/powerpoint/2010/main" val="266822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15025" y="0"/>
            <a:ext cx="8592854" cy="685800"/>
          </a:xfrm>
        </p:spPr>
        <p:txBody>
          <a:bodyPr>
            <a:noAutofit/>
          </a:bodyPr>
          <a:lstStyle/>
          <a:p>
            <a:pPr algn="ctr"/>
            <a:r>
              <a:rPr lang="en-GB" sz="2400" b="1" dirty="0">
                <a:solidFill>
                  <a:srgbClr val="000090"/>
                </a:solidFill>
              </a:rPr>
              <a:t>COMPASS++/AMBER PHASE-2 </a:t>
            </a:r>
            <a:r>
              <a:rPr lang="en-GB" sz="2400" b="1" dirty="0">
                <a:solidFill>
                  <a:srgbClr val="C00000"/>
                </a:solidFill>
              </a:rPr>
              <a:t>(RF-separated beam: our goal is to submit the Proposal by the end of 2021)</a:t>
            </a:r>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p:txBody>
          <a:bodyPr/>
          <a:lstStyle/>
          <a:p>
            <a:pPr>
              <a:defRPr/>
            </a:pPr>
            <a:r>
              <a:rPr lang="it-IT"/>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7</a:t>
            </a:fld>
            <a:endParaRPr lang="it-IT" dirty="0"/>
          </a:p>
        </p:txBody>
      </p:sp>
      <p:pic>
        <p:nvPicPr>
          <p:cNvPr id="9" name="Immagine 8"/>
          <p:cNvPicPr>
            <a:picLocks noChangeAspect="1"/>
          </p:cNvPicPr>
          <p:nvPr/>
        </p:nvPicPr>
        <p:blipFill>
          <a:blip r:embed="rId2"/>
          <a:stretch>
            <a:fillRect/>
          </a:stretch>
        </p:blipFill>
        <p:spPr>
          <a:xfrm>
            <a:off x="2645360" y="762000"/>
            <a:ext cx="6439476" cy="5638800"/>
          </a:xfrm>
          <a:prstGeom prst="rect">
            <a:avLst/>
          </a:prstGeom>
        </p:spPr>
      </p:pic>
      <p:sp>
        <p:nvSpPr>
          <p:cNvPr id="8" name="Frame 7">
            <a:extLst>
              <a:ext uri="{FF2B5EF4-FFF2-40B4-BE49-F238E27FC236}">
                <a16:creationId xmlns:a16="http://schemas.microsoft.com/office/drawing/2014/main" id="{FBDCCC4F-11DA-6A41-96A7-19CBB43AEF49}"/>
              </a:ext>
            </a:extLst>
          </p:cNvPr>
          <p:cNvSpPr/>
          <p:nvPr/>
        </p:nvSpPr>
        <p:spPr>
          <a:xfrm>
            <a:off x="2403983" y="3474973"/>
            <a:ext cx="6439476" cy="2560701"/>
          </a:xfrm>
          <a:prstGeom prst="frame">
            <a:avLst>
              <a:gd name="adj1" fmla="val 1488"/>
            </a:avLst>
          </a:prstGeom>
          <a:solidFill>
            <a:srgbClr val="002060">
              <a:alpha val="81000"/>
            </a:srgbClr>
          </a:solidFill>
          <a:ln w="31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1" name="Frame 10">
            <a:extLst>
              <a:ext uri="{FF2B5EF4-FFF2-40B4-BE49-F238E27FC236}">
                <a16:creationId xmlns:a16="http://schemas.microsoft.com/office/drawing/2014/main" id="{BA75E171-04AF-F04C-8F57-53A05D60F9BA}"/>
              </a:ext>
            </a:extLst>
          </p:cNvPr>
          <p:cNvSpPr/>
          <p:nvPr/>
        </p:nvSpPr>
        <p:spPr>
          <a:xfrm>
            <a:off x="9084836" y="1007249"/>
            <a:ext cx="3060273" cy="2455980"/>
          </a:xfrm>
          <a:prstGeom prst="frame">
            <a:avLst>
              <a:gd name="adj1" fmla="val 93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TextBox 6">
            <a:extLst>
              <a:ext uri="{FF2B5EF4-FFF2-40B4-BE49-F238E27FC236}">
                <a16:creationId xmlns:a16="http://schemas.microsoft.com/office/drawing/2014/main" id="{E5CB5799-3A38-8449-B0B4-178D6DA36353}"/>
              </a:ext>
            </a:extLst>
          </p:cNvPr>
          <p:cNvSpPr txBox="1"/>
          <p:nvPr/>
        </p:nvSpPr>
        <p:spPr>
          <a:xfrm>
            <a:off x="9084836" y="1159111"/>
            <a:ext cx="2922595" cy="1938992"/>
          </a:xfrm>
          <a:prstGeom prst="rect">
            <a:avLst/>
          </a:prstGeom>
          <a:noFill/>
        </p:spPr>
        <p:txBody>
          <a:bodyPr wrap="none" rtlCol="0">
            <a:spAutoFit/>
          </a:bodyPr>
          <a:lstStyle/>
          <a:p>
            <a:pPr algn="ctr"/>
            <a:r>
              <a:rPr lang="en-GB" sz="2000" dirty="0">
                <a:solidFill>
                  <a:srgbClr val="002060"/>
                </a:solidFill>
              </a:rPr>
              <a:t>PHASE-1</a:t>
            </a:r>
          </a:p>
          <a:p>
            <a:pPr algn="ctr"/>
            <a:endParaRPr lang="en-GB" sz="2000" dirty="0">
              <a:solidFill>
                <a:srgbClr val="002060"/>
              </a:solidFill>
            </a:endParaRPr>
          </a:p>
          <a:p>
            <a:pPr algn="ctr"/>
            <a:r>
              <a:rPr lang="en-GB" sz="2000" dirty="0">
                <a:solidFill>
                  <a:srgbClr val="002060"/>
                </a:solidFill>
              </a:rPr>
              <a:t>Conventional </a:t>
            </a:r>
            <a:r>
              <a:rPr lang="en-GB" sz="2000" dirty="0">
                <a:solidFill>
                  <a:srgbClr val="00B050"/>
                </a:solidFill>
              </a:rPr>
              <a:t>hadron</a:t>
            </a:r>
            <a:r>
              <a:rPr lang="en-GB" sz="2000" dirty="0">
                <a:solidFill>
                  <a:srgbClr val="002060"/>
                </a:solidFill>
              </a:rPr>
              <a:t> and</a:t>
            </a:r>
          </a:p>
          <a:p>
            <a:pPr algn="ctr"/>
            <a:r>
              <a:rPr lang="en-GB" sz="2000" dirty="0">
                <a:solidFill>
                  <a:srgbClr val="00B0F0"/>
                </a:solidFill>
              </a:rPr>
              <a:t>muon</a:t>
            </a:r>
            <a:r>
              <a:rPr lang="en-GB" sz="2000" dirty="0">
                <a:solidFill>
                  <a:srgbClr val="002060"/>
                </a:solidFill>
              </a:rPr>
              <a:t> beams</a:t>
            </a:r>
          </a:p>
          <a:p>
            <a:pPr algn="ctr"/>
            <a:endParaRPr lang="en-GB" sz="2000" dirty="0">
              <a:solidFill>
                <a:srgbClr val="002060"/>
              </a:solidFill>
            </a:endParaRPr>
          </a:p>
          <a:p>
            <a:pPr algn="ctr"/>
            <a:r>
              <a:rPr lang="en-GB" sz="2000" dirty="0">
                <a:solidFill>
                  <a:srgbClr val="002060"/>
                </a:solidFill>
              </a:rPr>
              <a:t>2022 </a:t>
            </a:r>
            <a:r>
              <a:rPr lang="en-GB" sz="2000" dirty="0">
                <a:solidFill>
                  <a:srgbClr val="002060"/>
                </a:solidFill>
                <a:sym typeface="Wingdings" pitchFamily="2" charset="2"/>
              </a:rPr>
              <a:t> 2025 and beyond</a:t>
            </a:r>
            <a:endParaRPr lang="en-GB" sz="2000" dirty="0">
              <a:solidFill>
                <a:srgbClr val="002060"/>
              </a:solidFill>
            </a:endParaRPr>
          </a:p>
        </p:txBody>
      </p:sp>
      <p:sp>
        <p:nvSpPr>
          <p:cNvPr id="12" name="TextBox 11">
            <a:extLst>
              <a:ext uri="{FF2B5EF4-FFF2-40B4-BE49-F238E27FC236}">
                <a16:creationId xmlns:a16="http://schemas.microsoft.com/office/drawing/2014/main" id="{A46FA043-FD56-5C44-8B96-C3CCC133A29E}"/>
              </a:ext>
            </a:extLst>
          </p:cNvPr>
          <p:cNvSpPr txBox="1"/>
          <p:nvPr/>
        </p:nvSpPr>
        <p:spPr>
          <a:xfrm>
            <a:off x="9076318" y="3567177"/>
            <a:ext cx="3077309" cy="2246769"/>
          </a:xfrm>
          <a:prstGeom prst="rect">
            <a:avLst/>
          </a:prstGeom>
          <a:noFill/>
          <a:ln w="34925">
            <a:solidFill>
              <a:srgbClr val="002060"/>
            </a:solidFill>
          </a:ln>
        </p:spPr>
        <p:txBody>
          <a:bodyPr wrap="square" rtlCol="0">
            <a:spAutoFit/>
          </a:bodyPr>
          <a:lstStyle/>
          <a:p>
            <a:pPr algn="ctr"/>
            <a:endParaRPr lang="en-GB" sz="2000" dirty="0">
              <a:solidFill>
                <a:srgbClr val="002060"/>
              </a:solidFill>
            </a:endParaRPr>
          </a:p>
          <a:p>
            <a:pPr algn="ctr"/>
            <a:r>
              <a:rPr lang="en-GB" sz="2000" dirty="0">
                <a:solidFill>
                  <a:srgbClr val="002060"/>
                </a:solidFill>
              </a:rPr>
              <a:t>PHASE-2</a:t>
            </a:r>
          </a:p>
          <a:p>
            <a:pPr algn="ctr"/>
            <a:endParaRPr lang="en-GB" sz="2000" dirty="0">
              <a:solidFill>
                <a:srgbClr val="002060"/>
              </a:solidFill>
            </a:endParaRPr>
          </a:p>
          <a:p>
            <a:pPr algn="ctr"/>
            <a:r>
              <a:rPr lang="en-GB" sz="2000" dirty="0">
                <a:solidFill>
                  <a:srgbClr val="002060"/>
                </a:solidFill>
              </a:rPr>
              <a:t>RF-separated </a:t>
            </a:r>
          </a:p>
          <a:p>
            <a:pPr algn="ctr"/>
            <a:r>
              <a:rPr lang="en-GB" sz="2000" dirty="0">
                <a:solidFill>
                  <a:srgbClr val="C00000"/>
                </a:solidFill>
              </a:rPr>
              <a:t>Hadron </a:t>
            </a:r>
          </a:p>
          <a:p>
            <a:pPr algn="ctr"/>
            <a:endParaRPr lang="en-GB" sz="2000" dirty="0">
              <a:solidFill>
                <a:srgbClr val="002060"/>
              </a:solidFill>
            </a:endParaRPr>
          </a:p>
          <a:p>
            <a:pPr algn="ctr"/>
            <a:r>
              <a:rPr lang="en-GB" sz="2000" dirty="0">
                <a:solidFill>
                  <a:srgbClr val="002060"/>
                </a:solidFill>
              </a:rPr>
              <a:t>2030 </a:t>
            </a:r>
            <a:r>
              <a:rPr lang="en-GB" sz="2000" dirty="0">
                <a:solidFill>
                  <a:srgbClr val="002060"/>
                </a:solidFill>
                <a:sym typeface="Wingdings" pitchFamily="2" charset="2"/>
              </a:rPr>
              <a:t>and beyond</a:t>
            </a:r>
            <a:endParaRPr lang="en-GB" sz="2000" dirty="0">
              <a:solidFill>
                <a:srgbClr val="002060"/>
              </a:solidFill>
            </a:endParaRPr>
          </a:p>
        </p:txBody>
      </p:sp>
    </p:spTree>
    <p:extLst>
      <p:ext uri="{BB962C8B-B14F-4D97-AF65-F5344CB8AC3E}">
        <p14:creationId xmlns:p14="http://schemas.microsoft.com/office/powerpoint/2010/main" val="4207237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90800" y="0"/>
            <a:ext cx="7010400" cy="762000"/>
          </a:xfrm>
        </p:spPr>
        <p:txBody>
          <a:bodyPr>
            <a:noAutofit/>
          </a:bodyPr>
          <a:lstStyle/>
          <a:p>
            <a:pPr algn="ctr"/>
            <a:r>
              <a:rPr lang="en-GB" sz="2400" b="1" dirty="0">
                <a:solidFill>
                  <a:srgbClr val="000090"/>
                </a:solidFill>
              </a:rPr>
              <a:t>RF separated beam – Hadron spectroscopy </a:t>
            </a:r>
            <a:br>
              <a:rPr lang="en-GB" sz="2400" b="1" dirty="0">
                <a:solidFill>
                  <a:srgbClr val="000090"/>
                </a:solidFill>
              </a:rPr>
            </a:br>
            <a:r>
              <a:rPr lang="en-US" sz="2400" b="1" dirty="0">
                <a:solidFill>
                  <a:srgbClr val="000090"/>
                </a:solidFill>
              </a:rPr>
              <a:t>Strange Meson Spectrum</a:t>
            </a:r>
            <a:endParaRPr lang="en-GB" sz="2400" b="1" dirty="0">
              <a:solidFill>
                <a:srgbClr val="000090"/>
              </a:solidFill>
            </a:endParaRPr>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a:xfrm>
            <a:off x="4724400" y="6492876"/>
            <a:ext cx="2895600" cy="365125"/>
          </a:xfrm>
        </p:spPr>
        <p:txBody>
          <a:bodyPr/>
          <a:lstStyle/>
          <a:p>
            <a:pPr>
              <a:defRPr/>
            </a:pPr>
            <a:r>
              <a:rPr lang="it-IT" dirty="0"/>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8</a:t>
            </a:fld>
            <a:endParaRPr lang="it-IT" dirty="0"/>
          </a:p>
        </p:txBody>
      </p:sp>
      <p:sp>
        <p:nvSpPr>
          <p:cNvPr id="10" name="CasellaDiTesto 9"/>
          <p:cNvSpPr txBox="1"/>
          <p:nvPr/>
        </p:nvSpPr>
        <p:spPr>
          <a:xfrm>
            <a:off x="1524000" y="914400"/>
            <a:ext cx="9144000" cy="4339650"/>
          </a:xfrm>
          <a:prstGeom prst="rect">
            <a:avLst/>
          </a:prstGeom>
          <a:noFill/>
        </p:spPr>
        <p:txBody>
          <a:bodyPr wrap="square" rtlCol="0">
            <a:spAutoFit/>
          </a:bodyPr>
          <a:lstStyle/>
          <a:p>
            <a:pPr algn="ctr"/>
            <a:r>
              <a:rPr lang="en-GB" b="1" dirty="0">
                <a:solidFill>
                  <a:srgbClr val="FF0000"/>
                </a:solidFill>
                <a:latin typeface="+mj-lt"/>
              </a:rPr>
              <a:t>RF separated K</a:t>
            </a:r>
            <a:r>
              <a:rPr lang="en-GB" b="1" baseline="30000" dirty="0">
                <a:solidFill>
                  <a:srgbClr val="FF0000"/>
                </a:solidFill>
                <a:latin typeface="+mj-lt"/>
              </a:rPr>
              <a:t>-</a:t>
            </a:r>
            <a:r>
              <a:rPr lang="en-GB" b="1" dirty="0">
                <a:solidFill>
                  <a:srgbClr val="FF0000"/>
                </a:solidFill>
                <a:latin typeface="+mj-lt"/>
              </a:rPr>
              <a:t> beam</a:t>
            </a:r>
            <a:r>
              <a:rPr lang="en-GB" b="1" dirty="0">
                <a:solidFill>
                  <a:srgbClr val="000090"/>
                </a:solidFill>
                <a:latin typeface="+mj-lt"/>
              </a:rPr>
              <a:t> ~ 8 </a:t>
            </a:r>
            <a:r>
              <a:rPr lang="en-GB" b="1" dirty="0" err="1">
                <a:solidFill>
                  <a:srgbClr val="000090"/>
                </a:solidFill>
                <a:latin typeface="+mj-lt"/>
              </a:rPr>
              <a:t>x</a:t>
            </a:r>
            <a:r>
              <a:rPr lang="en-GB" b="1" dirty="0">
                <a:solidFill>
                  <a:srgbClr val="000090"/>
                </a:solidFill>
                <a:latin typeface="+mj-lt"/>
              </a:rPr>
              <a:t> 10</a:t>
            </a:r>
            <a:r>
              <a:rPr lang="en-GB" b="1" baseline="30000" dirty="0">
                <a:solidFill>
                  <a:srgbClr val="000090"/>
                </a:solidFill>
                <a:latin typeface="+mj-lt"/>
              </a:rPr>
              <a:t>6</a:t>
            </a:r>
            <a:r>
              <a:rPr lang="en-GB" b="1" dirty="0">
                <a:solidFill>
                  <a:srgbClr val="000090"/>
                </a:solidFill>
                <a:latin typeface="+mj-lt"/>
              </a:rPr>
              <a:t> /</a:t>
            </a:r>
            <a:r>
              <a:rPr lang="en-GB" b="1" dirty="0" err="1">
                <a:solidFill>
                  <a:srgbClr val="000090"/>
                </a:solidFill>
                <a:latin typeface="+mj-lt"/>
              </a:rPr>
              <a:t>s</a:t>
            </a:r>
            <a:r>
              <a:rPr lang="en-GB" b="1" dirty="0">
                <a:solidFill>
                  <a:srgbClr val="000090"/>
                </a:solidFill>
                <a:latin typeface="+mj-lt"/>
              </a:rPr>
              <a:t>, beam momentum ~100 GeV</a:t>
            </a:r>
          </a:p>
          <a:p>
            <a:pPr lvl="1"/>
            <a:endParaRPr lang="en-GB" sz="2000" dirty="0">
              <a:solidFill>
                <a:srgbClr val="000090"/>
              </a:solidFill>
              <a:latin typeface="+mj-lt"/>
            </a:endParaRPr>
          </a:p>
          <a:p>
            <a:pPr lvl="1">
              <a:buFont typeface="Arial"/>
              <a:buChar char="•"/>
            </a:pPr>
            <a:r>
              <a:rPr lang="en-GB" dirty="0">
                <a:solidFill>
                  <a:srgbClr val="000090"/>
                </a:solidFill>
                <a:latin typeface="+mj-lt"/>
              </a:rPr>
              <a:t>  State-of-the-art high-resolution spectrometer with full PID </a:t>
            </a:r>
          </a:p>
          <a:p>
            <a:pPr lvl="1">
              <a:buFont typeface="Arial"/>
              <a:buChar char="•"/>
            </a:pPr>
            <a:r>
              <a:rPr lang="en-GB" dirty="0">
                <a:solidFill>
                  <a:srgbClr val="000090"/>
                </a:solidFill>
                <a:latin typeface="+mj-lt"/>
              </a:rPr>
              <a:t>  Advanced analysis techniques being developed in the light-quark sector</a:t>
            </a:r>
          </a:p>
          <a:p>
            <a:pPr lvl="1">
              <a:buFont typeface="Arial"/>
              <a:buChar char="•"/>
            </a:pPr>
            <a:endParaRPr lang="en-GB" dirty="0">
              <a:solidFill>
                <a:srgbClr val="000090"/>
              </a:solidFill>
              <a:latin typeface="+mj-lt"/>
            </a:endParaRPr>
          </a:p>
          <a:p>
            <a:pPr lvl="1"/>
            <a:r>
              <a:rPr lang="en-GB" dirty="0">
                <a:solidFill>
                  <a:srgbClr val="000090"/>
                </a:solidFill>
                <a:latin typeface="+mj-lt"/>
              </a:rPr>
              <a:t> Method to be used:  </a:t>
            </a:r>
            <a:r>
              <a:rPr lang="en-GB" dirty="0" err="1">
                <a:solidFill>
                  <a:srgbClr val="000090"/>
                </a:solidFill>
                <a:latin typeface="+mj-lt"/>
              </a:rPr>
              <a:t>Kaon</a:t>
            </a:r>
            <a:r>
              <a:rPr lang="en-GB" dirty="0">
                <a:solidFill>
                  <a:srgbClr val="000090"/>
                </a:solidFill>
                <a:latin typeface="+mj-lt"/>
              </a:rPr>
              <a:t> beam diffraction scattering on LH</a:t>
            </a:r>
            <a:r>
              <a:rPr lang="en-GB" baseline="-25000" dirty="0">
                <a:solidFill>
                  <a:srgbClr val="000090"/>
                </a:solidFill>
                <a:latin typeface="+mj-lt"/>
              </a:rPr>
              <a:t>2 </a:t>
            </a:r>
            <a:r>
              <a:rPr lang="en-GB" dirty="0">
                <a:solidFill>
                  <a:srgbClr val="000090"/>
                </a:solidFill>
                <a:latin typeface="+mj-lt"/>
              </a:rPr>
              <a:t>and thin nuclear targets</a:t>
            </a:r>
          </a:p>
          <a:p>
            <a:endParaRPr lang="en-GB" dirty="0">
              <a:latin typeface="+mj-lt"/>
            </a:endParaRPr>
          </a:p>
          <a:p>
            <a:r>
              <a:rPr lang="en-GB" dirty="0">
                <a:solidFill>
                  <a:srgbClr val="000090"/>
                </a:solidFill>
                <a:latin typeface="+mj-lt"/>
              </a:rPr>
              <a:t> </a:t>
            </a:r>
            <a:r>
              <a:rPr lang="en-GB" dirty="0">
                <a:solidFill>
                  <a:srgbClr val="993300"/>
                </a:solidFill>
                <a:latin typeface="+mj-lt"/>
              </a:rPr>
              <a:t>-  Goal: ~10  larger data sample than existing worldwide</a:t>
            </a:r>
          </a:p>
          <a:p>
            <a:r>
              <a:rPr lang="en-GB" dirty="0">
                <a:solidFill>
                  <a:srgbClr val="993300"/>
                </a:solidFill>
                <a:latin typeface="+mj-lt"/>
              </a:rPr>
              <a:t>what would make possible to have similar to pion diffraction</a:t>
            </a:r>
          </a:p>
          <a:p>
            <a:r>
              <a:rPr lang="en-GB" dirty="0">
                <a:solidFill>
                  <a:srgbClr val="993300"/>
                </a:solidFill>
                <a:latin typeface="+mj-lt"/>
              </a:rPr>
              <a:t>wave set: 88 waves in 11 </a:t>
            </a:r>
            <a:r>
              <a:rPr lang="en-GB" dirty="0" err="1">
                <a:solidFill>
                  <a:srgbClr val="993300"/>
                </a:solidFill>
                <a:latin typeface="+mj-lt"/>
              </a:rPr>
              <a:t>t</a:t>
            </a:r>
            <a:r>
              <a:rPr lang="en-GB" baseline="30000" dirty="0">
                <a:solidFill>
                  <a:srgbClr val="993300"/>
                </a:solidFill>
                <a:latin typeface="+mj-lt"/>
              </a:rPr>
              <a:t>’ </a:t>
            </a:r>
            <a:r>
              <a:rPr lang="en-GB" dirty="0">
                <a:solidFill>
                  <a:srgbClr val="993300"/>
                </a:solidFill>
                <a:latin typeface="+mj-lt"/>
              </a:rPr>
              <a:t>bins;  </a:t>
            </a:r>
          </a:p>
          <a:p>
            <a:r>
              <a:rPr lang="en-GB" dirty="0">
                <a:solidFill>
                  <a:srgbClr val="993300"/>
                </a:solidFill>
                <a:latin typeface="+mj-lt"/>
              </a:rPr>
              <a:t> -  COMPASS could rewrite PDG tables for strange mesons </a:t>
            </a:r>
          </a:p>
          <a:p>
            <a:r>
              <a:rPr lang="en-GB" dirty="0">
                <a:solidFill>
                  <a:srgbClr val="000090"/>
                </a:solidFill>
                <a:latin typeface="+mj-lt"/>
              </a:rPr>
              <a:t> </a:t>
            </a:r>
          </a:p>
          <a:p>
            <a:endParaRPr lang="en-GB" dirty="0">
              <a:solidFill>
                <a:srgbClr val="000090"/>
              </a:solidFill>
              <a:latin typeface="+mj-lt"/>
            </a:endParaRPr>
          </a:p>
          <a:p>
            <a:endParaRPr lang="en-GB" sz="2000" b="1" dirty="0">
              <a:solidFill>
                <a:srgbClr val="000090"/>
              </a:solidFill>
              <a:latin typeface="+mj-lt"/>
            </a:endParaRPr>
          </a:p>
          <a:p>
            <a:endParaRPr lang="en-GB" sz="2000" b="1" dirty="0">
              <a:solidFill>
                <a:srgbClr val="FF0000"/>
              </a:solidFill>
              <a:latin typeface="+mj-lt"/>
            </a:endParaRPr>
          </a:p>
        </p:txBody>
      </p:sp>
      <p:pic>
        <p:nvPicPr>
          <p:cNvPr id="8" name="Immagine 7" descr="Kpipi_diffractive_production_isobar_simple.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7865076" y="2877407"/>
            <a:ext cx="2933700" cy="1282700"/>
          </a:xfrm>
          <a:prstGeom prst="rect">
            <a:avLst/>
          </a:prstGeom>
        </p:spPr>
      </p:pic>
      <p:sp>
        <p:nvSpPr>
          <p:cNvPr id="12" name="CasellaDiTesto 9">
            <a:extLst>
              <a:ext uri="{FF2B5EF4-FFF2-40B4-BE49-F238E27FC236}">
                <a16:creationId xmlns:a16="http://schemas.microsoft.com/office/drawing/2014/main" id="{1AD59F1C-FE25-364A-BF3E-30980D7DA5B3}"/>
              </a:ext>
            </a:extLst>
          </p:cNvPr>
          <p:cNvSpPr txBox="1"/>
          <p:nvPr/>
        </p:nvSpPr>
        <p:spPr>
          <a:xfrm>
            <a:off x="838200" y="4312507"/>
            <a:ext cx="9829800" cy="2062103"/>
          </a:xfrm>
          <a:prstGeom prst="rect">
            <a:avLst/>
          </a:prstGeom>
          <a:noFill/>
        </p:spPr>
        <p:txBody>
          <a:bodyPr wrap="square" rtlCol="0">
            <a:spAutoFit/>
          </a:bodyPr>
          <a:lstStyle/>
          <a:p>
            <a:pPr marL="285750" indent="-285750">
              <a:buFont typeface="Arial" panose="020B0604020202020204" pitchFamily="34" charset="0"/>
              <a:buChar char="•"/>
            </a:pPr>
            <a:r>
              <a:rPr lang="en-GB" sz="1600" dirty="0">
                <a:solidFill>
                  <a:srgbClr val="000090"/>
                </a:solidFill>
              </a:rPr>
              <a:t> particle type / beam composition: K</a:t>
            </a:r>
            <a:r>
              <a:rPr lang="en-GB" sz="1600" baseline="30000" dirty="0">
                <a:solidFill>
                  <a:srgbClr val="000090"/>
                </a:solidFill>
              </a:rPr>
              <a:t>-</a:t>
            </a:r>
            <a:r>
              <a:rPr lang="en-GB" sz="1600" dirty="0">
                <a:solidFill>
                  <a:srgbClr val="000090"/>
                </a:solidFill>
              </a:rPr>
              <a:t> or K</a:t>
            </a:r>
            <a:r>
              <a:rPr lang="en-GB" sz="1600" baseline="30000" dirty="0">
                <a:solidFill>
                  <a:srgbClr val="000090"/>
                </a:solidFill>
              </a:rPr>
              <a:t>+</a:t>
            </a:r>
            <a:r>
              <a:rPr lang="en-GB" sz="1600" dirty="0">
                <a:solidFill>
                  <a:srgbClr val="000090"/>
                </a:solidFill>
              </a:rPr>
              <a:t> depends on beam purity and maximum beam </a:t>
            </a:r>
            <a:r>
              <a:rPr lang="en-GB" sz="1600" dirty="0" err="1">
                <a:solidFill>
                  <a:srgbClr val="000090"/>
                </a:solidFill>
              </a:rPr>
              <a:t>evergy</a:t>
            </a:r>
            <a:r>
              <a:rPr lang="en-GB" sz="1600" dirty="0">
                <a:solidFill>
                  <a:srgbClr val="000090"/>
                </a:solidFill>
              </a:rPr>
              <a:t> </a:t>
            </a:r>
            <a:endParaRPr lang="it-IT" sz="1400" dirty="0"/>
          </a:p>
          <a:p>
            <a:pPr marL="285750" indent="-285750">
              <a:buFont typeface="Arial" panose="020B0604020202020204" pitchFamily="34" charset="0"/>
              <a:buChar char="•"/>
            </a:pPr>
            <a:r>
              <a:rPr lang="it-IT" sz="1400" dirty="0"/>
              <a:t>  </a:t>
            </a:r>
            <a:r>
              <a:rPr lang="en-GB" sz="1600" dirty="0">
                <a:solidFill>
                  <a:srgbClr val="000090"/>
                </a:solidFill>
              </a:rPr>
              <a:t>beam intensity: 5x10</a:t>
            </a:r>
            <a:r>
              <a:rPr lang="en-GB" sz="1600" baseline="30000" dirty="0">
                <a:solidFill>
                  <a:srgbClr val="000090"/>
                </a:solidFill>
              </a:rPr>
              <a:t>6</a:t>
            </a:r>
            <a:r>
              <a:rPr lang="en-GB" sz="1600" dirty="0">
                <a:solidFill>
                  <a:srgbClr val="000090"/>
                </a:solidFill>
              </a:rPr>
              <a:t> kaon/sec </a:t>
            </a:r>
          </a:p>
          <a:p>
            <a:pPr marL="285750" indent="-285750">
              <a:buFont typeface="Arial" panose="020B0604020202020204" pitchFamily="34" charset="0"/>
              <a:buChar char="•"/>
            </a:pPr>
            <a:r>
              <a:rPr lang="en-GB" sz="1600" dirty="0">
                <a:solidFill>
                  <a:srgbClr val="000090"/>
                </a:solidFill>
              </a:rPr>
              <a:t> beam energy: ~ 100 GeV,  optimal value would be close to 190 GeV (but seems unfeasible)</a:t>
            </a:r>
          </a:p>
          <a:p>
            <a:pPr marL="285750" indent="-285750">
              <a:buFont typeface="Arial" panose="020B0604020202020204" pitchFamily="34" charset="0"/>
              <a:buChar char="•"/>
            </a:pPr>
            <a:r>
              <a:rPr lang="en-GB" sz="1600" dirty="0">
                <a:solidFill>
                  <a:srgbClr val="000090"/>
                </a:solidFill>
              </a:rPr>
              <a:t> beam momentum spread:  1% .  Larger spreads could be tolerated if novel beam-momentum stations with low material budget will be used (preferred solution)</a:t>
            </a:r>
          </a:p>
          <a:p>
            <a:pPr marL="285750" indent="-285750">
              <a:buFont typeface="Arial" panose="020B0604020202020204" pitchFamily="34" charset="0"/>
              <a:buChar char="•"/>
            </a:pPr>
            <a:r>
              <a:rPr lang="en-GB" sz="1600" dirty="0">
                <a:solidFill>
                  <a:srgbClr val="000090"/>
                </a:solidFill>
              </a:rPr>
              <a:t> beam spot size:  Requirements are quite relaxing - below approx. 2x2 cm</a:t>
            </a:r>
            <a:r>
              <a:rPr lang="en-GB" sz="1600" baseline="30000" dirty="0">
                <a:solidFill>
                  <a:srgbClr val="000090"/>
                </a:solidFill>
              </a:rPr>
              <a:t>2</a:t>
            </a:r>
            <a:r>
              <a:rPr lang="en-GB" sz="1600" dirty="0">
                <a:solidFill>
                  <a:srgbClr val="000090"/>
                </a:solidFill>
              </a:rPr>
              <a:t> (target size)</a:t>
            </a:r>
          </a:p>
          <a:p>
            <a:pPr marL="285750" indent="-285750">
              <a:buFont typeface="Arial" panose="020B0604020202020204" pitchFamily="34" charset="0"/>
              <a:buChar char="•"/>
            </a:pPr>
            <a:r>
              <a:rPr lang="en-GB" sz="1600" dirty="0">
                <a:solidFill>
                  <a:srgbClr val="000090"/>
                </a:solidFill>
              </a:rPr>
              <a:t> beam particle identification: unless RF separation reduces the contribution of other beam-particle species to the single-digit percent level, CEDAR PID would be mandatory</a:t>
            </a:r>
          </a:p>
        </p:txBody>
      </p:sp>
    </p:spTree>
    <p:extLst>
      <p:ext uri="{BB962C8B-B14F-4D97-AF65-F5344CB8AC3E}">
        <p14:creationId xmlns:p14="http://schemas.microsoft.com/office/powerpoint/2010/main" val="3686804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62681" y="-1"/>
            <a:ext cx="9452919" cy="1248033"/>
          </a:xfrm>
        </p:spPr>
        <p:txBody>
          <a:bodyPr>
            <a:noAutofit/>
          </a:bodyPr>
          <a:lstStyle/>
          <a:p>
            <a:pPr algn="ctr"/>
            <a:r>
              <a:rPr lang="en-GB" sz="2400" b="1" dirty="0">
                <a:solidFill>
                  <a:srgbClr val="000090"/>
                </a:solidFill>
              </a:rPr>
              <a:t>RF separated beam: specification</a:t>
            </a:r>
            <a:br>
              <a:rPr lang="en-GB" sz="2400" b="1" dirty="0">
                <a:solidFill>
                  <a:srgbClr val="000090"/>
                </a:solidFill>
              </a:rPr>
            </a:br>
            <a:r>
              <a:rPr lang="en-GB" sz="2400" b="1" dirty="0">
                <a:solidFill>
                  <a:srgbClr val="000090"/>
                </a:solidFill>
              </a:rPr>
              <a:t>from </a:t>
            </a:r>
            <a:r>
              <a:rPr lang="en-GB" sz="2400" b="1" dirty="0" err="1">
                <a:solidFill>
                  <a:srgbClr val="000090"/>
                </a:solidFill>
              </a:rPr>
              <a:t>Primakoff</a:t>
            </a:r>
            <a:r>
              <a:rPr lang="en-GB" sz="2400" b="1" dirty="0">
                <a:solidFill>
                  <a:srgbClr val="000090"/>
                </a:solidFill>
              </a:rPr>
              <a:t> program with Kaon beam</a:t>
            </a:r>
            <a:br>
              <a:rPr lang="en-GB" sz="2400" b="1" dirty="0">
                <a:solidFill>
                  <a:srgbClr val="000090"/>
                </a:solidFill>
              </a:rPr>
            </a:br>
            <a:r>
              <a:rPr lang="en-GB" sz="2400" b="1" dirty="0">
                <a:solidFill>
                  <a:srgbClr val="000090"/>
                </a:solidFill>
              </a:rPr>
              <a:t>Compatible with the specification for Spectroscopy</a:t>
            </a:r>
          </a:p>
        </p:txBody>
      </p:sp>
      <p:sp>
        <p:nvSpPr>
          <p:cNvPr id="3" name="Segnaposto data 2"/>
          <p:cNvSpPr>
            <a:spLocks noGrp="1"/>
          </p:cNvSpPr>
          <p:nvPr>
            <p:ph type="dt" sz="half" idx="10"/>
          </p:nvPr>
        </p:nvSpPr>
        <p:spPr/>
        <p:txBody>
          <a:bodyPr/>
          <a:lstStyle/>
          <a:p>
            <a:pPr>
              <a:defRPr/>
            </a:pPr>
            <a:fld id="{60D6A253-3FE1-9645-8D13-07697192231F}" type="datetime1">
              <a:rPr lang="it-IT" smtClean="0"/>
              <a:pPr>
                <a:defRPr/>
              </a:pPr>
              <a:t>12/02/21</a:t>
            </a:fld>
            <a:endParaRPr lang="it-IT" dirty="0"/>
          </a:p>
        </p:txBody>
      </p:sp>
      <p:sp>
        <p:nvSpPr>
          <p:cNvPr id="4" name="Segnaposto piè di pagina 3"/>
          <p:cNvSpPr>
            <a:spLocks noGrp="1"/>
          </p:cNvSpPr>
          <p:nvPr>
            <p:ph type="ftr" sz="quarter" idx="11"/>
          </p:nvPr>
        </p:nvSpPr>
        <p:spPr/>
        <p:txBody>
          <a:bodyPr/>
          <a:lstStyle/>
          <a:p>
            <a:pPr>
              <a:defRPr/>
            </a:pPr>
            <a:r>
              <a:rPr lang="it-IT" dirty="0"/>
              <a:t>Oleg Denisov</a:t>
            </a:r>
          </a:p>
        </p:txBody>
      </p:sp>
      <p:sp>
        <p:nvSpPr>
          <p:cNvPr id="5" name="Segnaposto numero diapositiva 4"/>
          <p:cNvSpPr>
            <a:spLocks noGrp="1"/>
          </p:cNvSpPr>
          <p:nvPr>
            <p:ph type="sldNum" sz="quarter" idx="12"/>
          </p:nvPr>
        </p:nvSpPr>
        <p:spPr/>
        <p:txBody>
          <a:bodyPr/>
          <a:lstStyle/>
          <a:p>
            <a:pPr>
              <a:defRPr/>
            </a:pPr>
            <a:fld id="{BB922CDF-68A7-BB49-A4E6-D21B1AA92255}" type="slidenum">
              <a:rPr lang="it-IT" smtClean="0"/>
              <a:pPr>
                <a:defRPr/>
              </a:pPr>
              <a:t>9</a:t>
            </a:fld>
            <a:endParaRPr lang="it-IT" dirty="0"/>
          </a:p>
        </p:txBody>
      </p:sp>
      <p:sp>
        <p:nvSpPr>
          <p:cNvPr id="12" name="CasellaDiTesto 11"/>
          <p:cNvSpPr txBox="1"/>
          <p:nvPr/>
        </p:nvSpPr>
        <p:spPr>
          <a:xfrm>
            <a:off x="1371600" y="2296298"/>
            <a:ext cx="9144000" cy="1569660"/>
          </a:xfrm>
          <a:prstGeom prst="rect">
            <a:avLst/>
          </a:prstGeom>
          <a:noFill/>
        </p:spPr>
        <p:txBody>
          <a:bodyPr wrap="square" rtlCol="0">
            <a:spAutoFit/>
          </a:bodyPr>
          <a:lstStyle/>
          <a:p>
            <a:pPr>
              <a:buFont typeface="Arial"/>
              <a:buChar char="•"/>
            </a:pPr>
            <a:r>
              <a:rPr lang="en-GB" sz="1600" dirty="0">
                <a:solidFill>
                  <a:srgbClr val="000090"/>
                </a:solidFill>
              </a:rPr>
              <a:t> particle type / beam composition:  K</a:t>
            </a:r>
            <a:r>
              <a:rPr lang="en-GB" sz="1600" baseline="30000" dirty="0">
                <a:solidFill>
                  <a:srgbClr val="000090"/>
                </a:solidFill>
              </a:rPr>
              <a:t>-</a:t>
            </a:r>
            <a:r>
              <a:rPr lang="en-GB" sz="1600" dirty="0">
                <a:solidFill>
                  <a:srgbClr val="000090"/>
                </a:solidFill>
              </a:rPr>
              <a:t> beam  (no pion component), moderate intensity muon beam </a:t>
            </a:r>
          </a:p>
          <a:p>
            <a:pPr>
              <a:buFont typeface="Arial"/>
              <a:buChar char="•"/>
            </a:pPr>
            <a:r>
              <a:rPr lang="en-GB" sz="1600" dirty="0">
                <a:solidFill>
                  <a:srgbClr val="000090"/>
                </a:solidFill>
              </a:rPr>
              <a:t> beam intensity: 5x10</a:t>
            </a:r>
            <a:r>
              <a:rPr lang="en-GB" sz="1600" baseline="30000" dirty="0">
                <a:solidFill>
                  <a:srgbClr val="000090"/>
                </a:solidFill>
              </a:rPr>
              <a:t>6</a:t>
            </a:r>
            <a:r>
              <a:rPr lang="en-GB" sz="1600" dirty="0">
                <a:solidFill>
                  <a:srgbClr val="000090"/>
                </a:solidFill>
              </a:rPr>
              <a:t> particles/second of total flux (both muon sand kaons) </a:t>
            </a:r>
          </a:p>
          <a:p>
            <a:pPr>
              <a:buFont typeface="Arial"/>
              <a:buChar char="•"/>
            </a:pPr>
            <a:r>
              <a:rPr lang="en-GB" sz="1600" dirty="0">
                <a:solidFill>
                  <a:srgbClr val="000090"/>
                </a:solidFill>
              </a:rPr>
              <a:t> beam momentum:  ~ 100 GeV </a:t>
            </a:r>
          </a:p>
          <a:p>
            <a:pPr>
              <a:buFont typeface="Arial"/>
              <a:buChar char="•"/>
            </a:pPr>
            <a:r>
              <a:rPr lang="en-GB" sz="1600" dirty="0">
                <a:solidFill>
                  <a:srgbClr val="000090"/>
                </a:solidFill>
              </a:rPr>
              <a:t> beam momentum spread:  1%</a:t>
            </a:r>
          </a:p>
          <a:p>
            <a:pPr>
              <a:buFont typeface="Arial"/>
              <a:buChar char="•"/>
            </a:pPr>
            <a:r>
              <a:rPr lang="en-GB" sz="1600" dirty="0">
                <a:solidFill>
                  <a:srgbClr val="000090"/>
                </a:solidFill>
              </a:rPr>
              <a:t> beam spot size: </a:t>
            </a:r>
            <a:r>
              <a:rPr lang="it-IT" sz="1600" dirty="0">
                <a:solidFill>
                  <a:srgbClr val="000090"/>
                </a:solidFill>
              </a:rPr>
              <a:t>~5x5 mm</a:t>
            </a:r>
            <a:r>
              <a:rPr lang="it-IT" sz="1600" baseline="30000" dirty="0">
                <a:solidFill>
                  <a:srgbClr val="000090"/>
                </a:solidFill>
              </a:rPr>
              <a:t>2</a:t>
            </a:r>
            <a:endParaRPr lang="it-IT" sz="1600" dirty="0">
              <a:solidFill>
                <a:srgbClr val="000090"/>
              </a:solidFill>
            </a:endParaRPr>
          </a:p>
          <a:p>
            <a:pPr>
              <a:buFont typeface="Arial"/>
              <a:buChar char="•"/>
            </a:pPr>
            <a:r>
              <a:rPr lang="en-GB" sz="1600" dirty="0">
                <a:solidFill>
                  <a:srgbClr val="000090"/>
                </a:solidFill>
              </a:rPr>
              <a:t> beam particle identification:  essential in case of other particle type contamination</a:t>
            </a:r>
            <a:endParaRPr lang="en-GB" sz="1600" baseline="30000" dirty="0">
              <a:solidFill>
                <a:srgbClr val="000090"/>
              </a:solidFill>
            </a:endParaRPr>
          </a:p>
        </p:txBody>
      </p:sp>
    </p:spTree>
    <p:extLst>
      <p:ext uri="{BB962C8B-B14F-4D97-AF65-F5344CB8AC3E}">
        <p14:creationId xmlns:p14="http://schemas.microsoft.com/office/powerpoint/2010/main" val="39101991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MBER_theme" id="{1ABB6B6F-D83C-874F-A78A-ABD26F4950EA}" vid="{40D994B5-4D42-0E40-B37C-5D85E8AE7A6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1705</TotalTime>
  <Words>1171</Words>
  <Application>Microsoft Macintosh PowerPoint</Application>
  <PresentationFormat>Widescreen</PresentationFormat>
  <Paragraphs>149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Helvetica</vt:lpstr>
      <vt:lpstr>Office Theme</vt:lpstr>
      <vt:lpstr>AMBER (New QCD facility at CERN SPS)</vt:lpstr>
      <vt:lpstr>Outline</vt:lpstr>
      <vt:lpstr>COMPASS++/AMBER A New QCD Facility at CERN SPS M2 beam line </vt:lpstr>
      <vt:lpstr>COMPASS++/AMBER PHASE-1 </vt:lpstr>
      <vt:lpstr>PowerPoint Presentation</vt:lpstr>
      <vt:lpstr>Tentative C++/AMBER running plan as indicated by PBC/ESPP process</vt:lpstr>
      <vt:lpstr>COMPASS++/AMBER PHASE-2 (RF-separated beam: our goal is to submit the Proposal by the end of 2021)</vt:lpstr>
      <vt:lpstr>RF separated beam – Hadron spectroscopy  Strange Meson Spectrum</vt:lpstr>
      <vt:lpstr>RF separated beam: specification from Primakoff program with Kaon beam Compatible with the specification for Spectroscopy</vt:lpstr>
      <vt:lpstr>RF separated beam: specification from direct photons program</vt:lpstr>
      <vt:lpstr>RF separated beam – Drell-Yan </vt:lpstr>
      <vt:lpstr>Perceiving the  Emergence of Hadron Mass through AMBER at CERN </vt:lpstr>
      <vt:lpstr>Summary</vt:lpstr>
      <vt:lpstr>BACK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Proposals Phase-I and -II, theory initiative</dc:title>
  <dc:creator>Oleg Denisov</dc:creator>
  <cp:lastModifiedBy>Oleg Denisov</cp:lastModifiedBy>
  <cp:revision>132</cp:revision>
  <dcterms:created xsi:type="dcterms:W3CDTF">2019-11-17T15:25:02Z</dcterms:created>
  <dcterms:modified xsi:type="dcterms:W3CDTF">2021-02-12T11:27:43Z</dcterms:modified>
</cp:coreProperties>
</file>