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8" r:id="rId2"/>
    <p:sldId id="261" r:id="rId3"/>
    <p:sldId id="264" r:id="rId4"/>
    <p:sldId id="263" r:id="rId5"/>
    <p:sldId id="266" r:id="rId6"/>
    <p:sldId id="262" r:id="rId7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 Fortescue-Beck" initials="EF" lastIdx="4" clrIdx="0">
    <p:extLst>
      <p:ext uri="{19B8F6BF-5375-455C-9EA6-DF929625EA0E}">
        <p15:presenceInfo xmlns:p15="http://schemas.microsoft.com/office/powerpoint/2012/main" userId="S-1-5-21-1526224874-1540688658-1361462980-61778" providerId="AD"/>
      </p:ext>
    </p:extLst>
  </p:cmAuthor>
  <p:cmAuthor id="2" name="Microsoft Office User" initials="MOU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AE0001"/>
    <a:srgbClr val="FEB084"/>
    <a:srgbClr val="FBB690"/>
    <a:srgbClr val="666699"/>
    <a:srgbClr val="CC3399"/>
    <a:srgbClr val="0B387C"/>
    <a:srgbClr val="0055A0"/>
    <a:srgbClr val="0080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9" autoAdjust="0"/>
    <p:restoredTop sz="86930" autoAdjust="0"/>
  </p:normalViewPr>
  <p:slideViewPr>
    <p:cSldViewPr snapToGrid="0" snapToObjects="1">
      <p:cViewPr varScale="1">
        <p:scale>
          <a:sx n="131" d="100"/>
          <a:sy n="131" d="100"/>
        </p:scale>
        <p:origin x="1208" y="17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5" d="100"/>
          <a:sy n="125" d="100"/>
        </p:scale>
        <p:origin x="493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C57C7-913C-4688-9D2F-04DED1A1EF4D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20CC6-49FF-49F0-A25B-959FB480D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6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A3AE9-1C02-481F-BC6C-7373B2A2387A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1F29-27A6-4EC5-AC39-65BED307F5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8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62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990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Done 17/02/21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267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390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253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21"/>
            <a:ext cx="122194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65682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7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1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67F5B-4A19-4044-8E5E-DDD63B317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BE-CEM &amp; CMMS Support Meeting #3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CEDD4-1B53-BD46-A1A0-3C8E3D29C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26A900-BA20-1148-934F-17668155082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047793"/>
            <a:ext cx="3700913" cy="314740"/>
          </a:xfrm>
        </p:spPr>
        <p:txBody>
          <a:bodyPr>
            <a:normAutofit/>
          </a:bodyPr>
          <a:lstStyle/>
          <a:p>
            <a:r>
              <a:rPr lang="en-GB" sz="1800" dirty="0" err="1"/>
              <a:t>Ioan</a:t>
            </a:r>
            <a:r>
              <a:rPr lang="en-GB" sz="1800" dirty="0"/>
              <a:t> </a:t>
            </a:r>
            <a:r>
              <a:rPr lang="en-GB" sz="1800" dirty="0" err="1"/>
              <a:t>Kozsar</a:t>
            </a:r>
            <a:r>
              <a:rPr lang="en-GB" sz="1800" dirty="0"/>
              <a:t> &amp; Eve Fortescue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1C769A-8DEA-4F4B-9457-FDE4AFACB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77894" y="4708526"/>
            <a:ext cx="3553385" cy="273844"/>
          </a:xfrm>
        </p:spPr>
        <p:txBody>
          <a:bodyPr/>
          <a:lstStyle/>
          <a:p>
            <a:pPr algn="ctr"/>
            <a:r>
              <a:rPr lang="en-US" dirty="0"/>
              <a:t>BE-CEM &amp; CMMS Support Meeting #3</a:t>
            </a:r>
          </a:p>
        </p:txBody>
      </p:sp>
    </p:spTree>
    <p:extLst>
      <p:ext uri="{BB962C8B-B14F-4D97-AF65-F5344CB8AC3E}">
        <p14:creationId xmlns:p14="http://schemas.microsoft.com/office/powerpoint/2010/main" val="98312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Progress since last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7"/>
            <a:ext cx="8417293" cy="3548917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800" dirty="0"/>
              <a:t>New department codes provided</a:t>
            </a:r>
          </a:p>
          <a:p>
            <a:pPr lvl="1"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400" dirty="0"/>
              <a:t>CCIC =&gt; BE-CEM/MRO</a:t>
            </a:r>
          </a:p>
          <a:p>
            <a:pPr lvl="1"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400" dirty="0"/>
              <a:t>CCID =&gt; BE-CEM/MRA</a:t>
            </a:r>
            <a:endParaRPr lang="en-GB" sz="1800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800" dirty="0"/>
              <a:t>New user groups provided for MRO, MRA &amp; IN sections </a:t>
            </a:r>
          </a:p>
          <a:p>
            <a:pPr lvl="1"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400" dirty="0"/>
              <a:t>CCI-MRO, CCI-MRA &amp; CCI-IN</a:t>
            </a:r>
          </a:p>
          <a:p>
            <a:pPr lvl="1"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400" dirty="0"/>
              <a:t>Populated with an initial list of members using local admin rights</a:t>
            </a:r>
          </a:p>
          <a:p>
            <a:pPr lvl="1"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400" dirty="0"/>
              <a:t>Department security set for each CCI user, allowing correct access to data (via dept codes)</a:t>
            </a:r>
          </a:p>
          <a:p>
            <a:pPr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800" dirty="0"/>
              <a:t>New store created for MRO section in building 354 for CCIC equipment</a:t>
            </a:r>
            <a:r>
              <a:rPr lang="en-GB" sz="1800" dirty="0">
                <a:solidFill>
                  <a:schemeClr val="tx2"/>
                </a:solidFill>
              </a:rPr>
              <a:t>,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/>
              <a:t>accessible only by CCI-MRO and CCI-ADM</a:t>
            </a:r>
          </a:p>
          <a:p>
            <a:pPr lvl="1"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400" dirty="0"/>
              <a:t>Bins created</a:t>
            </a:r>
            <a:endParaRPr lang="en-US" sz="2200" dirty="0"/>
          </a:p>
          <a:p>
            <a:pPr lvl="1"/>
            <a:endParaRPr lang="en-US" sz="180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6D073-055E-CA46-A6BB-D4F8258BDA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1835" y="4677272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BE-CEM &amp; CMMS Support Meeting #3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C3AAAB-FABC-6F47-BF7B-AB8B910E95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20"/>
          <a:stretch/>
        </p:blipFill>
        <p:spPr>
          <a:xfrm>
            <a:off x="4499508" y="860059"/>
            <a:ext cx="4268552" cy="100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74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D1C9A-4E42-2541-904A-398941355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534" y="175499"/>
            <a:ext cx="8371839" cy="857250"/>
          </a:xfrm>
        </p:spPr>
        <p:txBody>
          <a:bodyPr>
            <a:normAutofit/>
          </a:bodyPr>
          <a:lstStyle/>
          <a:p>
            <a:r>
              <a:rPr lang="en-GB" sz="3200" dirty="0"/>
              <a:t>Progress since last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D9E4C-301A-1F48-8B72-50CF82B610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200" y="1032749"/>
            <a:ext cx="8450505" cy="33884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1900" dirty="0"/>
              <a:t>DB view provided, showing transition data for all CCI assets including:</a:t>
            </a:r>
          </a:p>
          <a:p>
            <a:pPr lvl="1">
              <a:spcBef>
                <a:spcPts val="12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1500" dirty="0"/>
              <a:t>Part Name</a:t>
            </a:r>
          </a:p>
          <a:p>
            <a:pPr lvl="1">
              <a:spcBef>
                <a:spcPts val="6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1500" dirty="0"/>
              <a:t>Asset name</a:t>
            </a:r>
          </a:p>
          <a:p>
            <a:pPr lvl="1">
              <a:spcBef>
                <a:spcPts val="6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1500" dirty="0"/>
              <a:t>Date of creation</a:t>
            </a:r>
          </a:p>
          <a:p>
            <a:pPr lvl="1">
              <a:spcBef>
                <a:spcPts val="6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1500" dirty="0" err="1"/>
              <a:t>From_status_code</a:t>
            </a:r>
            <a:endParaRPr lang="en-US" sz="1500" dirty="0"/>
          </a:p>
          <a:p>
            <a:pPr lvl="1">
              <a:spcBef>
                <a:spcPts val="6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1500" dirty="0" err="1"/>
              <a:t>To_status_code</a:t>
            </a:r>
            <a:endParaRPr lang="en-US" sz="1500" dirty="0"/>
          </a:p>
          <a:p>
            <a:pPr lvl="1">
              <a:spcBef>
                <a:spcPts val="600"/>
              </a:spcBef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1500" dirty="0"/>
              <a:t>Transition date</a:t>
            </a:r>
          </a:p>
          <a:p>
            <a:pPr lvl="1">
              <a:spcBef>
                <a:spcPts val="600"/>
              </a:spcBef>
              <a:buClr>
                <a:srgbClr val="00B050"/>
              </a:buClr>
              <a:buFont typeface="Wingdings" pitchFamily="2" charset="2"/>
              <a:buChar char="ü"/>
            </a:pPr>
            <a:endParaRPr lang="en-US" sz="1500" dirty="0"/>
          </a:p>
          <a:p>
            <a:pPr marL="36575" indent="0">
              <a:spcBef>
                <a:spcPts val="600"/>
              </a:spcBef>
              <a:buClr>
                <a:srgbClr val="00B050"/>
              </a:buClr>
              <a:buNone/>
            </a:pPr>
            <a:r>
              <a:rPr lang="en-US" sz="1800" dirty="0"/>
              <a:t>Once we have determined whether we can calculate useful statistics from this view, may define a cube and generate analytics/graphs within Pentaho.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F5582-9B62-9C40-B670-483B40B12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DC96139-2C1C-624C-A442-BAA2B7784D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91253" y="4672131"/>
            <a:ext cx="3025065" cy="273844"/>
          </a:xfrm>
        </p:spPr>
        <p:txBody>
          <a:bodyPr/>
          <a:lstStyle/>
          <a:p>
            <a:pPr algn="ctr"/>
            <a:r>
              <a:rPr lang="en-US" dirty="0"/>
              <a:t>BE-CEM &amp; CMMS Support Meeting #3</a:t>
            </a:r>
          </a:p>
        </p:txBody>
      </p:sp>
    </p:spTree>
    <p:extLst>
      <p:ext uri="{BB962C8B-B14F-4D97-AF65-F5344CB8AC3E}">
        <p14:creationId xmlns:p14="http://schemas.microsoft.com/office/powerpoint/2010/main" val="842763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68C177-08A6-6143-8EF9-D777161D50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863" y="935748"/>
            <a:ext cx="8028225" cy="906958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SzPct val="100000"/>
              <a:buFont typeface="Wingdings" pitchFamily="2" charset="2"/>
              <a:buChar char="ü"/>
            </a:pPr>
            <a:r>
              <a:rPr lang="en-GB" sz="1800" dirty="0"/>
              <a:t>New status Retour </a:t>
            </a:r>
            <a:r>
              <a:rPr lang="en-GB" sz="1800" dirty="0" err="1"/>
              <a:t>d’Installation</a:t>
            </a:r>
            <a:r>
              <a:rPr lang="en-GB" sz="1800" dirty="0"/>
              <a:t> (IRI) provided with following transitions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3FA03E9E-8DE5-6E46-8232-15A13B3CC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474692"/>
              </p:ext>
            </p:extLst>
          </p:nvPr>
        </p:nvGraphicFramePr>
        <p:xfrm>
          <a:off x="6159360" y="1461651"/>
          <a:ext cx="2756057" cy="2133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68608">
                  <a:extLst>
                    <a:ext uri="{9D8B030D-6E8A-4147-A177-3AD203B41FA5}">
                      <a16:colId xmlns:a16="http://schemas.microsoft.com/office/drawing/2014/main" val="3761637644"/>
                    </a:ext>
                  </a:extLst>
                </a:gridCol>
                <a:gridCol w="2287449">
                  <a:extLst>
                    <a:ext uri="{9D8B030D-6E8A-4147-A177-3AD203B41FA5}">
                      <a16:colId xmlns:a16="http://schemas.microsoft.com/office/drawing/2014/main" val="107417565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Status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Description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3157621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Installe</a:t>
                      </a:r>
                      <a:r>
                        <a:rPr lang="en-US" sz="800" u="none" strike="noStrike" dirty="0">
                          <a:effectLst/>
                        </a:rPr>
                        <a:t> et </a:t>
                      </a:r>
                      <a:r>
                        <a:rPr lang="en-US" sz="800" u="none" strike="noStrike" dirty="0" err="1">
                          <a:effectLst/>
                        </a:rPr>
                        <a:t>Maintenu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03849826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IMFT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En</a:t>
                      </a:r>
                      <a:r>
                        <a:rPr lang="en-US" sz="800" u="none" strike="noStrike" dirty="0">
                          <a:effectLst/>
                        </a:rPr>
                        <a:t> fabrication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5842000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IST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Stocké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662541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Hors service </a:t>
                      </a:r>
                      <a:r>
                        <a:rPr lang="en-US" sz="800" u="none" strike="noStrike" dirty="0" err="1">
                          <a:effectLst/>
                        </a:rPr>
                        <a:t>definitif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5631919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IRP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En</a:t>
                      </a:r>
                      <a:r>
                        <a:rPr lang="en-US" sz="800" u="none" strike="noStrike" dirty="0">
                          <a:effectLst/>
                        </a:rPr>
                        <a:t> </a:t>
                      </a:r>
                      <a:r>
                        <a:rPr lang="en-US" sz="800" u="none" strike="noStrike" dirty="0" err="1">
                          <a:effectLst/>
                        </a:rPr>
                        <a:t>attente</a:t>
                      </a:r>
                      <a:r>
                        <a:rPr lang="en-US" sz="800" u="none" strike="noStrike" dirty="0">
                          <a:effectLst/>
                        </a:rPr>
                        <a:t> de reparation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52794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DX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Hors service, </a:t>
                      </a:r>
                      <a:r>
                        <a:rPr lang="en-US" sz="800" u="none" strike="noStrike" dirty="0" err="1">
                          <a:effectLst/>
                        </a:rPr>
                        <a:t>Rejete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6389592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ID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Installe</a:t>
                      </a:r>
                      <a:r>
                        <a:rPr lang="en-US" sz="800" u="none" strike="noStrike" dirty="0">
                          <a:effectLst/>
                        </a:rPr>
                        <a:t>, Hors service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53164721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IACC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Accepte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7394715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IRI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Retour 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d’installation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08337516"/>
                  </a:ext>
                </a:extLst>
              </a:tr>
            </a:tbl>
          </a:graphicData>
        </a:graphic>
      </p:graphicFrame>
      <p:grpSp>
        <p:nvGrpSpPr>
          <p:cNvPr id="54" name="Group 53">
            <a:extLst>
              <a:ext uri="{FF2B5EF4-FFF2-40B4-BE49-F238E27FC236}">
                <a16:creationId xmlns:a16="http://schemas.microsoft.com/office/drawing/2014/main" id="{C7A95EBA-5D07-CE43-AB9C-B95D2F9E73F9}"/>
              </a:ext>
            </a:extLst>
          </p:cNvPr>
          <p:cNvGrpSpPr/>
          <p:nvPr/>
        </p:nvGrpSpPr>
        <p:grpSpPr>
          <a:xfrm>
            <a:off x="6919452" y="3612674"/>
            <a:ext cx="1471620" cy="631968"/>
            <a:chOff x="6240780" y="3787140"/>
            <a:chExt cx="1471620" cy="631968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845D52F-678D-FB40-8F43-49B0D93A09F8}"/>
                </a:ext>
              </a:extLst>
            </p:cNvPr>
            <p:cNvSpPr/>
            <p:nvPr/>
          </p:nvSpPr>
          <p:spPr>
            <a:xfrm>
              <a:off x="6248400" y="4198620"/>
              <a:ext cx="180000" cy="18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C215CD4-5DBB-C645-88D7-61D0B9CEBF01}"/>
                </a:ext>
              </a:extLst>
            </p:cNvPr>
            <p:cNvSpPr/>
            <p:nvPr/>
          </p:nvSpPr>
          <p:spPr>
            <a:xfrm>
              <a:off x="6240780" y="3916680"/>
              <a:ext cx="180000" cy="180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7695E6C-30F2-5F43-ADEC-7A46271B64F6}"/>
                </a:ext>
              </a:extLst>
            </p:cNvPr>
            <p:cNvSpPr txBox="1"/>
            <p:nvPr/>
          </p:nvSpPr>
          <p:spPr>
            <a:xfrm>
              <a:off x="6431280" y="3787140"/>
              <a:ext cx="1281120" cy="631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80000"/>
                </a:lnSpc>
              </a:pPr>
              <a:r>
                <a:rPr lang="en-GB" sz="1050" dirty="0"/>
                <a:t>System code</a:t>
              </a:r>
            </a:p>
            <a:p>
              <a:pPr>
                <a:lnSpc>
                  <a:spcPct val="180000"/>
                </a:lnSpc>
              </a:pPr>
              <a:r>
                <a:rPr lang="en-GB" sz="1050" dirty="0"/>
                <a:t>User defined code</a:t>
              </a:r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3C8E700A-E439-B64C-A88A-8BCFB1855032}"/>
              </a:ext>
            </a:extLst>
          </p:cNvPr>
          <p:cNvGrpSpPr/>
          <p:nvPr/>
        </p:nvGrpSpPr>
        <p:grpSpPr>
          <a:xfrm>
            <a:off x="415826" y="1500018"/>
            <a:ext cx="5522592" cy="2701919"/>
            <a:chOff x="415826" y="1500018"/>
            <a:chExt cx="5522592" cy="2701919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30680F5-F7A0-384E-AE08-6A04A6EC9F06}"/>
                </a:ext>
              </a:extLst>
            </p:cNvPr>
            <p:cNvSpPr/>
            <p:nvPr/>
          </p:nvSpPr>
          <p:spPr>
            <a:xfrm>
              <a:off x="1921348" y="1653088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I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155424-4DFD-7B4A-B17A-1A5D5A19F8AD}"/>
                </a:ext>
              </a:extLst>
            </p:cNvPr>
            <p:cNvSpPr/>
            <p:nvPr/>
          </p:nvSpPr>
          <p:spPr>
            <a:xfrm>
              <a:off x="5219153" y="3661937"/>
              <a:ext cx="540000" cy="54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dirty="0">
                  <a:solidFill>
                    <a:schemeClr val="bg1"/>
                  </a:solidFill>
                </a:rPr>
                <a:t>IMFT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7B7AA92-132D-2945-A9D6-9039D880EA52}"/>
                </a:ext>
              </a:extLst>
            </p:cNvPr>
            <p:cNvSpPr/>
            <p:nvPr/>
          </p:nvSpPr>
          <p:spPr>
            <a:xfrm>
              <a:off x="3926476" y="1500018"/>
              <a:ext cx="540000" cy="54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IST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6E8AE0-E212-F64A-A223-2E2338E49C17}"/>
                </a:ext>
              </a:extLst>
            </p:cNvPr>
            <p:cNvSpPr/>
            <p:nvPr/>
          </p:nvSpPr>
          <p:spPr>
            <a:xfrm>
              <a:off x="1301827" y="3153455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F9E9A8D9-4EEE-E544-88A5-A5B4E5161DC8}"/>
                </a:ext>
              </a:extLst>
            </p:cNvPr>
            <p:cNvSpPr/>
            <p:nvPr/>
          </p:nvSpPr>
          <p:spPr>
            <a:xfrm>
              <a:off x="2302747" y="3263991"/>
              <a:ext cx="540000" cy="54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bg1"/>
                  </a:solidFill>
                </a:rPr>
                <a:t>DX</a:t>
              </a:r>
            </a:p>
          </p:txBody>
        </p:sp>
        <p:cxnSp>
          <p:nvCxnSpPr>
            <p:cNvPr id="63" name="Curved Connector 62">
              <a:extLst>
                <a:ext uri="{FF2B5EF4-FFF2-40B4-BE49-F238E27FC236}">
                  <a16:creationId xmlns:a16="http://schemas.microsoft.com/office/drawing/2014/main" id="{8C9F8634-B419-EA45-A84A-94E280BBA1EC}"/>
                </a:ext>
              </a:extLst>
            </p:cNvPr>
            <p:cNvCxnSpPr>
              <a:cxnSpLocks/>
              <a:stCxn id="62" idx="2"/>
              <a:endCxn id="61" idx="6"/>
            </p:cNvCxnSpPr>
            <p:nvPr/>
          </p:nvCxnSpPr>
          <p:spPr>
            <a:xfrm rot="10800000">
              <a:off x="1841827" y="3423455"/>
              <a:ext cx="460920" cy="110536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71C6644-19D2-0F4F-B5E7-29433AC736B1}"/>
                </a:ext>
              </a:extLst>
            </p:cNvPr>
            <p:cNvSpPr/>
            <p:nvPr/>
          </p:nvSpPr>
          <p:spPr>
            <a:xfrm>
              <a:off x="3933289" y="2295254"/>
              <a:ext cx="540000" cy="54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</a:rPr>
                <a:t>IRP</a:t>
              </a:r>
            </a:p>
          </p:txBody>
        </p:sp>
        <p:cxnSp>
          <p:nvCxnSpPr>
            <p:cNvPr id="65" name="Curved Connector 64">
              <a:extLst>
                <a:ext uri="{FF2B5EF4-FFF2-40B4-BE49-F238E27FC236}">
                  <a16:creationId xmlns:a16="http://schemas.microsoft.com/office/drawing/2014/main" id="{BAA59F37-74E6-AC45-A22E-E48EC4525547}"/>
                </a:ext>
              </a:extLst>
            </p:cNvPr>
            <p:cNvCxnSpPr>
              <a:cxnSpLocks/>
              <a:stCxn id="62" idx="6"/>
              <a:endCxn id="64" idx="3"/>
            </p:cNvCxnSpPr>
            <p:nvPr/>
          </p:nvCxnSpPr>
          <p:spPr>
            <a:xfrm flipV="1">
              <a:off x="2842747" y="2756173"/>
              <a:ext cx="1169623" cy="777818"/>
            </a:xfrm>
            <a:prstGeom prst="curved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urved Connector 65">
              <a:extLst>
                <a:ext uri="{FF2B5EF4-FFF2-40B4-BE49-F238E27FC236}">
                  <a16:creationId xmlns:a16="http://schemas.microsoft.com/office/drawing/2014/main" id="{883AB716-0536-5C42-A1D1-D758F811A79E}"/>
                </a:ext>
              </a:extLst>
            </p:cNvPr>
            <p:cNvCxnSpPr>
              <a:cxnSpLocks/>
              <a:stCxn id="58" idx="3"/>
              <a:endCxn id="61" idx="0"/>
            </p:cNvCxnSpPr>
            <p:nvPr/>
          </p:nvCxnSpPr>
          <p:spPr>
            <a:xfrm rot="5400000">
              <a:off x="1266404" y="2419430"/>
              <a:ext cx="1039448" cy="428602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urved Connector 66">
              <a:extLst>
                <a:ext uri="{FF2B5EF4-FFF2-40B4-BE49-F238E27FC236}">
                  <a16:creationId xmlns:a16="http://schemas.microsoft.com/office/drawing/2014/main" id="{F64437B4-BCFF-4C47-957C-9A74F9DF5260}"/>
                </a:ext>
              </a:extLst>
            </p:cNvPr>
            <p:cNvCxnSpPr>
              <a:cxnSpLocks/>
              <a:stCxn id="58" idx="4"/>
              <a:endCxn id="62" idx="0"/>
            </p:cNvCxnSpPr>
            <p:nvPr/>
          </p:nvCxnSpPr>
          <p:spPr>
            <a:xfrm rot="16200000" flipH="1">
              <a:off x="1846596" y="2537839"/>
              <a:ext cx="1070903" cy="381399"/>
            </a:xfrm>
            <a:prstGeom prst="curvedConnector3">
              <a:avLst>
                <a:gd name="adj1" fmla="val 73718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4565012F-952B-2145-9D68-92D1223A75F6}"/>
                </a:ext>
              </a:extLst>
            </p:cNvPr>
            <p:cNvSpPr/>
            <p:nvPr/>
          </p:nvSpPr>
          <p:spPr>
            <a:xfrm>
              <a:off x="415826" y="2146176"/>
              <a:ext cx="540000" cy="54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ID</a:t>
              </a:r>
            </a:p>
          </p:txBody>
        </p:sp>
        <p:cxnSp>
          <p:nvCxnSpPr>
            <p:cNvPr id="69" name="Curved Connector 68">
              <a:extLst>
                <a:ext uri="{FF2B5EF4-FFF2-40B4-BE49-F238E27FC236}">
                  <a16:creationId xmlns:a16="http://schemas.microsoft.com/office/drawing/2014/main" id="{26FFB982-81C1-774F-BEAD-04490FF9523B}"/>
                </a:ext>
              </a:extLst>
            </p:cNvPr>
            <p:cNvCxnSpPr>
              <a:cxnSpLocks/>
              <a:stCxn id="58" idx="5"/>
              <a:endCxn id="64" idx="1"/>
            </p:cNvCxnSpPr>
            <p:nvPr/>
          </p:nvCxnSpPr>
          <p:spPr>
            <a:xfrm rot="16200000" flipH="1">
              <a:off x="3067154" y="1429119"/>
              <a:ext cx="260328" cy="1630103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urved Connector 69">
              <a:extLst>
                <a:ext uri="{FF2B5EF4-FFF2-40B4-BE49-F238E27FC236}">
                  <a16:creationId xmlns:a16="http://schemas.microsoft.com/office/drawing/2014/main" id="{ADFF46C6-6326-324E-8F60-476F5ACF6B0C}"/>
                </a:ext>
              </a:extLst>
            </p:cNvPr>
            <p:cNvCxnSpPr>
              <a:cxnSpLocks/>
              <a:stCxn id="58" idx="1"/>
              <a:endCxn id="68" idx="0"/>
            </p:cNvCxnSpPr>
            <p:nvPr/>
          </p:nvCxnSpPr>
          <p:spPr>
            <a:xfrm rot="16200000" flipH="1" flipV="1">
              <a:off x="1136124" y="1281870"/>
              <a:ext cx="414007" cy="1314603"/>
            </a:xfrm>
            <a:prstGeom prst="curvedConnector3">
              <a:avLst>
                <a:gd name="adj1" fmla="val -46122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urved Connector 70">
              <a:extLst>
                <a:ext uri="{FF2B5EF4-FFF2-40B4-BE49-F238E27FC236}">
                  <a16:creationId xmlns:a16="http://schemas.microsoft.com/office/drawing/2014/main" id="{CBECB3FE-130D-D742-9DA2-9063A8BEB1F0}"/>
                </a:ext>
              </a:extLst>
            </p:cNvPr>
            <p:cNvCxnSpPr>
              <a:cxnSpLocks/>
              <a:stCxn id="58" idx="0"/>
              <a:endCxn id="60" idx="1"/>
            </p:cNvCxnSpPr>
            <p:nvPr/>
          </p:nvCxnSpPr>
          <p:spPr>
            <a:xfrm rot="5400000" flipH="1" flipV="1">
              <a:off x="3061458" y="708990"/>
              <a:ext cx="73989" cy="1814209"/>
            </a:xfrm>
            <a:prstGeom prst="curvedConnector3">
              <a:avLst>
                <a:gd name="adj1" fmla="val 28240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493E2A4A-7B4F-1A43-9F0A-90CAF6A133DE}"/>
                </a:ext>
              </a:extLst>
            </p:cNvPr>
            <p:cNvSpPr/>
            <p:nvPr/>
          </p:nvSpPr>
          <p:spPr>
            <a:xfrm>
              <a:off x="5398418" y="1897635"/>
              <a:ext cx="540000" cy="54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dirty="0">
                  <a:solidFill>
                    <a:schemeClr val="bg1"/>
                  </a:solidFill>
                </a:rPr>
                <a:t>IACC</a:t>
              </a:r>
            </a:p>
          </p:txBody>
        </p:sp>
        <p:cxnSp>
          <p:nvCxnSpPr>
            <p:cNvPr id="73" name="Curved Connector 72">
              <a:extLst>
                <a:ext uri="{FF2B5EF4-FFF2-40B4-BE49-F238E27FC236}">
                  <a16:creationId xmlns:a16="http://schemas.microsoft.com/office/drawing/2014/main" id="{7AD8E42B-17C3-1E48-8D10-536016272646}"/>
                </a:ext>
              </a:extLst>
            </p:cNvPr>
            <p:cNvCxnSpPr>
              <a:cxnSpLocks/>
              <a:stCxn id="72" idx="2"/>
              <a:endCxn id="60" idx="6"/>
            </p:cNvCxnSpPr>
            <p:nvPr/>
          </p:nvCxnSpPr>
          <p:spPr>
            <a:xfrm rot="10800000">
              <a:off x="4466476" y="1770019"/>
              <a:ext cx="931942" cy="397617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urved Connector 73">
              <a:extLst>
                <a:ext uri="{FF2B5EF4-FFF2-40B4-BE49-F238E27FC236}">
                  <a16:creationId xmlns:a16="http://schemas.microsoft.com/office/drawing/2014/main" id="{1FA78666-9FF3-CC4D-B2A6-7AF724F95EE2}"/>
                </a:ext>
              </a:extLst>
            </p:cNvPr>
            <p:cNvCxnSpPr>
              <a:cxnSpLocks/>
              <a:stCxn id="68" idx="4"/>
              <a:endCxn id="61" idx="2"/>
            </p:cNvCxnSpPr>
            <p:nvPr/>
          </p:nvCxnSpPr>
          <p:spPr>
            <a:xfrm rot="16200000" flipH="1">
              <a:off x="625187" y="2746814"/>
              <a:ext cx="737279" cy="616001"/>
            </a:xfrm>
            <a:prstGeom prst="curved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urved Connector 74">
              <a:extLst>
                <a:ext uri="{FF2B5EF4-FFF2-40B4-BE49-F238E27FC236}">
                  <a16:creationId xmlns:a16="http://schemas.microsoft.com/office/drawing/2014/main" id="{2A6B2757-69C3-E644-B83C-B31C74DB6352}"/>
                </a:ext>
              </a:extLst>
            </p:cNvPr>
            <p:cNvCxnSpPr>
              <a:cxnSpLocks/>
              <a:stCxn id="68" idx="7"/>
              <a:endCxn id="58" idx="2"/>
            </p:cNvCxnSpPr>
            <p:nvPr/>
          </p:nvCxnSpPr>
          <p:spPr>
            <a:xfrm rot="5400000" flipH="1" flipV="1">
              <a:off x="1247962" y="1551872"/>
              <a:ext cx="302169" cy="1044603"/>
            </a:xfrm>
            <a:prstGeom prst="curved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urved Connector 75">
              <a:extLst>
                <a:ext uri="{FF2B5EF4-FFF2-40B4-BE49-F238E27FC236}">
                  <a16:creationId xmlns:a16="http://schemas.microsoft.com/office/drawing/2014/main" id="{04849876-8C41-8543-B0FE-9E7DE0926742}"/>
                </a:ext>
              </a:extLst>
            </p:cNvPr>
            <p:cNvCxnSpPr>
              <a:cxnSpLocks/>
              <a:endCxn id="64" idx="2"/>
            </p:cNvCxnSpPr>
            <p:nvPr/>
          </p:nvCxnSpPr>
          <p:spPr>
            <a:xfrm>
              <a:off x="955828" y="2374334"/>
              <a:ext cx="2977461" cy="190920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urved Connector 76">
              <a:extLst>
                <a:ext uri="{FF2B5EF4-FFF2-40B4-BE49-F238E27FC236}">
                  <a16:creationId xmlns:a16="http://schemas.microsoft.com/office/drawing/2014/main" id="{A28C0708-49B2-2545-ADCE-A57728C78C0B}"/>
                </a:ext>
              </a:extLst>
            </p:cNvPr>
            <p:cNvCxnSpPr>
              <a:cxnSpLocks/>
              <a:stCxn id="59" idx="0"/>
              <a:endCxn id="72" idx="4"/>
            </p:cNvCxnSpPr>
            <p:nvPr/>
          </p:nvCxnSpPr>
          <p:spPr>
            <a:xfrm rot="5400000" flipH="1" flipV="1">
              <a:off x="4966634" y="2960154"/>
              <a:ext cx="1224302" cy="179265"/>
            </a:xfrm>
            <a:prstGeom prst="curvedConnector3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urved Connector 77">
              <a:extLst>
                <a:ext uri="{FF2B5EF4-FFF2-40B4-BE49-F238E27FC236}">
                  <a16:creationId xmlns:a16="http://schemas.microsoft.com/office/drawing/2014/main" id="{4C57C37A-EAD3-6344-961B-73DA86844626}"/>
                </a:ext>
              </a:extLst>
            </p:cNvPr>
            <p:cNvCxnSpPr>
              <a:cxnSpLocks/>
              <a:stCxn id="59" idx="4"/>
              <a:endCxn id="62" idx="4"/>
            </p:cNvCxnSpPr>
            <p:nvPr/>
          </p:nvCxnSpPr>
          <p:spPr>
            <a:xfrm rot="5400000" flipH="1">
              <a:off x="3831977" y="2544761"/>
              <a:ext cx="397946" cy="2916406"/>
            </a:xfrm>
            <a:prstGeom prst="curvedConnector3">
              <a:avLst>
                <a:gd name="adj1" fmla="val -3702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urved Connector 78">
              <a:extLst>
                <a:ext uri="{FF2B5EF4-FFF2-40B4-BE49-F238E27FC236}">
                  <a16:creationId xmlns:a16="http://schemas.microsoft.com/office/drawing/2014/main" id="{A1A2CBA2-1067-9547-A327-70D4E630482D}"/>
                </a:ext>
              </a:extLst>
            </p:cNvPr>
            <p:cNvCxnSpPr>
              <a:cxnSpLocks/>
              <a:stCxn id="64" idx="4"/>
              <a:endCxn id="61" idx="5"/>
            </p:cNvCxnSpPr>
            <p:nvPr/>
          </p:nvCxnSpPr>
          <p:spPr>
            <a:xfrm rot="5400000">
              <a:off x="2593458" y="2004543"/>
              <a:ext cx="779120" cy="2440543"/>
            </a:xfrm>
            <a:prstGeom prst="curvedConnector3">
              <a:avLst>
                <a:gd name="adj1" fmla="val 139491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urved Connector 79">
              <a:extLst>
                <a:ext uri="{FF2B5EF4-FFF2-40B4-BE49-F238E27FC236}">
                  <a16:creationId xmlns:a16="http://schemas.microsoft.com/office/drawing/2014/main" id="{159E5BAE-F28D-A446-99CC-F838912CF643}"/>
                </a:ext>
              </a:extLst>
            </p:cNvPr>
            <p:cNvCxnSpPr>
              <a:cxnSpLocks/>
              <a:stCxn id="64" idx="0"/>
              <a:endCxn id="60" idx="4"/>
            </p:cNvCxnSpPr>
            <p:nvPr/>
          </p:nvCxnSpPr>
          <p:spPr>
            <a:xfrm rot="16200000" flipV="1">
              <a:off x="4072265" y="2164229"/>
              <a:ext cx="255236" cy="6813"/>
            </a:xfrm>
            <a:prstGeom prst="curvedConnector3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urved Connector 80">
              <a:extLst>
                <a:ext uri="{FF2B5EF4-FFF2-40B4-BE49-F238E27FC236}">
                  <a16:creationId xmlns:a16="http://schemas.microsoft.com/office/drawing/2014/main" id="{16C18879-A457-7347-8037-DC572D60E60B}"/>
                </a:ext>
              </a:extLst>
            </p:cNvPr>
            <p:cNvCxnSpPr>
              <a:cxnSpLocks/>
              <a:stCxn id="60" idx="2"/>
              <a:endCxn id="58" idx="6"/>
            </p:cNvCxnSpPr>
            <p:nvPr/>
          </p:nvCxnSpPr>
          <p:spPr>
            <a:xfrm rot="10800000" flipV="1">
              <a:off x="2461348" y="1770018"/>
              <a:ext cx="1465128" cy="153070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CFC85851-BCC1-6D43-BA04-FB3812EF2AF8}"/>
                </a:ext>
              </a:extLst>
            </p:cNvPr>
            <p:cNvSpPr/>
            <p:nvPr/>
          </p:nvSpPr>
          <p:spPr>
            <a:xfrm>
              <a:off x="4561792" y="3312534"/>
              <a:ext cx="540000" cy="540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</a:rPr>
                <a:t>IRI</a:t>
              </a:r>
            </a:p>
          </p:txBody>
        </p:sp>
        <p:cxnSp>
          <p:nvCxnSpPr>
            <p:cNvPr id="118" name="Curved Connector 117">
              <a:extLst>
                <a:ext uri="{FF2B5EF4-FFF2-40B4-BE49-F238E27FC236}">
                  <a16:creationId xmlns:a16="http://schemas.microsoft.com/office/drawing/2014/main" id="{3A65650D-8E21-9247-A539-0C702321140A}"/>
                </a:ext>
              </a:extLst>
            </p:cNvPr>
            <p:cNvCxnSpPr>
              <a:cxnSpLocks/>
              <a:stCxn id="58" idx="4"/>
              <a:endCxn id="113" idx="2"/>
            </p:cNvCxnSpPr>
            <p:nvPr/>
          </p:nvCxnSpPr>
          <p:spPr>
            <a:xfrm rot="16200000" flipH="1">
              <a:off x="2681847" y="1702589"/>
              <a:ext cx="1389446" cy="2370444"/>
            </a:xfrm>
            <a:prstGeom prst="curvedConnector2">
              <a:avLst/>
            </a:prstGeom>
            <a:ln>
              <a:solidFill>
                <a:srgbClr val="FF99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urved Connector 124">
              <a:extLst>
                <a:ext uri="{FF2B5EF4-FFF2-40B4-BE49-F238E27FC236}">
                  <a16:creationId xmlns:a16="http://schemas.microsoft.com/office/drawing/2014/main" id="{C1373F3B-970D-BC45-B9A4-8FEBC4B36380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040630" y="1071531"/>
              <a:ext cx="1245439" cy="4336885"/>
            </a:xfrm>
            <a:prstGeom prst="curvedConnector3">
              <a:avLst>
                <a:gd name="adj1" fmla="val 131407"/>
              </a:avLst>
            </a:prstGeom>
            <a:ln>
              <a:solidFill>
                <a:srgbClr val="FF99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urved Connector 130">
              <a:extLst>
                <a:ext uri="{FF2B5EF4-FFF2-40B4-BE49-F238E27FC236}">
                  <a16:creationId xmlns:a16="http://schemas.microsoft.com/office/drawing/2014/main" id="{A196CFA6-F6A3-0146-A892-799DCAA6E345}"/>
                </a:ext>
              </a:extLst>
            </p:cNvPr>
            <p:cNvCxnSpPr>
              <a:cxnSpLocks/>
              <a:stCxn id="113" idx="1"/>
              <a:endCxn id="58" idx="5"/>
            </p:cNvCxnSpPr>
            <p:nvPr/>
          </p:nvCxnSpPr>
          <p:spPr>
            <a:xfrm rot="16200000" flipV="1">
              <a:off x="2872766" y="1623508"/>
              <a:ext cx="1277608" cy="2258606"/>
            </a:xfrm>
            <a:prstGeom prst="curvedConnector3">
              <a:avLst>
                <a:gd name="adj1" fmla="val 35686"/>
              </a:avLst>
            </a:prstGeom>
            <a:ln>
              <a:solidFill>
                <a:srgbClr val="FF99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urved Connector 133">
              <a:extLst>
                <a:ext uri="{FF2B5EF4-FFF2-40B4-BE49-F238E27FC236}">
                  <a16:creationId xmlns:a16="http://schemas.microsoft.com/office/drawing/2014/main" id="{38224AC4-4A5B-5B4D-97A6-694D6C01DB0F}"/>
                </a:ext>
              </a:extLst>
            </p:cNvPr>
            <p:cNvCxnSpPr>
              <a:cxnSpLocks/>
              <a:stCxn id="113" idx="3"/>
              <a:endCxn id="61" idx="4"/>
            </p:cNvCxnSpPr>
            <p:nvPr/>
          </p:nvCxnSpPr>
          <p:spPr>
            <a:xfrm rot="5400000" flipH="1">
              <a:off x="3066351" y="2198931"/>
              <a:ext cx="79998" cy="3069046"/>
            </a:xfrm>
            <a:prstGeom prst="curvedConnector3">
              <a:avLst>
                <a:gd name="adj1" fmla="val -283008"/>
              </a:avLst>
            </a:prstGeom>
            <a:ln>
              <a:solidFill>
                <a:srgbClr val="FF99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urved Connector 137">
              <a:extLst>
                <a:ext uri="{FF2B5EF4-FFF2-40B4-BE49-F238E27FC236}">
                  <a16:creationId xmlns:a16="http://schemas.microsoft.com/office/drawing/2014/main" id="{836C6483-1F89-2C4C-905F-5B6C33F8ECCE}"/>
                </a:ext>
              </a:extLst>
            </p:cNvPr>
            <p:cNvCxnSpPr>
              <a:cxnSpLocks/>
              <a:stCxn id="113" idx="7"/>
              <a:endCxn id="60" idx="5"/>
            </p:cNvCxnSpPr>
            <p:nvPr/>
          </p:nvCxnSpPr>
          <p:spPr>
            <a:xfrm rot="16200000" flipV="1">
              <a:off x="3989714" y="2358618"/>
              <a:ext cx="1430678" cy="635316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99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urved Connector 148">
              <a:extLst>
                <a:ext uri="{FF2B5EF4-FFF2-40B4-BE49-F238E27FC236}">
                  <a16:creationId xmlns:a16="http://schemas.microsoft.com/office/drawing/2014/main" id="{E5172C0F-A470-4F43-9DA7-BC47A089ED1E}"/>
                </a:ext>
              </a:extLst>
            </p:cNvPr>
            <p:cNvCxnSpPr>
              <a:cxnSpLocks/>
              <a:stCxn id="113" idx="0"/>
              <a:endCxn id="64" idx="5"/>
            </p:cNvCxnSpPr>
            <p:nvPr/>
          </p:nvCxnSpPr>
          <p:spPr>
            <a:xfrm rot="16200000" flipV="1">
              <a:off x="4334820" y="2815562"/>
              <a:ext cx="556361" cy="437584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99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4" name="Date Placeholder 163">
            <a:extLst>
              <a:ext uri="{FF2B5EF4-FFF2-40B4-BE49-F238E27FC236}">
                <a16:creationId xmlns:a16="http://schemas.microsoft.com/office/drawing/2014/main" id="{A153169B-1F1E-9941-A131-7C920E01F1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20060" y="4678855"/>
            <a:ext cx="3441625" cy="273844"/>
          </a:xfrm>
        </p:spPr>
        <p:txBody>
          <a:bodyPr/>
          <a:lstStyle/>
          <a:p>
            <a:pPr algn="ctr"/>
            <a:r>
              <a:rPr lang="en-US" dirty="0"/>
              <a:t>BE-CEM &amp; CMMS Support Meeting #3</a:t>
            </a:r>
          </a:p>
        </p:txBody>
      </p:sp>
      <p:sp>
        <p:nvSpPr>
          <p:cNvPr id="167" name="Title 1">
            <a:extLst>
              <a:ext uri="{FF2B5EF4-FFF2-40B4-BE49-F238E27FC236}">
                <a16:creationId xmlns:a16="http://schemas.microsoft.com/office/drawing/2014/main" id="{74EA5551-D5BB-EF4D-8126-6C00CAB9E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534" y="175499"/>
            <a:ext cx="8371839" cy="857250"/>
          </a:xfrm>
        </p:spPr>
        <p:txBody>
          <a:bodyPr>
            <a:normAutofit/>
          </a:bodyPr>
          <a:lstStyle/>
          <a:p>
            <a:r>
              <a:rPr lang="en-GB" sz="3200" dirty="0"/>
              <a:t>Progress since last meeting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676377-67AA-5643-BCC9-D7063F891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332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1A74F-45A1-B740-9C7A-F3F3CBC5F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In-Situ Support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C183C-78EE-CA46-97C5-633BB99AB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08953"/>
            <a:ext cx="8229600" cy="308839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rgbClr val="00B050"/>
              </a:buClr>
              <a:buSzPct val="111000"/>
              <a:buFont typeface="Wingdings" pitchFamily="2" charset="2"/>
              <a:buChar char="ü"/>
            </a:pPr>
            <a:r>
              <a:rPr lang="en-GB" sz="1800" dirty="0"/>
              <a:t>Only 1/2 a day required</a:t>
            </a:r>
          </a:p>
          <a:p>
            <a:pPr>
              <a:spcAft>
                <a:spcPts val="600"/>
              </a:spcAft>
              <a:buClr>
                <a:srgbClr val="00B050"/>
              </a:buClr>
              <a:buSzPct val="111000"/>
              <a:buFont typeface="Wingdings" pitchFamily="2" charset="2"/>
              <a:buChar char="ü"/>
            </a:pPr>
            <a:r>
              <a:rPr lang="en-GB" sz="1800" dirty="0"/>
              <a:t>A-Z hands-on demonstration of a use-case prepared</a:t>
            </a:r>
          </a:p>
          <a:p>
            <a:pPr>
              <a:spcAft>
                <a:spcPts val="600"/>
              </a:spcAft>
              <a:buClr>
                <a:srgbClr val="00B050"/>
              </a:buClr>
              <a:buSzPct val="111000"/>
              <a:buFont typeface="Wingdings" pitchFamily="2" charset="2"/>
              <a:buChar char="ü"/>
            </a:pPr>
            <a:r>
              <a:rPr lang="en-GB" sz="1800" b="1" dirty="0"/>
              <a:t>Proposed date</a:t>
            </a:r>
            <a:r>
              <a:rPr lang="en-GB" sz="1800" dirty="0"/>
              <a:t>: Thursday 4</a:t>
            </a:r>
            <a:r>
              <a:rPr lang="en-GB" sz="1800" baseline="30000" dirty="0"/>
              <a:t>th</a:t>
            </a:r>
            <a:r>
              <a:rPr lang="en-GB" sz="1800" dirty="0"/>
              <a:t> or Friday 5</a:t>
            </a:r>
            <a:r>
              <a:rPr lang="en-GB" sz="1800" baseline="30000" dirty="0"/>
              <a:t>th</a:t>
            </a:r>
            <a:r>
              <a:rPr lang="en-GB" sz="1800" dirty="0"/>
              <a:t> March? Morning or Afternoon?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5B9FA-1A4F-F441-A29E-A7C5FC5A40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34C8D9-06E6-A04F-9D18-645A804028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011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Outstanding points from previous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2766"/>
            <a:ext cx="8229600" cy="3587521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US" sz="1700" dirty="0"/>
              <a:t>Functionality to scan a set of HW modules, and issue them without switching stores: </a:t>
            </a:r>
            <a:r>
              <a:rPr lang="en-US" sz="1700" b="1" dirty="0">
                <a:solidFill>
                  <a:srgbClr val="C00000"/>
                </a:solidFill>
              </a:rPr>
              <a:t>Action CMMS support</a:t>
            </a:r>
          </a:p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US" sz="1700" dirty="0"/>
              <a:t>Make connection statistics available: </a:t>
            </a:r>
            <a:r>
              <a:rPr lang="en-US" sz="1700" b="1" dirty="0">
                <a:solidFill>
                  <a:srgbClr val="C00000"/>
                </a:solidFill>
              </a:rPr>
              <a:t>Action CMMS support</a:t>
            </a:r>
          </a:p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US" sz="1700" dirty="0"/>
              <a:t>Possibility to move an asset structure e.g. a crate and its modules from one parent position to another? </a:t>
            </a:r>
            <a:r>
              <a:rPr lang="en-US" sz="1700" b="1" dirty="0">
                <a:solidFill>
                  <a:srgbClr val="C00000"/>
                </a:solidFill>
              </a:rPr>
              <a:t>Action</a:t>
            </a:r>
            <a:r>
              <a:rPr lang="en-US" sz="1700" dirty="0">
                <a:solidFill>
                  <a:srgbClr val="C00000"/>
                </a:solidFill>
              </a:rPr>
              <a:t> </a:t>
            </a:r>
            <a:r>
              <a:rPr lang="en-US" sz="1700" b="1" dirty="0">
                <a:solidFill>
                  <a:srgbClr val="C00000"/>
                </a:solidFill>
              </a:rPr>
              <a:t>CMMS support</a:t>
            </a:r>
            <a:endParaRPr lang="en-US" sz="1700" dirty="0">
              <a:solidFill>
                <a:srgbClr val="C00000"/>
              </a:solidFill>
            </a:endParaRPr>
          </a:p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US" sz="1700" dirty="0"/>
              <a:t>Possibility to create parts in </a:t>
            </a:r>
            <a:r>
              <a:rPr lang="en-US" sz="1700" dirty="0" err="1"/>
              <a:t>InforEAM</a:t>
            </a:r>
            <a:r>
              <a:rPr lang="en-US" sz="1700" dirty="0"/>
              <a:t> automatically when naming code created? </a:t>
            </a:r>
            <a:r>
              <a:rPr lang="en-US" sz="1700" b="1" dirty="0">
                <a:solidFill>
                  <a:srgbClr val="C00000"/>
                </a:solidFill>
              </a:rPr>
              <a:t>Action</a:t>
            </a:r>
            <a:r>
              <a:rPr lang="en-US" sz="1700" dirty="0">
                <a:solidFill>
                  <a:srgbClr val="C00000"/>
                </a:solidFill>
              </a:rPr>
              <a:t> </a:t>
            </a:r>
            <a:r>
              <a:rPr lang="en-US" sz="1700" b="1" dirty="0">
                <a:solidFill>
                  <a:srgbClr val="C00000"/>
                </a:solidFill>
              </a:rPr>
              <a:t>CMMS support</a:t>
            </a:r>
          </a:p>
          <a:p>
            <a:pPr>
              <a:spcAft>
                <a:spcPts val="600"/>
              </a:spcAft>
            </a:pPr>
            <a:r>
              <a:rPr lang="en-GB" sz="1700" dirty="0"/>
              <a:t>Can we have an easier way of assigning assets to structured positions in EAM light? </a:t>
            </a:r>
            <a:r>
              <a:rPr lang="en-US" sz="1700" b="1" dirty="0">
                <a:solidFill>
                  <a:srgbClr val="C00000"/>
                </a:solidFill>
              </a:rPr>
              <a:t>Action</a:t>
            </a:r>
            <a:r>
              <a:rPr lang="en-US" sz="1700" dirty="0">
                <a:solidFill>
                  <a:srgbClr val="C00000"/>
                </a:solidFill>
              </a:rPr>
              <a:t> </a:t>
            </a:r>
            <a:r>
              <a:rPr lang="en-US" sz="1700" b="1" dirty="0">
                <a:solidFill>
                  <a:srgbClr val="C00000"/>
                </a:solidFill>
              </a:rPr>
              <a:t>CMMS support</a:t>
            </a:r>
          </a:p>
          <a:p>
            <a:endParaRPr lang="en-US" sz="2200" dirty="0"/>
          </a:p>
          <a:p>
            <a:endParaRPr lang="en-US" sz="2200" dirty="0"/>
          </a:p>
          <a:p>
            <a:pPr lvl="1"/>
            <a:endParaRPr lang="en-US" sz="180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6D073-055E-CA46-A6BB-D4F8258BDA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155" y="4659896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BE-CEM &amp; CMMS Support Meeting #3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3767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34329</TotalTime>
  <Words>397</Words>
  <Application>Microsoft Macintosh PowerPoint</Application>
  <PresentationFormat>On-screen Show (16:9)</PresentationFormat>
  <Paragraphs>85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CERNCorporate16-9</vt:lpstr>
      <vt:lpstr>BE-CEM &amp; CMMS Support Meeting #3</vt:lpstr>
      <vt:lpstr>Progress since last meeting</vt:lpstr>
      <vt:lpstr>Progress since last meeting</vt:lpstr>
      <vt:lpstr>Progress since last meeting</vt:lpstr>
      <vt:lpstr>In-Situ Support Workshop</vt:lpstr>
      <vt:lpstr>Outstanding points from previous meeting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Hardware Data for Synoptics</dc:title>
  <dc:creator>Eve Fortescue-Beck</dc:creator>
  <cp:lastModifiedBy>Microsoft Office User</cp:lastModifiedBy>
  <cp:revision>527</cp:revision>
  <cp:lastPrinted>2016-05-17T12:31:57Z</cp:lastPrinted>
  <dcterms:created xsi:type="dcterms:W3CDTF">2016-04-27T10:21:30Z</dcterms:created>
  <dcterms:modified xsi:type="dcterms:W3CDTF">2021-02-24T15:07:52Z</dcterms:modified>
</cp:coreProperties>
</file>