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20" r:id="rId3"/>
    <p:sldId id="321" r:id="rId4"/>
    <p:sldId id="333" r:id="rId5"/>
    <p:sldId id="323" r:id="rId6"/>
    <p:sldId id="334" r:id="rId7"/>
    <p:sldId id="335" r:id="rId8"/>
    <p:sldId id="33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28F"/>
    <a:srgbClr val="0E42FF"/>
    <a:srgbClr val="447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36"/>
    <p:restoredTop sz="88027"/>
  </p:normalViewPr>
  <p:slideViewPr>
    <p:cSldViewPr snapToGrid="0" snapToObjects="1">
      <p:cViewPr varScale="1">
        <p:scale>
          <a:sx n="98" d="100"/>
          <a:sy n="98" d="100"/>
        </p:scale>
        <p:origin x="192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BE02-E4F3-5040-873D-CC864087A6F9}" type="datetimeFigureOut">
              <a:rPr lang="en-US" smtClean="0"/>
              <a:t>4/7/21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AE955-D2A0-AF4D-A4D6-02E25E39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5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22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177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867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62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6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77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7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FAA0-6EF0-B849-91C0-5A2EC81B4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0E76-2A9D-BE40-8C52-710F712F8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68941-8352-9945-B8AA-F4916BDF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782A-16C3-DF4C-A618-921CDA87F1BA}" type="datetime1">
              <a:rPr lang="de-CH" smtClean="0"/>
              <a:t>07.04.21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61B5C-1FE6-D74E-A995-FC271C10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3853-59CA-C749-BFEF-067807F0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3E4958-96FF-7F43-A85A-E30DEED16D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1256" y="92961"/>
            <a:ext cx="1272837" cy="8951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AB226D-CC72-5646-91B3-7EF74541A8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E8FF-3B47-F54F-B14D-07CAB4F4E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A4ADB-D499-8844-9668-C42A9AFFF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F61D0-319D-DB47-BD5A-E74888E2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E8E-CC0A-D343-BF08-D5900191FF50}" type="datetime1">
              <a:rPr lang="de-CH" smtClean="0"/>
              <a:t>07.04.21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3D5-F7B1-834B-B0E1-CFE27AC9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386E-5020-5E4A-A5AF-1DE75243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80CF3-AB11-3746-898C-135D50D1D4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C6D89-FB27-D546-803F-BB738C7E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D9A4-ED99-664E-94ED-DFAB65F1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6E60-7CF4-8642-A477-2CF5F5F95E1E}" type="datetime1">
              <a:rPr lang="de-CH" smtClean="0"/>
              <a:t>07.04.21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9F32-7FF7-BF42-934C-FE84C0F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7926-143C-3140-BD47-05A29C98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E9FA-6819-FE4A-B019-43F6CA4C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BE190-7762-A347-A82A-3AEE4C109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97AB-C38E-9247-AB69-415CB9EC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B69F-866E-E34D-8A79-34F561CB4183}" type="datetime1">
              <a:rPr lang="de-CH" smtClean="0"/>
              <a:t>07.04.21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76D8-10F0-624C-A5B6-5B12E36C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0E51-37D0-DC4D-B59B-4E83448E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AFD11D-8174-614E-B25A-E204303D50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1256" y="92961"/>
            <a:ext cx="1272837" cy="8951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C14A45-6389-A543-B10B-89ED68D2B00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FF00-4D05-124F-83B4-879C6B661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676D-490C-0C49-8F54-1655EE099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42644-BD2A-584A-8453-A232FEB0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E7758-ED93-4849-8E80-488825A9315B}" type="datetime1">
              <a:rPr lang="de-CH" smtClean="0"/>
              <a:t>07.04.21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BC436-5954-424B-BDEA-DBBD2DAF9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53F3-EB3C-5644-844A-DC4B9677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782D-EE3A-E842-9ED4-0CFD5864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8CBF-7823-AD4D-9E8B-D72577459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59F8D-386A-4045-8B90-9795C8DA4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0DBDB-7B2C-FE47-ADE8-6615C166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2404-4F6E-FA4A-9D83-2DBA176031F7}" type="datetime1">
              <a:rPr lang="de-CH" smtClean="0"/>
              <a:t>07.04.21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97CA8-A8D4-344C-8200-BECAEBE0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CA3B-7243-A54F-99DA-E319BF6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ED9D-DD26-E140-8644-1E390894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76AB-5E92-9547-9373-2FE69E8A0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4C486-B7F0-2748-AF6A-FA7FA552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14ACE-6154-5141-B347-C6EA932DF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927E8-CE65-CB4C-9374-67AD1BE11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D2A23-6FA2-9843-8A48-9BC49D76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BFDA-E13D-A749-9B5F-AEC56E9E2A72}" type="datetime1">
              <a:rPr lang="de-CH" smtClean="0"/>
              <a:t>07.04.21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86E28-EB8A-534F-9BB6-BA74216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9FA84-52CC-884D-9E5D-73F663B2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0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4DAF-8BFC-6D4D-B4E2-D89E2986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AEAB-564A-834B-BAF1-6237DB25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76-E385-414D-8A30-C4BF371F02A5}" type="datetime1">
              <a:rPr lang="de-CH" smtClean="0"/>
              <a:t>07.04.21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945DE-17B7-E143-A0F8-547CB7A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DB98B-DFCB-8C4C-AE40-392CECEC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77B73-FC5A-E643-9AD5-897CF851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AC8C-EF82-B441-91F4-A116C3F9F97F}" type="datetime1">
              <a:rPr lang="de-CH" smtClean="0"/>
              <a:t>07.04.21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341FB-E163-B64E-9B0A-D1D7FC96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008CF-3595-9B43-86FA-1DA4E3C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B851-3001-5441-A71D-8BFAEFA9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4256-E3FA-7842-9D09-2F283023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AF03-67ED-E74E-880D-567670025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ADE5-43F9-314F-AA19-70A67F51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E0FF9-9355-934E-9391-C112A73E50BD}" type="datetime1">
              <a:rPr lang="de-CH" smtClean="0"/>
              <a:t>07.04.21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FFB25-A190-4F49-B3D4-C9BC569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ACC-2EBE-9D4E-AE6D-366671E9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48A-CC9A-DA47-B432-2E0F6A2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AC886-D098-5F4F-96C5-F214BC99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A3DBD-9FCA-4A48-B4E2-0E4877EF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7D20-AFF6-394F-8834-2ABF8599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C3BC-C4BA-B647-B3D5-8872CA784074}" type="datetime1">
              <a:rPr lang="de-CH" smtClean="0"/>
              <a:t>07.04.21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93FD-2F95-8947-80F6-1ADC7D0C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B394-CD20-7A4A-9E59-76ABA05E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531C0-7E7F-4142-9DC3-E856906F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DED-1CC0-2D4F-A25A-41FBFC4C3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830D-ED56-4C4C-9484-9C9FEC9F9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A5D6C-8FC2-2246-A3BD-89E9AD397B95}" type="datetime1">
              <a:rPr lang="de-CH" smtClean="0"/>
              <a:t>07.04.21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7CF4-59F6-5D4F-8780-5577397B8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Rumolo, CEI Section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70412-B648-434F-8F8E-4A3B7A65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7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1007416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12801/files/AbsenceManagement-Table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se.cern/covid-19-information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F826-7158-6744-BDB9-979DA583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116137"/>
          </a:xfrm>
        </p:spPr>
        <p:txBody>
          <a:bodyPr/>
          <a:lstStyle/>
          <a:p>
            <a:r>
              <a:rPr lang="en-US" dirty="0"/>
              <a:t>Coherent Effects and Impedances section (CEI) – general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E143-CD5E-364D-A489-2FBFFAD532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Giovanni Rumolo</a:t>
            </a:r>
          </a:p>
          <a:p>
            <a:r>
              <a:rPr lang="en-US" sz="2000" dirty="0"/>
              <a:t>CEI Section Meeting, 08/04/2020</a:t>
            </a:r>
          </a:p>
          <a:p>
            <a:r>
              <a:rPr lang="en-US" sz="2000" dirty="0">
                <a:hlinkClick r:id="rId2"/>
              </a:rPr>
              <a:t>https://indico.cern.ch/event/1007416/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A377-B0B4-6E40-B5C5-7AED5436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D12C-ADBC-AA4D-B8E9-202F48D8A4E6}" type="datetime1">
              <a:rPr lang="de-CH" smtClean="0"/>
              <a:t>07.04.21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CB7A2-062B-8441-AB4D-B9B2E20F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BB4B6-EDE9-D340-A6A7-1A6D7D1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 descr="Table&#10;&#10;Description automatically generated with low confidence">
            <a:extLst>
              <a:ext uri="{FF2B5EF4-FFF2-40B4-BE49-F238E27FC236}">
                <a16:creationId xmlns:a16="http://schemas.microsoft.com/office/drawing/2014/main" id="{AFE80798-A9D7-5149-9A58-7A9758C75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0206" y="1407778"/>
            <a:ext cx="1845276" cy="461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Covid-19 general info</a:t>
            </a:r>
          </a:p>
          <a:p>
            <a:pPr lvl="1"/>
            <a:r>
              <a:rPr lang="en-US" dirty="0"/>
              <a:t>Current teleworking measures have been extended </a:t>
            </a:r>
            <a:r>
              <a:rPr lang="en-US" u="sng" dirty="0">
                <a:highlight>
                  <a:srgbClr val="FFFF00"/>
                </a:highlight>
              </a:rPr>
              <a:t>up to the 14 May 2021</a:t>
            </a:r>
            <a:r>
              <a:rPr lang="en-US" dirty="0"/>
              <a:t>. Please keep </a:t>
            </a:r>
            <a:r>
              <a:rPr lang="en-US" b="1" dirty="0"/>
              <a:t>your EDH leave status up to date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hlinkClick r:id="rId3"/>
              </a:rPr>
              <a:t>absence management table </a:t>
            </a:r>
            <a:r>
              <a:rPr lang="en-US" dirty="0"/>
              <a:t>has been updated, in particular the B5 line has been re-activated for parents of children who got back to home schooling in France </a:t>
            </a:r>
          </a:p>
          <a:p>
            <a:pPr lvl="2"/>
            <a:r>
              <a:rPr lang="en-US" dirty="0"/>
              <a:t>This applies to the current week (general home schooling)</a:t>
            </a:r>
          </a:p>
          <a:p>
            <a:pPr lvl="2"/>
            <a:r>
              <a:rPr lang="en-US" dirty="0"/>
              <a:t>Due to the highly probable cancelation of the </a:t>
            </a:r>
            <a:r>
              <a:rPr lang="en-US" dirty="0" err="1"/>
              <a:t>activités</a:t>
            </a:r>
            <a:r>
              <a:rPr lang="en-US" dirty="0"/>
              <a:t> </a:t>
            </a:r>
            <a:r>
              <a:rPr lang="en-US" dirty="0" err="1"/>
              <a:t>périscolaires</a:t>
            </a:r>
            <a:r>
              <a:rPr lang="en-US" dirty="0"/>
              <a:t> and </a:t>
            </a:r>
            <a:r>
              <a:rPr lang="en-US" dirty="0" err="1"/>
              <a:t>extrascolaires</a:t>
            </a:r>
            <a:r>
              <a:rPr lang="en-US" dirty="0"/>
              <a:t>, it also extends to the next two weeks (mid-term school break, </a:t>
            </a:r>
            <a:r>
              <a:rPr lang="en-US" dirty="0" err="1"/>
              <a:t>vacances</a:t>
            </a:r>
            <a:r>
              <a:rPr lang="en-US" dirty="0"/>
              <a:t> de </a:t>
            </a:r>
            <a:r>
              <a:rPr lang="en-US" dirty="0" err="1"/>
              <a:t>Printemps</a:t>
            </a:r>
            <a:r>
              <a:rPr lang="en-US" dirty="0"/>
              <a:t>), under production of proof that the child care facility initially considered for the Spring school break is closed because of the most recent COVID-19 measures taken by the French government</a:t>
            </a:r>
          </a:p>
          <a:p>
            <a:pPr lvl="2"/>
            <a:r>
              <a:rPr lang="en-US" dirty="0"/>
              <a:t>It extends further for children younger than 16 who will still be in home schooling then</a:t>
            </a:r>
          </a:p>
          <a:p>
            <a:r>
              <a:rPr lang="en-US" dirty="0"/>
              <a:t>Please take careful note of the information </a:t>
            </a:r>
          </a:p>
          <a:p>
            <a:pPr lvl="1"/>
            <a:r>
              <a:rPr lang="en-US" dirty="0"/>
              <a:t>Found on the </a:t>
            </a:r>
            <a:r>
              <a:rPr lang="en-US" dirty="0">
                <a:hlinkClick r:id="rId4"/>
              </a:rPr>
              <a:t>CERN Covid-19 info page </a:t>
            </a:r>
            <a:r>
              <a:rPr lang="en-US" dirty="0"/>
              <a:t>(especially links recently updated)</a:t>
            </a:r>
          </a:p>
          <a:p>
            <a:pPr lvl="1"/>
            <a:r>
              <a:rPr lang="en-US" dirty="0"/>
              <a:t>Spread through the weekly ‘Covid-19 updates’ e-mail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C2FB-8D1A-1344-86C6-626E103B9B94}" type="datetime1">
              <a:rPr lang="de-CH" smtClean="0"/>
              <a:t>07.04.21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3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Announcement of summer session of USPAS:</a:t>
            </a:r>
            <a:endParaRPr lang="en-US" dirty="0"/>
          </a:p>
          <a:p>
            <a:pPr lvl="1"/>
            <a:r>
              <a:rPr lang="en-US" b="1" dirty="0"/>
              <a:t>Dates are June 7 – July 2</a:t>
            </a:r>
            <a:r>
              <a:rPr lang="en-US" dirty="0"/>
              <a:t>, fully on-line, duration according to the specific course</a:t>
            </a:r>
          </a:p>
          <a:p>
            <a:pPr lvl="1"/>
            <a:r>
              <a:rPr lang="en-US" dirty="0"/>
              <a:t>Applicants must send </a:t>
            </a:r>
          </a:p>
          <a:p>
            <a:pPr lvl="2"/>
            <a:r>
              <a:rPr lang="en-US" dirty="0"/>
              <a:t>a cover letter explaining why the USPAS is important to their career and describing prior research experience, work with or as a user of particle accelerators; </a:t>
            </a:r>
          </a:p>
          <a:p>
            <a:pPr lvl="2"/>
            <a:r>
              <a:rPr lang="en-US" dirty="0"/>
              <a:t>their CV/resume; </a:t>
            </a:r>
          </a:p>
          <a:p>
            <a:pPr lvl="2"/>
            <a:r>
              <a:rPr lang="en-US" dirty="0"/>
              <a:t>one letter of recommendation. </a:t>
            </a:r>
          </a:p>
          <a:p>
            <a:pPr lvl="1"/>
            <a:r>
              <a:rPr lang="en-US" dirty="0"/>
              <a:t>University and college students may request a scholarship to cover registration fee</a:t>
            </a:r>
          </a:p>
          <a:p>
            <a:pPr lvl="1"/>
            <a:r>
              <a:rPr lang="en-US" dirty="0"/>
              <a:t>Classes offered</a:t>
            </a:r>
          </a:p>
          <a:p>
            <a:pPr lvl="2"/>
            <a:r>
              <a:rPr lang="en-US" dirty="0"/>
              <a:t>Four-week full courses on Fundamentals of Accelerator Physics, Accelerator Physics, Proton and Ion Linear Accelerators</a:t>
            </a:r>
          </a:p>
          <a:p>
            <a:pPr lvl="2"/>
            <a:r>
              <a:rPr lang="en-US" dirty="0"/>
              <a:t>Two-week half courses on Cyclotrons, Spin Dynamics in Particle Accelerators, Industrial Application of Accelerators (first two weeks)</a:t>
            </a:r>
          </a:p>
          <a:p>
            <a:pPr lvl="2"/>
            <a:r>
              <a:rPr lang="en-US" dirty="0"/>
              <a:t>Two-week half courses on Practical Issues in Cyclotron Design and Construction, </a:t>
            </a:r>
            <a:r>
              <a:rPr lang="en-US" dirty="0" err="1"/>
              <a:t>Optimisation</a:t>
            </a:r>
            <a:r>
              <a:rPr lang="en-US" dirty="0"/>
              <a:t> and Machine Learning for Accelerators, Cryogenic Engineering (second two weeks)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07.04.21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38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IPAC21 papers, production and submission:</a:t>
            </a:r>
            <a:endParaRPr lang="en-US" dirty="0"/>
          </a:p>
          <a:p>
            <a:pPr lvl="1"/>
            <a:r>
              <a:rPr lang="en-US" dirty="0"/>
              <a:t>IPAC approval submission deadline for DH’s approval is set on the </a:t>
            </a:r>
            <a:r>
              <a:rPr lang="en-US" b="1" dirty="0"/>
              <a:t>5</a:t>
            </a:r>
            <a:r>
              <a:rPr lang="en-US" b="1" baseline="30000" dirty="0"/>
              <a:t>th</a:t>
            </a:r>
            <a:r>
              <a:rPr lang="en-US" b="1" dirty="0"/>
              <a:t> May 2021</a:t>
            </a:r>
            <a:endParaRPr lang="en-US" dirty="0"/>
          </a:p>
          <a:p>
            <a:pPr lvl="1"/>
            <a:r>
              <a:rPr lang="en-US" dirty="0"/>
              <a:t>Group deadline is therefore </a:t>
            </a:r>
            <a:r>
              <a:rPr lang="en-US" b="1" dirty="0"/>
              <a:t>28</a:t>
            </a:r>
            <a:r>
              <a:rPr lang="en-US" b="1" baseline="30000" dirty="0"/>
              <a:t>th</a:t>
            </a:r>
            <a:r>
              <a:rPr lang="en-US" b="1" dirty="0"/>
              <a:t> April 2021</a:t>
            </a:r>
          </a:p>
          <a:p>
            <a:pPr lvl="1"/>
            <a:r>
              <a:rPr lang="en-US" dirty="0"/>
              <a:t>By this date please make sure papers have been revised by me and project leader (if presented in the framework of a project)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07.04.21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151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injectors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07.04.21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5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CC7EC1-7577-BA44-89EF-669FA65DF3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822"/>
          <a:stretch/>
        </p:blipFill>
        <p:spPr>
          <a:xfrm>
            <a:off x="2377440" y="1754092"/>
            <a:ext cx="7083552" cy="441643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EF5B688-9A64-DD4C-81CB-3FDFBCAD5F74}"/>
              </a:ext>
            </a:extLst>
          </p:cNvPr>
          <p:cNvSpPr/>
          <p:nvPr/>
        </p:nvSpPr>
        <p:spPr>
          <a:xfrm>
            <a:off x="3723921" y="5465922"/>
            <a:ext cx="560522" cy="155977"/>
          </a:xfrm>
          <a:prstGeom prst="ellipse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ED6459-3A89-C947-932F-B78DF912D390}"/>
              </a:ext>
            </a:extLst>
          </p:cNvPr>
          <p:cNvSpPr txBox="1"/>
          <p:nvPr/>
        </p:nvSpPr>
        <p:spPr>
          <a:xfrm>
            <a:off x="3896135" y="5789804"/>
            <a:ext cx="14147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E528F"/>
                </a:solidFill>
              </a:rPr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3541761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injectors</a:t>
            </a:r>
          </a:p>
          <a:p>
            <a:pPr lvl="1"/>
            <a:r>
              <a:rPr lang="en-US" dirty="0"/>
              <a:t>Detailed presentations this morning at the ABP Information meeting</a:t>
            </a:r>
          </a:p>
          <a:p>
            <a:pPr lvl="2"/>
            <a:r>
              <a:rPr lang="en-US" dirty="0" err="1"/>
              <a:t>Foteini</a:t>
            </a:r>
            <a:r>
              <a:rPr lang="en-US" dirty="0"/>
              <a:t> showed the progress at the PSB, with highlights on the production of the flat MTE beam and the bright LHC25 beam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08.04.21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6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884B58F9-4BCE-F14E-96D7-0D49E16D2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" y="2927994"/>
            <a:ext cx="4434840" cy="2956560"/>
          </a:xfrm>
          <a:prstGeom prst="rect">
            <a:avLst/>
          </a:prstGeom>
        </p:spPr>
      </p:pic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094402D2-B644-6844-838F-EA6764E01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940" y="2745114"/>
            <a:ext cx="4133850" cy="33070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BBEAB3A-967B-B647-8D9A-A4A56100D8F9}"/>
              </a:ext>
            </a:extLst>
          </p:cNvPr>
          <p:cNvSpPr txBox="1"/>
          <p:nvPr/>
        </p:nvSpPr>
        <p:spPr>
          <a:xfrm>
            <a:off x="3707130" y="4937760"/>
            <a:ext cx="1394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MTE beam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E2DBAC-4C15-C54C-99A5-2B5A99B20B82}"/>
              </a:ext>
            </a:extLst>
          </p:cNvPr>
          <p:cNvSpPr txBox="1"/>
          <p:nvPr/>
        </p:nvSpPr>
        <p:spPr>
          <a:xfrm>
            <a:off x="8715374" y="4915057"/>
            <a:ext cx="1674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LHC beam: LIU brightness line</a:t>
            </a:r>
          </a:p>
        </p:txBody>
      </p:sp>
    </p:spTree>
    <p:extLst>
      <p:ext uri="{BB962C8B-B14F-4D97-AF65-F5344CB8AC3E}">
        <p14:creationId xmlns:p14="http://schemas.microsoft.com/office/powerpoint/2010/main" val="2408596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injectors</a:t>
            </a:r>
          </a:p>
          <a:p>
            <a:pPr lvl="1"/>
            <a:r>
              <a:rPr lang="en-US" dirty="0"/>
              <a:t>Detailed presentations this morning at the ABP Information meeting</a:t>
            </a:r>
          </a:p>
          <a:p>
            <a:pPr lvl="2"/>
            <a:r>
              <a:rPr lang="en-US" dirty="0" err="1"/>
              <a:t>Foteini</a:t>
            </a:r>
            <a:r>
              <a:rPr lang="en-US" dirty="0"/>
              <a:t> showed the progress at the PSB, with highlights on the production of the flat MTE beam and the bright LHC25 beam</a:t>
            </a:r>
          </a:p>
          <a:p>
            <a:pPr lvl="2"/>
            <a:r>
              <a:rPr lang="en-US" dirty="0"/>
              <a:t>Alex showed the progress at the PS, ready to send LHCINDIV beam to the SPS and having produced already possible </a:t>
            </a:r>
            <a:r>
              <a:rPr lang="en-US" dirty="0" err="1"/>
              <a:t>flavours</a:t>
            </a:r>
            <a:r>
              <a:rPr lang="en-US" dirty="0"/>
              <a:t> of MTE low intensity also for the SPS beam commissioning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08.04.21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7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11" name="Picture 10" descr="Graphical user interface, chart, application, table, Excel&#10;&#10;Description automatically generated">
            <a:extLst>
              <a:ext uri="{FF2B5EF4-FFF2-40B4-BE49-F238E27FC236}">
                <a16:creationId xmlns:a16="http://schemas.microsoft.com/office/drawing/2014/main" id="{23E4AC98-EF12-7D47-A625-2B0E29FA30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644"/>
          <a:stretch/>
        </p:blipFill>
        <p:spPr>
          <a:xfrm>
            <a:off x="5068388" y="4057650"/>
            <a:ext cx="7006046" cy="1804685"/>
          </a:xfrm>
          <a:prstGeom prst="rect">
            <a:avLst/>
          </a:prstGeom>
        </p:spPr>
      </p:pic>
      <p:pic>
        <p:nvPicPr>
          <p:cNvPr id="16" name="Picture 15" descr="Graphical user interface&#10;&#10;Description automatically generated">
            <a:extLst>
              <a:ext uri="{FF2B5EF4-FFF2-40B4-BE49-F238E27FC236}">
                <a16:creationId xmlns:a16="http://schemas.microsoft.com/office/drawing/2014/main" id="{35CDAC25-DDA1-8242-AA6B-6ADB3BCED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390" y="3408340"/>
            <a:ext cx="4209100" cy="290067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31EA666-AE0E-044B-95CE-E7674E9223BF}"/>
              </a:ext>
            </a:extLst>
          </p:cNvPr>
          <p:cNvSpPr txBox="1"/>
          <p:nvPr/>
        </p:nvSpPr>
        <p:spPr>
          <a:xfrm>
            <a:off x="3143250" y="5373333"/>
            <a:ext cx="120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LHCINDIV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AD9417-00FE-F04D-B5F5-9D7B49538B09}"/>
              </a:ext>
            </a:extLst>
          </p:cNvPr>
          <p:cNvSpPr txBox="1"/>
          <p:nvPr/>
        </p:nvSpPr>
        <p:spPr>
          <a:xfrm>
            <a:off x="9982200" y="4858679"/>
            <a:ext cx="1394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MTE beam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918F11-16D1-B043-956B-02BB8E6FC6A4}"/>
              </a:ext>
            </a:extLst>
          </p:cNvPr>
          <p:cNvSpPr/>
          <p:nvPr/>
        </p:nvSpPr>
        <p:spPr>
          <a:xfrm>
            <a:off x="4926330" y="3679309"/>
            <a:ext cx="7187293" cy="23257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04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injectors</a:t>
            </a:r>
          </a:p>
          <a:p>
            <a:pPr lvl="1"/>
            <a:r>
              <a:rPr lang="en-US" dirty="0"/>
              <a:t>Detailed presentations this morning at the ABP Information meeting</a:t>
            </a:r>
          </a:p>
          <a:p>
            <a:pPr lvl="2"/>
            <a:r>
              <a:rPr lang="en-US" dirty="0" err="1"/>
              <a:t>Foteini</a:t>
            </a:r>
            <a:r>
              <a:rPr lang="en-US" dirty="0"/>
              <a:t> showed the progress at the PSB, with highlights on the production of the flat MTE beam and the bright LHC25 beam</a:t>
            </a:r>
          </a:p>
          <a:p>
            <a:pPr lvl="2"/>
            <a:r>
              <a:rPr lang="en-US" dirty="0"/>
              <a:t>Alex showed the progress at the PS, ready to send LHCINDIV beam to the SPS and having produced already possible </a:t>
            </a:r>
            <a:r>
              <a:rPr lang="en-US" dirty="0" err="1"/>
              <a:t>flavours</a:t>
            </a:r>
            <a:r>
              <a:rPr lang="en-US" dirty="0"/>
              <a:t> of MTE low intensity also for the SPS beam commissioning</a:t>
            </a:r>
          </a:p>
          <a:p>
            <a:pPr lvl="1"/>
            <a:r>
              <a:rPr lang="en-US" dirty="0"/>
              <a:t>LHCINDIV will be indeed injected into the SPS on Monday 12 April to keep the milestone</a:t>
            </a:r>
          </a:p>
          <a:p>
            <a:pPr lvl="2"/>
            <a:r>
              <a:rPr lang="en-US" dirty="0"/>
              <a:t>Restore circulating beam at injection energy</a:t>
            </a:r>
          </a:p>
          <a:p>
            <a:pPr lvl="2"/>
            <a:r>
              <a:rPr lang="en-US" dirty="0"/>
              <a:t>Then the machine will be given back to LLRF team to complete their work</a:t>
            </a:r>
          </a:p>
          <a:p>
            <a:pPr lvl="3"/>
            <a:r>
              <a:rPr lang="en-US" dirty="0"/>
              <a:t>Estimated time needed ~2 weeks</a:t>
            </a:r>
          </a:p>
          <a:p>
            <a:pPr lvl="3"/>
            <a:r>
              <a:rPr lang="en-US" dirty="0"/>
              <a:t>Probably a global delay currently estimated at about 1 week – assuming that one week can later on be recovered on the commissioning of the new systems with beam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08.04.21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8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</p:spTree>
    <p:extLst>
      <p:ext uri="{BB962C8B-B14F-4D97-AF65-F5344CB8AC3E}">
        <p14:creationId xmlns:p14="http://schemas.microsoft.com/office/powerpoint/2010/main" val="2477585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51450</TotalTime>
  <Words>799</Words>
  <Application>Microsoft Macintosh PowerPoint</Application>
  <PresentationFormat>Widescreen</PresentationFormat>
  <Paragraphs>103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Wingdings</vt:lpstr>
      <vt:lpstr>Office Theme</vt:lpstr>
      <vt:lpstr>Coherent Effects and Impedances section (CEI) – general information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Extension of two particle model to quadrupolar wakes</dc:title>
  <dc:creator>Microsoft Office User</dc:creator>
  <cp:lastModifiedBy>Giovanni Rumolo</cp:lastModifiedBy>
  <cp:revision>342</cp:revision>
  <dcterms:created xsi:type="dcterms:W3CDTF">2019-08-06T09:01:59Z</dcterms:created>
  <dcterms:modified xsi:type="dcterms:W3CDTF">2021-04-08T11:46:45Z</dcterms:modified>
</cp:coreProperties>
</file>