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62" r:id="rId3"/>
    <p:sldId id="263" r:id="rId4"/>
    <p:sldId id="265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ébastien Joly" initials="SJ" lastIdx="14" clrIdx="1">
    <p:extLst>
      <p:ext uri="{19B8F6BF-5375-455C-9EA6-DF929625EA0E}">
        <p15:presenceInfo xmlns:p15="http://schemas.microsoft.com/office/powerpoint/2012/main" userId="0552f7169538381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3" d="100"/>
          <a:sy n="63" d="100"/>
        </p:scale>
        <p:origin x="732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BB6326-0879-4B0A-B48D-06FAE0EA3F2B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914852-3CAB-453D-83FE-000D24BC7BFE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B0362A-CDCB-4972-ABAE-2A4D4A0B486E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EED5D1-2610-4D11-BA08-B78FFB507A5F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3538192-2710-4A81-864A-F595D63E251F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5B4630B-A138-43FF-BDEE-A98E032DD03C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17951EF-F201-42E0-8C3C-85586D50F9FA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04D09D8-CA7A-4323-A3AB-859F38F386E4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3971F-96B8-4930-84F3-A2CED969B763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694C-63F7-4374-BD31-C958768CD121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573-A5B0-4B08-86E8-EAEC8B7F2E6D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Sebastien Joly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D72C-83F8-42A5-86E3-62DFFA3BC950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D7F07E-095E-4B12-90D0-049E02689F25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29229C7-3AF9-4BA9-94CF-61372636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>
            <a:lvl1pPr>
              <a:defRPr/>
            </a:lvl1pPr>
          </a:lstStyle>
          <a:p>
            <a:fld id="{1353BE10-2392-43B8-AE44-0C087A52C5E7}" type="datetime1">
              <a:rPr lang="fr-FR" smtClean="0"/>
              <a:t>06/05/2021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30017F50-B8FF-4F6C-84C1-0067B7C8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>
            <a:lvl1pPr>
              <a:defRPr/>
            </a:lvl1pPr>
          </a:lstStyle>
          <a:p>
            <a:fld id="{E679B2F9-130D-441B-BBE4-0E09629B0062}" type="datetime1">
              <a:rPr lang="fr-FR" smtClean="0"/>
              <a:t>06/05/2021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8529-DA3F-4EC4-8585-CA0240794BBD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F4833-2AF1-43F8-996B-FA22BA0F9826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65E4F-570C-40D7-AEB4-36E7137E1682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Sebastien Joly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B393A49-46D6-4AB4-97A1-A8957B71850D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Sebastien Joly |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 horizontal instability during commissioning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Sebastien Joly</a:t>
            </a:r>
          </a:p>
          <a:p>
            <a:pPr algn="l"/>
            <a:r>
              <a:rPr lang="en-US" sz="1800" dirty="0"/>
              <a:t>06/05/2021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9DACC39-5309-4911-9ADB-BD7942A9207A}"/>
              </a:ext>
            </a:extLst>
          </p:cNvPr>
          <p:cNvSpPr txBox="1"/>
          <p:nvPr/>
        </p:nvSpPr>
        <p:spPr>
          <a:xfrm>
            <a:off x="407987" y="4956113"/>
            <a:ext cx="111658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Acknowledgments : A. Huschauer, A. Lasheen, N. Mounet, B. Salvant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A37B5192-6929-47E7-8067-5AD611E7CE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6592" t="51259" r="1080" b="33414"/>
          <a:stretch/>
        </p:blipFill>
        <p:spPr>
          <a:xfrm>
            <a:off x="7888878" y="3575187"/>
            <a:ext cx="3649135" cy="2257786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43E6B546-BE1F-4B06-8712-1FF8AECD5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/>
              <a:t>Horizontal </a:t>
            </a:r>
            <a:r>
              <a:rPr lang="fr-FR" sz="2800" dirty="0" err="1"/>
              <a:t>instabilities</a:t>
            </a:r>
            <a:r>
              <a:rPr lang="fr-FR" sz="2800" dirty="0"/>
              <a:t> </a:t>
            </a:r>
            <a:r>
              <a:rPr lang="fr-FR" sz="2800" dirty="0" err="1"/>
              <a:t>observed</a:t>
            </a:r>
            <a:r>
              <a:rPr lang="fr-FR" sz="2800" dirty="0"/>
              <a:t> </a:t>
            </a:r>
            <a:r>
              <a:rPr lang="fr-FR" sz="2800" dirty="0" err="1"/>
              <a:t>during</a:t>
            </a:r>
            <a:r>
              <a:rPr lang="fr-FR" sz="2800" dirty="0"/>
              <a:t> </a:t>
            </a:r>
            <a:r>
              <a:rPr lang="fr-FR" sz="2800" dirty="0" err="1"/>
              <a:t>ramp</a:t>
            </a:r>
            <a:endParaRPr lang="en-US" sz="28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0855F5-DD9D-4CF9-A766-59416722F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1C5B87A-C8FD-4930-B169-A1CC05E9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 | PS horizontal instability during commissioning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CDBE70-B154-47B8-A574-2F8B93220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FFAF22F-62F0-4AA3-9220-3632A6E9C8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553" t="51362" r="1350" b="33456"/>
          <a:stretch/>
        </p:blipFill>
        <p:spPr>
          <a:xfrm>
            <a:off x="7888878" y="1396471"/>
            <a:ext cx="3535764" cy="2178716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616FEDF8-D89B-476C-B98A-6850C814E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254000" y="1309159"/>
            <a:ext cx="6817360" cy="423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C38DAED-F92C-42E3-8655-141DB2538BFB}"/>
              </a:ext>
            </a:extLst>
          </p:cNvPr>
          <p:cNvCxnSpPr>
            <a:cxnSpLocks/>
          </p:cNvCxnSpPr>
          <p:nvPr/>
        </p:nvCxnSpPr>
        <p:spPr>
          <a:xfrm>
            <a:off x="4116388" y="1778000"/>
            <a:ext cx="0" cy="322412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F90AB640-CB66-4428-A08C-4F830E481CDF}"/>
              </a:ext>
            </a:extLst>
          </p:cNvPr>
          <p:cNvCxnSpPr>
            <a:cxnSpLocks/>
          </p:cNvCxnSpPr>
          <p:nvPr/>
        </p:nvCxnSpPr>
        <p:spPr>
          <a:xfrm>
            <a:off x="4416558" y="1788160"/>
            <a:ext cx="0" cy="320147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CBDFC82-A149-4633-B156-8889E7C87356}"/>
              </a:ext>
            </a:extLst>
          </p:cNvPr>
          <p:cNvCxnSpPr>
            <a:cxnSpLocks/>
          </p:cNvCxnSpPr>
          <p:nvPr/>
        </p:nvCxnSpPr>
        <p:spPr>
          <a:xfrm flipV="1">
            <a:off x="4107653" y="2409626"/>
            <a:ext cx="3573307" cy="2853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208B9B0C-4E8D-44A2-845B-23074B574F34}"/>
              </a:ext>
            </a:extLst>
          </p:cNvPr>
          <p:cNvCxnSpPr>
            <a:cxnSpLocks/>
          </p:cNvCxnSpPr>
          <p:nvPr/>
        </p:nvCxnSpPr>
        <p:spPr>
          <a:xfrm>
            <a:off x="4416558" y="3745663"/>
            <a:ext cx="3264402" cy="11061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533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E959B70-7076-4A1B-AA79-24366F5E7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690694"/>
            <a:ext cx="11376024" cy="1588185"/>
          </a:xfrm>
        </p:spPr>
        <p:txBody>
          <a:bodyPr numCol="1"/>
          <a:lstStyle/>
          <a:p>
            <a:r>
              <a:rPr lang="fr-FR" dirty="0" err="1"/>
              <a:t>Parameters</a:t>
            </a:r>
            <a:r>
              <a:rPr lang="fr-FR" dirty="0"/>
              <a:t> </a:t>
            </a:r>
            <a:r>
              <a:rPr lang="fr-FR" dirty="0" err="1"/>
              <a:t>changing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</a:t>
            </a:r>
            <a:r>
              <a:rPr lang="fr-FR" dirty="0" err="1"/>
              <a:t>ramp</a:t>
            </a:r>
            <a:r>
              <a:rPr lang="fr-FR" dirty="0"/>
              <a:t> :</a:t>
            </a:r>
          </a:p>
          <a:p>
            <a:r>
              <a:rPr lang="fr-FR" dirty="0" err="1"/>
              <a:t>Kinetic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, tunes, </a:t>
            </a:r>
            <a:r>
              <a:rPr lang="fr-FR" dirty="0" err="1"/>
              <a:t>chromaticities</a:t>
            </a:r>
            <a:r>
              <a:rPr lang="fr-FR" dirty="0"/>
              <a:t>, RF voltage (and </a:t>
            </a:r>
            <a:r>
              <a:rPr lang="fr-FR" dirty="0" err="1"/>
              <a:t>wall</a:t>
            </a:r>
            <a:r>
              <a:rPr lang="fr-FR" dirty="0"/>
              <a:t> </a:t>
            </a:r>
            <a:r>
              <a:rPr lang="fr-FR" dirty="0" err="1"/>
              <a:t>impedance</a:t>
            </a:r>
            <a:r>
              <a:rPr lang="fr-FR" dirty="0"/>
              <a:t> </a:t>
            </a:r>
            <a:r>
              <a:rPr lang="fr-FR" dirty="0" err="1"/>
              <a:t>because</a:t>
            </a:r>
            <a:r>
              <a:rPr lang="fr-FR" dirty="0"/>
              <a:t> of indirect </a:t>
            </a:r>
            <a:r>
              <a:rPr lang="fr-FR" dirty="0" err="1"/>
              <a:t>space</a:t>
            </a:r>
            <a:r>
              <a:rPr lang="fr-FR" dirty="0"/>
              <a:t> charge)</a:t>
            </a:r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86537E5-BA50-46C7-9943-74B8ABC2F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Ramp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124918-64D4-4847-A0A2-AB63E31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76E5AD-1A49-47B4-88FA-DF4D0BFE8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 | PS horizontal instability during commissioning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36F415-FDF6-4DDE-AD7A-FF4C92250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C2353E-2A6C-4B54-917A-25C6CC2B6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6" y="1154854"/>
            <a:ext cx="5444173" cy="338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FEBA9B8-B4FB-4F51-A317-A3BD1A8AD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3" y="1303733"/>
            <a:ext cx="5444168" cy="323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C6350B4-6E99-4198-B573-D6785CC6DD6F}"/>
              </a:ext>
            </a:extLst>
          </p:cNvPr>
          <p:cNvCxnSpPr/>
          <p:nvPr/>
        </p:nvCxnSpPr>
        <p:spPr>
          <a:xfrm>
            <a:off x="3322320" y="1564640"/>
            <a:ext cx="0" cy="251968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6C616AE-943A-421F-971B-9A0B5F51B1D5}"/>
              </a:ext>
            </a:extLst>
          </p:cNvPr>
          <p:cNvCxnSpPr>
            <a:cxnSpLocks/>
          </p:cNvCxnSpPr>
          <p:nvPr/>
        </p:nvCxnSpPr>
        <p:spPr>
          <a:xfrm>
            <a:off x="4023360" y="1574800"/>
            <a:ext cx="0" cy="251968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5059ED9-D1E1-41BF-B06F-AA98556334DE}"/>
              </a:ext>
            </a:extLst>
          </p:cNvPr>
          <p:cNvCxnSpPr/>
          <p:nvPr/>
        </p:nvCxnSpPr>
        <p:spPr>
          <a:xfrm>
            <a:off x="4023360" y="2621280"/>
            <a:ext cx="2214880" cy="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441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981C01D-808E-4767-A3BB-E35CAC776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592263"/>
            <a:ext cx="5688013" cy="4608512"/>
          </a:xfrm>
        </p:spPr>
        <p:txBody>
          <a:bodyPr/>
          <a:lstStyle/>
          <a:p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constant </a:t>
            </a:r>
            <a:r>
              <a:rPr lang="fr-FR" dirty="0" err="1"/>
              <a:t>through</a:t>
            </a:r>
            <a:r>
              <a:rPr lang="fr-FR" dirty="0"/>
              <a:t> the </a:t>
            </a:r>
            <a:r>
              <a:rPr lang="fr-FR" dirty="0" err="1"/>
              <a:t>ramp</a:t>
            </a:r>
            <a:endParaRPr lang="fr-FR" dirty="0"/>
          </a:p>
          <a:p>
            <a:r>
              <a:rPr lang="fr-FR" dirty="0" err="1"/>
              <a:t>Rms</a:t>
            </a:r>
            <a:r>
              <a:rPr lang="fr-FR" dirty="0"/>
              <a:t>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obtained</a:t>
            </a:r>
            <a:r>
              <a:rPr lang="fr-FR" dirty="0"/>
              <a:t> by </a:t>
            </a:r>
            <a:r>
              <a:rPr lang="fr-FR" dirty="0" err="1"/>
              <a:t>fitting</a:t>
            </a:r>
            <a:r>
              <a:rPr lang="fr-FR" dirty="0"/>
              <a:t> a </a:t>
            </a:r>
            <a:r>
              <a:rPr lang="fr-FR" dirty="0" err="1"/>
              <a:t>gaussian</a:t>
            </a:r>
            <a:r>
              <a:rPr lang="fr-FR" dirty="0"/>
              <a:t> on the signal at a </a:t>
            </a:r>
            <a:r>
              <a:rPr lang="fr-FR" dirty="0" err="1"/>
              <a:t>given</a:t>
            </a:r>
            <a:r>
              <a:rPr lang="fr-FR" dirty="0"/>
              <a:t> time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 err="1"/>
              <a:t>r.m.s</a:t>
            </a:r>
            <a:r>
              <a:rPr lang="fr-FR" dirty="0"/>
              <a:t>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= 30 ns</a:t>
            </a:r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8C652BA-B562-4BC7-9DC2-73C1FC609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length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78ADED-9EA6-405B-B9CD-3342A9EC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D30126-5DFA-44F9-A05A-F7D248190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 | PS horizontal instability during commissioning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EEAE07-E159-4FCD-A3A3-5409C6CF4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7D3056-5B38-49EE-A868-228C4AEB8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9" y="1592263"/>
            <a:ext cx="5065800" cy="441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97F6BE0-9486-48B6-895C-EEC9D49D4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979" y="2902591"/>
            <a:ext cx="3573462" cy="275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03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206031E-119B-4A66-B7B2-40EC0EB8B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339366"/>
            <a:ext cx="11376024" cy="3691354"/>
          </a:xfrm>
        </p:spPr>
        <p:txBody>
          <a:bodyPr/>
          <a:lstStyle/>
          <a:p>
            <a:r>
              <a:rPr lang="fr-FR" dirty="0" err="1">
                <a:latin typeface="+mj-lt"/>
              </a:rPr>
              <a:t>parameters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is</a:t>
            </a:r>
            <a:r>
              <a:rPr lang="fr-FR" dirty="0">
                <a:latin typeface="+mj-lt"/>
              </a:rPr>
              <a:t> an </a:t>
            </a:r>
            <a:r>
              <a:rPr lang="fr-FR" dirty="0" err="1">
                <a:latin typeface="+mj-lt"/>
              </a:rPr>
              <a:t>array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with</a:t>
            </a:r>
            <a:r>
              <a:rPr lang="fr-FR" dirty="0">
                <a:latin typeface="+mj-lt"/>
              </a:rPr>
              <a:t> one </a:t>
            </a:r>
            <a:r>
              <a:rPr lang="fr-FR" dirty="0" err="1">
                <a:latin typeface="+mj-lt"/>
              </a:rPr>
              <a:t>row</a:t>
            </a:r>
            <a:r>
              <a:rPr lang="fr-FR" dirty="0">
                <a:latin typeface="+mj-lt"/>
              </a:rPr>
              <a:t> per </a:t>
            </a:r>
            <a:r>
              <a:rPr lang="fr-FR" dirty="0" err="1">
                <a:latin typeface="+mj-lt"/>
              </a:rPr>
              <a:t>turn</a:t>
            </a:r>
            <a:r>
              <a:rPr lang="fr-FR" dirty="0">
                <a:latin typeface="+mj-lt"/>
              </a:rPr>
              <a:t> and one </a:t>
            </a:r>
            <a:r>
              <a:rPr lang="fr-FR" dirty="0" err="1">
                <a:latin typeface="+mj-lt"/>
              </a:rPr>
              <a:t>column</a:t>
            </a:r>
            <a:r>
              <a:rPr lang="fr-FR" dirty="0">
                <a:latin typeface="+mj-lt"/>
              </a:rPr>
              <a:t> per </a:t>
            </a:r>
            <a:r>
              <a:rPr lang="fr-FR" dirty="0" err="1">
                <a:latin typeface="+mj-lt"/>
              </a:rPr>
              <a:t>parameter</a:t>
            </a:r>
            <a:r>
              <a:rPr lang="fr-FR" dirty="0">
                <a:latin typeface="+mj-lt"/>
              </a:rPr>
              <a:t> (tune, </a:t>
            </a:r>
            <a:r>
              <a:rPr lang="fr-FR" dirty="0" err="1">
                <a:latin typeface="+mj-lt"/>
              </a:rPr>
              <a:t>chromaticity</a:t>
            </a:r>
            <a:r>
              <a:rPr lang="fr-FR" dirty="0">
                <a:latin typeface="+mj-lt"/>
              </a:rPr>
              <a:t>, </a:t>
            </a:r>
            <a:r>
              <a:rPr lang="fr-FR" dirty="0" err="1">
                <a:latin typeface="+mj-lt"/>
              </a:rPr>
              <a:t>etc</a:t>
            </a:r>
            <a:r>
              <a:rPr lang="fr-FR" dirty="0">
                <a:latin typeface="+mj-lt"/>
              </a:rPr>
              <a:t>)</a:t>
            </a:r>
          </a:p>
          <a:p>
            <a:r>
              <a:rPr lang="en-US" dirty="0">
                <a:latin typeface="+mj-lt"/>
              </a:rPr>
              <a:t>The wall wake has been computed for several energies, it can be interpolated for all the ramp energies</a:t>
            </a:r>
          </a:p>
          <a:p>
            <a:r>
              <a:rPr lang="en-US" dirty="0">
                <a:latin typeface="+mj-lt"/>
              </a:rPr>
              <a:t>It might be a better idea to change the wall wake every X turns instead of every turn</a:t>
            </a:r>
          </a:p>
          <a:p>
            <a:r>
              <a:rPr lang="en-US" dirty="0">
                <a:latin typeface="+mj-lt"/>
                <a:ea typeface="Calibri" panose="020F0502020204030204" pitchFamily="34" charset="0"/>
              </a:rPr>
              <a:t>Is the multi-turns wake applied the same turn it is generated ?</a:t>
            </a:r>
            <a:endParaRPr lang="en-US" dirty="0">
              <a:effectLst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7368DBC-0617-4F05-92DC-65FF3D4EE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PyHEADTAIL</a:t>
            </a:r>
            <a:r>
              <a:rPr lang="fr-FR" dirty="0"/>
              <a:t> </a:t>
            </a:r>
            <a:r>
              <a:rPr lang="fr-FR" dirty="0" err="1"/>
              <a:t>implementation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5F5EDC-3739-4484-896B-7E203A9C8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07E-095E-4B12-90D0-049E02689F25}" type="datetime1">
              <a:rPr lang="fr-FR" smtClean="0"/>
              <a:t>06/05/2021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826FEF-0E82-47C8-B39A-797B8BEDE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Sébastien Joly | PS horizontal instability during commissioning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F47A8B-0F75-405C-B0B4-813A4DCBF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80152A-003F-4183-A789-C76803163B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83" t="50000" r="7250" b="24444"/>
          <a:stretch/>
        </p:blipFill>
        <p:spPr>
          <a:xfrm>
            <a:off x="407987" y="1151466"/>
            <a:ext cx="977392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61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29141</TotalTime>
  <Words>203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PS horizontal instability during commissioning</vt:lpstr>
      <vt:lpstr>Horizontal instabilities observed during ramp</vt:lpstr>
      <vt:lpstr>Ramp parameters</vt:lpstr>
      <vt:lpstr>Bunch length</vt:lpstr>
      <vt:lpstr>PyHEADTAIL implementation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Sebastien Joly</dc:creator>
  <cp:lastModifiedBy>Sebastien Joly</cp:lastModifiedBy>
  <cp:revision>249</cp:revision>
  <dcterms:created xsi:type="dcterms:W3CDTF">2020-02-28T08:13:26Z</dcterms:created>
  <dcterms:modified xsi:type="dcterms:W3CDTF">2021-05-06T12:04:56Z</dcterms:modified>
</cp:coreProperties>
</file>