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46" r:id="rId3"/>
    <p:sldId id="320" r:id="rId4"/>
    <p:sldId id="321" r:id="rId5"/>
    <p:sldId id="344" r:id="rId6"/>
    <p:sldId id="345" r:id="rId7"/>
    <p:sldId id="342" r:id="rId8"/>
    <p:sldId id="348" r:id="rId9"/>
    <p:sldId id="349" r:id="rId10"/>
    <p:sldId id="339" r:id="rId11"/>
    <p:sldId id="323" r:id="rId12"/>
    <p:sldId id="334" r:id="rId13"/>
    <p:sldId id="34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3C3"/>
    <a:srgbClr val="2E528F"/>
    <a:srgbClr val="0E4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34"/>
    <p:restoredTop sz="88092"/>
  </p:normalViewPr>
  <p:slideViewPr>
    <p:cSldViewPr snapToGrid="0" snapToObjects="1">
      <p:cViewPr varScale="1">
        <p:scale>
          <a:sx n="74" d="100"/>
          <a:sy n="74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66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62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6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1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2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77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54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62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38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47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47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3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82A-16C3-DF4C-A618-921CDA87F1BA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E4958-96FF-7F43-A85A-E30DEED16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E8E-CC0A-D343-BF08-D5900191FF50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6E60-7CF4-8642-A477-2CF5F5F95E1E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B69F-866E-E34D-8A79-34F561CB4183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FD11D-8174-614E-B25A-E204303D50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14A45-6389-A543-B10B-89ED68D2B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758-ED93-4849-8E80-488825A9315B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2404-4F6E-FA4A-9D83-2DBA176031F7}" type="datetime1">
              <a:rPr lang="de-CH" smtClean="0"/>
              <a:t>05.05.21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BFDA-E13D-A749-9B5F-AEC56E9E2A72}" type="datetime1">
              <a:rPr lang="de-CH" smtClean="0"/>
              <a:t>05.05.21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76-E385-414D-8A30-C4BF371F02A5}" type="datetime1">
              <a:rPr lang="de-CH" smtClean="0"/>
              <a:t>05.05.21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AC8C-EF82-B441-91F4-A116C3F9F97F}" type="datetime1">
              <a:rPr lang="de-CH" smtClean="0"/>
              <a:t>05.05.21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0FF9-9355-934E-9391-C112A73E50BD}" type="datetime1">
              <a:rPr lang="de-CH" smtClean="0"/>
              <a:t>05.05.21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3BC-C4BA-B647-B3D5-8872CA784074}" type="datetime1">
              <a:rPr lang="de-CH" smtClean="0"/>
              <a:t>05.05.21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5D6C-8FC2-2246-A3BD-89E9AD397B95}" type="datetime1">
              <a:rPr lang="de-CH" smtClean="0"/>
              <a:t>05.05.21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007418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vid-19-inform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www.bag.admin.ch/bag/en/home/krankheiten/ausbrueche-epidemien-pandemien/aktuelle-ausbrueche-epidemien/novel-cov/empfehlungen-fuer-reisende/liste.html#85861017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5850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indico.cern.ch/event/995850/page/22435-programme-at-a-glanc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0726/overvie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03591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16137"/>
          </a:xfrm>
        </p:spPr>
        <p:txBody>
          <a:bodyPr/>
          <a:lstStyle/>
          <a:p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Giovanni Rumolo</a:t>
            </a:r>
          </a:p>
          <a:p>
            <a:r>
              <a:rPr lang="en-US" sz="2000" dirty="0"/>
              <a:t>CEI Section Meeting, 06/05/2020</a:t>
            </a:r>
          </a:p>
          <a:p>
            <a:r>
              <a:rPr lang="en-US" sz="2000" dirty="0">
                <a:hlinkClick r:id="rId2"/>
              </a:rPr>
              <a:t>https://indico.cern.ch/event/1007418/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12C-ADBC-AA4D-B8E9-202F48D8A4E6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5F4556E7-E905-E749-B711-81221171F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636" y="1293813"/>
            <a:ext cx="1595164" cy="489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News from LHC:</a:t>
            </a:r>
          </a:p>
          <a:p>
            <a:pPr lvl="1"/>
            <a:r>
              <a:rPr lang="en-US" dirty="0"/>
              <a:t>Observed voltage spikes after quench triggered extensive measurements on </a:t>
            </a:r>
            <a:r>
              <a:rPr lang="en-US" b="1" dirty="0"/>
              <a:t>B28L8</a:t>
            </a:r>
          </a:p>
          <a:p>
            <a:pPr lvl="1"/>
            <a:r>
              <a:rPr lang="en-US" dirty="0"/>
              <a:t>These measurements unfortunately confirmed that the instrumentation and one quench heater of the magnet are damaged</a:t>
            </a:r>
          </a:p>
          <a:p>
            <a:pPr lvl="1"/>
            <a:r>
              <a:rPr lang="en-US" dirty="0"/>
              <a:t>These defects justify the magnet replacement since it is impossible to repair the faults in the tunnel. Therefore, ATS management decided last Friday to proceed with the </a:t>
            </a:r>
            <a:r>
              <a:rPr lang="en-US" b="1" dirty="0"/>
              <a:t>full warming up of the sector 78 and preparation for the replacement of the magnet</a:t>
            </a:r>
            <a:endParaRPr lang="en-US" dirty="0"/>
          </a:p>
          <a:p>
            <a:pPr lvl="1"/>
            <a:r>
              <a:rPr lang="en-US" dirty="0"/>
              <a:t>The risks of continuing training in other sectors have been deemed acceptable</a:t>
            </a:r>
          </a:p>
          <a:p>
            <a:pPr lvl="1"/>
            <a:r>
              <a:rPr lang="en-US" dirty="0"/>
              <a:t>The warming up started last Monday, details and outline of the recovery plan will be presented and discussed at next LMC</a:t>
            </a:r>
          </a:p>
          <a:p>
            <a:pPr lvl="2"/>
            <a:r>
              <a:rPr lang="en-US" dirty="0"/>
              <a:t>Impact on LHC beam test in Weeks 39 and 40?</a:t>
            </a:r>
          </a:p>
          <a:p>
            <a:pPr lvl="2"/>
            <a:r>
              <a:rPr lang="en-US" dirty="0"/>
              <a:t>Impact on LHC restart in 2021? </a:t>
            </a:r>
            <a:r>
              <a:rPr lang="en-US" dirty="0">
                <a:sym typeface="Wingdings" pitchFamily="2" charset="2"/>
              </a:rPr>
              <a:t> Meeting on 7 June between ATS management and LHC experiments to confirm roadmap of LHC physics restart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53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C7EC1-7577-BA44-89EF-669FA65DF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989" b="31767"/>
          <a:stretch/>
        </p:blipFill>
        <p:spPr>
          <a:xfrm>
            <a:off x="2393206" y="2112577"/>
            <a:ext cx="7083552" cy="368913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EF5B688-9A64-DD4C-81CB-3FDFBCAD5F74}"/>
              </a:ext>
            </a:extLst>
          </p:cNvPr>
          <p:cNvSpPr/>
          <p:nvPr/>
        </p:nvSpPr>
        <p:spPr>
          <a:xfrm>
            <a:off x="5423568" y="3252947"/>
            <a:ext cx="560522" cy="15597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D6459-3A89-C947-932F-B78DF912D390}"/>
              </a:ext>
            </a:extLst>
          </p:cNvPr>
          <p:cNvSpPr txBox="1"/>
          <p:nvPr/>
        </p:nvSpPr>
        <p:spPr>
          <a:xfrm>
            <a:off x="5583255" y="3535331"/>
            <a:ext cx="1414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528F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541761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PS</a:t>
            </a:r>
          </a:p>
          <a:p>
            <a:pPr lvl="1"/>
            <a:r>
              <a:rPr lang="en-US" dirty="0"/>
              <a:t>Starting systematic studies of emittance growth with LHC beams</a:t>
            </a:r>
          </a:p>
          <a:p>
            <a:pPr lvl="1"/>
            <a:r>
              <a:rPr lang="en-US" dirty="0"/>
              <a:t>Space charge at injection will be the big challenge in the PS for emittance preservation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E3D42938-DFBF-EF41-A93C-2BCFEA827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730110"/>
            <a:ext cx="4544638" cy="3421845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0A8A0DF-6CC9-BC44-B501-8A81CBAB7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279" y="2730110"/>
            <a:ext cx="5286521" cy="342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96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SPS</a:t>
            </a:r>
          </a:p>
          <a:p>
            <a:pPr lvl="1"/>
            <a:r>
              <a:rPr lang="en-US" dirty="0"/>
              <a:t>LHCPILOT now accelerated to 450 GeV</a:t>
            </a:r>
          </a:p>
          <a:p>
            <a:pPr lvl="1"/>
            <a:r>
              <a:rPr lang="en-US"/>
              <a:t>Using low </a:t>
            </a:r>
            <a:r>
              <a:rPr lang="en-US" dirty="0"/>
              <a:t>MTE beam for aperture scan, possible vertical aperture restriction at ZS location, requires the exchange of a vacuum chamber – intervention to be coordinated to possibly install a sample in in-situ SEY measurement device (rotatable sample)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943D4B-425D-EE4B-8747-7BFA6D30C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541" y="3033952"/>
            <a:ext cx="4610636" cy="336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76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Welcome to two new arrivals in our section</a:t>
            </a:r>
          </a:p>
          <a:p>
            <a:pPr lvl="1"/>
            <a:r>
              <a:rPr lang="en-US" dirty="0"/>
              <a:t>Dalia El Dali (TECH)</a:t>
            </a:r>
          </a:p>
          <a:p>
            <a:pPr lvl="1"/>
            <a:r>
              <a:rPr lang="en-US" dirty="0"/>
              <a:t>Peter </a:t>
            </a:r>
            <a:r>
              <a:rPr lang="en-US" dirty="0" err="1"/>
              <a:t>Kicsiny</a:t>
            </a:r>
            <a:r>
              <a:rPr lang="en-US" dirty="0"/>
              <a:t> (DOCT)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You should have both received notification that you are enlisted to participate in the CAS “Introduction to Accelerator Physics”, foreseen to take place in Kaunas, Lithuania, from 5 to 18 September 2021 (tbc at the beginning of August)</a:t>
            </a:r>
          </a:p>
          <a:p>
            <a:pPr lvl="1"/>
            <a:r>
              <a:rPr lang="en-US" dirty="0"/>
              <a:t>Please follow instructions for registration as provided by our administrative assistant (Alessia)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6686BF-0032-9A4C-95EF-559695FB4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631" y="1785340"/>
            <a:ext cx="1556544" cy="1929600"/>
          </a:xfrm>
          <a:prstGeom prst="rect">
            <a:avLst/>
          </a:prstGeom>
        </p:spPr>
      </p:pic>
      <p:pic>
        <p:nvPicPr>
          <p:cNvPr id="10" name="Picture 9" descr="A picture containing person, indoor, posing&#10;&#10;Description automatically generated">
            <a:extLst>
              <a:ext uri="{FF2B5EF4-FFF2-40B4-BE49-F238E27FC236}">
                <a16:creationId xmlns:a16="http://schemas.microsoft.com/office/drawing/2014/main" id="{186D878E-45BE-1E4E-8423-90FD29EA5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7250" y="1785340"/>
            <a:ext cx="15367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6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Covid-19 general info</a:t>
            </a:r>
          </a:p>
          <a:p>
            <a:pPr lvl="1"/>
            <a:r>
              <a:rPr lang="en-US" dirty="0"/>
              <a:t>Current teleworking measures have been extended </a:t>
            </a:r>
            <a:r>
              <a:rPr lang="en-US" u="sng" dirty="0">
                <a:highlight>
                  <a:srgbClr val="FFFF00"/>
                </a:highlight>
              </a:rPr>
              <a:t>up to the 14 May 2021</a:t>
            </a:r>
            <a:r>
              <a:rPr lang="en-US" dirty="0"/>
              <a:t>. Please keep </a:t>
            </a:r>
            <a:r>
              <a:rPr lang="en-US" b="1" dirty="0"/>
              <a:t>your EDH leave status up to date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It is under discussion and on track for approval that even after Covid </a:t>
            </a:r>
            <a:r>
              <a:rPr lang="en-US" b="1" dirty="0"/>
              <a:t>teleworking @CERN will still be possible for up to 40% of the time</a:t>
            </a:r>
            <a:r>
              <a:rPr lang="en-US" dirty="0"/>
              <a:t> (2 days per week) only with the agreement of the supervisor and with no previous arrangement plans</a:t>
            </a:r>
          </a:p>
          <a:p>
            <a:pPr lvl="1"/>
            <a:r>
              <a:rPr lang="en-US" dirty="0"/>
              <a:t>Covid caseload seems to be gradually improving in the host countries </a:t>
            </a:r>
            <a:r>
              <a:rPr lang="en-US" dirty="0">
                <a:sym typeface="Wingdings" pitchFamily="2" charset="2"/>
              </a:rPr>
              <a:t> </a:t>
            </a:r>
            <a:endParaRPr lang="en-US" dirty="0"/>
          </a:p>
          <a:p>
            <a:r>
              <a:rPr lang="en-US" dirty="0"/>
              <a:t>More information to be found in </a:t>
            </a:r>
          </a:p>
          <a:p>
            <a:pPr lvl="1"/>
            <a:r>
              <a:rPr lang="en-US" dirty="0">
                <a:hlinkClick r:id="rId3"/>
              </a:rPr>
              <a:t>CERN Covid-19 info page </a:t>
            </a:r>
            <a:r>
              <a:rPr lang="en-US" dirty="0"/>
              <a:t>(especially links </a:t>
            </a:r>
            <a:br>
              <a:rPr lang="en-US" dirty="0"/>
            </a:br>
            <a:r>
              <a:rPr lang="en-US" dirty="0"/>
              <a:t>recently updated)</a:t>
            </a:r>
          </a:p>
          <a:p>
            <a:pPr lvl="1"/>
            <a:r>
              <a:rPr lang="en-US" dirty="0"/>
              <a:t>Weekly ‘Covid-19 updates’ e-mail</a:t>
            </a:r>
          </a:p>
          <a:p>
            <a:pPr lvl="1"/>
            <a:r>
              <a:rPr lang="en-US" dirty="0"/>
              <a:t>List of high-risk countries/areas for </a:t>
            </a:r>
            <a:br>
              <a:rPr lang="en-US" dirty="0"/>
            </a:br>
            <a:r>
              <a:rPr lang="en-US" dirty="0"/>
              <a:t>Switzerland </a:t>
            </a:r>
            <a:r>
              <a:rPr lang="en-US" dirty="0">
                <a:hlinkClick r:id="rId4"/>
              </a:rPr>
              <a:t>here</a:t>
            </a:r>
            <a:r>
              <a:rPr lang="en-US" dirty="0"/>
              <a:t> (constantly updated)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B847C2-1B5E-C94F-8EAC-CAEA5BB056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7296"/>
          <a:stretch/>
        </p:blipFill>
        <p:spPr>
          <a:xfrm>
            <a:off x="5900468" y="3775497"/>
            <a:ext cx="6290529" cy="23764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AD4F74-26B1-D94F-AD02-E06BB930F7CF}"/>
              </a:ext>
            </a:extLst>
          </p:cNvPr>
          <p:cNvSpPr txBox="1"/>
          <p:nvPr/>
        </p:nvSpPr>
        <p:spPr>
          <a:xfrm>
            <a:off x="6676845" y="3659221"/>
            <a:ext cx="96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</a:t>
            </a:r>
          </a:p>
        </p:txBody>
      </p:sp>
    </p:spTree>
    <p:extLst>
      <p:ext uri="{BB962C8B-B14F-4D97-AF65-F5344CB8AC3E}">
        <p14:creationId xmlns:p14="http://schemas.microsoft.com/office/powerpoint/2010/main" val="2596232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Space management, what’s in store for ABP (G. Roy):</a:t>
            </a:r>
          </a:p>
          <a:p>
            <a:pPr lvl="1"/>
            <a:r>
              <a:rPr lang="en-US" dirty="0"/>
              <a:t>Rearrangement of ABP-HSL labs + storage space currently spread over Bldgs. 6, 9 and 152</a:t>
            </a:r>
          </a:p>
          <a:p>
            <a:pPr lvl="1"/>
            <a:r>
              <a:rPr lang="en-US" dirty="0"/>
              <a:t>Reduction of occupancy of all shared offices in post-Covid</a:t>
            </a:r>
          </a:p>
          <a:p>
            <a:pPr lvl="2"/>
            <a:r>
              <a:rPr lang="en-US" dirty="0"/>
              <a:t>Originally large modules (20 to 24 m</a:t>
            </a:r>
            <a:r>
              <a:rPr lang="en-US" baseline="30000" dirty="0"/>
              <a:t>2</a:t>
            </a:r>
            <a:r>
              <a:rPr lang="en-US" dirty="0"/>
              <a:t>) equipped with 6</a:t>
            </a:r>
            <a:br>
              <a:rPr lang="en-US" dirty="0"/>
            </a:br>
            <a:r>
              <a:rPr lang="en-US" dirty="0"/>
              <a:t>desks and storage cabinets</a:t>
            </a:r>
          </a:p>
          <a:p>
            <a:pPr lvl="2"/>
            <a:r>
              <a:rPr lang="en-US" dirty="0"/>
              <a:t>Move to a configuration with 4 desks and storage cabinets</a:t>
            </a:r>
          </a:p>
          <a:p>
            <a:pPr lvl="2"/>
            <a:r>
              <a:rPr lang="en-US" dirty="0"/>
              <a:t>Mainly driven by noise perturbation, lack of concentration,</a:t>
            </a:r>
            <a:br>
              <a:rPr lang="en-US" dirty="0"/>
            </a:br>
            <a:r>
              <a:rPr lang="en-US" dirty="0"/>
              <a:t>possibly amplified in the future with more and more online</a:t>
            </a:r>
            <a:br>
              <a:rPr lang="en-US" dirty="0"/>
            </a:br>
            <a:r>
              <a:rPr lang="en-US" dirty="0"/>
              <a:t>meetings</a:t>
            </a:r>
          </a:p>
          <a:p>
            <a:pPr lvl="2"/>
            <a:r>
              <a:rPr lang="en-US" dirty="0"/>
              <a:t>Need to identify at least five additional large modules with</a:t>
            </a:r>
            <a:br>
              <a:rPr lang="en-US" dirty="0"/>
            </a:br>
            <a:r>
              <a:rPr lang="en-US" dirty="0"/>
              <a:t>respect to what we have today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DDED358-D2A6-ED41-ABF5-B78E224878D0}"/>
              </a:ext>
            </a:extLst>
          </p:cNvPr>
          <p:cNvGrpSpPr/>
          <p:nvPr/>
        </p:nvGrpSpPr>
        <p:grpSpPr>
          <a:xfrm>
            <a:off x="8571620" y="2019657"/>
            <a:ext cx="2565786" cy="4336693"/>
            <a:chOff x="8812306" y="865187"/>
            <a:chExt cx="3073400" cy="55118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A427FFC-8CEA-CA4E-B486-781EE8596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12306" y="865187"/>
              <a:ext cx="3073400" cy="551180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C735BE5-75C6-024E-8801-A3C19C4E3102}"/>
                </a:ext>
              </a:extLst>
            </p:cNvPr>
            <p:cNvSpPr/>
            <p:nvPr/>
          </p:nvSpPr>
          <p:spPr>
            <a:xfrm>
              <a:off x="9210136" y="1437736"/>
              <a:ext cx="500332" cy="962208"/>
            </a:xfrm>
            <a:prstGeom prst="rect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E94ECD2-C891-504B-A694-7CA20FFA3303}"/>
                </a:ext>
              </a:extLst>
            </p:cNvPr>
            <p:cNvSpPr/>
            <p:nvPr/>
          </p:nvSpPr>
          <p:spPr>
            <a:xfrm>
              <a:off x="9205460" y="4092630"/>
              <a:ext cx="500332" cy="962208"/>
            </a:xfrm>
            <a:prstGeom prst="rect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DB1650D-A7AC-DB46-9665-F96C67BF1A7F}"/>
                </a:ext>
              </a:extLst>
            </p:cNvPr>
            <p:cNvSpPr/>
            <p:nvPr/>
          </p:nvSpPr>
          <p:spPr>
            <a:xfrm>
              <a:off x="10942714" y="1416734"/>
              <a:ext cx="500332" cy="983210"/>
            </a:xfrm>
            <a:prstGeom prst="rect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D82FB58-3714-A248-B07B-F948E3F24506}"/>
                </a:ext>
              </a:extLst>
            </p:cNvPr>
            <p:cNvSpPr/>
            <p:nvPr/>
          </p:nvSpPr>
          <p:spPr>
            <a:xfrm>
              <a:off x="10938038" y="4071628"/>
              <a:ext cx="500332" cy="983210"/>
            </a:xfrm>
            <a:prstGeom prst="rect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773CA51-650B-8347-B1D0-E4ED6415DA76}"/>
                </a:ext>
              </a:extLst>
            </p:cNvPr>
            <p:cNvGrpSpPr/>
            <p:nvPr/>
          </p:nvGrpSpPr>
          <p:grpSpPr>
            <a:xfrm>
              <a:off x="9204654" y="2392933"/>
              <a:ext cx="604118" cy="257176"/>
              <a:chOff x="9052254" y="2240533"/>
              <a:chExt cx="604118" cy="257176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8293D4C-382B-354A-91CE-7784CCB2D507}"/>
                  </a:ext>
                </a:extLst>
              </p:cNvPr>
              <p:cNvSpPr/>
              <p:nvPr/>
            </p:nvSpPr>
            <p:spPr>
              <a:xfrm>
                <a:off x="9156040" y="2240533"/>
                <a:ext cx="500332" cy="252501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4684AC27-EB0D-B34E-A701-BAD38CD94A73}"/>
                  </a:ext>
                </a:extLst>
              </p:cNvPr>
              <p:cNvSpPr/>
              <p:nvPr/>
            </p:nvSpPr>
            <p:spPr>
              <a:xfrm>
                <a:off x="9106888" y="2245207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6CD4F0DE-11AC-A949-AA9F-BA4473BD2FC1}"/>
                  </a:ext>
                </a:extLst>
              </p:cNvPr>
              <p:cNvSpPr/>
              <p:nvPr/>
            </p:nvSpPr>
            <p:spPr>
              <a:xfrm>
                <a:off x="9052254" y="2242870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D3EC739-DD50-D849-98F9-8DC0A4EDEB25}"/>
                </a:ext>
              </a:extLst>
            </p:cNvPr>
            <p:cNvGrpSpPr/>
            <p:nvPr/>
          </p:nvGrpSpPr>
          <p:grpSpPr>
            <a:xfrm>
              <a:off x="9205460" y="5061848"/>
              <a:ext cx="604118" cy="257176"/>
              <a:chOff x="9052254" y="2240533"/>
              <a:chExt cx="604118" cy="257176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DBEC7098-A7F6-9D4B-A4EC-22AB8DE672D2}"/>
                  </a:ext>
                </a:extLst>
              </p:cNvPr>
              <p:cNvSpPr/>
              <p:nvPr/>
            </p:nvSpPr>
            <p:spPr>
              <a:xfrm>
                <a:off x="9156040" y="2240533"/>
                <a:ext cx="500332" cy="252501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9A97B620-D4A2-0E42-8344-F5C5BE1BD1F0}"/>
                  </a:ext>
                </a:extLst>
              </p:cNvPr>
              <p:cNvSpPr/>
              <p:nvPr/>
            </p:nvSpPr>
            <p:spPr>
              <a:xfrm>
                <a:off x="9106888" y="2245207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84FFF1CC-7B1C-8C46-BB08-1EB5600547CF}"/>
                  </a:ext>
                </a:extLst>
              </p:cNvPr>
              <p:cNvSpPr/>
              <p:nvPr/>
            </p:nvSpPr>
            <p:spPr>
              <a:xfrm>
                <a:off x="9052254" y="2242870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B92D1EC-3FBD-894A-80B3-B3117E2F5929}"/>
                </a:ext>
              </a:extLst>
            </p:cNvPr>
            <p:cNvGrpSpPr/>
            <p:nvPr/>
          </p:nvGrpSpPr>
          <p:grpSpPr>
            <a:xfrm rot="10800000">
              <a:off x="10838928" y="2402039"/>
              <a:ext cx="604118" cy="257176"/>
              <a:chOff x="9052254" y="2240533"/>
              <a:chExt cx="604118" cy="257176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7FFE88BB-D782-1443-B3E6-5F6F2E657741}"/>
                  </a:ext>
                </a:extLst>
              </p:cNvPr>
              <p:cNvSpPr/>
              <p:nvPr/>
            </p:nvSpPr>
            <p:spPr>
              <a:xfrm>
                <a:off x="9156040" y="2240533"/>
                <a:ext cx="500332" cy="252501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209A64C-55ED-5A4C-B6CE-0F176607C713}"/>
                  </a:ext>
                </a:extLst>
              </p:cNvPr>
              <p:cNvSpPr/>
              <p:nvPr/>
            </p:nvSpPr>
            <p:spPr>
              <a:xfrm>
                <a:off x="9106888" y="2245207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8B8B4EF0-FB6F-DB4E-97CC-D2A8B7CC1F81}"/>
                  </a:ext>
                </a:extLst>
              </p:cNvPr>
              <p:cNvSpPr/>
              <p:nvPr/>
            </p:nvSpPr>
            <p:spPr>
              <a:xfrm>
                <a:off x="9052254" y="2242870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B7683A-7DB2-1D43-9D71-129EB935CD99}"/>
                </a:ext>
              </a:extLst>
            </p:cNvPr>
            <p:cNvGrpSpPr/>
            <p:nvPr/>
          </p:nvGrpSpPr>
          <p:grpSpPr>
            <a:xfrm rot="10800000">
              <a:off x="10836187" y="5054838"/>
              <a:ext cx="604118" cy="257176"/>
              <a:chOff x="9052254" y="2240533"/>
              <a:chExt cx="604118" cy="257176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74EA5B9-7B86-CE4C-AB4A-6D66A50C7A66}"/>
                  </a:ext>
                </a:extLst>
              </p:cNvPr>
              <p:cNvSpPr/>
              <p:nvPr/>
            </p:nvSpPr>
            <p:spPr>
              <a:xfrm>
                <a:off x="9156040" y="2240533"/>
                <a:ext cx="500332" cy="252501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BAB7DB4-D768-9A46-9841-1D7D7ED22CD3}"/>
                  </a:ext>
                </a:extLst>
              </p:cNvPr>
              <p:cNvSpPr/>
              <p:nvPr/>
            </p:nvSpPr>
            <p:spPr>
              <a:xfrm>
                <a:off x="9106888" y="2245207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D1A6F30-91D2-4E44-BC33-0EE1F6DBDBAD}"/>
                  </a:ext>
                </a:extLst>
              </p:cNvPr>
              <p:cNvSpPr/>
              <p:nvPr/>
            </p:nvSpPr>
            <p:spPr>
              <a:xfrm>
                <a:off x="9052254" y="2242870"/>
                <a:ext cx="500332" cy="252502"/>
              </a:xfrm>
              <a:prstGeom prst="rect">
                <a:avLst/>
              </a:prstGeom>
              <a:solidFill>
                <a:srgbClr val="4D59C3"/>
              </a:solidFill>
              <a:ln w="12700" cap="flat" cmpd="sng" algn="ctr">
                <a:solidFill>
                  <a:srgbClr val="A44DC3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p:grpSp>
        <p:sp>
          <p:nvSpPr>
            <p:cNvPr id="48" name="Chord 47">
              <a:extLst>
                <a:ext uri="{FF2B5EF4-FFF2-40B4-BE49-F238E27FC236}">
                  <a16:creationId xmlns:a16="http://schemas.microsoft.com/office/drawing/2014/main" id="{D2FBF7A6-0627-6C4D-9743-DBF3B6D37600}"/>
                </a:ext>
              </a:extLst>
            </p:cNvPr>
            <p:cNvSpPr/>
            <p:nvPr/>
          </p:nvSpPr>
          <p:spPr>
            <a:xfrm rot="3054528">
              <a:off x="10572595" y="1772951"/>
              <a:ext cx="390618" cy="372862"/>
            </a:xfrm>
            <a:prstGeom prst="chord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49" name="Chord 48">
              <a:extLst>
                <a:ext uri="{FF2B5EF4-FFF2-40B4-BE49-F238E27FC236}">
                  <a16:creationId xmlns:a16="http://schemas.microsoft.com/office/drawing/2014/main" id="{3E769412-D5D8-E84F-BB04-CDFE52D32D88}"/>
                </a:ext>
              </a:extLst>
            </p:cNvPr>
            <p:cNvSpPr/>
            <p:nvPr/>
          </p:nvSpPr>
          <p:spPr>
            <a:xfrm rot="3054528">
              <a:off x="10575530" y="4483933"/>
              <a:ext cx="390618" cy="372862"/>
            </a:xfrm>
            <a:prstGeom prst="chord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50" name="Chord 49">
              <a:extLst>
                <a:ext uri="{FF2B5EF4-FFF2-40B4-BE49-F238E27FC236}">
                  <a16:creationId xmlns:a16="http://schemas.microsoft.com/office/drawing/2014/main" id="{02FFB5D1-EA7A-5340-AF28-43A7C4C29F71}"/>
                </a:ext>
              </a:extLst>
            </p:cNvPr>
            <p:cNvSpPr/>
            <p:nvPr/>
          </p:nvSpPr>
          <p:spPr>
            <a:xfrm rot="10800000">
              <a:off x="9692796" y="1765355"/>
              <a:ext cx="390618" cy="372862"/>
            </a:xfrm>
            <a:prstGeom prst="chord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51" name="Chord 50">
              <a:extLst>
                <a:ext uri="{FF2B5EF4-FFF2-40B4-BE49-F238E27FC236}">
                  <a16:creationId xmlns:a16="http://schemas.microsoft.com/office/drawing/2014/main" id="{03922E42-73EE-8341-9AF1-AEB11035D472}"/>
                </a:ext>
              </a:extLst>
            </p:cNvPr>
            <p:cNvSpPr/>
            <p:nvPr/>
          </p:nvSpPr>
          <p:spPr>
            <a:xfrm rot="10800000">
              <a:off x="9678273" y="4456254"/>
              <a:ext cx="390618" cy="372862"/>
            </a:xfrm>
            <a:prstGeom prst="chord">
              <a:avLst/>
            </a:prstGeom>
            <a:solidFill>
              <a:srgbClr val="A44DC3"/>
            </a:solidFill>
            <a:ln w="12700" cap="flat" cmpd="sng" algn="ctr">
              <a:solidFill>
                <a:srgbClr val="A44DC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83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Space management, what’s in store for ABP (G. Roy):</a:t>
            </a:r>
          </a:p>
          <a:p>
            <a:pPr lvl="1"/>
            <a:r>
              <a:rPr lang="en-US" dirty="0"/>
              <a:t>Rearrangement of ABP-HSL labs + storage space currently spread over Bldgs. 6, 9 and 152</a:t>
            </a:r>
          </a:p>
          <a:p>
            <a:pPr lvl="1"/>
            <a:r>
              <a:rPr lang="en-US" dirty="0"/>
              <a:t>Reduction of occupancy of all shared offices in post-Covid</a:t>
            </a:r>
          </a:p>
          <a:p>
            <a:pPr lvl="1"/>
            <a:r>
              <a:rPr lang="en-US" dirty="0" err="1"/>
              <a:t>Regroupment</a:t>
            </a:r>
            <a:r>
              <a:rPr lang="en-US" dirty="0"/>
              <a:t> of AWAKE personnel currently spread over several buildings</a:t>
            </a:r>
          </a:p>
          <a:p>
            <a:pPr lvl="1"/>
            <a:r>
              <a:rPr lang="en-US" dirty="0"/>
              <a:t>Relocation of impedance lab, </a:t>
            </a:r>
            <a:r>
              <a:rPr lang="en-US" dirty="0" err="1"/>
              <a:t>Ghislain</a:t>
            </a:r>
            <a:r>
              <a:rPr lang="en-US" dirty="0"/>
              <a:t> is aware of ‘specifications’ for possible new location</a:t>
            </a:r>
          </a:p>
          <a:p>
            <a:pPr lvl="1"/>
            <a:r>
              <a:rPr lang="en-US" dirty="0"/>
              <a:t>BE-CEM will be relocated to new building 937 (foreseen delivery end of summer 2021)</a:t>
            </a:r>
          </a:p>
          <a:p>
            <a:pPr lvl="2"/>
            <a:r>
              <a:rPr lang="en-US" dirty="0"/>
              <a:t>Building 628 will be dismantled by September 2021</a:t>
            </a:r>
          </a:p>
          <a:p>
            <a:pPr lvl="2"/>
            <a:r>
              <a:rPr lang="en-US" dirty="0"/>
              <a:t>New space available for ABP in Bldg. 18 (additional offices,</a:t>
            </a:r>
            <a:br>
              <a:rPr lang="en-US" dirty="0"/>
            </a:br>
            <a:r>
              <a:rPr lang="en-US" dirty="0" err="1"/>
              <a:t>bureautel</a:t>
            </a:r>
            <a:r>
              <a:rPr lang="en-US" dirty="0"/>
              <a:t>, space for honorary members currently in Bldg. 561)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8325755-C5B1-F742-AB94-2F24D4DB4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889" y="3726299"/>
            <a:ext cx="3579111" cy="263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9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Space management, what’s in store for ABP (G. Roy):</a:t>
            </a:r>
          </a:p>
          <a:p>
            <a:pPr lvl="1"/>
            <a:r>
              <a:rPr lang="en-US" dirty="0"/>
              <a:t>Rearrangement of ABP-HSL labs + storage space currently spread over Bldgs. 6, 9 and 152</a:t>
            </a:r>
          </a:p>
          <a:p>
            <a:pPr lvl="1"/>
            <a:r>
              <a:rPr lang="en-US" dirty="0"/>
              <a:t>Reduction of occupancy of all shared offices in post-Covid</a:t>
            </a:r>
          </a:p>
          <a:p>
            <a:pPr lvl="1"/>
            <a:r>
              <a:rPr lang="en-US" dirty="0" err="1"/>
              <a:t>Regroupment</a:t>
            </a:r>
            <a:r>
              <a:rPr lang="en-US" dirty="0"/>
              <a:t> of AWAKE personnel currently spread over several buildings</a:t>
            </a:r>
          </a:p>
          <a:p>
            <a:pPr lvl="1"/>
            <a:r>
              <a:rPr lang="en-US" dirty="0"/>
              <a:t>Relocation of impedance lab, </a:t>
            </a:r>
            <a:r>
              <a:rPr lang="en-US" dirty="0" err="1"/>
              <a:t>Ghislain</a:t>
            </a:r>
            <a:r>
              <a:rPr lang="en-US" dirty="0"/>
              <a:t> is aware of ‘specifications’ for possible new location</a:t>
            </a:r>
          </a:p>
          <a:p>
            <a:pPr lvl="1"/>
            <a:r>
              <a:rPr lang="en-US" dirty="0"/>
              <a:t>BE-CEM will be relocated to new building 937 (foreseen delivery end of summer 2021)</a:t>
            </a:r>
          </a:p>
          <a:p>
            <a:pPr lvl="2"/>
            <a:r>
              <a:rPr lang="en-US" dirty="0"/>
              <a:t>Building 628 will be dismantled by September 2021</a:t>
            </a:r>
          </a:p>
          <a:p>
            <a:pPr lvl="2"/>
            <a:r>
              <a:rPr lang="en-US" dirty="0"/>
              <a:t>New space available for ABP in Bldg. 18 (additional offices,</a:t>
            </a:r>
            <a:br>
              <a:rPr lang="en-US" dirty="0"/>
            </a:br>
            <a:r>
              <a:rPr lang="en-US" dirty="0" err="1"/>
              <a:t>bureautel</a:t>
            </a:r>
            <a:r>
              <a:rPr lang="en-US" dirty="0"/>
              <a:t>, space for honorary members currently in Bldg. 561)</a:t>
            </a:r>
          </a:p>
          <a:p>
            <a:pPr lvl="1"/>
            <a:r>
              <a:rPr lang="en-US" dirty="0"/>
              <a:t>ABP hot desking space will be possibly made available at </a:t>
            </a:r>
            <a:br>
              <a:rPr lang="en-US" dirty="0"/>
            </a:br>
            <a:r>
              <a:rPr lang="en-US" dirty="0"/>
              <a:t>the new 777 building in </a:t>
            </a:r>
            <a:r>
              <a:rPr lang="en-US" dirty="0" err="1"/>
              <a:t>Prevessin</a:t>
            </a:r>
            <a:r>
              <a:rPr lang="en-US" dirty="0"/>
              <a:t> for people who may need</a:t>
            </a:r>
            <a:br>
              <a:rPr lang="en-US" dirty="0"/>
            </a:br>
            <a:r>
              <a:rPr lang="en-US" dirty="0"/>
              <a:t>to be closer to the CCC (e.g., doing machine  supervision, </a:t>
            </a:r>
            <a:br>
              <a:rPr lang="en-US" dirty="0"/>
            </a:br>
            <a:r>
              <a:rPr lang="en-US" dirty="0"/>
              <a:t>development or development coordination) </a:t>
            </a:r>
            <a:r>
              <a:rPr lang="en-US" dirty="0">
                <a:sym typeface="Wingdings" pitchFamily="2" charset="2"/>
              </a:rPr>
              <a:t> expected</a:t>
            </a:r>
            <a:br>
              <a:rPr lang="en-US" dirty="0">
                <a:sym typeface="Wingdings" pitchFamily="2" charset="2"/>
              </a:rPr>
            </a:br>
            <a:r>
              <a:rPr lang="en-US" dirty="0"/>
              <a:t>timeline ~3 years to have the building ready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0F028C20-BA2F-7745-A2C0-591C7BE5B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595" y="3595399"/>
            <a:ext cx="4057209" cy="27813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D23378D-F540-C045-B7AE-D539CC62EBD6}"/>
              </a:ext>
            </a:extLst>
          </p:cNvPr>
          <p:cNvSpPr/>
          <p:nvPr/>
        </p:nvSpPr>
        <p:spPr>
          <a:xfrm>
            <a:off x="9815729" y="4084303"/>
            <a:ext cx="1917577" cy="852256"/>
          </a:xfrm>
          <a:prstGeom prst="ellipse">
            <a:avLst/>
          </a:prstGeom>
          <a:solidFill>
            <a:srgbClr val="A44DC3">
              <a:alpha val="48000"/>
            </a:srgbClr>
          </a:solidFill>
          <a:ln w="12700" cap="flat" cmpd="sng" algn="ctr">
            <a:solidFill>
              <a:srgbClr val="A44DC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777</a:t>
            </a:r>
          </a:p>
        </p:txBody>
      </p:sp>
    </p:spTree>
    <p:extLst>
      <p:ext uri="{BB962C8B-B14F-4D97-AF65-F5344CB8AC3E}">
        <p14:creationId xmlns:p14="http://schemas.microsoft.com/office/powerpoint/2010/main" val="2631132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From Space Management Forum:</a:t>
            </a:r>
          </a:p>
          <a:p>
            <a:pPr lvl="1"/>
            <a:r>
              <a:rPr lang="en-US" dirty="0"/>
              <a:t>Mobility @CERN</a:t>
            </a:r>
          </a:p>
          <a:p>
            <a:pPr lvl="2"/>
            <a:r>
              <a:rPr lang="en-US" dirty="0"/>
              <a:t>Car sharing pilot, </a:t>
            </a:r>
            <a:r>
              <a:rPr lang="en-US" dirty="0" err="1"/>
              <a:t>glide.io</a:t>
            </a:r>
            <a:r>
              <a:rPr lang="en-US" dirty="0"/>
              <a:t> new technology under test, may be implemented after covid to all CERN as free-floating scheme</a:t>
            </a:r>
          </a:p>
          <a:p>
            <a:pPr lvl="2"/>
            <a:r>
              <a:rPr lang="en-US" dirty="0"/>
              <a:t>Soft mobility: improvement of bike lanes and bike storage infrastructure (number, robustness, long term storage spaces), encouragement to participate in bike to work challenge</a:t>
            </a:r>
          </a:p>
          <a:p>
            <a:pPr lvl="2"/>
            <a:r>
              <a:rPr lang="en-US" dirty="0"/>
              <a:t>Shuttle service</a:t>
            </a:r>
          </a:p>
          <a:p>
            <a:pPr lvl="3"/>
            <a:r>
              <a:rPr lang="en-US" dirty="0"/>
              <a:t>Improve/increase number of shuttle stops (real bus stops with timetable)</a:t>
            </a:r>
          </a:p>
          <a:p>
            <a:pPr lvl="3"/>
            <a:r>
              <a:rPr lang="en-US" dirty="0"/>
              <a:t>Increase of frequency around lunch time to encourage usage to reach restaurants</a:t>
            </a:r>
          </a:p>
          <a:p>
            <a:pPr lvl="2"/>
            <a:r>
              <a:rPr lang="en-US" dirty="0"/>
              <a:t>Under discussion (need to clear legal issues)</a:t>
            </a:r>
          </a:p>
          <a:p>
            <a:pPr lvl="3"/>
            <a:r>
              <a:rPr lang="en-US" dirty="0"/>
              <a:t>Opening of intra-site tunnels to bicycles and pedestrians </a:t>
            </a:r>
          </a:p>
          <a:p>
            <a:pPr lvl="3"/>
            <a:r>
              <a:rPr lang="en-US" dirty="0"/>
              <a:t>Charging points for electrical vehicles</a:t>
            </a:r>
          </a:p>
          <a:p>
            <a:pPr lvl="1"/>
            <a:r>
              <a:rPr lang="en-US" dirty="0"/>
              <a:t>New buildings: 777 (</a:t>
            </a:r>
            <a:r>
              <a:rPr lang="en-US" dirty="0" err="1"/>
              <a:t>Prevessin</a:t>
            </a:r>
            <a:r>
              <a:rPr lang="en-US" dirty="0"/>
              <a:t> welcome </a:t>
            </a:r>
            <a:r>
              <a:rPr lang="en-US" dirty="0" err="1"/>
              <a:t>centre</a:t>
            </a:r>
            <a:r>
              <a:rPr lang="en-US" dirty="0"/>
              <a:t>), Science Gateway, </a:t>
            </a:r>
            <a:r>
              <a:rPr lang="en-US" dirty="0" err="1"/>
              <a:t>Bldg</a:t>
            </a:r>
            <a:r>
              <a:rPr lang="en-US" dirty="0"/>
              <a:t> 140, </a:t>
            </a:r>
            <a:r>
              <a:rPr lang="en-US" dirty="0" err="1"/>
              <a:t>Bldg</a:t>
            </a:r>
            <a:r>
              <a:rPr lang="en-US" dirty="0"/>
              <a:t> 90 for directorate and management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24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FCC week 2021: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hlinkClick r:id="rId3"/>
              </a:rPr>
              <a:t>Future Circular Collider (FCC) Collaboration Week 2021 </a:t>
            </a:r>
            <a:r>
              <a:rPr lang="en-US" dirty="0"/>
              <a:t>will take place remotely from 28 June to 02 July 2021.</a:t>
            </a:r>
          </a:p>
          <a:p>
            <a:pPr lvl="1"/>
            <a:r>
              <a:rPr lang="en-US" dirty="0"/>
              <a:t>The aim is to bring together the FCC community to share results, to solidify the vision of a circular post-LHC particle-collider research infrastructure and to discuss and plan together for the upcoming study phase that should demonstrate the feasibility of the FCC by end 2025.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hlinkClick r:id="rId4"/>
              </a:rPr>
              <a:t>FCC Week </a:t>
            </a:r>
            <a:r>
              <a:rPr lang="en-US" dirty="0" err="1">
                <a:hlinkClick r:id="rId4"/>
              </a:rPr>
              <a:t>programme</a:t>
            </a:r>
            <a:r>
              <a:rPr lang="en-US" dirty="0">
                <a:hlinkClick r:id="rId4"/>
              </a:rPr>
              <a:t> </a:t>
            </a:r>
            <a:r>
              <a:rPr lang="en-US" dirty="0"/>
              <a:t>will follow the same format as in previous years:</a:t>
            </a:r>
          </a:p>
          <a:p>
            <a:pPr lvl="2"/>
            <a:r>
              <a:rPr lang="en-US" dirty="0"/>
              <a:t>First day (28 June) dedicated to plenary sessions</a:t>
            </a:r>
          </a:p>
          <a:p>
            <a:pPr lvl="2"/>
            <a:r>
              <a:rPr lang="en-US" dirty="0"/>
              <a:t>Parallel sessions from 29 to 01 July, covering physics cases (experiments and detectors), accelerator physics for </a:t>
            </a:r>
            <a:r>
              <a:rPr lang="en-US" dirty="0" err="1"/>
              <a:t>ee</a:t>
            </a:r>
            <a:r>
              <a:rPr lang="en-US" dirty="0"/>
              <a:t> and </a:t>
            </a:r>
            <a:r>
              <a:rPr lang="en-US" dirty="0" err="1"/>
              <a:t>hh</a:t>
            </a:r>
            <a:r>
              <a:rPr lang="en-US" dirty="0"/>
              <a:t>, RF, civil engineering, technology R&amp;D, technical infrastructures</a:t>
            </a:r>
          </a:p>
          <a:p>
            <a:pPr lvl="2"/>
            <a:r>
              <a:rPr lang="en-US" dirty="0"/>
              <a:t>Summaries in the morning of the last day, on 02 July.</a:t>
            </a:r>
          </a:p>
          <a:p>
            <a:pPr lvl="1"/>
            <a:r>
              <a:rPr lang="en-US" dirty="0"/>
              <a:t>Presentations will be by invitation only.</a:t>
            </a:r>
          </a:p>
          <a:p>
            <a:pPr lvl="1"/>
            <a:r>
              <a:rPr lang="en-US" dirty="0"/>
              <a:t>Registration through the conference website is now open.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05.05.21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A picture containing circle&#10;&#10;Description automatically generated">
            <a:extLst>
              <a:ext uri="{FF2B5EF4-FFF2-40B4-BE49-F238E27FC236}">
                <a16:creationId xmlns:a16="http://schemas.microsoft.com/office/drawing/2014/main" id="{D80FDD21-ED91-AC4B-85EA-C3AC0B603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836" y="4928570"/>
            <a:ext cx="2939964" cy="100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2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First muon community meeting:</a:t>
            </a:r>
          </a:p>
          <a:p>
            <a:pPr lvl="1"/>
            <a:r>
              <a:rPr lang="en-US" dirty="0"/>
              <a:t>Taking place on 20-21 May, 2021, Indico site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lvl="1"/>
            <a:r>
              <a:rPr lang="en-US" dirty="0"/>
              <a:t>First checkpoint (out of three within 2021) for the preparation of the Muon Accelerator R&amp;D Roadmap for the next ten years.</a:t>
            </a:r>
          </a:p>
          <a:p>
            <a:pPr lvl="1"/>
            <a:r>
              <a:rPr lang="en-US" dirty="0"/>
              <a:t>This Roadmap will consider different funding scenarios and contain deliverables and demonstrators. Council is expected to decide on the Roadmap by the end of the year.</a:t>
            </a:r>
          </a:p>
          <a:p>
            <a:pPr lvl="1"/>
            <a:r>
              <a:rPr lang="en-US" dirty="0"/>
              <a:t>Goal is to identify the R&amp;D to be carried out before the next ESSU-PP to scientifically justify </a:t>
            </a:r>
            <a:br>
              <a:rPr lang="en-US" dirty="0"/>
            </a:br>
            <a:r>
              <a:rPr lang="en-US" dirty="0"/>
              <a:t>investment into a full CDR for muon collider and corresponding demonstration </a:t>
            </a:r>
            <a:r>
              <a:rPr lang="en-US" dirty="0" err="1"/>
              <a:t>programme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8 WGs will work together to define baseline concept, performance expectations, risks, </a:t>
            </a:r>
            <a:br>
              <a:rPr lang="en-US" dirty="0"/>
            </a:br>
            <a:r>
              <a:rPr lang="en-US" dirty="0"/>
              <a:t>demonstration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Beam Dynamics meeting are</a:t>
            </a:r>
            <a:br>
              <a:rPr lang="en-US" dirty="0"/>
            </a:br>
            <a:r>
              <a:rPr lang="en-US" dirty="0"/>
              <a:t>taking place in preparation</a:t>
            </a:r>
            <a:br>
              <a:rPr lang="en-US" dirty="0"/>
            </a:br>
            <a:r>
              <a:rPr lang="en-US" dirty="0"/>
              <a:t>organized by Elias (</a:t>
            </a:r>
            <a:r>
              <a:rPr lang="en-US" dirty="0">
                <a:hlinkClick r:id="rId4"/>
              </a:rPr>
              <a:t>link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06.05.21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100A668-1A61-AA45-AFA0-3B56D4C9FD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1744" y="4420633"/>
            <a:ext cx="6582555" cy="18214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0405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55728</TotalTime>
  <Words>1511</Words>
  <Application>Microsoft Macintosh PowerPoint</Application>
  <PresentationFormat>Widescreen</PresentationFormat>
  <Paragraphs>164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Next LT Pro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two particle model to quadrupolar wakes</dc:title>
  <dc:creator>Microsoft Office User</dc:creator>
  <cp:lastModifiedBy>Giovanni Rumolo</cp:lastModifiedBy>
  <cp:revision>386</cp:revision>
  <dcterms:created xsi:type="dcterms:W3CDTF">2019-08-06T09:01:59Z</dcterms:created>
  <dcterms:modified xsi:type="dcterms:W3CDTF">2021-05-06T11:46:23Z</dcterms:modified>
</cp:coreProperties>
</file>