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7" r:id="rId2"/>
    <p:sldId id="277" r:id="rId3"/>
    <p:sldId id="282" r:id="rId4"/>
    <p:sldId id="294" r:id="rId5"/>
    <p:sldId id="293" r:id="rId6"/>
    <p:sldId id="292" r:id="rId7"/>
    <p:sldId id="289" r:id="rId8"/>
    <p:sldId id="279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55A0"/>
        </a:solidFill>
        <a:effectLst/>
        <a:uFillTx/>
        <a:latin typeface="+mn-lt"/>
        <a:ea typeface="+mn-ea"/>
        <a:cs typeface="+mn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F2F2F2"/>
          </a:solidFill>
        </a:fill>
      </a:tcStyle>
    </a:wholeTbl>
    <a:band2H>
      <a:tcTxStyle/>
      <a:tcStyle>
        <a:tcBdr/>
        <a:fill>
          <a:solidFill>
            <a:srgbClr val="F9F9F9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DCDCDC"/>
          </a:solidFill>
        </a:fill>
      </a:tcStyle>
    </a:wholeTbl>
    <a:band2H>
      <a:tcTxStyle/>
      <a:tcStyle>
        <a:tcBdr/>
        <a:fill>
          <a:solidFill>
            <a:srgbClr val="EEEEEE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FCFCF"/>
          </a:solidFill>
        </a:fill>
      </a:tcStyle>
    </a:wholeTbl>
    <a:band2H>
      <a:tcTxStyle/>
      <a:tcStyle>
        <a:tcBdr/>
        <a:fill>
          <a:solidFill>
            <a:schemeClr val="accent2">
              <a:lumOff val="20996"/>
            </a:schemeClr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9F0"/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51343"/>
            </a:schemeClr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lumOff val="36303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CAD0DF"/>
          </a:solidFill>
        </a:fill>
      </a:tcStyle>
    </a:wholeTbl>
    <a:band2H>
      <a:tcTxStyle/>
      <a:tcStyle>
        <a:tcBdr/>
        <a:fill>
          <a:solidFill>
            <a:srgbClr val="E6E9F0"/>
          </a:solidFill>
        </a:fill>
      </a:tcStyle>
    </a:band2H>
    <a:firstCol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Col>
    <a:la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lastRow>
    <a:firstRow>
      <a:tcTxStyle b="on" i="off">
        <a:fontRef idx="minor">
          <a:schemeClr val="accent1">
            <a:lumOff val="51343"/>
          </a:schemeClr>
        </a:fontRef>
        <a:schemeClr val="accent1">
          <a:lumOff val="51343"/>
        </a:schemeClr>
      </a:tcTxStyle>
      <a:tcStyle>
        <a:tcBdr>
          <a:lef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1">
                  <a:lumOff val="51343"/>
                </a:schemeClr>
              </a:solidFill>
              <a:prstDash val="solid"/>
              <a:round/>
            </a:ln>
          </a:insideV>
        </a:tcBdr>
        <a:fill>
          <a:solidFill>
            <a:srgbClr val="0055A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1">
              <a:lumOff val="51343"/>
            </a:schemeClr>
          </a:solidFill>
        </a:fill>
      </a:tcStyle>
    </a:band2H>
    <a:firstCol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solidFill>
            <a:srgbClr val="0055A0">
              <a:alpha val="20000"/>
            </a:srgbClr>
          </a:solidFill>
        </a:fill>
      </a:tcStyle>
    </a:firstCol>
    <a:la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50800" cap="flat">
              <a:solidFill>
                <a:srgbClr val="0055A0"/>
              </a:solidFill>
              <a:prstDash val="solid"/>
              <a:round/>
            </a:ln>
          </a:top>
          <a:bottom>
            <a:ln w="127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55A0"/>
        </a:fontRef>
        <a:srgbClr val="0055A0"/>
      </a:tcTxStyle>
      <a:tcStyle>
        <a:tcBdr>
          <a:left>
            <a:ln w="12700" cap="flat">
              <a:solidFill>
                <a:srgbClr val="0055A0"/>
              </a:solidFill>
              <a:prstDash val="solid"/>
              <a:round/>
            </a:ln>
          </a:left>
          <a:right>
            <a:ln w="12700" cap="flat">
              <a:solidFill>
                <a:srgbClr val="0055A0"/>
              </a:solidFill>
              <a:prstDash val="solid"/>
              <a:round/>
            </a:ln>
          </a:right>
          <a:top>
            <a:ln w="12700" cap="flat">
              <a:solidFill>
                <a:srgbClr val="0055A0"/>
              </a:solidFill>
              <a:prstDash val="solid"/>
              <a:round/>
            </a:ln>
          </a:top>
          <a:bottom>
            <a:ln w="25400" cap="flat">
              <a:solidFill>
                <a:srgbClr val="0055A0"/>
              </a:solidFill>
              <a:prstDash val="solid"/>
              <a:round/>
            </a:ln>
          </a:bottom>
          <a:insideH>
            <a:ln w="12700" cap="flat">
              <a:solidFill>
                <a:srgbClr val="0055A0"/>
              </a:solidFill>
              <a:prstDash val="solid"/>
              <a:round/>
            </a:ln>
          </a:insideH>
          <a:insideV>
            <a:ln w="12700" cap="flat">
              <a:solidFill>
                <a:srgbClr val="0055A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0"/>
    <p:restoredTop sz="94663"/>
  </p:normalViewPr>
  <p:slideViewPr>
    <p:cSldViewPr snapToGrid="0" snapToObjects="1">
      <p:cViewPr varScale="1">
        <p:scale>
          <a:sx n="118" d="100"/>
          <a:sy n="118" d="100"/>
        </p:scale>
        <p:origin x="3706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notesStyle>
    <a:lvl1pPr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1pPr>
    <a:lvl2pPr indent="2286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2pPr>
    <a:lvl3pPr indent="4572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3pPr>
    <a:lvl4pPr indent="6858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4pPr>
    <a:lvl5pPr indent="9144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5pPr>
    <a:lvl6pPr indent="11430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6pPr>
    <a:lvl7pPr indent="13716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7pPr>
    <a:lvl8pPr indent="16002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8pPr>
    <a:lvl9pPr indent="1828800" latinLnBrk="0">
      <a:defRPr sz="1200">
        <a:solidFill>
          <a:srgbClr val="0055A0"/>
        </a:solidFill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752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982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pic>
        <p:nvPicPr>
          <p:cNvPr id="20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800" b="1"/>
            </a:lvl1pPr>
          </a:lstStyle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4423"/>
            <a:ext cx="2743200" cy="914401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9" cy="1253809"/>
          </a:xfrm>
          <a:prstGeom prst="rect">
            <a:avLst/>
          </a:prstGeom>
        </p:spPr>
        <p:txBody>
          <a:bodyPr anchor="b"/>
          <a:lstStyle>
            <a:lvl1pPr>
              <a:defRPr sz="2200" b="1"/>
            </a:lvl1pPr>
          </a:lstStyle>
          <a:p>
            <a:r>
              <a:t>Title Text</a:t>
            </a:r>
          </a:p>
        </p:txBody>
      </p:sp>
      <p:sp>
        <p:nvSpPr>
          <p:cNvPr id="115" name="Espace réservé pour une image  2"/>
          <p:cNvSpPr>
            <a:spLocks noGrp="1"/>
          </p:cNvSpPr>
          <p:nvPr>
            <p:ph type="pic" sz="half" idx="13"/>
          </p:nvPr>
        </p:nvSpPr>
        <p:spPr>
          <a:xfrm>
            <a:off x="558796" y="802196"/>
            <a:ext cx="4759516" cy="475951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56734" y="2998765"/>
            <a:ext cx="3053866" cy="266348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00"/>
              </a:spcBef>
              <a:buClrTx/>
              <a:buSzTx/>
              <a:buFontTx/>
              <a:buNone/>
              <a:defRPr sz="1200"/>
            </a:lvl1pPr>
            <a:lvl2pPr marL="0" indent="448055">
              <a:spcBef>
                <a:spcPts val="200"/>
              </a:spcBef>
              <a:buClrTx/>
              <a:buSzTx/>
              <a:buFontTx/>
              <a:buNone/>
              <a:defRPr sz="1200"/>
            </a:lvl2pPr>
            <a:lvl3pPr marL="0" indent="749808">
              <a:spcBef>
                <a:spcPts val="200"/>
              </a:spcBef>
              <a:buClrTx/>
              <a:buSzTx/>
              <a:buFontTx/>
              <a:buNone/>
              <a:defRPr sz="1200"/>
            </a:lvl3pPr>
            <a:lvl4pPr marL="0" indent="1042416">
              <a:spcBef>
                <a:spcPts val="200"/>
              </a:spcBef>
              <a:buClrTx/>
              <a:buSzTx/>
              <a:buFontTx/>
              <a:buNone/>
              <a:defRPr sz="1200"/>
            </a:lvl4pPr>
            <a:lvl5pPr marL="0" indent="1307592">
              <a:spcBef>
                <a:spcPts val="200"/>
              </a:spcBef>
              <a:buClrTx/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solidFill>
                  <a:schemeClr val="accent1">
                    <a:lumOff val="51343"/>
                  </a:schemeClr>
                </a:solidFill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pic>
        <p:nvPicPr>
          <p:cNvPr id="125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9170" y="2663937"/>
            <a:ext cx="1545658" cy="1530124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000" y="2168999"/>
            <a:ext cx="2520001" cy="2520002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2" descr="Image 2"/>
          <p:cNvPicPr>
            <a:picLocks noChangeAspect="1"/>
          </p:cNvPicPr>
          <p:nvPr/>
        </p:nvPicPr>
        <p:blipFill>
          <a:blip r:embed="rId2"/>
          <a:srcRect b="17835"/>
          <a:stretch>
            <a:fillRect/>
          </a:stretch>
        </p:blipFill>
        <p:spPr>
          <a:xfrm>
            <a:off x="3959440" y="2765963"/>
            <a:ext cx="1221947" cy="1261932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home.cern"/>
          <p:cNvSpPr txBox="1">
            <a:spLocks noGrp="1"/>
          </p:cNvSpPr>
          <p:nvPr>
            <p:ph type="title" hasCustomPrompt="1"/>
          </p:nvPr>
        </p:nvSpPr>
        <p:spPr>
          <a:xfrm>
            <a:off x="457200" y="6390878"/>
            <a:ext cx="8226854" cy="226403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Optima"/>
                <a:ea typeface="Optima"/>
                <a:cs typeface="Optima"/>
                <a:sym typeface="Optima"/>
              </a:defRPr>
            </a:lvl1pPr>
          </a:lstStyle>
          <a:p>
            <a:r>
              <a:t>home.cern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Title Text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57200" y="2444813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2743200" cy="41965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300"/>
              </a:spcBef>
              <a:buClrTx/>
              <a:buSzTx/>
              <a:buFontTx/>
              <a:buNone/>
              <a:defRPr sz="1400"/>
            </a:lvl1pPr>
            <a:lvl2pPr marL="0" indent="448055">
              <a:spcBef>
                <a:spcPts val="300"/>
              </a:spcBef>
              <a:buClrTx/>
              <a:buSzTx/>
              <a:buFontTx/>
              <a:buNone/>
              <a:defRPr sz="1400"/>
            </a:lvl2pPr>
            <a:lvl3pPr marL="0" indent="749808">
              <a:spcBef>
                <a:spcPts val="300"/>
              </a:spcBef>
              <a:buClrTx/>
              <a:buSzTx/>
              <a:buFontTx/>
              <a:buNone/>
              <a:defRPr sz="1400"/>
            </a:lvl3pPr>
            <a:lvl4pPr marL="0" indent="1042416">
              <a:spcBef>
                <a:spcPts val="300"/>
              </a:spcBef>
              <a:buClrTx/>
              <a:buSzTx/>
              <a:buFontTx/>
              <a:buNone/>
              <a:defRPr sz="1400"/>
            </a:lvl4pPr>
            <a:lvl5pPr marL="0" indent="1307592">
              <a:spcBef>
                <a:spcPts val="300"/>
              </a:spcBef>
              <a:buClrTx/>
              <a:buSzTx/>
              <a:buFont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457200" y="233491"/>
            <a:ext cx="8226854" cy="94044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3657600" cy="435038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600"/>
            </a:lvl1pPr>
            <a:lvl2pPr marL="988383" indent="-540327">
              <a:spcBef>
                <a:spcPts val="600"/>
              </a:spcBef>
              <a:defRPr sz="2600"/>
            </a:lvl2pPr>
            <a:lvl3pPr marL="1195577" indent="-445769">
              <a:spcBef>
                <a:spcPts val="600"/>
              </a:spcBef>
              <a:defRPr sz="2600"/>
            </a:lvl3pPr>
            <a:lvl4pPr marL="1537716" indent="-495300">
              <a:spcBef>
                <a:spcPts val="600"/>
              </a:spcBef>
              <a:defRPr sz="2600"/>
            </a:lvl4pPr>
            <a:lvl5pPr marL="1802892" indent="-495300">
              <a:spcBef>
                <a:spcPts val="600"/>
              </a:spcBef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89397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5101966"/>
            <a:ext cx="4040188" cy="8382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ClrTx/>
              <a:buSzTx/>
              <a:buFontTx/>
              <a:buNone/>
              <a:defRPr sz="2400" b="1"/>
            </a:lvl1pPr>
            <a:lvl2pPr marL="0" indent="448055">
              <a:spcBef>
                <a:spcPts val="500"/>
              </a:spcBef>
              <a:buClrTx/>
              <a:buSzTx/>
              <a:buFontTx/>
              <a:buNone/>
              <a:defRPr sz="2400" b="1"/>
            </a:lvl2pPr>
            <a:lvl3pPr marL="0" indent="749808">
              <a:spcBef>
                <a:spcPts val="500"/>
              </a:spcBef>
              <a:buClrTx/>
              <a:buSzTx/>
              <a:buFontTx/>
              <a:buNone/>
              <a:defRPr sz="2400" b="1"/>
            </a:lvl3pPr>
            <a:lvl4pPr marL="0" indent="1042416">
              <a:spcBef>
                <a:spcPts val="500"/>
              </a:spcBef>
              <a:buClrTx/>
              <a:buSzTx/>
              <a:buFontTx/>
              <a:buNone/>
              <a:defRPr sz="2400" b="1"/>
            </a:lvl4pPr>
            <a:lvl5pPr marL="0" indent="1307592">
              <a:spcBef>
                <a:spcPts val="500"/>
              </a:spcBef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4645025" y="5101966"/>
            <a:ext cx="4041775" cy="83820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500"/>
              </a:spcBef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51343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Image 4" descr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57662"/>
            <a:ext cx="9144000" cy="707203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13144" y="6406785"/>
            <a:ext cx="273657" cy="26425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Imag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12000" y="2181662"/>
            <a:ext cx="2520001" cy="249467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97B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493776" marR="0" indent="-4572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1pPr>
      <a:lvl2pPr marL="975594" marR="0" indent="-527538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2pPr>
      <a:lvl3pPr marL="1178433" marR="0" indent="-428625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3pPr>
      <a:lvl4pPr marL="1556766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4pPr>
      <a:lvl5pPr marL="1821942" marR="0" indent="-51435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5pPr>
      <a:lvl6pPr marL="1792223" marR="0" indent="-27431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6pPr>
      <a:lvl7pPr marL="2042159" marR="0" indent="-3047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7pPr>
      <a:lvl8pPr marL="2299715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8pPr>
      <a:lvl9pPr marL="2491739" marR="0" indent="-34289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3000" b="0" i="0" u="none" strike="noStrike" cap="none" spc="0" baseline="0">
          <a:solidFill>
            <a:srgbClr val="0055A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1"/>
          <p:cNvSpPr txBox="1">
            <a:spLocks noGrp="1"/>
          </p:cNvSpPr>
          <p:nvPr>
            <p:ph type="title"/>
          </p:nvPr>
        </p:nvSpPr>
        <p:spPr>
          <a:xfrm>
            <a:off x="457200" y="1412239"/>
            <a:ext cx="5232400" cy="1973018"/>
          </a:xfrm>
          <a:prstGeom prst="rect">
            <a:avLst/>
          </a:prstGeom>
        </p:spPr>
        <p:txBody>
          <a:bodyPr/>
          <a:lstStyle/>
          <a:p>
            <a:r>
              <a:rPr lang="fr-CH" dirty="0"/>
              <a:t>CERN </a:t>
            </a:r>
            <a:r>
              <a:rPr dirty="0"/>
              <a:t>BGC updates</a:t>
            </a:r>
          </a:p>
        </p:txBody>
      </p:sp>
      <p:sp>
        <p:nvSpPr>
          <p:cNvPr id="139" name="Text Placeholder 4"/>
          <p:cNvSpPr txBox="1">
            <a:spLocks noGrp="1"/>
          </p:cNvSpPr>
          <p:nvPr>
            <p:ph type="body" sz="quarter" idx="1"/>
          </p:nvPr>
        </p:nvSpPr>
        <p:spPr>
          <a:xfrm>
            <a:off x="457200" y="3391124"/>
            <a:ext cx="3222702" cy="4196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200"/>
              </a:spcBef>
              <a:defRPr sz="1200"/>
            </a:pPr>
            <a:r>
              <a:rPr lang="en-US" dirty="0"/>
              <a:t>Gerhard Schneider and </a:t>
            </a:r>
            <a:r>
              <a:rPr dirty="0"/>
              <a:t>Giannis Papazoglou</a:t>
            </a:r>
            <a:r>
              <a:rPr lang="en-US" dirty="0"/>
              <a:t>,</a:t>
            </a:r>
            <a:r>
              <a:rPr dirty="0"/>
              <a:t>        </a:t>
            </a:r>
          </a:p>
          <a:p>
            <a:pPr>
              <a:lnSpc>
                <a:spcPct val="90000"/>
              </a:lnSpc>
              <a:spcBef>
                <a:spcPts val="200"/>
              </a:spcBef>
              <a:defRPr sz="1200"/>
            </a:pPr>
            <a:r>
              <a:rPr lang="fr-CH" dirty="0"/>
              <a:t>12 March 2021</a:t>
            </a:r>
            <a:endParaRPr dirty="0"/>
          </a:p>
        </p:txBody>
      </p:sp>
      <p:pic>
        <p:nvPicPr>
          <p:cNvPr id="140" name="Picture 7" descr="Picture 7"/>
          <p:cNvPicPr>
            <a:picLocks noChangeAspect="1"/>
          </p:cNvPicPr>
          <p:nvPr/>
        </p:nvPicPr>
        <p:blipFill>
          <a:blip r:embed="rId2"/>
          <a:srcRect l="33730" r="31746"/>
          <a:stretch>
            <a:fillRect/>
          </a:stretch>
        </p:blipFill>
        <p:spPr>
          <a:xfrm>
            <a:off x="4695371" y="32211"/>
            <a:ext cx="3889829" cy="609501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47EDF-40CB-E34F-8C57-6A1EA6B42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</a:t>
            </a:r>
            <a:r>
              <a:rPr lang="en-US" dirty="0" err="1"/>
              <a:t>ellows</a:t>
            </a:r>
            <a:r>
              <a:rPr lang="en-US" dirty="0"/>
              <a:t> up-date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F8E579-81E2-9540-9F8F-E2D558E3E2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/>
              <a:t>Bellows</a:t>
            </a:r>
            <a:r>
              <a:rPr lang="fr-CH" dirty="0"/>
              <a:t> </a:t>
            </a:r>
            <a:r>
              <a:rPr lang="fr-CH" dirty="0" err="1"/>
              <a:t>company</a:t>
            </a:r>
            <a:r>
              <a:rPr lang="fr-CH" dirty="0"/>
              <a:t> </a:t>
            </a:r>
            <a:r>
              <a:rPr lang="fr-CH" dirty="0" err="1"/>
              <a:t>Skodoc</a:t>
            </a:r>
            <a:r>
              <a:rPr lang="fr-CH" dirty="0"/>
              <a:t> </a:t>
            </a:r>
            <a:r>
              <a:rPr lang="fr-CH" dirty="0" err="1"/>
              <a:t>finally</a:t>
            </a:r>
            <a:r>
              <a:rPr lang="fr-CH" dirty="0"/>
              <a:t> not </a:t>
            </a:r>
            <a:r>
              <a:rPr lang="fr-CH" dirty="0" err="1"/>
              <a:t>bankrupt</a:t>
            </a:r>
            <a:r>
              <a:rPr lang="fr-CH" dirty="0"/>
              <a:t> but communication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difficult</a:t>
            </a:r>
            <a:r>
              <a:rPr lang="fr-CH" dirty="0"/>
              <a:t> – </a:t>
            </a:r>
            <a:r>
              <a:rPr lang="fr-CH" dirty="0" err="1"/>
              <a:t>still</a:t>
            </a:r>
            <a:r>
              <a:rPr lang="fr-CH" dirty="0"/>
              <a:t> no </a:t>
            </a:r>
            <a:r>
              <a:rPr lang="fr-CH" dirty="0" err="1"/>
              <a:t>delivery</a:t>
            </a:r>
            <a:r>
              <a:rPr lang="fr-CH" dirty="0"/>
              <a:t> date but </a:t>
            </a:r>
            <a:r>
              <a:rPr lang="fr-CH" dirty="0" err="1"/>
              <a:t>working</a:t>
            </a:r>
            <a:r>
              <a:rPr lang="fr-CH" dirty="0"/>
              <a:t> on </a:t>
            </a:r>
            <a:r>
              <a:rPr lang="fr-CH" dirty="0" err="1"/>
              <a:t>it</a:t>
            </a:r>
            <a:endParaRPr lang="fr-CH" dirty="0"/>
          </a:p>
          <a:p>
            <a:r>
              <a:rPr lang="en-US" dirty="0"/>
              <a:t>Alternative options:</a:t>
            </a:r>
          </a:p>
          <a:p>
            <a:pPr lvl="1"/>
            <a:r>
              <a:rPr lang="en-US" dirty="0" err="1"/>
              <a:t>Flexomat</a:t>
            </a:r>
            <a:r>
              <a:rPr lang="en-US" dirty="0"/>
              <a:t> similar bellows proposed some modifications needed, price unknown yet</a:t>
            </a:r>
          </a:p>
          <a:p>
            <a:pPr lvl="1"/>
            <a:r>
              <a:rPr lang="en-US" dirty="0" err="1"/>
              <a:t>Astroflex</a:t>
            </a:r>
            <a:r>
              <a:rPr lang="en-US" dirty="0"/>
              <a:t> very close to what we have, 2.000-euro fixed cost and then about 450-euro per bellow.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7404986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oy&#10;&#10;Description automatically generated">
            <a:extLst>
              <a:ext uri="{FF2B5EF4-FFF2-40B4-BE49-F238E27FC236}">
                <a16:creationId xmlns:a16="http://schemas.microsoft.com/office/drawing/2014/main" id="{B8A78522-C792-4189-89FD-B3C0C56C87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10" y="3240122"/>
            <a:ext cx="6434826" cy="3617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V4 </a:t>
            </a:r>
            <a:r>
              <a:rPr lang="en-GB" dirty="0" err="1"/>
              <a:t>Avancement</a:t>
            </a:r>
            <a:r>
              <a:rPr lang="en-GB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7771" y="1325606"/>
            <a:ext cx="8826230" cy="4667421"/>
          </a:xfrm>
        </p:spPr>
        <p:txBody>
          <a:bodyPr/>
          <a:lstStyle/>
          <a:p>
            <a:r>
              <a:rPr lang="fr-CH" dirty="0" err="1"/>
              <a:t>Agreed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will</a:t>
            </a:r>
            <a:r>
              <a:rPr lang="fr-CH" dirty="0"/>
              <a:t> have a </a:t>
            </a:r>
            <a:r>
              <a:rPr lang="fr-CH" dirty="0" err="1"/>
              <a:t>bellows</a:t>
            </a:r>
            <a:r>
              <a:rPr lang="fr-CH" dirty="0"/>
              <a:t> on </a:t>
            </a:r>
            <a:r>
              <a:rPr lang="fr-CH" dirty="0" err="1"/>
              <a:t>either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of the BGC V4</a:t>
            </a:r>
          </a:p>
          <a:p>
            <a:r>
              <a:rPr lang="fr-CH" dirty="0" err="1"/>
              <a:t>Disagreement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</a:t>
            </a:r>
            <a:r>
              <a:rPr lang="fr-CH" dirty="0" err="1"/>
              <a:t>advacement</a:t>
            </a:r>
            <a:r>
              <a:rPr lang="fr-CH" dirty="0"/>
              <a:t>: </a:t>
            </a:r>
            <a:r>
              <a:rPr lang="fr-CH" dirty="0" err="1"/>
              <a:t>Space</a:t>
            </a:r>
            <a:r>
              <a:rPr lang="fr-CH" dirty="0"/>
              <a:t> </a:t>
            </a:r>
            <a:r>
              <a:rPr lang="fr-CH" dirty="0" err="1"/>
              <a:t>availability</a:t>
            </a:r>
            <a:r>
              <a:rPr lang="fr-CH" dirty="0"/>
              <a:t> for BGC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need</a:t>
            </a:r>
            <a:r>
              <a:rPr lang="fr-CH" dirty="0">
                <a:sym typeface="Wingdings" panose="05000000000000000000" pitchFamily="2" charset="2"/>
              </a:rPr>
              <a:t> to </a:t>
            </a:r>
            <a:r>
              <a:rPr lang="fr-CH" dirty="0" err="1">
                <a:sym typeface="Wingdings" panose="05000000000000000000" pitchFamily="2" charset="2"/>
              </a:rPr>
              <a:t>escalde</a:t>
            </a:r>
            <a:r>
              <a:rPr lang="fr-CH" dirty="0">
                <a:sym typeface="Wingdings" panose="05000000000000000000" pitchFamily="2" charset="2"/>
              </a:rPr>
              <a:t> the issue</a:t>
            </a:r>
          </a:p>
          <a:p>
            <a:r>
              <a:rPr lang="fr-CH" dirty="0">
                <a:sym typeface="Wingdings" panose="05000000000000000000" pitchFamily="2" charset="2"/>
              </a:rPr>
              <a:t>TPM </a:t>
            </a:r>
            <a:r>
              <a:rPr lang="fr-CH" dirty="0" err="1">
                <a:sym typeface="Wingdings" panose="05000000000000000000" pitchFamily="2" charset="2"/>
              </a:rPr>
              <a:t>need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shielding</a:t>
            </a:r>
            <a:endParaRPr lang="fr-CH" dirty="0">
              <a:sym typeface="Wingdings" panose="05000000000000000000" pitchFamily="2" charset="2"/>
            </a:endParaRPr>
          </a:p>
          <a:p>
            <a:pPr marL="36576" indent="0">
              <a:buNone/>
            </a:pPr>
            <a:r>
              <a:rPr lang="fr-CH" dirty="0">
                <a:sym typeface="Wingdings" panose="05000000000000000000" pitchFamily="2" charset="2"/>
              </a:rPr>
              <a:t>	~50 </a:t>
            </a:r>
            <a:r>
              <a:rPr lang="fr-CH" dirty="0" err="1">
                <a:sym typeface="Wingdings" panose="05000000000000000000" pitchFamily="2" charset="2"/>
              </a:rPr>
              <a:t>mT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field</a:t>
            </a:r>
            <a:endParaRPr lang="fr-CH" dirty="0">
              <a:sym typeface="Wingdings" panose="05000000000000000000" pitchFamily="2" charset="2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261B494-0476-4F28-9573-315B1AD6E8F4}"/>
              </a:ext>
            </a:extLst>
          </p:cNvPr>
          <p:cNvSpPr/>
          <p:nvPr/>
        </p:nvSpPr>
        <p:spPr>
          <a:xfrm>
            <a:off x="4461753" y="4617993"/>
            <a:ext cx="1394297" cy="1375033"/>
          </a:xfrm>
          <a:prstGeom prst="ellipse">
            <a:avLst/>
          </a:prstGeom>
          <a:noFill/>
          <a:ln w="38100" cap="flat">
            <a:solidFill>
              <a:srgbClr val="FF0000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55A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F13925-6FB4-4F82-86D4-A38A7CCB1EAF}"/>
              </a:ext>
            </a:extLst>
          </p:cNvPr>
          <p:cNvSpPr txBox="1"/>
          <p:nvPr/>
        </p:nvSpPr>
        <p:spPr>
          <a:xfrm>
            <a:off x="5892670" y="5525908"/>
            <a:ext cx="2393005" cy="369330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Assembly</a:t>
            </a:r>
            <a:r>
              <a:rPr kumimoji="0" lang="fr-CH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rPr>
              <a:t> not possible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13383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CDF2F-33CA-2140-BA80-D5AE7F18B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on V4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59591-F9F8-FC4D-8055-126F90ADC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4114800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/>
              <a:t>Magnet spacers increased on diameter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FA4ED5-FA34-354D-BAF9-37B96CD714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78642" y="6406785"/>
            <a:ext cx="273657" cy="26425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12-Mar-21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4B0845-2D4F-C440-82DD-065271F25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9B1725-285D-B042-9F8E-A96A57B665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143" r="26429"/>
          <a:stretch/>
        </p:blipFill>
        <p:spPr>
          <a:xfrm>
            <a:off x="5029200" y="1543285"/>
            <a:ext cx="4114800" cy="424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565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06A7F56-AF38-E74D-BBFC-F5922DB42F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24" r="22195"/>
          <a:stretch/>
        </p:blipFill>
        <p:spPr>
          <a:xfrm>
            <a:off x="3769112" y="1584168"/>
            <a:ext cx="5374888" cy="45605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8CDF2F-33CA-2140-BA80-D5AE7F18B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on V4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959591-F9F8-FC4D-8055-126F90ADC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4114800" cy="4667421"/>
          </a:xfrm>
        </p:spPr>
        <p:txBody>
          <a:bodyPr/>
          <a:lstStyle/>
          <a:p>
            <a:pPr marL="36576" indent="0">
              <a:buNone/>
            </a:pPr>
            <a:r>
              <a:rPr lang="en-GB" dirty="0"/>
              <a:t>Magnetic field mapping creates problems with the TMPs placement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4B0845-2D4F-C440-82DD-065271F25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81DFF-AB27-434D-B01C-D4441B80DFF3}"/>
              </a:ext>
            </a:extLst>
          </p:cNvPr>
          <p:cNvSpPr txBox="1"/>
          <p:nvPr/>
        </p:nvSpPr>
        <p:spPr>
          <a:xfrm>
            <a:off x="8185376" y="2171263"/>
            <a:ext cx="814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5 mT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DB5C39-F7CE-CE4B-8046-81E29A5733E6}"/>
              </a:ext>
            </a:extLst>
          </p:cNvPr>
          <p:cNvSpPr txBox="1"/>
          <p:nvPr/>
        </p:nvSpPr>
        <p:spPr>
          <a:xfrm>
            <a:off x="7423318" y="2617537"/>
            <a:ext cx="95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50 mT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C3E1ED-1864-A943-A163-479B8CCE7074}"/>
              </a:ext>
            </a:extLst>
          </p:cNvPr>
          <p:cNvCxnSpPr>
            <a:cxnSpLocks/>
          </p:cNvCxnSpPr>
          <p:nvPr/>
        </p:nvCxnSpPr>
        <p:spPr>
          <a:xfrm flipH="1">
            <a:off x="8436088" y="2540595"/>
            <a:ext cx="126039" cy="312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F11F30B-C759-4949-A66B-EE31D3C8428E}"/>
              </a:ext>
            </a:extLst>
          </p:cNvPr>
          <p:cNvCxnSpPr>
            <a:cxnSpLocks/>
          </p:cNvCxnSpPr>
          <p:nvPr/>
        </p:nvCxnSpPr>
        <p:spPr>
          <a:xfrm flipH="1">
            <a:off x="7639232" y="2986869"/>
            <a:ext cx="154939" cy="3450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0727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724C-CB3C-944E-A769-A447E8668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Vantablack</a:t>
            </a:r>
            <a:r>
              <a:rPr lang="en-GB" dirty="0"/>
              <a:t> test pieces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A8834-2CBF-634E-8761-D1DFBE54C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25606"/>
            <a:ext cx="4310743" cy="4667421"/>
          </a:xfrm>
        </p:spPr>
        <p:txBody>
          <a:bodyPr/>
          <a:lstStyle/>
          <a:p>
            <a:r>
              <a:rPr lang="en-GB" dirty="0"/>
              <a:t>New test piece proposed by Chiara</a:t>
            </a:r>
          </a:p>
          <a:p>
            <a:r>
              <a:rPr lang="en-GB" dirty="0"/>
              <a:t>Price about 5.000 euro only the coating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EA41CE-BB51-A245-ADE5-84239ECB55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32973" y="6352770"/>
            <a:ext cx="273657" cy="26425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12-Mar-21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493D61-1AA0-1C4B-AD15-0F599CE0C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82260" y="6352770"/>
            <a:ext cx="1211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4B5448-4111-1C4D-82F8-DB0AC53425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55" t="13256" r="7301" b="10717"/>
          <a:stretch/>
        </p:blipFill>
        <p:spPr>
          <a:xfrm>
            <a:off x="4572000" y="1173936"/>
            <a:ext cx="4572000" cy="23838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CE1AA2-F2D1-B54E-AFEB-FC88683D0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657" y="3432443"/>
            <a:ext cx="6825343" cy="271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37275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Copper liner to CI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03661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Test the complete assembly if we send it</a:t>
            </a:r>
          </a:p>
          <a:p>
            <a:r>
              <a:rPr lang="en-US" dirty="0"/>
              <a:t>The </a:t>
            </a:r>
            <a:r>
              <a:rPr lang="el-GR" dirty="0"/>
              <a:t>α-</a:t>
            </a:r>
            <a:r>
              <a:rPr lang="en-US" dirty="0"/>
              <a:t>C should not be exposed to air for long time</a:t>
            </a:r>
          </a:p>
          <a:p>
            <a:r>
              <a:rPr lang="en-US" dirty="0"/>
              <a:t>Additional cost for shipping the 1m long tube + tolls costs to UK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12-Mar-21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4" t="12287" r="17434" b="8522"/>
          <a:stretch/>
        </p:blipFill>
        <p:spPr>
          <a:xfrm>
            <a:off x="1666062" y="3362217"/>
            <a:ext cx="5809129" cy="278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35444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E2B2A-6D70-6243-8869-EC701A766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meeting: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A505A0-F4A2-2C46-A8C7-CFBD72C990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Review</a:t>
            </a:r>
            <a:r>
              <a:rPr lang="fr-CH" dirty="0"/>
              <a:t> </a:t>
            </a:r>
            <a:r>
              <a:rPr lang="fr-CH" dirty="0" err="1"/>
              <a:t>general</a:t>
            </a:r>
            <a:r>
              <a:rPr lang="fr-CH" dirty="0"/>
              <a:t> action </a:t>
            </a:r>
            <a:r>
              <a:rPr lang="fr-CH" dirty="0" err="1"/>
              <a:t>list</a:t>
            </a:r>
            <a:endParaRPr lang="fr-CH" dirty="0"/>
          </a:p>
          <a:p>
            <a:r>
              <a:rPr lang="fr-CH" dirty="0" err="1"/>
              <a:t>Review</a:t>
            </a:r>
            <a:r>
              <a:rPr lang="fr-CH" dirty="0"/>
              <a:t> HEL test stand action </a:t>
            </a:r>
            <a:r>
              <a:rPr lang="fr-CH" dirty="0" err="1"/>
              <a:t>list</a:t>
            </a:r>
            <a:endParaRPr lang="en-US" dirty="0"/>
          </a:p>
          <a:p>
            <a:r>
              <a:rPr lang="en-US" dirty="0"/>
              <a:t>Up-date on V4 mock-up</a:t>
            </a:r>
          </a:p>
          <a:p>
            <a:r>
              <a:rPr lang="en-US" dirty="0"/>
              <a:t>Advancement on V4 space conflict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91809641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ERNCorporate4-3">
  <a:themeElements>
    <a:clrScheme name="CERNCorporate4-3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ERNCorporate4-3">
  <a:themeElements>
    <a:clrScheme name="CERNCorporate4-3">
      <a:dk1>
        <a:srgbClr val="A0A0A0"/>
      </a:dk1>
      <a:lt1>
        <a:srgbClr val="0055A0"/>
      </a:lt1>
      <a:dk2>
        <a:srgbClr val="A7A7A7"/>
      </a:dk2>
      <a:lt2>
        <a:srgbClr val="535353"/>
      </a:lt2>
      <a:accent1>
        <a:srgbClr val="7C7C7C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CERNCorporate4-3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CERNCorporate4-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51343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217</Words>
  <Application>Microsoft Office PowerPoint</Application>
  <PresentationFormat>On-screen Show (4:3)</PresentationFormat>
  <Paragraphs>39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Optima</vt:lpstr>
      <vt:lpstr>CERNCorporate4-3</vt:lpstr>
      <vt:lpstr>CERN BGC updates</vt:lpstr>
      <vt:lpstr>Bellows up-date</vt:lpstr>
      <vt:lpstr>V4 Avancement </vt:lpstr>
      <vt:lpstr>Limitations on V4 design</vt:lpstr>
      <vt:lpstr>Limitations on V4 design</vt:lpstr>
      <vt:lpstr>New Vantablack test pieces</vt:lpstr>
      <vt:lpstr>2nd Copper liner to CI</vt:lpstr>
      <vt:lpstr>Next meeting: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Gerhard Schneider</dc:creator>
  <cp:lastModifiedBy>Gerhard Schneider</cp:lastModifiedBy>
  <cp:revision>54</cp:revision>
  <dcterms:modified xsi:type="dcterms:W3CDTF">2021-03-12T12:49:16Z</dcterms:modified>
</cp:coreProperties>
</file>