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8" r:id="rId4"/>
    <p:sldId id="259"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8" autoAdjust="0"/>
    <p:restoredTop sz="94660"/>
  </p:normalViewPr>
  <p:slideViewPr>
    <p:cSldViewPr snapToGrid="0" showGuides="1">
      <p:cViewPr varScale="1">
        <p:scale>
          <a:sx n="114" d="100"/>
          <a:sy n="114" d="100"/>
        </p:scale>
        <p:origin x="41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C718ADA-0E43-4F62-9A58-A946CF74014E}" type="datetimeFigureOut">
              <a:rPr lang="en-GB" smtClean="0"/>
              <a:t>26/03/2021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C14D8-535A-45E8-ACDE-51049CA2B67B}" type="slidenum">
              <a:rPr lang="en-GB" smtClean="0"/>
              <a:t>‹#›</a:t>
            </a:fld>
            <a:endParaRPr lang="en-GB"/>
          </a:p>
        </p:txBody>
      </p:sp>
    </p:spTree>
    <p:extLst>
      <p:ext uri="{BB962C8B-B14F-4D97-AF65-F5344CB8AC3E}">
        <p14:creationId xmlns:p14="http://schemas.microsoft.com/office/powerpoint/2010/main" val="2587821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C718ADA-0E43-4F62-9A58-A946CF74014E}" type="datetimeFigureOut">
              <a:rPr lang="en-GB" smtClean="0"/>
              <a:t>26/03/2021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C14D8-535A-45E8-ACDE-51049CA2B67B}" type="slidenum">
              <a:rPr lang="en-GB" smtClean="0"/>
              <a:t>‹#›</a:t>
            </a:fld>
            <a:endParaRPr lang="en-GB"/>
          </a:p>
        </p:txBody>
      </p:sp>
    </p:spTree>
    <p:extLst>
      <p:ext uri="{BB962C8B-B14F-4D97-AF65-F5344CB8AC3E}">
        <p14:creationId xmlns:p14="http://schemas.microsoft.com/office/powerpoint/2010/main" val="1497020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C718ADA-0E43-4F62-9A58-A946CF74014E}" type="datetimeFigureOut">
              <a:rPr lang="en-GB" smtClean="0"/>
              <a:t>26/03/2021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C14D8-535A-45E8-ACDE-51049CA2B67B}" type="slidenum">
              <a:rPr lang="en-GB" smtClean="0"/>
              <a:t>‹#›</a:t>
            </a:fld>
            <a:endParaRPr lang="en-GB"/>
          </a:p>
        </p:txBody>
      </p:sp>
    </p:spTree>
    <p:extLst>
      <p:ext uri="{BB962C8B-B14F-4D97-AF65-F5344CB8AC3E}">
        <p14:creationId xmlns:p14="http://schemas.microsoft.com/office/powerpoint/2010/main" val="2969721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C718ADA-0E43-4F62-9A58-A946CF74014E}" type="datetimeFigureOut">
              <a:rPr lang="en-GB" smtClean="0"/>
              <a:t>26/03/2021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C14D8-535A-45E8-ACDE-51049CA2B67B}" type="slidenum">
              <a:rPr lang="en-GB" smtClean="0"/>
              <a:t>‹#›</a:t>
            </a:fld>
            <a:endParaRPr lang="en-GB"/>
          </a:p>
        </p:txBody>
      </p:sp>
    </p:spTree>
    <p:extLst>
      <p:ext uri="{BB962C8B-B14F-4D97-AF65-F5344CB8AC3E}">
        <p14:creationId xmlns:p14="http://schemas.microsoft.com/office/powerpoint/2010/main" val="997372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C718ADA-0E43-4F62-9A58-A946CF74014E}" type="datetimeFigureOut">
              <a:rPr lang="en-GB" smtClean="0"/>
              <a:t>26/03/2021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C14D8-535A-45E8-ACDE-51049CA2B67B}" type="slidenum">
              <a:rPr lang="en-GB" smtClean="0"/>
              <a:t>‹#›</a:t>
            </a:fld>
            <a:endParaRPr lang="en-GB"/>
          </a:p>
        </p:txBody>
      </p:sp>
    </p:spTree>
    <p:extLst>
      <p:ext uri="{BB962C8B-B14F-4D97-AF65-F5344CB8AC3E}">
        <p14:creationId xmlns:p14="http://schemas.microsoft.com/office/powerpoint/2010/main" val="28385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C718ADA-0E43-4F62-9A58-A946CF74014E}" type="datetimeFigureOut">
              <a:rPr lang="en-GB" smtClean="0"/>
              <a:t>26/03/2021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C14D8-535A-45E8-ACDE-51049CA2B67B}" type="slidenum">
              <a:rPr lang="en-GB" smtClean="0"/>
              <a:t>‹#›</a:t>
            </a:fld>
            <a:endParaRPr lang="en-GB"/>
          </a:p>
        </p:txBody>
      </p:sp>
    </p:spTree>
    <p:extLst>
      <p:ext uri="{BB962C8B-B14F-4D97-AF65-F5344CB8AC3E}">
        <p14:creationId xmlns:p14="http://schemas.microsoft.com/office/powerpoint/2010/main" val="1826734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C718ADA-0E43-4F62-9A58-A946CF74014E}" type="datetimeFigureOut">
              <a:rPr lang="en-GB" smtClean="0"/>
              <a:t>26/03/2021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A4C14D8-535A-45E8-ACDE-51049CA2B67B}" type="slidenum">
              <a:rPr lang="en-GB" smtClean="0"/>
              <a:t>‹#›</a:t>
            </a:fld>
            <a:endParaRPr lang="en-GB"/>
          </a:p>
        </p:txBody>
      </p:sp>
    </p:spTree>
    <p:extLst>
      <p:ext uri="{BB962C8B-B14F-4D97-AF65-F5344CB8AC3E}">
        <p14:creationId xmlns:p14="http://schemas.microsoft.com/office/powerpoint/2010/main" val="135084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C718ADA-0E43-4F62-9A58-A946CF74014E}" type="datetimeFigureOut">
              <a:rPr lang="en-GB" smtClean="0"/>
              <a:t>26/03/2021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A4C14D8-535A-45E8-ACDE-51049CA2B67B}" type="slidenum">
              <a:rPr lang="en-GB" smtClean="0"/>
              <a:t>‹#›</a:t>
            </a:fld>
            <a:endParaRPr lang="en-GB"/>
          </a:p>
        </p:txBody>
      </p:sp>
    </p:spTree>
    <p:extLst>
      <p:ext uri="{BB962C8B-B14F-4D97-AF65-F5344CB8AC3E}">
        <p14:creationId xmlns:p14="http://schemas.microsoft.com/office/powerpoint/2010/main" val="219009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718ADA-0E43-4F62-9A58-A946CF74014E}" type="datetimeFigureOut">
              <a:rPr lang="en-GB" smtClean="0"/>
              <a:t>26/03/2021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A4C14D8-535A-45E8-ACDE-51049CA2B67B}" type="slidenum">
              <a:rPr lang="en-GB" smtClean="0"/>
              <a:t>‹#›</a:t>
            </a:fld>
            <a:endParaRPr lang="en-GB"/>
          </a:p>
        </p:txBody>
      </p:sp>
    </p:spTree>
    <p:extLst>
      <p:ext uri="{BB962C8B-B14F-4D97-AF65-F5344CB8AC3E}">
        <p14:creationId xmlns:p14="http://schemas.microsoft.com/office/powerpoint/2010/main" val="2342304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718ADA-0E43-4F62-9A58-A946CF74014E}" type="datetimeFigureOut">
              <a:rPr lang="en-GB" smtClean="0"/>
              <a:t>26/03/2021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C14D8-535A-45E8-ACDE-51049CA2B67B}" type="slidenum">
              <a:rPr lang="en-GB" smtClean="0"/>
              <a:t>‹#›</a:t>
            </a:fld>
            <a:endParaRPr lang="en-GB"/>
          </a:p>
        </p:txBody>
      </p:sp>
    </p:spTree>
    <p:extLst>
      <p:ext uri="{BB962C8B-B14F-4D97-AF65-F5344CB8AC3E}">
        <p14:creationId xmlns:p14="http://schemas.microsoft.com/office/powerpoint/2010/main" val="1923806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718ADA-0E43-4F62-9A58-A946CF74014E}" type="datetimeFigureOut">
              <a:rPr lang="en-GB" smtClean="0"/>
              <a:t>26/03/2021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C14D8-535A-45E8-ACDE-51049CA2B67B}" type="slidenum">
              <a:rPr lang="en-GB" smtClean="0"/>
              <a:t>‹#›</a:t>
            </a:fld>
            <a:endParaRPr lang="en-GB"/>
          </a:p>
        </p:txBody>
      </p:sp>
    </p:spTree>
    <p:extLst>
      <p:ext uri="{BB962C8B-B14F-4D97-AF65-F5344CB8AC3E}">
        <p14:creationId xmlns:p14="http://schemas.microsoft.com/office/powerpoint/2010/main" val="692344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18ADA-0E43-4F62-9A58-A946CF74014E}" type="datetimeFigureOut">
              <a:rPr lang="en-GB" smtClean="0"/>
              <a:t>26/03/2021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4C14D8-535A-45E8-ACDE-51049CA2B67B}" type="slidenum">
              <a:rPr lang="en-GB" smtClean="0"/>
              <a:t>‹#›</a:t>
            </a:fld>
            <a:endParaRPr lang="en-GB"/>
          </a:p>
        </p:txBody>
      </p:sp>
    </p:spTree>
    <p:extLst>
      <p:ext uri="{BB962C8B-B14F-4D97-AF65-F5344CB8AC3E}">
        <p14:creationId xmlns:p14="http://schemas.microsoft.com/office/powerpoint/2010/main" val="884809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zh-CN" dirty="0"/>
              <a:t>CI update</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018442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3189"/>
          </a:xfrm>
        </p:spPr>
        <p:txBody>
          <a:bodyPr/>
          <a:lstStyle/>
          <a:p>
            <a:r>
              <a:rPr lang="en-GB" dirty="0"/>
              <a:t>Pressure in each chamber </a:t>
            </a:r>
          </a:p>
        </p:txBody>
      </p:sp>
      <p:graphicFrame>
        <p:nvGraphicFramePr>
          <p:cNvPr id="6" name="Table 5"/>
          <p:cNvGraphicFramePr>
            <a:graphicFrameLocks noGrp="1"/>
          </p:cNvGraphicFramePr>
          <p:nvPr>
            <p:extLst>
              <p:ext uri="{D42A27DB-BD31-4B8C-83A1-F6EECF244321}">
                <p14:modId xmlns:p14="http://schemas.microsoft.com/office/powerpoint/2010/main" val="1813807122"/>
              </p:ext>
            </p:extLst>
          </p:nvPr>
        </p:nvGraphicFramePr>
        <p:xfrm>
          <a:off x="497113" y="1445414"/>
          <a:ext cx="8163560" cy="2937174"/>
        </p:xfrm>
        <a:graphic>
          <a:graphicData uri="http://schemas.openxmlformats.org/drawingml/2006/table">
            <a:tbl>
              <a:tblPr firstRow="1" bandRow="1">
                <a:tableStyleId>{5C22544A-7EE6-4342-B048-85BDC9FD1C3A}</a:tableStyleId>
              </a:tblPr>
              <a:tblGrid>
                <a:gridCol w="1632712">
                  <a:extLst>
                    <a:ext uri="{9D8B030D-6E8A-4147-A177-3AD203B41FA5}">
                      <a16:colId xmlns:a16="http://schemas.microsoft.com/office/drawing/2014/main" val="988980920"/>
                    </a:ext>
                  </a:extLst>
                </a:gridCol>
                <a:gridCol w="1632712">
                  <a:extLst>
                    <a:ext uri="{9D8B030D-6E8A-4147-A177-3AD203B41FA5}">
                      <a16:colId xmlns:a16="http://schemas.microsoft.com/office/drawing/2014/main" val="1061196696"/>
                    </a:ext>
                  </a:extLst>
                </a:gridCol>
                <a:gridCol w="1632712">
                  <a:extLst>
                    <a:ext uri="{9D8B030D-6E8A-4147-A177-3AD203B41FA5}">
                      <a16:colId xmlns:a16="http://schemas.microsoft.com/office/drawing/2014/main" val="1057345845"/>
                    </a:ext>
                  </a:extLst>
                </a:gridCol>
                <a:gridCol w="1632712">
                  <a:extLst>
                    <a:ext uri="{9D8B030D-6E8A-4147-A177-3AD203B41FA5}">
                      <a16:colId xmlns:a16="http://schemas.microsoft.com/office/drawing/2014/main" val="1612203573"/>
                    </a:ext>
                  </a:extLst>
                </a:gridCol>
                <a:gridCol w="1632712">
                  <a:extLst>
                    <a:ext uri="{9D8B030D-6E8A-4147-A177-3AD203B41FA5}">
                      <a16:colId xmlns:a16="http://schemas.microsoft.com/office/drawing/2014/main" val="1026312792"/>
                    </a:ext>
                  </a:extLst>
                </a:gridCol>
              </a:tblGrid>
              <a:tr h="642507">
                <a:tc>
                  <a:txBody>
                    <a:bodyPr/>
                    <a:lstStyle/>
                    <a:p>
                      <a:r>
                        <a:rPr lang="en-GB" dirty="0"/>
                        <a:t>Configuration</a:t>
                      </a:r>
                    </a:p>
                  </a:txBody>
                  <a:tcPr/>
                </a:tc>
                <a:tc>
                  <a:txBody>
                    <a:bodyPr/>
                    <a:lstStyle/>
                    <a:p>
                      <a:r>
                        <a:rPr lang="en-GB" dirty="0"/>
                        <a:t>Nozzle chamber</a:t>
                      </a:r>
                    </a:p>
                  </a:txBody>
                  <a:tcPr/>
                </a:tc>
                <a:tc>
                  <a:txBody>
                    <a:bodyPr/>
                    <a:lstStyle/>
                    <a:p>
                      <a:r>
                        <a:rPr lang="en-GB" dirty="0"/>
                        <a:t>Skimmer chamber I </a:t>
                      </a:r>
                    </a:p>
                  </a:txBody>
                  <a:tcPr/>
                </a:tc>
                <a:tc>
                  <a:txBody>
                    <a:bodyPr/>
                    <a:lstStyle/>
                    <a:p>
                      <a:r>
                        <a:rPr lang="en-GB" dirty="0"/>
                        <a:t>Skimmer chamber II</a:t>
                      </a:r>
                    </a:p>
                  </a:txBody>
                  <a:tcPr/>
                </a:tc>
                <a:tc>
                  <a:txBody>
                    <a:bodyPr/>
                    <a:lstStyle/>
                    <a:p>
                      <a:r>
                        <a:rPr lang="en-GB" dirty="0"/>
                        <a:t>Interaction</a:t>
                      </a:r>
                      <a:r>
                        <a:rPr lang="en-GB" baseline="0" dirty="0"/>
                        <a:t> chamber </a:t>
                      </a:r>
                      <a:endParaRPr lang="en-GB" dirty="0"/>
                    </a:p>
                  </a:txBody>
                  <a:tcPr/>
                </a:tc>
                <a:extLst>
                  <a:ext uri="{0D108BD9-81ED-4DB2-BD59-A6C34878D82A}">
                    <a16:rowId xmlns:a16="http://schemas.microsoft.com/office/drawing/2014/main" val="1352555637"/>
                  </a:ext>
                </a:extLst>
              </a:tr>
              <a:tr h="642507">
                <a:tc>
                  <a:txBody>
                    <a:bodyPr/>
                    <a:lstStyle/>
                    <a:p>
                      <a:r>
                        <a:rPr lang="en-GB" sz="1200" dirty="0"/>
                        <a:t>Nozzle :30</a:t>
                      </a:r>
                      <a:r>
                        <a:rPr lang="en-GB" sz="1200" b="0" i="0" kern="1200" dirty="0">
                          <a:solidFill>
                            <a:schemeClr val="dk1"/>
                          </a:solidFill>
                          <a:effectLst/>
                          <a:latin typeface="+mn-lt"/>
                          <a:ea typeface="+mn-ea"/>
                          <a:cs typeface="+mn-cs"/>
                        </a:rPr>
                        <a:t>µm</a:t>
                      </a:r>
                    </a:p>
                    <a:p>
                      <a:r>
                        <a:rPr lang="en-GB" sz="1200" b="0" i="0" kern="1200" dirty="0">
                          <a:solidFill>
                            <a:schemeClr val="dk1"/>
                          </a:solidFill>
                          <a:effectLst/>
                          <a:latin typeface="+mn-lt"/>
                          <a:ea typeface="+mn-ea"/>
                          <a:cs typeface="+mn-cs"/>
                        </a:rPr>
                        <a:t>1</a:t>
                      </a:r>
                      <a:r>
                        <a:rPr lang="en-GB" sz="1200" b="0" i="0" kern="1200" baseline="30000" dirty="0">
                          <a:solidFill>
                            <a:schemeClr val="dk1"/>
                          </a:solidFill>
                          <a:effectLst/>
                          <a:latin typeface="+mn-lt"/>
                          <a:ea typeface="+mn-ea"/>
                          <a:cs typeface="+mn-cs"/>
                        </a:rPr>
                        <a:t>st</a:t>
                      </a:r>
                      <a:r>
                        <a:rPr lang="en-GB" sz="1200" b="0" i="0" kern="1200" dirty="0">
                          <a:solidFill>
                            <a:schemeClr val="dk1"/>
                          </a:solidFill>
                          <a:effectLst/>
                          <a:latin typeface="+mn-lt"/>
                          <a:ea typeface="+mn-ea"/>
                          <a:cs typeface="+mn-cs"/>
                        </a:rPr>
                        <a:t> skimmer: </a:t>
                      </a:r>
                      <a:r>
                        <a:rPr lang="en-GB" sz="1200" baseline="0" dirty="0"/>
                        <a:t>180</a:t>
                      </a:r>
                      <a:r>
                        <a:rPr lang="en-GB" sz="1200" b="0" i="0" kern="1200" dirty="0">
                          <a:solidFill>
                            <a:schemeClr val="dk1"/>
                          </a:solidFill>
                          <a:effectLst/>
                          <a:latin typeface="+mn-lt"/>
                          <a:ea typeface="+mn-ea"/>
                          <a:cs typeface="+mn-cs"/>
                        </a:rPr>
                        <a:t>µm</a:t>
                      </a:r>
                      <a:endParaRPr lang="en-GB" sz="1200" baseline="0" dirty="0"/>
                    </a:p>
                    <a:p>
                      <a:r>
                        <a:rPr lang="en-GB" sz="1200" baseline="0" dirty="0"/>
                        <a:t>2</a:t>
                      </a:r>
                      <a:r>
                        <a:rPr lang="en-GB" sz="1200" baseline="30000" dirty="0"/>
                        <a:t>nd</a:t>
                      </a:r>
                      <a:r>
                        <a:rPr lang="en-GB" sz="1200" baseline="0" dirty="0"/>
                        <a:t> skimmer: 400</a:t>
                      </a:r>
                      <a:r>
                        <a:rPr lang="en-GB" sz="1200" b="0" i="0" kern="1200" dirty="0">
                          <a:solidFill>
                            <a:schemeClr val="dk1"/>
                          </a:solidFill>
                          <a:effectLst/>
                          <a:latin typeface="+mn-lt"/>
                          <a:ea typeface="+mn-ea"/>
                          <a:cs typeface="+mn-cs"/>
                        </a:rPr>
                        <a:t>µm</a:t>
                      </a:r>
                      <a:endParaRPr lang="en-GB"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dirty="0"/>
                        <a:t>6.03e-3</a:t>
                      </a:r>
                    </a:p>
                    <a:p>
                      <a:endParaRPr lang="en-GB" sz="1300" dirty="0"/>
                    </a:p>
                  </a:txBody>
                  <a:tcPr/>
                </a:tc>
                <a:tc>
                  <a:txBody>
                    <a:bodyPr/>
                    <a:lstStyle/>
                    <a:p>
                      <a:r>
                        <a:rPr lang="en-GB" sz="1300" dirty="0"/>
                        <a:t>1.69e-05</a:t>
                      </a:r>
                    </a:p>
                  </a:txBody>
                  <a:tcPr/>
                </a:tc>
                <a:tc>
                  <a:txBody>
                    <a:bodyPr/>
                    <a:lstStyle/>
                    <a:p>
                      <a:r>
                        <a:rPr lang="en-GB" sz="1300" dirty="0"/>
                        <a:t>5.33e-07</a:t>
                      </a:r>
                    </a:p>
                  </a:txBody>
                  <a:tcPr/>
                </a:tc>
                <a:tc>
                  <a:txBody>
                    <a:bodyPr/>
                    <a:lstStyle/>
                    <a:p>
                      <a:r>
                        <a:rPr lang="en-GB" sz="1300" dirty="0"/>
                        <a:t>&lt;5e-9</a:t>
                      </a:r>
                    </a:p>
                  </a:txBody>
                  <a:tcPr/>
                </a:tc>
                <a:extLst>
                  <a:ext uri="{0D108BD9-81ED-4DB2-BD59-A6C34878D82A}">
                    <a16:rowId xmlns:a16="http://schemas.microsoft.com/office/drawing/2014/main" val="2437022001"/>
                  </a:ext>
                </a:extLst>
              </a:tr>
              <a:tr h="826080">
                <a:tc>
                  <a:txBody>
                    <a:bodyPr/>
                    <a:lstStyle/>
                    <a:p>
                      <a:r>
                        <a:rPr lang="en-GB" sz="1200" dirty="0"/>
                        <a:t>Nozzle :30</a:t>
                      </a:r>
                      <a:r>
                        <a:rPr lang="en-GB" sz="1200" b="0" i="0" kern="1200" dirty="0">
                          <a:solidFill>
                            <a:schemeClr val="dk1"/>
                          </a:solidFill>
                          <a:effectLst/>
                          <a:latin typeface="+mn-lt"/>
                          <a:ea typeface="+mn-ea"/>
                          <a:cs typeface="+mn-cs"/>
                        </a:rPr>
                        <a:t>µm</a:t>
                      </a:r>
                    </a:p>
                    <a:p>
                      <a:r>
                        <a:rPr lang="en-GB" sz="1200" b="0" i="0" kern="1200" dirty="0">
                          <a:solidFill>
                            <a:schemeClr val="dk1"/>
                          </a:solidFill>
                          <a:effectLst/>
                          <a:latin typeface="+mn-lt"/>
                          <a:ea typeface="+mn-ea"/>
                          <a:cs typeface="+mn-cs"/>
                        </a:rPr>
                        <a:t>1</a:t>
                      </a:r>
                      <a:r>
                        <a:rPr lang="en-GB" sz="1200" b="0" i="0" kern="1200" baseline="30000" dirty="0">
                          <a:solidFill>
                            <a:schemeClr val="dk1"/>
                          </a:solidFill>
                          <a:effectLst/>
                          <a:latin typeface="+mn-lt"/>
                          <a:ea typeface="+mn-ea"/>
                          <a:cs typeface="+mn-cs"/>
                        </a:rPr>
                        <a:t>st</a:t>
                      </a:r>
                      <a:r>
                        <a:rPr lang="en-GB" sz="1200" b="0" i="0" kern="1200" dirty="0">
                          <a:solidFill>
                            <a:schemeClr val="dk1"/>
                          </a:solidFill>
                          <a:effectLst/>
                          <a:latin typeface="+mn-lt"/>
                          <a:ea typeface="+mn-ea"/>
                          <a:cs typeface="+mn-cs"/>
                        </a:rPr>
                        <a:t> skimmer: </a:t>
                      </a:r>
                      <a:r>
                        <a:rPr lang="en-GB" sz="1200" baseline="0" dirty="0"/>
                        <a:t>180</a:t>
                      </a:r>
                      <a:r>
                        <a:rPr lang="en-GB" sz="1200" b="0" i="0" kern="1200" dirty="0">
                          <a:solidFill>
                            <a:schemeClr val="dk1"/>
                          </a:solidFill>
                          <a:effectLst/>
                          <a:latin typeface="+mn-lt"/>
                          <a:ea typeface="+mn-ea"/>
                          <a:cs typeface="+mn-cs"/>
                        </a:rPr>
                        <a:t>µm</a:t>
                      </a:r>
                      <a:endParaRPr lang="en-GB" sz="1200" baseline="0" dirty="0"/>
                    </a:p>
                    <a:p>
                      <a:r>
                        <a:rPr lang="en-GB" sz="1200" baseline="0" dirty="0"/>
                        <a:t>2</a:t>
                      </a:r>
                      <a:r>
                        <a:rPr lang="en-GB" sz="1200" baseline="30000" dirty="0"/>
                        <a:t>nd</a:t>
                      </a:r>
                      <a:r>
                        <a:rPr lang="en-GB" sz="1200" baseline="0" dirty="0"/>
                        <a:t> skimmer: 2mm</a:t>
                      </a:r>
                      <a:endParaRPr lang="en-GB" sz="1200" dirty="0"/>
                    </a:p>
                    <a:p>
                      <a:endParaRPr lang="en-GB" sz="1200" dirty="0"/>
                    </a:p>
                  </a:txBody>
                  <a:tcPr/>
                </a:tc>
                <a:tc>
                  <a:txBody>
                    <a:bodyPr/>
                    <a:lstStyle/>
                    <a:p>
                      <a:r>
                        <a:rPr lang="en-GB" sz="1300" dirty="0"/>
                        <a:t>5.9e-3</a:t>
                      </a:r>
                    </a:p>
                  </a:txBody>
                  <a:tcPr/>
                </a:tc>
                <a:tc>
                  <a:txBody>
                    <a:bodyPr/>
                    <a:lstStyle/>
                    <a:p>
                      <a:r>
                        <a:rPr lang="en-GB" sz="1300" dirty="0"/>
                        <a:t>7.91e-6</a:t>
                      </a:r>
                    </a:p>
                  </a:txBody>
                  <a:tcPr/>
                </a:tc>
                <a:tc>
                  <a:txBody>
                    <a:bodyPr/>
                    <a:lstStyle/>
                    <a:p>
                      <a:r>
                        <a:rPr lang="en-GB" sz="1300" dirty="0"/>
                        <a:t>8.03e-7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dirty="0"/>
                        <a:t>&lt;5e-9</a:t>
                      </a:r>
                    </a:p>
                    <a:p>
                      <a:endParaRPr lang="en-GB" sz="1300" dirty="0"/>
                    </a:p>
                  </a:txBody>
                  <a:tcPr/>
                </a:tc>
                <a:extLst>
                  <a:ext uri="{0D108BD9-81ED-4DB2-BD59-A6C34878D82A}">
                    <a16:rowId xmlns:a16="http://schemas.microsoft.com/office/drawing/2014/main" val="1022407909"/>
                  </a:ext>
                </a:extLst>
              </a:tr>
              <a:tr h="826080">
                <a:tc>
                  <a:txBody>
                    <a:bodyPr/>
                    <a:lstStyle/>
                    <a:p>
                      <a:r>
                        <a:rPr lang="en-GB" sz="1200" dirty="0"/>
                        <a:t>Nozzle :30</a:t>
                      </a:r>
                      <a:r>
                        <a:rPr lang="en-GB" sz="1200" b="0" i="0" kern="1200" dirty="0">
                          <a:solidFill>
                            <a:schemeClr val="dk1"/>
                          </a:solidFill>
                          <a:effectLst/>
                          <a:latin typeface="+mn-lt"/>
                          <a:ea typeface="+mn-ea"/>
                          <a:cs typeface="+mn-cs"/>
                        </a:rPr>
                        <a:t>µm</a:t>
                      </a:r>
                    </a:p>
                    <a:p>
                      <a:r>
                        <a:rPr lang="en-GB" sz="1200" b="0" i="0" kern="1200" dirty="0">
                          <a:solidFill>
                            <a:schemeClr val="dk1"/>
                          </a:solidFill>
                          <a:effectLst/>
                          <a:latin typeface="+mn-lt"/>
                          <a:ea typeface="+mn-ea"/>
                          <a:cs typeface="+mn-cs"/>
                        </a:rPr>
                        <a:t>1</a:t>
                      </a:r>
                      <a:r>
                        <a:rPr lang="en-GB" sz="1200" b="0" i="0" kern="1200" baseline="30000" dirty="0">
                          <a:solidFill>
                            <a:schemeClr val="dk1"/>
                          </a:solidFill>
                          <a:effectLst/>
                          <a:latin typeface="+mn-lt"/>
                          <a:ea typeface="+mn-ea"/>
                          <a:cs typeface="+mn-cs"/>
                        </a:rPr>
                        <a:t>st</a:t>
                      </a:r>
                      <a:r>
                        <a:rPr lang="en-GB" sz="1200" b="0" i="0" kern="1200" dirty="0">
                          <a:solidFill>
                            <a:schemeClr val="dk1"/>
                          </a:solidFill>
                          <a:effectLst/>
                          <a:latin typeface="+mn-lt"/>
                          <a:ea typeface="+mn-ea"/>
                          <a:cs typeface="+mn-cs"/>
                        </a:rPr>
                        <a:t> skimmer: </a:t>
                      </a:r>
                      <a:r>
                        <a:rPr lang="en-GB" sz="1200" baseline="0" dirty="0"/>
                        <a:t>400</a:t>
                      </a:r>
                      <a:r>
                        <a:rPr lang="en-GB" sz="1200" b="0" i="0" kern="1200" dirty="0">
                          <a:solidFill>
                            <a:schemeClr val="dk1"/>
                          </a:solidFill>
                          <a:effectLst/>
                          <a:latin typeface="+mn-lt"/>
                          <a:ea typeface="+mn-ea"/>
                          <a:cs typeface="+mn-cs"/>
                        </a:rPr>
                        <a:t>µm</a:t>
                      </a:r>
                      <a:endParaRPr lang="en-GB" sz="1200" baseline="0" dirty="0"/>
                    </a:p>
                    <a:p>
                      <a:r>
                        <a:rPr lang="en-GB" sz="1200" baseline="0" dirty="0"/>
                        <a:t>2</a:t>
                      </a:r>
                      <a:r>
                        <a:rPr lang="en-GB" sz="1200" baseline="30000" dirty="0"/>
                        <a:t>nd</a:t>
                      </a:r>
                      <a:r>
                        <a:rPr lang="en-GB" sz="1200" baseline="0" dirty="0"/>
                        <a:t> skimmer: 2m</a:t>
                      </a:r>
                      <a:r>
                        <a:rPr lang="en-GB" sz="1200" b="0" i="0" kern="1200" dirty="0">
                          <a:solidFill>
                            <a:schemeClr val="dk1"/>
                          </a:solidFill>
                          <a:effectLst/>
                          <a:latin typeface="+mn-lt"/>
                          <a:ea typeface="+mn-ea"/>
                          <a:cs typeface="+mn-cs"/>
                        </a:rPr>
                        <a:t>m</a:t>
                      </a:r>
                      <a:endParaRPr lang="en-GB" sz="1200" dirty="0"/>
                    </a:p>
                    <a:p>
                      <a:endParaRPr lang="en-GB" sz="1200" dirty="0"/>
                    </a:p>
                  </a:txBody>
                  <a:tcPr/>
                </a:tc>
                <a:tc>
                  <a:txBody>
                    <a:bodyPr/>
                    <a:lstStyle/>
                    <a:p>
                      <a:r>
                        <a:rPr lang="en-GB" sz="1300" dirty="0"/>
                        <a:t>5.56e-3</a:t>
                      </a:r>
                    </a:p>
                  </a:txBody>
                  <a:tcPr/>
                </a:tc>
                <a:tc>
                  <a:txBody>
                    <a:bodyPr/>
                    <a:lstStyle/>
                    <a:p>
                      <a:r>
                        <a:rPr lang="en-GB" sz="1300" dirty="0"/>
                        <a:t>1.13e-5</a:t>
                      </a:r>
                    </a:p>
                  </a:txBody>
                  <a:tcPr/>
                </a:tc>
                <a:tc>
                  <a:txBody>
                    <a:bodyPr/>
                    <a:lstStyle/>
                    <a:p>
                      <a:r>
                        <a:rPr lang="en-GB" sz="1300" dirty="0"/>
                        <a:t>1.52e-6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dirty="0"/>
                        <a:t>&lt;5e-9</a:t>
                      </a:r>
                    </a:p>
                    <a:p>
                      <a:endParaRPr lang="en-GB" sz="1300" dirty="0"/>
                    </a:p>
                  </a:txBody>
                  <a:tcPr/>
                </a:tc>
                <a:extLst>
                  <a:ext uri="{0D108BD9-81ED-4DB2-BD59-A6C34878D82A}">
                    <a16:rowId xmlns:a16="http://schemas.microsoft.com/office/drawing/2014/main" val="3223447420"/>
                  </a:ext>
                </a:extLst>
              </a:tr>
            </a:tbl>
          </a:graphicData>
        </a:graphic>
      </p:graphicFrame>
      <p:sp>
        <p:nvSpPr>
          <p:cNvPr id="7" name="TextBox 6"/>
          <p:cNvSpPr txBox="1"/>
          <p:nvPr/>
        </p:nvSpPr>
        <p:spPr>
          <a:xfrm>
            <a:off x="8712925" y="1445414"/>
            <a:ext cx="3259184" cy="3416320"/>
          </a:xfrm>
          <a:prstGeom prst="rect">
            <a:avLst/>
          </a:prstGeom>
          <a:noFill/>
        </p:spPr>
        <p:txBody>
          <a:bodyPr wrap="square" rtlCol="0">
            <a:spAutoFit/>
          </a:bodyPr>
          <a:lstStyle/>
          <a:p>
            <a:pPr marL="285750" indent="-285750">
              <a:buFont typeface="Arial" panose="020B0604020202020204" pitchFamily="34" charset="0"/>
              <a:buChar char="•"/>
            </a:pPr>
            <a:r>
              <a:rPr lang="en-GB" dirty="0"/>
              <a:t>Pressure in each chamber given in (mbar) at the specified configuration.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last configuration offered the highest gas-curtain density(tested at two locations- before and after </a:t>
            </a:r>
            <a:r>
              <a:rPr lang="en-GB"/>
              <a:t>third skimmer), </a:t>
            </a:r>
            <a:r>
              <a:rPr lang="en-GB" dirty="0"/>
              <a:t>as well as a </a:t>
            </a:r>
            <a:r>
              <a:rPr lang="en-GB"/>
              <a:t>more uniform jet. </a:t>
            </a: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4138394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08504"/>
          </a:xfrm>
        </p:spPr>
        <p:txBody>
          <a:bodyPr>
            <a:normAutofit fontScale="90000"/>
          </a:bodyPr>
          <a:lstStyle/>
          <a:p>
            <a:r>
              <a:rPr lang="en-GB" dirty="0"/>
              <a:t>First skimmer optimisations – Distribution simulations</a:t>
            </a:r>
          </a:p>
        </p:txBody>
      </p:sp>
      <p:pic>
        <p:nvPicPr>
          <p:cNvPr id="20" name="Content Placeholder 19"/>
          <p:cNvPicPr>
            <a:picLocks noGrp="1" noChangeAspect="1"/>
          </p:cNvPicPr>
          <p:nvPr>
            <p:ph idx="1"/>
          </p:nvPr>
        </p:nvPicPr>
        <p:blipFill>
          <a:blip r:embed="rId2"/>
          <a:stretch>
            <a:fillRect/>
          </a:stretch>
        </p:blipFill>
        <p:spPr>
          <a:xfrm>
            <a:off x="838200" y="1852129"/>
            <a:ext cx="5905387" cy="4351338"/>
          </a:xfrm>
          <a:prstGeom prst="rect">
            <a:avLst/>
          </a:prstGeom>
        </p:spPr>
      </p:pic>
      <p:sp>
        <p:nvSpPr>
          <p:cNvPr id="21" name="TextBox 20"/>
          <p:cNvSpPr txBox="1"/>
          <p:nvPr/>
        </p:nvSpPr>
        <p:spPr>
          <a:xfrm>
            <a:off x="7368207" y="1765990"/>
            <a:ext cx="4081669" cy="2862322"/>
          </a:xfrm>
          <a:prstGeom prst="rect">
            <a:avLst/>
          </a:prstGeom>
          <a:noFill/>
        </p:spPr>
        <p:txBody>
          <a:bodyPr wrap="square" rtlCol="0">
            <a:spAutoFit/>
          </a:bodyPr>
          <a:lstStyle/>
          <a:p>
            <a:pPr marL="285750" indent="-285750">
              <a:buFont typeface="Arial" panose="020B0604020202020204" pitchFamily="34" charset="0"/>
              <a:buChar char="•"/>
            </a:pPr>
            <a:r>
              <a:rPr lang="en-GB" dirty="0"/>
              <a:t>Simulated for a </a:t>
            </a:r>
          </a:p>
          <a:p>
            <a:pPr marL="742950" lvl="1" indent="-285750">
              <a:buFont typeface="Arial" panose="020B0604020202020204" pitchFamily="34" charset="0"/>
              <a:buChar char="•"/>
            </a:pPr>
            <a:r>
              <a:rPr lang="en-GB" dirty="0"/>
              <a:t>30 micron nozzle </a:t>
            </a:r>
          </a:p>
          <a:p>
            <a:pPr marL="742950" lvl="1" indent="-285750">
              <a:buFont typeface="Arial" panose="020B0604020202020204" pitchFamily="34" charset="0"/>
              <a:buChar char="•"/>
            </a:pPr>
            <a:r>
              <a:rPr lang="en-GB" dirty="0">
                <a:solidFill>
                  <a:schemeClr val="accent5"/>
                </a:solidFill>
              </a:rPr>
              <a:t>90micron to 1.6mm 1</a:t>
            </a:r>
            <a:r>
              <a:rPr lang="en-GB" baseline="30000" dirty="0">
                <a:solidFill>
                  <a:schemeClr val="accent5"/>
                </a:solidFill>
              </a:rPr>
              <a:t>st</a:t>
            </a:r>
            <a:r>
              <a:rPr lang="en-GB" dirty="0">
                <a:solidFill>
                  <a:schemeClr val="accent5"/>
                </a:solidFill>
              </a:rPr>
              <a:t>  skimmer. </a:t>
            </a:r>
          </a:p>
          <a:p>
            <a:pPr marL="742950" lvl="1" indent="-285750">
              <a:buFont typeface="Arial" panose="020B0604020202020204" pitchFamily="34" charset="0"/>
              <a:buChar char="•"/>
            </a:pPr>
            <a:r>
              <a:rPr lang="en-GB" dirty="0"/>
              <a:t>2mm 2</a:t>
            </a:r>
            <a:r>
              <a:rPr lang="en-GB" baseline="30000" dirty="0"/>
              <a:t>nd</a:t>
            </a:r>
            <a:r>
              <a:rPr lang="en-GB" dirty="0"/>
              <a:t> skimmer</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p:txBody>
      </p:sp>
      <p:sp>
        <p:nvSpPr>
          <p:cNvPr id="22" name="TextBox 21"/>
          <p:cNvSpPr txBox="1"/>
          <p:nvPr/>
        </p:nvSpPr>
        <p:spPr>
          <a:xfrm>
            <a:off x="7368207" y="3525077"/>
            <a:ext cx="3944288" cy="2031325"/>
          </a:xfrm>
          <a:prstGeom prst="rect">
            <a:avLst/>
          </a:prstGeom>
          <a:noFill/>
        </p:spPr>
        <p:txBody>
          <a:bodyPr wrap="square" rtlCol="0">
            <a:spAutoFit/>
          </a:bodyPr>
          <a:lstStyle/>
          <a:p>
            <a:pPr marL="285750" indent="-285750">
              <a:buFont typeface="Arial" panose="020B0604020202020204" pitchFamily="34" charset="0"/>
              <a:buChar char="•"/>
            </a:pPr>
            <a:r>
              <a:rPr lang="en-GB" dirty="0"/>
              <a:t>180 microns and 400 microns skimmers were tried experimentally and agree with the simulations.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No noticeable increase in intensity of the jet or change in distribution past 320microns. </a:t>
            </a:r>
          </a:p>
        </p:txBody>
      </p:sp>
    </p:spTree>
    <p:extLst>
      <p:ext uri="{BB962C8B-B14F-4D97-AF65-F5344CB8AC3E}">
        <p14:creationId xmlns:p14="http://schemas.microsoft.com/office/powerpoint/2010/main" val="1302452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7286"/>
          </a:xfrm>
        </p:spPr>
        <p:txBody>
          <a:bodyPr/>
          <a:lstStyle/>
          <a:p>
            <a:r>
              <a:rPr lang="en-GB" dirty="0"/>
              <a:t>First skimmer optimisation - Absolute Density</a:t>
            </a:r>
          </a:p>
        </p:txBody>
      </p:sp>
      <p:sp>
        <p:nvSpPr>
          <p:cNvPr id="3" name="Content Placeholder 2"/>
          <p:cNvSpPr>
            <a:spLocks noGrp="1"/>
          </p:cNvSpPr>
          <p:nvPr>
            <p:ph idx="1"/>
          </p:nvPr>
        </p:nvSpPr>
        <p:spPr>
          <a:xfrm>
            <a:off x="838200" y="1332411"/>
            <a:ext cx="10515600" cy="4844551"/>
          </a:xfrm>
        </p:spPr>
        <p:txBody>
          <a:bodyPr/>
          <a:lstStyle/>
          <a:p>
            <a:r>
              <a:rPr lang="en-GB" sz="2400" dirty="0"/>
              <a:t>Possible issues:</a:t>
            </a:r>
          </a:p>
          <a:p>
            <a:pPr marL="914400" lvl="1" indent="-457200">
              <a:buFont typeface="+mj-lt"/>
              <a:buAutoNum type="arabicPeriod"/>
            </a:pPr>
            <a:r>
              <a:rPr lang="en-GB" sz="2000" dirty="0"/>
              <a:t>Pressure in each chamber is needed for various first skimmer sizes to estimate the density attenuation of the jet as it passes through each chamber. This is provided experimentally and is not available for untested configurations. </a:t>
            </a:r>
          </a:p>
          <a:p>
            <a:pPr marL="457200" lvl="1" indent="0">
              <a:buNone/>
            </a:pPr>
            <a:endParaRPr lang="en-GB" sz="2000" dirty="0"/>
          </a:p>
          <a:p>
            <a:pPr marL="457200" lvl="1" indent="0">
              <a:buNone/>
            </a:pPr>
            <a:endParaRPr lang="en-GB" sz="2000" dirty="0"/>
          </a:p>
          <a:p>
            <a:pPr marL="457200" lvl="1" indent="0">
              <a:buNone/>
            </a:pPr>
            <a:endParaRPr lang="en-GB" sz="2000" dirty="0"/>
          </a:p>
          <a:p>
            <a:pPr marL="914400" lvl="1" indent="-457200">
              <a:buFont typeface="+mj-lt"/>
              <a:buAutoNum type="arabicPeriod"/>
            </a:pPr>
            <a:endParaRPr lang="en-GB" sz="2000" dirty="0"/>
          </a:p>
          <a:p>
            <a:pPr marL="914400" lvl="1" indent="-457200">
              <a:buFont typeface="+mj-lt"/>
              <a:buAutoNum type="arabicPeriod"/>
            </a:pPr>
            <a:r>
              <a:rPr lang="en-GB" sz="2000" dirty="0"/>
              <a:t>The model assumes that the flow at the first skimmer is a molecular one, with the quitting surface being set before the first skimmer. An increase in the peak density for the larger first skimmer may show that this is not the case, This is consistent between the simulations and the experimental data but not yet fully understood. </a:t>
            </a:r>
          </a:p>
          <a:p>
            <a:pPr marL="914400" lvl="1" indent="-457200">
              <a:buFont typeface="+mj-lt"/>
              <a:buAutoNum type="arabicPeriod"/>
            </a:pPr>
            <a:endParaRPr lang="en-GB" dirty="0"/>
          </a:p>
          <a:p>
            <a:pPr lvl="1"/>
            <a:endParaRPr lang="en-GB" dirty="0"/>
          </a:p>
        </p:txBody>
      </p:sp>
    </p:spTree>
    <p:extLst>
      <p:ext uri="{BB962C8B-B14F-4D97-AF65-F5344CB8AC3E}">
        <p14:creationId xmlns:p14="http://schemas.microsoft.com/office/powerpoint/2010/main" val="3332569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0901E-F552-4302-BEC5-9A750E9F4355}"/>
              </a:ext>
            </a:extLst>
          </p:cNvPr>
          <p:cNvSpPr>
            <a:spLocks noGrp="1"/>
          </p:cNvSpPr>
          <p:nvPr>
            <p:ph type="title"/>
          </p:nvPr>
        </p:nvSpPr>
        <p:spPr/>
        <p:txBody>
          <a:bodyPr/>
          <a:lstStyle/>
          <a:p>
            <a:r>
              <a:rPr lang="en-GB" dirty="0"/>
              <a:t>Planning 2021</a:t>
            </a:r>
          </a:p>
        </p:txBody>
      </p:sp>
      <p:sp>
        <p:nvSpPr>
          <p:cNvPr id="4" name="Rounded Rectangle 31">
            <a:extLst>
              <a:ext uri="{FF2B5EF4-FFF2-40B4-BE49-F238E27FC236}">
                <a16:creationId xmlns:a16="http://schemas.microsoft.com/office/drawing/2014/main" id="{B7B74DDE-A4DA-4C2A-9526-2A913A5D1285}"/>
              </a:ext>
            </a:extLst>
          </p:cNvPr>
          <p:cNvSpPr/>
          <p:nvPr/>
        </p:nvSpPr>
        <p:spPr>
          <a:xfrm>
            <a:off x="662386" y="2069276"/>
            <a:ext cx="1931800" cy="654950"/>
          </a:xfrm>
          <a:prstGeom prst="roundRect">
            <a:avLst>
              <a:gd name="adj" fmla="val 5833"/>
            </a:avLst>
          </a:prstGeom>
          <a:solidFill>
            <a:srgbClr val="E5F2F3"/>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solidFill>
                <a:schemeClr val="tx1">
                  <a:lumMod val="95000"/>
                  <a:lumOff val="5000"/>
                </a:schemeClr>
              </a:solidFill>
            </a:endParaRPr>
          </a:p>
          <a:p>
            <a:pPr algn="ctr"/>
            <a:endParaRPr lang="en-US" dirty="0">
              <a:solidFill>
                <a:schemeClr val="tx1">
                  <a:lumMod val="95000"/>
                  <a:lumOff val="5000"/>
                </a:schemeClr>
              </a:solidFill>
            </a:endParaRPr>
          </a:p>
          <a:p>
            <a:pPr algn="ctr"/>
            <a:r>
              <a:rPr lang="en-US" dirty="0">
                <a:solidFill>
                  <a:schemeClr val="tx1">
                    <a:lumMod val="95000"/>
                    <a:lumOff val="5000"/>
                  </a:schemeClr>
                </a:solidFill>
              </a:rPr>
              <a:t>Vacuum control system</a:t>
            </a: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GB" sz="700" dirty="0">
              <a:solidFill>
                <a:schemeClr val="tx1">
                  <a:lumMod val="95000"/>
                  <a:lumOff val="5000"/>
                </a:schemeClr>
              </a:solidFill>
            </a:endParaRPr>
          </a:p>
        </p:txBody>
      </p:sp>
      <p:grpSp>
        <p:nvGrpSpPr>
          <p:cNvPr id="5" name="Group 4">
            <a:extLst>
              <a:ext uri="{FF2B5EF4-FFF2-40B4-BE49-F238E27FC236}">
                <a16:creationId xmlns:a16="http://schemas.microsoft.com/office/drawing/2014/main" id="{93E870BD-6C0C-418F-B59A-970D1E9A6A8C}"/>
              </a:ext>
            </a:extLst>
          </p:cNvPr>
          <p:cNvGrpSpPr/>
          <p:nvPr/>
        </p:nvGrpSpPr>
        <p:grpSpPr>
          <a:xfrm>
            <a:off x="275126" y="1697180"/>
            <a:ext cx="9848575" cy="338540"/>
            <a:chOff x="2420553" y="1131590"/>
            <a:chExt cx="6409420" cy="216024"/>
          </a:xfrm>
        </p:grpSpPr>
        <p:sp>
          <p:nvSpPr>
            <p:cNvPr id="9" name="Rounded Rectangle 3">
              <a:extLst>
                <a:ext uri="{FF2B5EF4-FFF2-40B4-BE49-F238E27FC236}">
                  <a16:creationId xmlns:a16="http://schemas.microsoft.com/office/drawing/2014/main" id="{7916821E-440D-4248-9EC4-A57A01763131}"/>
                </a:ext>
              </a:extLst>
            </p:cNvPr>
            <p:cNvSpPr/>
            <p:nvPr/>
          </p:nvSpPr>
          <p:spPr>
            <a:xfrm>
              <a:off x="2420553"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Jan</a:t>
              </a:r>
              <a:endParaRPr lang="en-GB" sz="1200" dirty="0">
                <a:solidFill>
                  <a:schemeClr val="tx1">
                    <a:lumMod val="95000"/>
                    <a:lumOff val="5000"/>
                  </a:schemeClr>
                </a:solidFill>
              </a:endParaRPr>
            </a:p>
          </p:txBody>
        </p:sp>
        <p:sp>
          <p:nvSpPr>
            <p:cNvPr id="10" name="Rounded Rectangle 4">
              <a:extLst>
                <a:ext uri="{FF2B5EF4-FFF2-40B4-BE49-F238E27FC236}">
                  <a16:creationId xmlns:a16="http://schemas.microsoft.com/office/drawing/2014/main" id="{87806500-4D0F-45A7-B011-E7B6293D1D94}"/>
                </a:ext>
              </a:extLst>
            </p:cNvPr>
            <p:cNvSpPr/>
            <p:nvPr/>
          </p:nvSpPr>
          <p:spPr>
            <a:xfrm>
              <a:off x="2924609"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Feb</a:t>
              </a:r>
              <a:endParaRPr lang="en-GB" sz="1200" dirty="0">
                <a:solidFill>
                  <a:schemeClr val="tx1">
                    <a:lumMod val="95000"/>
                    <a:lumOff val="5000"/>
                  </a:schemeClr>
                </a:solidFill>
              </a:endParaRPr>
            </a:p>
          </p:txBody>
        </p:sp>
        <p:sp>
          <p:nvSpPr>
            <p:cNvPr id="11" name="Rounded Rectangle 5">
              <a:extLst>
                <a:ext uri="{FF2B5EF4-FFF2-40B4-BE49-F238E27FC236}">
                  <a16:creationId xmlns:a16="http://schemas.microsoft.com/office/drawing/2014/main" id="{82B43AD6-4028-4E63-95F9-9B7C72192812}"/>
                </a:ext>
              </a:extLst>
            </p:cNvPr>
            <p:cNvSpPr/>
            <p:nvPr/>
          </p:nvSpPr>
          <p:spPr>
            <a:xfrm>
              <a:off x="3425734"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Mar</a:t>
              </a:r>
              <a:endParaRPr lang="en-GB" sz="1200" dirty="0">
                <a:solidFill>
                  <a:schemeClr val="tx1">
                    <a:lumMod val="95000"/>
                    <a:lumOff val="5000"/>
                  </a:schemeClr>
                </a:solidFill>
              </a:endParaRPr>
            </a:p>
          </p:txBody>
        </p:sp>
        <p:sp>
          <p:nvSpPr>
            <p:cNvPr id="12" name="Rounded Rectangle 6">
              <a:extLst>
                <a:ext uri="{FF2B5EF4-FFF2-40B4-BE49-F238E27FC236}">
                  <a16:creationId xmlns:a16="http://schemas.microsoft.com/office/drawing/2014/main" id="{D4320B0E-30D5-43E0-B9DD-2B95EE14A89E}"/>
                </a:ext>
              </a:extLst>
            </p:cNvPr>
            <p:cNvSpPr/>
            <p:nvPr/>
          </p:nvSpPr>
          <p:spPr>
            <a:xfrm>
              <a:off x="3929790" y="1131590"/>
              <a:ext cx="1227243"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Apr</a:t>
              </a:r>
              <a:endParaRPr lang="en-GB" sz="1200" dirty="0">
                <a:solidFill>
                  <a:schemeClr val="tx1">
                    <a:lumMod val="95000"/>
                    <a:lumOff val="5000"/>
                  </a:schemeClr>
                </a:solidFill>
              </a:endParaRPr>
            </a:p>
          </p:txBody>
        </p:sp>
        <p:sp>
          <p:nvSpPr>
            <p:cNvPr id="13" name="Rounded Rectangle 7">
              <a:extLst>
                <a:ext uri="{FF2B5EF4-FFF2-40B4-BE49-F238E27FC236}">
                  <a16:creationId xmlns:a16="http://schemas.microsoft.com/office/drawing/2014/main" id="{A284FAFC-6B2A-4384-8C0E-30887DEB2693}"/>
                </a:ext>
              </a:extLst>
            </p:cNvPr>
            <p:cNvSpPr/>
            <p:nvPr/>
          </p:nvSpPr>
          <p:spPr>
            <a:xfrm>
              <a:off x="5157033" y="1131590"/>
              <a:ext cx="1224313"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May</a:t>
              </a:r>
              <a:endParaRPr lang="en-GB" sz="1200" dirty="0">
                <a:solidFill>
                  <a:schemeClr val="tx1">
                    <a:lumMod val="95000"/>
                    <a:lumOff val="5000"/>
                  </a:schemeClr>
                </a:solidFill>
              </a:endParaRPr>
            </a:p>
          </p:txBody>
        </p:sp>
        <p:sp>
          <p:nvSpPr>
            <p:cNvPr id="14" name="Rounded Rectangle 8">
              <a:extLst>
                <a:ext uri="{FF2B5EF4-FFF2-40B4-BE49-F238E27FC236}">
                  <a16:creationId xmlns:a16="http://schemas.microsoft.com/office/drawing/2014/main" id="{D0614CEB-CCCC-4933-AB95-D5B56EF0585C}"/>
                </a:ext>
              </a:extLst>
            </p:cNvPr>
            <p:cNvSpPr/>
            <p:nvPr/>
          </p:nvSpPr>
          <p:spPr>
            <a:xfrm>
              <a:off x="6381346" y="1131590"/>
              <a:ext cx="1224313"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Jun</a:t>
              </a:r>
              <a:endParaRPr lang="en-GB" sz="1200" dirty="0">
                <a:solidFill>
                  <a:schemeClr val="tx1">
                    <a:lumMod val="95000"/>
                    <a:lumOff val="5000"/>
                  </a:schemeClr>
                </a:solidFill>
              </a:endParaRPr>
            </a:p>
          </p:txBody>
        </p:sp>
        <p:sp>
          <p:nvSpPr>
            <p:cNvPr id="15" name="Rounded Rectangle 9">
              <a:extLst>
                <a:ext uri="{FF2B5EF4-FFF2-40B4-BE49-F238E27FC236}">
                  <a16:creationId xmlns:a16="http://schemas.microsoft.com/office/drawing/2014/main" id="{7BEABFCA-E001-4A36-8F6E-E39AC4FB5361}"/>
                </a:ext>
              </a:extLst>
            </p:cNvPr>
            <p:cNvSpPr/>
            <p:nvPr/>
          </p:nvSpPr>
          <p:spPr>
            <a:xfrm>
              <a:off x="7605659" y="1131590"/>
              <a:ext cx="1224314"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Jul</a:t>
              </a:r>
              <a:endParaRPr lang="en-GB" sz="1200" dirty="0">
                <a:solidFill>
                  <a:schemeClr val="tx1">
                    <a:lumMod val="95000"/>
                    <a:lumOff val="5000"/>
                  </a:schemeClr>
                </a:solidFill>
              </a:endParaRPr>
            </a:p>
          </p:txBody>
        </p:sp>
      </p:grpSp>
      <p:sp>
        <p:nvSpPr>
          <p:cNvPr id="22" name="Rounded Rectangle 31">
            <a:extLst>
              <a:ext uri="{FF2B5EF4-FFF2-40B4-BE49-F238E27FC236}">
                <a16:creationId xmlns:a16="http://schemas.microsoft.com/office/drawing/2014/main" id="{52C1BF04-9050-461C-A53C-3549B1C87376}"/>
              </a:ext>
            </a:extLst>
          </p:cNvPr>
          <p:cNvSpPr/>
          <p:nvPr/>
        </p:nvSpPr>
        <p:spPr>
          <a:xfrm>
            <a:off x="1066644" y="2724226"/>
            <a:ext cx="2074194" cy="654950"/>
          </a:xfrm>
          <a:prstGeom prst="roundRect">
            <a:avLst>
              <a:gd name="adj" fmla="val 5833"/>
            </a:avLst>
          </a:prstGeom>
          <a:solidFill>
            <a:srgbClr val="E5F2F3"/>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solidFill>
                <a:schemeClr val="tx1">
                  <a:lumMod val="95000"/>
                  <a:lumOff val="5000"/>
                </a:schemeClr>
              </a:solidFill>
            </a:endParaRPr>
          </a:p>
          <a:p>
            <a:pPr algn="ctr"/>
            <a:endParaRPr lang="en-US" dirty="0">
              <a:solidFill>
                <a:schemeClr val="tx1">
                  <a:lumMod val="95000"/>
                  <a:lumOff val="5000"/>
                </a:schemeClr>
              </a:solidFill>
            </a:endParaRPr>
          </a:p>
          <a:p>
            <a:pPr algn="ctr"/>
            <a:r>
              <a:rPr lang="en-US" dirty="0">
                <a:solidFill>
                  <a:schemeClr val="tx1">
                    <a:lumMod val="95000"/>
                    <a:lumOff val="5000"/>
                  </a:schemeClr>
                </a:solidFill>
              </a:rPr>
              <a:t>Chamber inspection</a:t>
            </a:r>
          </a:p>
          <a:p>
            <a:pPr algn="ctr"/>
            <a:r>
              <a:rPr lang="en-US" dirty="0">
                <a:solidFill>
                  <a:schemeClr val="tx1">
                    <a:lumMod val="95000"/>
                    <a:lumOff val="5000"/>
                  </a:schemeClr>
                </a:solidFill>
              </a:rPr>
              <a:t>from Daresbury ETS</a:t>
            </a: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GB" sz="700" dirty="0">
              <a:solidFill>
                <a:schemeClr val="tx1">
                  <a:lumMod val="95000"/>
                  <a:lumOff val="5000"/>
                </a:schemeClr>
              </a:solidFill>
            </a:endParaRPr>
          </a:p>
        </p:txBody>
      </p:sp>
      <p:sp>
        <p:nvSpPr>
          <p:cNvPr id="23" name="Rounded Rectangle 31">
            <a:extLst>
              <a:ext uri="{FF2B5EF4-FFF2-40B4-BE49-F238E27FC236}">
                <a16:creationId xmlns:a16="http://schemas.microsoft.com/office/drawing/2014/main" id="{9537502B-AFAA-4A4E-A065-36865C6A0830}"/>
              </a:ext>
            </a:extLst>
          </p:cNvPr>
          <p:cNvSpPr/>
          <p:nvPr/>
        </p:nvSpPr>
        <p:spPr>
          <a:xfrm>
            <a:off x="3140837" y="2050720"/>
            <a:ext cx="785209" cy="654950"/>
          </a:xfrm>
          <a:prstGeom prst="roundRect">
            <a:avLst>
              <a:gd name="adj" fmla="val 5833"/>
            </a:avLst>
          </a:prstGeom>
          <a:solidFill>
            <a:srgbClr val="E5F2F3"/>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solidFill>
                <a:schemeClr val="tx1">
                  <a:lumMod val="95000"/>
                  <a:lumOff val="5000"/>
                </a:schemeClr>
              </a:solidFill>
            </a:endParaRPr>
          </a:p>
          <a:p>
            <a:pPr algn="ctr"/>
            <a:endParaRPr lang="en-US"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GB" sz="700" dirty="0">
              <a:solidFill>
                <a:schemeClr val="tx1">
                  <a:lumMod val="95000"/>
                  <a:lumOff val="5000"/>
                </a:schemeClr>
              </a:solidFill>
            </a:endParaRPr>
          </a:p>
        </p:txBody>
      </p:sp>
      <p:sp>
        <p:nvSpPr>
          <p:cNvPr id="25" name="TextBox 24">
            <a:extLst>
              <a:ext uri="{FF2B5EF4-FFF2-40B4-BE49-F238E27FC236}">
                <a16:creationId xmlns:a16="http://schemas.microsoft.com/office/drawing/2014/main" id="{E19077EB-AAFD-45B3-94CA-42CCA55C6FF0}"/>
              </a:ext>
            </a:extLst>
          </p:cNvPr>
          <p:cNvSpPr txBox="1"/>
          <p:nvPr/>
        </p:nvSpPr>
        <p:spPr>
          <a:xfrm>
            <a:off x="2771022" y="2080409"/>
            <a:ext cx="1602642" cy="646331"/>
          </a:xfrm>
          <a:prstGeom prst="rect">
            <a:avLst/>
          </a:prstGeom>
          <a:noFill/>
        </p:spPr>
        <p:txBody>
          <a:bodyPr wrap="square">
            <a:spAutoFit/>
          </a:bodyPr>
          <a:lstStyle/>
          <a:p>
            <a:pPr algn="ctr"/>
            <a:r>
              <a:rPr lang="en-US" dirty="0">
                <a:solidFill>
                  <a:schemeClr val="tx1">
                    <a:lumMod val="95000"/>
                    <a:lumOff val="5000"/>
                  </a:schemeClr>
                </a:solidFill>
              </a:rPr>
              <a:t>Assemble and </a:t>
            </a:r>
          </a:p>
          <a:p>
            <a:pPr algn="ctr"/>
            <a:r>
              <a:rPr lang="en-US" dirty="0">
                <a:solidFill>
                  <a:schemeClr val="tx1">
                    <a:lumMod val="95000"/>
                    <a:lumOff val="5000"/>
                  </a:schemeClr>
                </a:solidFill>
              </a:rPr>
              <a:t>vacuum test</a:t>
            </a:r>
          </a:p>
        </p:txBody>
      </p:sp>
      <p:sp>
        <p:nvSpPr>
          <p:cNvPr id="28" name="Rounded Rectangle 31">
            <a:extLst>
              <a:ext uri="{FF2B5EF4-FFF2-40B4-BE49-F238E27FC236}">
                <a16:creationId xmlns:a16="http://schemas.microsoft.com/office/drawing/2014/main" id="{1BADFD89-2980-4768-A16D-F940455119F4}"/>
              </a:ext>
            </a:extLst>
          </p:cNvPr>
          <p:cNvSpPr/>
          <p:nvPr/>
        </p:nvSpPr>
        <p:spPr>
          <a:xfrm>
            <a:off x="3967377" y="2767319"/>
            <a:ext cx="978157" cy="654950"/>
          </a:xfrm>
          <a:prstGeom prst="roundRect">
            <a:avLst>
              <a:gd name="adj" fmla="val 5833"/>
            </a:avLst>
          </a:prstGeom>
          <a:solidFill>
            <a:srgbClr val="E5F2F3"/>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solidFill>
                <a:schemeClr val="tx1">
                  <a:lumMod val="95000"/>
                  <a:lumOff val="5000"/>
                </a:schemeClr>
              </a:solidFill>
            </a:endParaRPr>
          </a:p>
          <a:p>
            <a:pPr algn="ctr"/>
            <a:endParaRPr lang="en-US"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GB" sz="700" dirty="0">
              <a:solidFill>
                <a:schemeClr val="tx1">
                  <a:lumMod val="95000"/>
                  <a:lumOff val="5000"/>
                </a:schemeClr>
              </a:solidFill>
            </a:endParaRPr>
          </a:p>
        </p:txBody>
      </p:sp>
      <p:sp>
        <p:nvSpPr>
          <p:cNvPr id="29" name="TextBox 28">
            <a:extLst>
              <a:ext uri="{FF2B5EF4-FFF2-40B4-BE49-F238E27FC236}">
                <a16:creationId xmlns:a16="http://schemas.microsoft.com/office/drawing/2014/main" id="{73FC0675-AF86-459C-9868-CDB87AD95E9B}"/>
              </a:ext>
            </a:extLst>
          </p:cNvPr>
          <p:cNvSpPr txBox="1"/>
          <p:nvPr/>
        </p:nvSpPr>
        <p:spPr>
          <a:xfrm>
            <a:off x="3694766" y="2782510"/>
            <a:ext cx="1523377" cy="646331"/>
          </a:xfrm>
          <a:prstGeom prst="rect">
            <a:avLst/>
          </a:prstGeom>
          <a:noFill/>
        </p:spPr>
        <p:txBody>
          <a:bodyPr wrap="square">
            <a:spAutoFit/>
          </a:bodyPr>
          <a:lstStyle/>
          <a:p>
            <a:pPr algn="ctr"/>
            <a:r>
              <a:rPr lang="en-US" dirty="0">
                <a:solidFill>
                  <a:schemeClr val="tx1">
                    <a:lumMod val="95000"/>
                    <a:lumOff val="5000"/>
                  </a:schemeClr>
                </a:solidFill>
              </a:rPr>
              <a:t>Jet density measurement</a:t>
            </a:r>
          </a:p>
        </p:txBody>
      </p:sp>
      <p:sp>
        <p:nvSpPr>
          <p:cNvPr id="30" name="Rounded Rectangle 31">
            <a:extLst>
              <a:ext uri="{FF2B5EF4-FFF2-40B4-BE49-F238E27FC236}">
                <a16:creationId xmlns:a16="http://schemas.microsoft.com/office/drawing/2014/main" id="{7C4BF693-331C-4E9E-9F5E-4EB2F70BD5FF}"/>
              </a:ext>
            </a:extLst>
          </p:cNvPr>
          <p:cNvSpPr/>
          <p:nvPr/>
        </p:nvSpPr>
        <p:spPr>
          <a:xfrm>
            <a:off x="1819665" y="3397732"/>
            <a:ext cx="1321173" cy="654950"/>
          </a:xfrm>
          <a:prstGeom prst="roundRect">
            <a:avLst>
              <a:gd name="adj" fmla="val 5833"/>
            </a:avLst>
          </a:prstGeom>
          <a:solidFill>
            <a:srgbClr val="E5F2F3"/>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solidFill>
                <a:schemeClr val="tx1">
                  <a:lumMod val="95000"/>
                  <a:lumOff val="5000"/>
                </a:schemeClr>
              </a:solidFill>
            </a:endParaRPr>
          </a:p>
          <a:p>
            <a:pPr algn="ctr"/>
            <a:endParaRPr lang="en-US" dirty="0">
              <a:solidFill>
                <a:schemeClr val="tx1">
                  <a:lumMod val="95000"/>
                  <a:lumOff val="5000"/>
                </a:schemeClr>
              </a:solidFill>
            </a:endParaRPr>
          </a:p>
          <a:p>
            <a:pPr algn="ctr"/>
            <a:r>
              <a:rPr lang="en-US" dirty="0">
                <a:solidFill>
                  <a:schemeClr val="tx1">
                    <a:lumMod val="95000"/>
                    <a:lumOff val="5000"/>
                  </a:schemeClr>
                </a:solidFill>
              </a:rPr>
              <a:t>Alignment</a:t>
            </a: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GB" sz="700" dirty="0">
              <a:solidFill>
                <a:schemeClr val="tx1">
                  <a:lumMod val="95000"/>
                  <a:lumOff val="5000"/>
                </a:schemeClr>
              </a:solidFill>
            </a:endParaRPr>
          </a:p>
        </p:txBody>
      </p:sp>
      <p:sp>
        <p:nvSpPr>
          <p:cNvPr id="31" name="Rounded Rectangle 31">
            <a:extLst>
              <a:ext uri="{FF2B5EF4-FFF2-40B4-BE49-F238E27FC236}">
                <a16:creationId xmlns:a16="http://schemas.microsoft.com/office/drawing/2014/main" id="{CAEA1F76-8DE4-4735-85B3-CCBA05029C7D}"/>
              </a:ext>
            </a:extLst>
          </p:cNvPr>
          <p:cNvSpPr/>
          <p:nvPr/>
        </p:nvSpPr>
        <p:spPr>
          <a:xfrm>
            <a:off x="4904205" y="2066472"/>
            <a:ext cx="1456989" cy="654950"/>
          </a:xfrm>
          <a:prstGeom prst="roundRect">
            <a:avLst>
              <a:gd name="adj" fmla="val 5833"/>
            </a:avLst>
          </a:prstGeom>
          <a:solidFill>
            <a:srgbClr val="E5F2F3"/>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solidFill>
                <a:schemeClr val="tx1">
                  <a:lumMod val="95000"/>
                  <a:lumOff val="5000"/>
                </a:schemeClr>
              </a:solidFill>
            </a:endParaRPr>
          </a:p>
          <a:p>
            <a:pPr algn="ctr"/>
            <a:endParaRPr lang="en-US"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GB" sz="700" dirty="0">
              <a:solidFill>
                <a:schemeClr val="tx1">
                  <a:lumMod val="95000"/>
                  <a:lumOff val="5000"/>
                </a:schemeClr>
              </a:solidFill>
            </a:endParaRPr>
          </a:p>
        </p:txBody>
      </p:sp>
      <p:sp>
        <p:nvSpPr>
          <p:cNvPr id="33" name="TextBox 32">
            <a:extLst>
              <a:ext uri="{FF2B5EF4-FFF2-40B4-BE49-F238E27FC236}">
                <a16:creationId xmlns:a16="http://schemas.microsoft.com/office/drawing/2014/main" id="{C4A98083-97F0-4A95-98EF-B02B8BFDF0A4}"/>
              </a:ext>
            </a:extLst>
          </p:cNvPr>
          <p:cNvSpPr txBox="1"/>
          <p:nvPr/>
        </p:nvSpPr>
        <p:spPr>
          <a:xfrm>
            <a:off x="4645603" y="2055241"/>
            <a:ext cx="1987971" cy="646331"/>
          </a:xfrm>
          <a:prstGeom prst="rect">
            <a:avLst/>
          </a:prstGeom>
          <a:noFill/>
        </p:spPr>
        <p:txBody>
          <a:bodyPr wrap="square">
            <a:spAutoFit/>
          </a:bodyPr>
          <a:lstStyle/>
          <a:p>
            <a:r>
              <a:rPr lang="en-GB" dirty="0"/>
              <a:t>Measurement with Lab electron beam</a:t>
            </a:r>
          </a:p>
        </p:txBody>
      </p:sp>
      <p:sp>
        <p:nvSpPr>
          <p:cNvPr id="34" name="Rounded Rectangle 31">
            <a:extLst>
              <a:ext uri="{FF2B5EF4-FFF2-40B4-BE49-F238E27FC236}">
                <a16:creationId xmlns:a16="http://schemas.microsoft.com/office/drawing/2014/main" id="{3770B81D-45E7-4E55-9564-E41267DC7CBF}"/>
              </a:ext>
            </a:extLst>
          </p:cNvPr>
          <p:cNvSpPr/>
          <p:nvPr/>
        </p:nvSpPr>
        <p:spPr>
          <a:xfrm>
            <a:off x="6349451" y="2731523"/>
            <a:ext cx="1892996" cy="805462"/>
          </a:xfrm>
          <a:prstGeom prst="roundRect">
            <a:avLst>
              <a:gd name="adj" fmla="val 5833"/>
            </a:avLst>
          </a:prstGeom>
          <a:solidFill>
            <a:srgbClr val="E5F2F3"/>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700" dirty="0">
              <a:solidFill>
                <a:schemeClr val="tx1">
                  <a:lumMod val="95000"/>
                  <a:lumOff val="5000"/>
                </a:schemeClr>
              </a:solidFill>
            </a:endParaRPr>
          </a:p>
        </p:txBody>
      </p:sp>
      <p:sp>
        <p:nvSpPr>
          <p:cNvPr id="36" name="TextBox 35">
            <a:extLst>
              <a:ext uri="{FF2B5EF4-FFF2-40B4-BE49-F238E27FC236}">
                <a16:creationId xmlns:a16="http://schemas.microsoft.com/office/drawing/2014/main" id="{D2D7371E-BCB2-4D4D-9BE9-220E39BC1F3A}"/>
              </a:ext>
            </a:extLst>
          </p:cNvPr>
          <p:cNvSpPr txBox="1"/>
          <p:nvPr/>
        </p:nvSpPr>
        <p:spPr>
          <a:xfrm>
            <a:off x="6407301" y="2807787"/>
            <a:ext cx="1705516" cy="646331"/>
          </a:xfrm>
          <a:prstGeom prst="rect">
            <a:avLst/>
          </a:prstGeom>
          <a:noFill/>
        </p:spPr>
        <p:txBody>
          <a:bodyPr wrap="square">
            <a:spAutoFit/>
          </a:bodyPr>
          <a:lstStyle/>
          <a:p>
            <a:pPr algn="ctr"/>
            <a:r>
              <a:rPr lang="en-GB" dirty="0">
                <a:solidFill>
                  <a:schemeClr val="tx1">
                    <a:lumMod val="95000"/>
                    <a:lumOff val="5000"/>
                  </a:schemeClr>
                </a:solidFill>
              </a:rPr>
              <a:t>Report the device and ship</a:t>
            </a:r>
            <a:endParaRPr lang="en-GB" sz="700" dirty="0">
              <a:solidFill>
                <a:schemeClr val="tx1">
                  <a:lumMod val="95000"/>
                  <a:lumOff val="5000"/>
                </a:schemeClr>
              </a:solidFill>
            </a:endParaRPr>
          </a:p>
        </p:txBody>
      </p:sp>
      <p:sp>
        <p:nvSpPr>
          <p:cNvPr id="37" name="Rounded Rectangle 31">
            <a:extLst>
              <a:ext uri="{FF2B5EF4-FFF2-40B4-BE49-F238E27FC236}">
                <a16:creationId xmlns:a16="http://schemas.microsoft.com/office/drawing/2014/main" id="{E82EF54F-2DB8-44FB-AC84-2335102A1ADE}"/>
              </a:ext>
            </a:extLst>
          </p:cNvPr>
          <p:cNvSpPr/>
          <p:nvPr/>
        </p:nvSpPr>
        <p:spPr>
          <a:xfrm>
            <a:off x="8242447" y="2050562"/>
            <a:ext cx="1892996" cy="680961"/>
          </a:xfrm>
          <a:prstGeom prst="roundRect">
            <a:avLst>
              <a:gd name="adj" fmla="val 5833"/>
            </a:avLst>
          </a:prstGeom>
          <a:solidFill>
            <a:srgbClr val="E5F2F3"/>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700" dirty="0">
              <a:solidFill>
                <a:schemeClr val="tx1">
                  <a:lumMod val="95000"/>
                  <a:lumOff val="5000"/>
                </a:schemeClr>
              </a:solidFill>
            </a:endParaRPr>
          </a:p>
        </p:txBody>
      </p:sp>
      <p:sp>
        <p:nvSpPr>
          <p:cNvPr id="38" name="TextBox 37">
            <a:extLst>
              <a:ext uri="{FF2B5EF4-FFF2-40B4-BE49-F238E27FC236}">
                <a16:creationId xmlns:a16="http://schemas.microsoft.com/office/drawing/2014/main" id="{466E3613-8DF8-4BD1-84D6-DAD8B6428A55}"/>
              </a:ext>
            </a:extLst>
          </p:cNvPr>
          <p:cNvSpPr txBox="1"/>
          <p:nvPr/>
        </p:nvSpPr>
        <p:spPr>
          <a:xfrm>
            <a:off x="8418185" y="2055029"/>
            <a:ext cx="1705516" cy="200055"/>
          </a:xfrm>
          <a:prstGeom prst="rect">
            <a:avLst/>
          </a:prstGeom>
          <a:noFill/>
        </p:spPr>
        <p:txBody>
          <a:bodyPr wrap="square">
            <a:spAutoFit/>
          </a:bodyPr>
          <a:lstStyle/>
          <a:p>
            <a:pPr algn="ctr"/>
            <a:endParaRPr lang="en-GB" sz="700" dirty="0">
              <a:solidFill>
                <a:schemeClr val="tx1">
                  <a:lumMod val="95000"/>
                  <a:lumOff val="5000"/>
                </a:schemeClr>
              </a:solidFill>
            </a:endParaRPr>
          </a:p>
        </p:txBody>
      </p:sp>
      <p:sp>
        <p:nvSpPr>
          <p:cNvPr id="39" name="TextBox 38">
            <a:extLst>
              <a:ext uri="{FF2B5EF4-FFF2-40B4-BE49-F238E27FC236}">
                <a16:creationId xmlns:a16="http://schemas.microsoft.com/office/drawing/2014/main" id="{3230C023-5527-4903-ABA2-9ECE8BB46901}"/>
              </a:ext>
            </a:extLst>
          </p:cNvPr>
          <p:cNvSpPr txBox="1"/>
          <p:nvPr/>
        </p:nvSpPr>
        <p:spPr>
          <a:xfrm>
            <a:off x="8330316" y="2059339"/>
            <a:ext cx="1705516" cy="646331"/>
          </a:xfrm>
          <a:prstGeom prst="rect">
            <a:avLst/>
          </a:prstGeom>
          <a:noFill/>
        </p:spPr>
        <p:txBody>
          <a:bodyPr wrap="square">
            <a:spAutoFit/>
          </a:bodyPr>
          <a:lstStyle/>
          <a:p>
            <a:pPr algn="ctr"/>
            <a:r>
              <a:rPr lang="en-GB" dirty="0">
                <a:solidFill>
                  <a:schemeClr val="tx1">
                    <a:lumMod val="95000"/>
                    <a:lumOff val="5000"/>
                  </a:schemeClr>
                </a:solidFill>
              </a:rPr>
              <a:t>Test stand integration</a:t>
            </a:r>
            <a:endParaRPr lang="en-GB" sz="700" dirty="0">
              <a:solidFill>
                <a:schemeClr val="tx1">
                  <a:lumMod val="95000"/>
                  <a:lumOff val="5000"/>
                </a:schemeClr>
              </a:solidFill>
            </a:endParaRPr>
          </a:p>
        </p:txBody>
      </p:sp>
      <p:sp>
        <p:nvSpPr>
          <p:cNvPr id="40" name="TextBox 39">
            <a:extLst>
              <a:ext uri="{FF2B5EF4-FFF2-40B4-BE49-F238E27FC236}">
                <a16:creationId xmlns:a16="http://schemas.microsoft.com/office/drawing/2014/main" id="{B51C0508-915A-46CA-A992-48E30F694D51}"/>
              </a:ext>
            </a:extLst>
          </p:cNvPr>
          <p:cNvSpPr txBox="1"/>
          <p:nvPr/>
        </p:nvSpPr>
        <p:spPr>
          <a:xfrm>
            <a:off x="5213535" y="3725207"/>
            <a:ext cx="5489401" cy="369332"/>
          </a:xfrm>
          <a:prstGeom prst="rect">
            <a:avLst/>
          </a:prstGeom>
          <a:noFill/>
        </p:spPr>
        <p:txBody>
          <a:bodyPr wrap="square" rtlCol="0">
            <a:spAutoFit/>
          </a:bodyPr>
          <a:lstStyle/>
          <a:p>
            <a:r>
              <a:rPr lang="en-GB" dirty="0">
                <a:solidFill>
                  <a:srgbClr val="FF0000"/>
                </a:solidFill>
              </a:rPr>
              <a:t>Compared with initial plan, there are two months delay!!</a:t>
            </a:r>
          </a:p>
        </p:txBody>
      </p:sp>
      <p:cxnSp>
        <p:nvCxnSpPr>
          <p:cNvPr id="42" name="Straight Connector 41">
            <a:extLst>
              <a:ext uri="{FF2B5EF4-FFF2-40B4-BE49-F238E27FC236}">
                <a16:creationId xmlns:a16="http://schemas.microsoft.com/office/drawing/2014/main" id="{CE53DD9F-28CE-4A2E-92BA-6EFD07211E4B}"/>
              </a:ext>
            </a:extLst>
          </p:cNvPr>
          <p:cNvCxnSpPr>
            <a:cxnSpLocks/>
          </p:cNvCxnSpPr>
          <p:nvPr/>
        </p:nvCxnSpPr>
        <p:spPr>
          <a:xfrm>
            <a:off x="3140837" y="1342238"/>
            <a:ext cx="0" cy="36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B838618-753A-4723-9DE6-179487A1C28B}"/>
              </a:ext>
            </a:extLst>
          </p:cNvPr>
          <p:cNvCxnSpPr>
            <a:cxnSpLocks/>
          </p:cNvCxnSpPr>
          <p:nvPr/>
        </p:nvCxnSpPr>
        <p:spPr>
          <a:xfrm>
            <a:off x="3553296" y="1342238"/>
            <a:ext cx="0" cy="36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69660CC-BEF7-4573-990C-920546294629}"/>
              </a:ext>
            </a:extLst>
          </p:cNvPr>
          <p:cNvCxnSpPr>
            <a:cxnSpLocks/>
          </p:cNvCxnSpPr>
          <p:nvPr/>
        </p:nvCxnSpPr>
        <p:spPr>
          <a:xfrm>
            <a:off x="3967377" y="1314581"/>
            <a:ext cx="0" cy="36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4BD52090-4D7E-4B07-8402-FA1AD82AC33C}"/>
              </a:ext>
            </a:extLst>
          </p:cNvPr>
          <p:cNvCxnSpPr>
            <a:cxnSpLocks/>
          </p:cNvCxnSpPr>
          <p:nvPr/>
        </p:nvCxnSpPr>
        <p:spPr>
          <a:xfrm>
            <a:off x="4903923" y="1342238"/>
            <a:ext cx="0" cy="36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02370F9-59A1-4FF3-9D8D-1ABADBC43F2D}"/>
              </a:ext>
            </a:extLst>
          </p:cNvPr>
          <p:cNvCxnSpPr>
            <a:cxnSpLocks/>
          </p:cNvCxnSpPr>
          <p:nvPr/>
        </p:nvCxnSpPr>
        <p:spPr>
          <a:xfrm>
            <a:off x="5299604" y="1342238"/>
            <a:ext cx="0" cy="36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54B7855-A5C2-4A1A-8485-2B1E8F2836D1}"/>
              </a:ext>
            </a:extLst>
          </p:cNvPr>
          <p:cNvCxnSpPr>
            <a:cxnSpLocks/>
          </p:cNvCxnSpPr>
          <p:nvPr/>
        </p:nvCxnSpPr>
        <p:spPr>
          <a:xfrm>
            <a:off x="5689132" y="1367405"/>
            <a:ext cx="0" cy="360000"/>
          </a:xfrm>
          <a:prstGeom prst="line">
            <a:avLst/>
          </a:prstGeom>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CF5E163C-F6B7-4D37-890A-38262BC15FB5}"/>
              </a:ext>
            </a:extLst>
          </p:cNvPr>
          <p:cNvSpPr txBox="1"/>
          <p:nvPr/>
        </p:nvSpPr>
        <p:spPr>
          <a:xfrm>
            <a:off x="2771022" y="1283515"/>
            <a:ext cx="259809" cy="369332"/>
          </a:xfrm>
          <a:prstGeom prst="rect">
            <a:avLst/>
          </a:prstGeom>
          <a:noFill/>
        </p:spPr>
        <p:txBody>
          <a:bodyPr wrap="square" rtlCol="0">
            <a:spAutoFit/>
          </a:bodyPr>
          <a:lstStyle/>
          <a:p>
            <a:r>
              <a:rPr lang="en-GB" dirty="0"/>
              <a:t>1</a:t>
            </a:r>
          </a:p>
        </p:txBody>
      </p:sp>
      <p:sp>
        <p:nvSpPr>
          <p:cNvPr id="53" name="TextBox 52">
            <a:extLst>
              <a:ext uri="{FF2B5EF4-FFF2-40B4-BE49-F238E27FC236}">
                <a16:creationId xmlns:a16="http://schemas.microsoft.com/office/drawing/2014/main" id="{8CB754E9-E508-4378-A292-09E5CEB3F2A7}"/>
              </a:ext>
            </a:extLst>
          </p:cNvPr>
          <p:cNvSpPr txBox="1"/>
          <p:nvPr/>
        </p:nvSpPr>
        <p:spPr>
          <a:xfrm>
            <a:off x="3198812" y="1277732"/>
            <a:ext cx="259809" cy="369332"/>
          </a:xfrm>
          <a:prstGeom prst="rect">
            <a:avLst/>
          </a:prstGeom>
          <a:noFill/>
        </p:spPr>
        <p:txBody>
          <a:bodyPr wrap="square" rtlCol="0">
            <a:spAutoFit/>
          </a:bodyPr>
          <a:lstStyle/>
          <a:p>
            <a:r>
              <a:rPr lang="en-GB" dirty="0"/>
              <a:t>2</a:t>
            </a:r>
          </a:p>
        </p:txBody>
      </p:sp>
      <p:sp>
        <p:nvSpPr>
          <p:cNvPr id="54" name="TextBox 53">
            <a:extLst>
              <a:ext uri="{FF2B5EF4-FFF2-40B4-BE49-F238E27FC236}">
                <a16:creationId xmlns:a16="http://schemas.microsoft.com/office/drawing/2014/main" id="{C8CD829C-5EA5-44E7-ABD0-A04D2205616E}"/>
              </a:ext>
            </a:extLst>
          </p:cNvPr>
          <p:cNvSpPr txBox="1"/>
          <p:nvPr/>
        </p:nvSpPr>
        <p:spPr>
          <a:xfrm>
            <a:off x="3594492" y="1273023"/>
            <a:ext cx="259809" cy="369332"/>
          </a:xfrm>
          <a:prstGeom prst="rect">
            <a:avLst/>
          </a:prstGeom>
          <a:noFill/>
        </p:spPr>
        <p:txBody>
          <a:bodyPr wrap="square" rtlCol="0">
            <a:spAutoFit/>
          </a:bodyPr>
          <a:lstStyle/>
          <a:p>
            <a:r>
              <a:rPr lang="en-GB" dirty="0"/>
              <a:t>3</a:t>
            </a:r>
          </a:p>
        </p:txBody>
      </p:sp>
      <p:sp>
        <p:nvSpPr>
          <p:cNvPr id="55" name="TextBox 54">
            <a:extLst>
              <a:ext uri="{FF2B5EF4-FFF2-40B4-BE49-F238E27FC236}">
                <a16:creationId xmlns:a16="http://schemas.microsoft.com/office/drawing/2014/main" id="{68C65E3C-6034-4346-8C89-3ACE761C2802}"/>
              </a:ext>
            </a:extLst>
          </p:cNvPr>
          <p:cNvSpPr txBox="1"/>
          <p:nvPr/>
        </p:nvSpPr>
        <p:spPr>
          <a:xfrm>
            <a:off x="4008572" y="1283515"/>
            <a:ext cx="259809" cy="369332"/>
          </a:xfrm>
          <a:prstGeom prst="rect">
            <a:avLst/>
          </a:prstGeom>
          <a:noFill/>
        </p:spPr>
        <p:txBody>
          <a:bodyPr wrap="square" rtlCol="0">
            <a:spAutoFit/>
          </a:bodyPr>
          <a:lstStyle/>
          <a:p>
            <a:r>
              <a:rPr lang="en-GB" dirty="0"/>
              <a:t>4</a:t>
            </a:r>
          </a:p>
        </p:txBody>
      </p:sp>
      <p:sp>
        <p:nvSpPr>
          <p:cNvPr id="56" name="TextBox 55">
            <a:extLst>
              <a:ext uri="{FF2B5EF4-FFF2-40B4-BE49-F238E27FC236}">
                <a16:creationId xmlns:a16="http://schemas.microsoft.com/office/drawing/2014/main" id="{DBC074CA-E011-43B1-9C25-B8A736C9DC18}"/>
              </a:ext>
            </a:extLst>
          </p:cNvPr>
          <p:cNvSpPr txBox="1"/>
          <p:nvPr/>
        </p:nvSpPr>
        <p:spPr>
          <a:xfrm>
            <a:off x="4525936" y="1325679"/>
            <a:ext cx="259809" cy="369332"/>
          </a:xfrm>
          <a:prstGeom prst="rect">
            <a:avLst/>
          </a:prstGeom>
          <a:noFill/>
        </p:spPr>
        <p:txBody>
          <a:bodyPr wrap="square" rtlCol="0">
            <a:spAutoFit/>
          </a:bodyPr>
          <a:lstStyle/>
          <a:p>
            <a:r>
              <a:rPr lang="en-GB" dirty="0"/>
              <a:t>1</a:t>
            </a:r>
          </a:p>
        </p:txBody>
      </p:sp>
      <p:sp>
        <p:nvSpPr>
          <p:cNvPr id="57" name="TextBox 56">
            <a:extLst>
              <a:ext uri="{FF2B5EF4-FFF2-40B4-BE49-F238E27FC236}">
                <a16:creationId xmlns:a16="http://schemas.microsoft.com/office/drawing/2014/main" id="{FE466D3C-4F4D-4AB8-A06E-B89C39DFB358}"/>
              </a:ext>
            </a:extLst>
          </p:cNvPr>
          <p:cNvSpPr txBox="1"/>
          <p:nvPr/>
        </p:nvSpPr>
        <p:spPr>
          <a:xfrm>
            <a:off x="4953726" y="1319896"/>
            <a:ext cx="259809" cy="369332"/>
          </a:xfrm>
          <a:prstGeom prst="rect">
            <a:avLst/>
          </a:prstGeom>
          <a:noFill/>
        </p:spPr>
        <p:txBody>
          <a:bodyPr wrap="square" rtlCol="0">
            <a:spAutoFit/>
          </a:bodyPr>
          <a:lstStyle/>
          <a:p>
            <a:r>
              <a:rPr lang="en-GB" dirty="0"/>
              <a:t>2</a:t>
            </a:r>
          </a:p>
        </p:txBody>
      </p:sp>
      <p:sp>
        <p:nvSpPr>
          <p:cNvPr id="58" name="TextBox 57">
            <a:extLst>
              <a:ext uri="{FF2B5EF4-FFF2-40B4-BE49-F238E27FC236}">
                <a16:creationId xmlns:a16="http://schemas.microsoft.com/office/drawing/2014/main" id="{E0D16A71-764B-4152-939F-D9D6CA471CD1}"/>
              </a:ext>
            </a:extLst>
          </p:cNvPr>
          <p:cNvSpPr txBox="1"/>
          <p:nvPr/>
        </p:nvSpPr>
        <p:spPr>
          <a:xfrm>
            <a:off x="5349406" y="1315187"/>
            <a:ext cx="259809" cy="369332"/>
          </a:xfrm>
          <a:prstGeom prst="rect">
            <a:avLst/>
          </a:prstGeom>
          <a:noFill/>
        </p:spPr>
        <p:txBody>
          <a:bodyPr wrap="square" rtlCol="0">
            <a:spAutoFit/>
          </a:bodyPr>
          <a:lstStyle/>
          <a:p>
            <a:r>
              <a:rPr lang="en-GB" dirty="0"/>
              <a:t>3</a:t>
            </a:r>
          </a:p>
        </p:txBody>
      </p:sp>
      <p:sp>
        <p:nvSpPr>
          <p:cNvPr id="59" name="TextBox 58">
            <a:extLst>
              <a:ext uri="{FF2B5EF4-FFF2-40B4-BE49-F238E27FC236}">
                <a16:creationId xmlns:a16="http://schemas.microsoft.com/office/drawing/2014/main" id="{EC96D7FA-7873-48D0-BEE1-A7574B89C964}"/>
              </a:ext>
            </a:extLst>
          </p:cNvPr>
          <p:cNvSpPr txBox="1"/>
          <p:nvPr/>
        </p:nvSpPr>
        <p:spPr>
          <a:xfrm>
            <a:off x="5763486" y="1325679"/>
            <a:ext cx="259809" cy="369332"/>
          </a:xfrm>
          <a:prstGeom prst="rect">
            <a:avLst/>
          </a:prstGeom>
          <a:noFill/>
        </p:spPr>
        <p:txBody>
          <a:bodyPr wrap="square" rtlCol="0">
            <a:spAutoFit/>
          </a:bodyPr>
          <a:lstStyle/>
          <a:p>
            <a:r>
              <a:rPr lang="en-GB" dirty="0"/>
              <a:t>4</a:t>
            </a:r>
          </a:p>
        </p:txBody>
      </p:sp>
      <p:sp>
        <p:nvSpPr>
          <p:cNvPr id="91" name="Rounded Rectangle 31">
            <a:extLst>
              <a:ext uri="{FF2B5EF4-FFF2-40B4-BE49-F238E27FC236}">
                <a16:creationId xmlns:a16="http://schemas.microsoft.com/office/drawing/2014/main" id="{AF842C8E-5CA4-4875-89DF-84C911084099}"/>
              </a:ext>
            </a:extLst>
          </p:cNvPr>
          <p:cNvSpPr/>
          <p:nvPr/>
        </p:nvSpPr>
        <p:spPr>
          <a:xfrm>
            <a:off x="4457238" y="4686097"/>
            <a:ext cx="4505947" cy="1100925"/>
          </a:xfrm>
          <a:prstGeom prst="roundRect">
            <a:avLst>
              <a:gd name="adj" fmla="val 5833"/>
            </a:avLst>
          </a:prstGeom>
          <a:solidFill>
            <a:srgbClr val="E5F2F3"/>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dirty="0">
                <a:solidFill>
                  <a:schemeClr val="tx1">
                    <a:lumMod val="95000"/>
                    <a:lumOff val="5000"/>
                  </a:schemeClr>
                </a:solidFill>
              </a:rPr>
              <a:t>Stage 2</a:t>
            </a: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US" sz="700" dirty="0">
              <a:solidFill>
                <a:schemeClr val="tx1">
                  <a:lumMod val="95000"/>
                  <a:lumOff val="5000"/>
                </a:schemeClr>
              </a:solidFill>
            </a:endParaRPr>
          </a:p>
          <a:p>
            <a:pPr algn="ctr"/>
            <a:endParaRPr lang="en-GB" sz="700" dirty="0">
              <a:solidFill>
                <a:schemeClr val="tx1">
                  <a:lumMod val="95000"/>
                  <a:lumOff val="5000"/>
                </a:schemeClr>
              </a:solidFill>
            </a:endParaRPr>
          </a:p>
        </p:txBody>
      </p:sp>
      <p:grpSp>
        <p:nvGrpSpPr>
          <p:cNvPr id="92" name="Group 91">
            <a:extLst>
              <a:ext uri="{FF2B5EF4-FFF2-40B4-BE49-F238E27FC236}">
                <a16:creationId xmlns:a16="http://schemas.microsoft.com/office/drawing/2014/main" id="{91B5883D-2469-4DED-93D2-E42F537CA09C}"/>
              </a:ext>
            </a:extLst>
          </p:cNvPr>
          <p:cNvGrpSpPr/>
          <p:nvPr/>
        </p:nvGrpSpPr>
        <p:grpSpPr>
          <a:xfrm>
            <a:off x="2266705" y="4431015"/>
            <a:ext cx="6685020" cy="216024"/>
            <a:chOff x="1772481" y="1131590"/>
            <a:chExt cx="6685020" cy="216024"/>
          </a:xfrm>
        </p:grpSpPr>
        <p:sp>
          <p:nvSpPr>
            <p:cNvPr id="107" name="Rounded Rectangle 3">
              <a:extLst>
                <a:ext uri="{FF2B5EF4-FFF2-40B4-BE49-F238E27FC236}">
                  <a16:creationId xmlns:a16="http://schemas.microsoft.com/office/drawing/2014/main" id="{E87BAE43-DD2D-48B7-89E9-C0E0BA8A6024}"/>
                </a:ext>
              </a:extLst>
            </p:cNvPr>
            <p:cNvSpPr/>
            <p:nvPr/>
          </p:nvSpPr>
          <p:spPr>
            <a:xfrm>
              <a:off x="2420553"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Jan</a:t>
              </a:r>
              <a:endParaRPr lang="en-GB" sz="1200" dirty="0">
                <a:solidFill>
                  <a:schemeClr val="tx1">
                    <a:lumMod val="95000"/>
                    <a:lumOff val="5000"/>
                  </a:schemeClr>
                </a:solidFill>
              </a:endParaRPr>
            </a:p>
          </p:txBody>
        </p:sp>
        <p:sp>
          <p:nvSpPr>
            <p:cNvPr id="108" name="Rounded Rectangle 4">
              <a:extLst>
                <a:ext uri="{FF2B5EF4-FFF2-40B4-BE49-F238E27FC236}">
                  <a16:creationId xmlns:a16="http://schemas.microsoft.com/office/drawing/2014/main" id="{62D70337-8350-48DB-B7EF-FAC9FBAAB1EF}"/>
                </a:ext>
              </a:extLst>
            </p:cNvPr>
            <p:cNvSpPr/>
            <p:nvPr/>
          </p:nvSpPr>
          <p:spPr>
            <a:xfrm>
              <a:off x="2924609"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Feb</a:t>
              </a:r>
              <a:endParaRPr lang="en-GB" sz="1200" dirty="0">
                <a:solidFill>
                  <a:schemeClr val="tx1">
                    <a:lumMod val="95000"/>
                    <a:lumOff val="5000"/>
                  </a:schemeClr>
                </a:solidFill>
              </a:endParaRPr>
            </a:p>
          </p:txBody>
        </p:sp>
        <p:sp>
          <p:nvSpPr>
            <p:cNvPr id="109" name="Rounded Rectangle 5">
              <a:extLst>
                <a:ext uri="{FF2B5EF4-FFF2-40B4-BE49-F238E27FC236}">
                  <a16:creationId xmlns:a16="http://schemas.microsoft.com/office/drawing/2014/main" id="{4AEA08E9-B91D-459E-8645-C7FE99707E1D}"/>
                </a:ext>
              </a:extLst>
            </p:cNvPr>
            <p:cNvSpPr/>
            <p:nvPr/>
          </p:nvSpPr>
          <p:spPr>
            <a:xfrm>
              <a:off x="3425734"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Mar</a:t>
              </a:r>
              <a:endParaRPr lang="en-GB" sz="1200" dirty="0">
                <a:solidFill>
                  <a:schemeClr val="tx1">
                    <a:lumMod val="95000"/>
                    <a:lumOff val="5000"/>
                  </a:schemeClr>
                </a:solidFill>
              </a:endParaRPr>
            </a:p>
          </p:txBody>
        </p:sp>
        <p:sp>
          <p:nvSpPr>
            <p:cNvPr id="110" name="Rounded Rectangle 6">
              <a:extLst>
                <a:ext uri="{FF2B5EF4-FFF2-40B4-BE49-F238E27FC236}">
                  <a16:creationId xmlns:a16="http://schemas.microsoft.com/office/drawing/2014/main" id="{B2B98562-1458-49F1-9BF6-7975326518E3}"/>
                </a:ext>
              </a:extLst>
            </p:cNvPr>
            <p:cNvSpPr/>
            <p:nvPr/>
          </p:nvSpPr>
          <p:spPr>
            <a:xfrm>
              <a:off x="3929790"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Apr</a:t>
              </a:r>
              <a:endParaRPr lang="en-GB" sz="1200" dirty="0">
                <a:solidFill>
                  <a:schemeClr val="tx1">
                    <a:lumMod val="95000"/>
                    <a:lumOff val="5000"/>
                  </a:schemeClr>
                </a:solidFill>
              </a:endParaRPr>
            </a:p>
          </p:txBody>
        </p:sp>
        <p:sp>
          <p:nvSpPr>
            <p:cNvPr id="111" name="Rounded Rectangle 7">
              <a:extLst>
                <a:ext uri="{FF2B5EF4-FFF2-40B4-BE49-F238E27FC236}">
                  <a16:creationId xmlns:a16="http://schemas.microsoft.com/office/drawing/2014/main" id="{9EB48C57-5144-48AB-A58F-DE6CF852CDB9}"/>
                </a:ext>
              </a:extLst>
            </p:cNvPr>
            <p:cNvSpPr/>
            <p:nvPr/>
          </p:nvSpPr>
          <p:spPr>
            <a:xfrm>
              <a:off x="4430915"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May</a:t>
              </a:r>
              <a:endParaRPr lang="en-GB" sz="1200" dirty="0">
                <a:solidFill>
                  <a:schemeClr val="tx1">
                    <a:lumMod val="95000"/>
                    <a:lumOff val="5000"/>
                  </a:schemeClr>
                </a:solidFill>
              </a:endParaRPr>
            </a:p>
          </p:txBody>
        </p:sp>
        <p:sp>
          <p:nvSpPr>
            <p:cNvPr id="112" name="Rounded Rectangle 8">
              <a:extLst>
                <a:ext uri="{FF2B5EF4-FFF2-40B4-BE49-F238E27FC236}">
                  <a16:creationId xmlns:a16="http://schemas.microsoft.com/office/drawing/2014/main" id="{3D7E4A1A-38BD-4B46-AC5B-63294AED7999}"/>
                </a:ext>
              </a:extLst>
            </p:cNvPr>
            <p:cNvSpPr/>
            <p:nvPr/>
          </p:nvSpPr>
          <p:spPr>
            <a:xfrm>
              <a:off x="4934971"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Jun</a:t>
              </a:r>
              <a:endParaRPr lang="en-GB" sz="1200" dirty="0">
                <a:solidFill>
                  <a:schemeClr val="tx1">
                    <a:lumMod val="95000"/>
                    <a:lumOff val="5000"/>
                  </a:schemeClr>
                </a:solidFill>
              </a:endParaRPr>
            </a:p>
          </p:txBody>
        </p:sp>
        <p:sp>
          <p:nvSpPr>
            <p:cNvPr id="113" name="Rounded Rectangle 9">
              <a:extLst>
                <a:ext uri="{FF2B5EF4-FFF2-40B4-BE49-F238E27FC236}">
                  <a16:creationId xmlns:a16="http://schemas.microsoft.com/office/drawing/2014/main" id="{861AD69C-F263-4639-9393-3F47D168F7C0}"/>
                </a:ext>
              </a:extLst>
            </p:cNvPr>
            <p:cNvSpPr/>
            <p:nvPr/>
          </p:nvSpPr>
          <p:spPr>
            <a:xfrm>
              <a:off x="5436096"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Jul</a:t>
              </a:r>
              <a:endParaRPr lang="en-GB" sz="1200" dirty="0">
                <a:solidFill>
                  <a:schemeClr val="tx1">
                    <a:lumMod val="95000"/>
                    <a:lumOff val="5000"/>
                  </a:schemeClr>
                </a:solidFill>
              </a:endParaRPr>
            </a:p>
          </p:txBody>
        </p:sp>
        <p:sp>
          <p:nvSpPr>
            <p:cNvPr id="114" name="Rounded Rectangle 10">
              <a:extLst>
                <a:ext uri="{FF2B5EF4-FFF2-40B4-BE49-F238E27FC236}">
                  <a16:creationId xmlns:a16="http://schemas.microsoft.com/office/drawing/2014/main" id="{830A5681-7575-44B9-AFB0-5483311FFA80}"/>
                </a:ext>
              </a:extLst>
            </p:cNvPr>
            <p:cNvSpPr/>
            <p:nvPr/>
          </p:nvSpPr>
          <p:spPr>
            <a:xfrm>
              <a:off x="5940152"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Aug</a:t>
              </a:r>
              <a:endParaRPr lang="en-GB" sz="1200" dirty="0">
                <a:solidFill>
                  <a:schemeClr val="tx1">
                    <a:lumMod val="95000"/>
                    <a:lumOff val="5000"/>
                  </a:schemeClr>
                </a:solidFill>
              </a:endParaRPr>
            </a:p>
          </p:txBody>
        </p:sp>
        <p:sp>
          <p:nvSpPr>
            <p:cNvPr id="115" name="Rounded Rectangle 11">
              <a:extLst>
                <a:ext uri="{FF2B5EF4-FFF2-40B4-BE49-F238E27FC236}">
                  <a16:creationId xmlns:a16="http://schemas.microsoft.com/office/drawing/2014/main" id="{750149CA-84D6-40BA-A73F-16E2C7DE22C7}"/>
                </a:ext>
              </a:extLst>
            </p:cNvPr>
            <p:cNvSpPr/>
            <p:nvPr/>
          </p:nvSpPr>
          <p:spPr>
            <a:xfrm>
              <a:off x="6444208"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Sep</a:t>
              </a:r>
              <a:endParaRPr lang="en-GB" sz="1200" dirty="0">
                <a:solidFill>
                  <a:schemeClr val="tx1">
                    <a:lumMod val="95000"/>
                    <a:lumOff val="5000"/>
                  </a:schemeClr>
                </a:solidFill>
              </a:endParaRPr>
            </a:p>
          </p:txBody>
        </p:sp>
        <p:sp>
          <p:nvSpPr>
            <p:cNvPr id="116" name="Rounded Rectangle 12">
              <a:extLst>
                <a:ext uri="{FF2B5EF4-FFF2-40B4-BE49-F238E27FC236}">
                  <a16:creationId xmlns:a16="http://schemas.microsoft.com/office/drawing/2014/main" id="{EC52DF20-7DBD-4C9C-B9A9-7BD550BAC270}"/>
                </a:ext>
              </a:extLst>
            </p:cNvPr>
            <p:cNvSpPr/>
            <p:nvPr/>
          </p:nvSpPr>
          <p:spPr>
            <a:xfrm>
              <a:off x="6948264"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Oct</a:t>
              </a:r>
              <a:endParaRPr lang="en-GB" sz="1200" dirty="0">
                <a:solidFill>
                  <a:schemeClr val="tx1">
                    <a:lumMod val="95000"/>
                    <a:lumOff val="5000"/>
                  </a:schemeClr>
                </a:solidFill>
              </a:endParaRPr>
            </a:p>
          </p:txBody>
        </p:sp>
        <p:sp>
          <p:nvSpPr>
            <p:cNvPr id="117" name="Rounded Rectangle 13">
              <a:extLst>
                <a:ext uri="{FF2B5EF4-FFF2-40B4-BE49-F238E27FC236}">
                  <a16:creationId xmlns:a16="http://schemas.microsoft.com/office/drawing/2014/main" id="{39E10253-6119-4C28-A9EA-C8D6C618096F}"/>
                </a:ext>
              </a:extLst>
            </p:cNvPr>
            <p:cNvSpPr/>
            <p:nvPr/>
          </p:nvSpPr>
          <p:spPr>
            <a:xfrm>
              <a:off x="7449389"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Nov</a:t>
              </a:r>
              <a:endParaRPr lang="en-GB" sz="1200" dirty="0">
                <a:solidFill>
                  <a:schemeClr val="tx1">
                    <a:lumMod val="95000"/>
                    <a:lumOff val="5000"/>
                  </a:schemeClr>
                </a:solidFill>
              </a:endParaRPr>
            </a:p>
          </p:txBody>
        </p:sp>
        <p:sp>
          <p:nvSpPr>
            <p:cNvPr id="118" name="Rounded Rectangle 14">
              <a:extLst>
                <a:ext uri="{FF2B5EF4-FFF2-40B4-BE49-F238E27FC236}">
                  <a16:creationId xmlns:a16="http://schemas.microsoft.com/office/drawing/2014/main" id="{58DC0B81-5411-4FC8-9237-F89EDCD77657}"/>
                </a:ext>
              </a:extLst>
            </p:cNvPr>
            <p:cNvSpPr/>
            <p:nvPr/>
          </p:nvSpPr>
          <p:spPr>
            <a:xfrm>
              <a:off x="7953445"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Dec</a:t>
              </a:r>
              <a:endParaRPr lang="en-GB" sz="1200" dirty="0">
                <a:solidFill>
                  <a:schemeClr val="tx1">
                    <a:lumMod val="95000"/>
                    <a:lumOff val="5000"/>
                  </a:schemeClr>
                </a:solidFill>
              </a:endParaRPr>
            </a:p>
          </p:txBody>
        </p:sp>
        <p:sp>
          <p:nvSpPr>
            <p:cNvPr id="119" name="Rounded Rectangle 16">
              <a:extLst>
                <a:ext uri="{FF2B5EF4-FFF2-40B4-BE49-F238E27FC236}">
                  <a16:creationId xmlns:a16="http://schemas.microsoft.com/office/drawing/2014/main" id="{B07EFF18-7F46-48A7-B9F4-FA704ECC5DF4}"/>
                </a:ext>
              </a:extLst>
            </p:cNvPr>
            <p:cNvSpPr/>
            <p:nvPr/>
          </p:nvSpPr>
          <p:spPr>
            <a:xfrm>
              <a:off x="1772481" y="1131590"/>
              <a:ext cx="504056"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dirty="0">
                  <a:solidFill>
                    <a:schemeClr val="tx1">
                      <a:lumMod val="95000"/>
                      <a:lumOff val="5000"/>
                    </a:schemeClr>
                  </a:solidFill>
                </a:rPr>
                <a:t>Dec</a:t>
              </a:r>
              <a:endParaRPr lang="en-GB" sz="1200" dirty="0">
                <a:solidFill>
                  <a:schemeClr val="tx1">
                    <a:lumMod val="95000"/>
                    <a:lumOff val="5000"/>
                  </a:schemeClr>
                </a:solidFill>
              </a:endParaRPr>
            </a:p>
          </p:txBody>
        </p:sp>
      </p:grpSp>
      <p:sp>
        <p:nvSpPr>
          <p:cNvPr id="93" name="Rounded Rectangle 20">
            <a:extLst>
              <a:ext uri="{FF2B5EF4-FFF2-40B4-BE49-F238E27FC236}">
                <a16:creationId xmlns:a16="http://schemas.microsoft.com/office/drawing/2014/main" id="{DBE83A38-7920-42FA-8EB3-1042CE43F4A4}"/>
              </a:ext>
            </a:extLst>
          </p:cNvPr>
          <p:cNvSpPr/>
          <p:nvPr/>
        </p:nvSpPr>
        <p:spPr>
          <a:xfrm>
            <a:off x="3030099" y="4686097"/>
            <a:ext cx="1427139" cy="770457"/>
          </a:xfrm>
          <a:prstGeom prst="roundRect">
            <a:avLst>
              <a:gd name="adj" fmla="val 9828"/>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tIns="36000" rtlCol="0" anchor="t"/>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dirty="0">
                <a:solidFill>
                  <a:schemeClr val="tx1">
                    <a:lumMod val="95000"/>
                    <a:lumOff val="5000"/>
                  </a:schemeClr>
                </a:solidFill>
              </a:rPr>
              <a:t>Stage 1</a:t>
            </a:r>
          </a:p>
          <a:p>
            <a:pPr algn="ctr"/>
            <a:endParaRPr lang="en-GB" sz="700" dirty="0">
              <a:solidFill>
                <a:schemeClr val="tx1">
                  <a:lumMod val="95000"/>
                  <a:lumOff val="5000"/>
                </a:schemeClr>
              </a:solidFill>
            </a:endParaRPr>
          </a:p>
        </p:txBody>
      </p:sp>
      <p:sp>
        <p:nvSpPr>
          <p:cNvPr id="94" name="Rounded Rectangle 21">
            <a:extLst>
              <a:ext uri="{FF2B5EF4-FFF2-40B4-BE49-F238E27FC236}">
                <a16:creationId xmlns:a16="http://schemas.microsoft.com/office/drawing/2014/main" id="{6E3AE8EC-823F-442E-9A56-EA83FA700745}"/>
              </a:ext>
            </a:extLst>
          </p:cNvPr>
          <p:cNvSpPr/>
          <p:nvPr/>
        </p:nvSpPr>
        <p:spPr>
          <a:xfrm>
            <a:off x="3632119" y="5058847"/>
            <a:ext cx="791895" cy="327251"/>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lIns="72000" rIns="72000"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700" dirty="0">
                <a:solidFill>
                  <a:schemeClr val="tx1">
                    <a:lumMod val="95000"/>
                    <a:lumOff val="5000"/>
                  </a:schemeClr>
                </a:solidFill>
              </a:rPr>
              <a:t>BDB &amp; HV Commissioning</a:t>
            </a:r>
            <a:endParaRPr lang="en-GB" sz="700" dirty="0">
              <a:solidFill>
                <a:schemeClr val="tx1">
                  <a:lumMod val="95000"/>
                  <a:lumOff val="5000"/>
                </a:schemeClr>
              </a:solidFill>
            </a:endParaRPr>
          </a:p>
        </p:txBody>
      </p:sp>
      <p:sp>
        <p:nvSpPr>
          <p:cNvPr id="95" name="Rounded Rectangle 22">
            <a:extLst>
              <a:ext uri="{FF2B5EF4-FFF2-40B4-BE49-F238E27FC236}">
                <a16:creationId xmlns:a16="http://schemas.microsoft.com/office/drawing/2014/main" id="{C8679976-A202-424B-8967-C1F050AC594C}"/>
              </a:ext>
            </a:extLst>
          </p:cNvPr>
          <p:cNvSpPr/>
          <p:nvPr/>
        </p:nvSpPr>
        <p:spPr>
          <a:xfrm>
            <a:off x="5930319" y="5561592"/>
            <a:ext cx="2980509" cy="174933"/>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700" dirty="0">
                <a:solidFill>
                  <a:schemeClr val="tx1">
                    <a:lumMod val="95000"/>
                    <a:lumOff val="5000"/>
                  </a:schemeClr>
                </a:solidFill>
              </a:rPr>
              <a:t>Tests with Electron Beam at EBTS</a:t>
            </a:r>
          </a:p>
        </p:txBody>
      </p:sp>
      <p:sp>
        <p:nvSpPr>
          <p:cNvPr id="96" name="Rounded Rectangle 26">
            <a:extLst>
              <a:ext uri="{FF2B5EF4-FFF2-40B4-BE49-F238E27FC236}">
                <a16:creationId xmlns:a16="http://schemas.microsoft.com/office/drawing/2014/main" id="{FC29D6AD-0D7C-4796-8180-ED6865B705B4}"/>
              </a:ext>
            </a:extLst>
          </p:cNvPr>
          <p:cNvSpPr/>
          <p:nvPr/>
        </p:nvSpPr>
        <p:spPr>
          <a:xfrm>
            <a:off x="5450460" y="5835397"/>
            <a:ext cx="3470173" cy="716864"/>
          </a:xfrm>
          <a:prstGeom prst="roundRect">
            <a:avLst>
              <a:gd name="adj" fmla="val 8040"/>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1"/>
            <a:r>
              <a:rPr lang="en-US" sz="800" dirty="0">
                <a:solidFill>
                  <a:schemeClr val="tx1">
                    <a:lumMod val="95000"/>
                    <a:lumOff val="5000"/>
                  </a:schemeClr>
                </a:solidFill>
              </a:rPr>
              <a:t>Tests:</a:t>
            </a:r>
            <a:endParaRPr lang="en-GB" sz="800" dirty="0">
              <a:solidFill>
                <a:schemeClr val="tx1">
                  <a:lumMod val="95000"/>
                  <a:lumOff val="5000"/>
                </a:schemeClr>
              </a:solidFill>
            </a:endParaRPr>
          </a:p>
          <a:p>
            <a:pPr marL="628650" lvl="1" indent="-171450">
              <a:buFont typeface="Arial" panose="020B0604020202020204" pitchFamily="34" charset="0"/>
              <a:buChar char="•"/>
            </a:pPr>
            <a:r>
              <a:rPr lang="en-GB" sz="800" dirty="0">
                <a:solidFill>
                  <a:schemeClr val="tx1">
                    <a:lumMod val="95000"/>
                    <a:lumOff val="5000"/>
                  </a:schemeClr>
                </a:solidFill>
              </a:rPr>
              <a:t>Gun (extracted current, beam shape)</a:t>
            </a:r>
          </a:p>
          <a:p>
            <a:pPr marL="628650" lvl="1" indent="-171450">
              <a:buFont typeface="Arial" panose="020B0604020202020204" pitchFamily="34" charset="0"/>
              <a:buChar char="•"/>
            </a:pPr>
            <a:r>
              <a:rPr lang="en-GB" sz="800" dirty="0">
                <a:solidFill>
                  <a:schemeClr val="tx1">
                    <a:lumMod val="95000"/>
                    <a:lumOff val="5000"/>
                  </a:schemeClr>
                </a:solidFill>
              </a:rPr>
              <a:t>Anode Modulator (rise time)</a:t>
            </a:r>
          </a:p>
          <a:p>
            <a:pPr marL="628650" lvl="1" indent="-171450">
              <a:buFont typeface="Arial" panose="020B0604020202020204" pitchFamily="34" charset="0"/>
              <a:buChar char="•"/>
            </a:pPr>
            <a:r>
              <a:rPr lang="en-GB" sz="800" dirty="0">
                <a:solidFill>
                  <a:schemeClr val="tx1">
                    <a:lumMod val="95000"/>
                    <a:lumOff val="5000"/>
                  </a:schemeClr>
                </a:solidFill>
              </a:rPr>
              <a:t>BPM (signal vs position, current, shape)</a:t>
            </a:r>
          </a:p>
          <a:p>
            <a:pPr marL="628650" lvl="1" indent="-171450">
              <a:buFont typeface="Arial" panose="020B0604020202020204" pitchFamily="34" charset="0"/>
              <a:buChar char="•"/>
            </a:pPr>
            <a:r>
              <a:rPr lang="en-GB" sz="800" dirty="0">
                <a:solidFill>
                  <a:schemeClr val="tx1">
                    <a:lumMod val="95000"/>
                    <a:lumOff val="5000"/>
                  </a:schemeClr>
                </a:solidFill>
              </a:rPr>
              <a:t>BGC (sensitivity, profile, </a:t>
            </a:r>
            <a:r>
              <a:rPr lang="en-GB" sz="800" dirty="0" err="1">
                <a:solidFill>
                  <a:schemeClr val="tx1">
                    <a:lumMod val="95000"/>
                    <a:lumOff val="5000"/>
                  </a:schemeClr>
                </a:solidFill>
              </a:rPr>
              <a:t>etc</a:t>
            </a:r>
            <a:r>
              <a:rPr lang="en-GB" sz="800" dirty="0">
                <a:solidFill>
                  <a:schemeClr val="tx1">
                    <a:lumMod val="95000"/>
                    <a:lumOff val="5000"/>
                  </a:schemeClr>
                </a:solidFill>
              </a:rPr>
              <a:t>)</a:t>
            </a:r>
          </a:p>
        </p:txBody>
      </p:sp>
      <p:grpSp>
        <p:nvGrpSpPr>
          <p:cNvPr id="97" name="Group 96">
            <a:extLst>
              <a:ext uri="{FF2B5EF4-FFF2-40B4-BE49-F238E27FC236}">
                <a16:creationId xmlns:a16="http://schemas.microsoft.com/office/drawing/2014/main" id="{E54F9E52-FB85-4C6D-ABA0-85873D7DC684}"/>
              </a:ext>
            </a:extLst>
          </p:cNvPr>
          <p:cNvGrpSpPr/>
          <p:nvPr/>
        </p:nvGrpSpPr>
        <p:grpSpPr>
          <a:xfrm>
            <a:off x="2556012" y="4493925"/>
            <a:ext cx="561811" cy="758311"/>
            <a:chOff x="970284" y="1673470"/>
            <a:chExt cx="561811" cy="758311"/>
          </a:xfrm>
        </p:grpSpPr>
        <p:sp>
          <p:nvSpPr>
            <p:cNvPr id="101" name="Isosceles Triangle 100">
              <a:extLst>
                <a:ext uri="{FF2B5EF4-FFF2-40B4-BE49-F238E27FC236}">
                  <a16:creationId xmlns:a16="http://schemas.microsoft.com/office/drawing/2014/main" id="{0840B857-8493-4B8D-815D-0466DAA47673}"/>
                </a:ext>
              </a:extLst>
            </p:cNvPr>
            <p:cNvSpPr/>
            <p:nvPr/>
          </p:nvSpPr>
          <p:spPr>
            <a:xfrm>
              <a:off x="970284" y="1998832"/>
              <a:ext cx="561811" cy="331552"/>
            </a:xfrm>
            <a:prstGeom prst="triangle">
              <a:avLst/>
            </a:prstGeom>
            <a:gradFill flip="none" rotWithShape="1">
              <a:gsLst>
                <a:gs pos="0">
                  <a:srgbClr val="339933">
                    <a:shade val="30000"/>
                    <a:satMod val="115000"/>
                  </a:srgbClr>
                </a:gs>
                <a:gs pos="50000">
                  <a:srgbClr val="339933">
                    <a:shade val="67500"/>
                    <a:satMod val="115000"/>
                  </a:srgbClr>
                </a:gs>
                <a:gs pos="100000">
                  <a:srgbClr val="339933">
                    <a:shade val="100000"/>
                    <a:satMod val="115000"/>
                  </a:srgbClr>
                </a:gs>
              </a:gsLst>
              <a:path path="circle">
                <a:fillToRect l="50000" t="50000" r="50000" b="50000"/>
              </a:path>
              <a:tileRect/>
            </a:gradFill>
            <a:ln>
              <a:noFill/>
            </a:ln>
          </p:spPr>
          <p:style>
            <a:lnRef idx="0">
              <a:scrgbClr r="0" g="0" b="0"/>
            </a:lnRef>
            <a:fillRef idx="0">
              <a:scrgbClr r="0" g="0" b="0"/>
            </a:fillRef>
            <a:effectRef idx="0">
              <a:scrgbClr r="0" g="0" b="0"/>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02" name="5-Point Star 36">
              <a:extLst>
                <a:ext uri="{FF2B5EF4-FFF2-40B4-BE49-F238E27FC236}">
                  <a16:creationId xmlns:a16="http://schemas.microsoft.com/office/drawing/2014/main" id="{B08E7492-863C-4209-B9AC-53597753745F}"/>
                </a:ext>
              </a:extLst>
            </p:cNvPr>
            <p:cNvSpPr/>
            <p:nvPr/>
          </p:nvSpPr>
          <p:spPr>
            <a:xfrm>
              <a:off x="1187624" y="1673470"/>
              <a:ext cx="144016" cy="144016"/>
            </a:xfrm>
            <a:prstGeom prst="star5">
              <a:avLst/>
            </a:prstGeom>
          </p:spPr>
          <p:style>
            <a:lnRef idx="1">
              <a:schemeClr val="accent3"/>
            </a:lnRef>
            <a:fillRef idx="3">
              <a:schemeClr val="accent3"/>
            </a:fillRef>
            <a:effectRef idx="2">
              <a:schemeClr val="accent3"/>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03" name="Isosceles Triangle 102">
              <a:extLst>
                <a:ext uri="{FF2B5EF4-FFF2-40B4-BE49-F238E27FC236}">
                  <a16:creationId xmlns:a16="http://schemas.microsoft.com/office/drawing/2014/main" id="{69D4A799-FDAD-4466-BCC8-95E42D3F0E5F}"/>
                </a:ext>
              </a:extLst>
            </p:cNvPr>
            <p:cNvSpPr/>
            <p:nvPr/>
          </p:nvSpPr>
          <p:spPr>
            <a:xfrm>
              <a:off x="1037413" y="1912696"/>
              <a:ext cx="436953" cy="259294"/>
            </a:xfrm>
            <a:prstGeom prst="triangle">
              <a:avLst/>
            </a:prstGeom>
            <a:gradFill flip="none" rotWithShape="1">
              <a:gsLst>
                <a:gs pos="0">
                  <a:srgbClr val="339933">
                    <a:shade val="30000"/>
                    <a:satMod val="115000"/>
                  </a:srgbClr>
                </a:gs>
                <a:gs pos="50000">
                  <a:srgbClr val="339933">
                    <a:shade val="67500"/>
                    <a:satMod val="115000"/>
                  </a:srgbClr>
                </a:gs>
                <a:gs pos="100000">
                  <a:srgbClr val="339933">
                    <a:shade val="100000"/>
                    <a:satMod val="115000"/>
                  </a:srgbClr>
                </a:gs>
              </a:gsLst>
              <a:path path="circle">
                <a:fillToRect l="50000" t="50000" r="50000" b="50000"/>
              </a:path>
              <a:tileRect/>
            </a:gradFill>
            <a:ln>
              <a:noFill/>
            </a:ln>
          </p:spPr>
          <p:style>
            <a:lnRef idx="0">
              <a:scrgbClr r="0" g="0" b="0"/>
            </a:lnRef>
            <a:fillRef idx="0">
              <a:scrgbClr r="0" g="0" b="0"/>
            </a:fillRef>
            <a:effectRef idx="0">
              <a:scrgbClr r="0" g="0" b="0"/>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04" name="Isosceles Triangle 103">
              <a:extLst>
                <a:ext uri="{FF2B5EF4-FFF2-40B4-BE49-F238E27FC236}">
                  <a16:creationId xmlns:a16="http://schemas.microsoft.com/office/drawing/2014/main" id="{F2C9A902-30B3-44CE-9DCD-3564FCB1BA79}"/>
                </a:ext>
              </a:extLst>
            </p:cNvPr>
            <p:cNvSpPr/>
            <p:nvPr/>
          </p:nvSpPr>
          <p:spPr>
            <a:xfrm>
              <a:off x="1111874" y="1850063"/>
              <a:ext cx="288032" cy="172679"/>
            </a:xfrm>
            <a:prstGeom prst="triangle">
              <a:avLst/>
            </a:prstGeom>
            <a:gradFill flip="none" rotWithShape="1">
              <a:gsLst>
                <a:gs pos="0">
                  <a:srgbClr val="339933">
                    <a:shade val="30000"/>
                    <a:satMod val="115000"/>
                  </a:srgbClr>
                </a:gs>
                <a:gs pos="50000">
                  <a:srgbClr val="339933">
                    <a:shade val="67500"/>
                    <a:satMod val="115000"/>
                  </a:srgbClr>
                </a:gs>
                <a:gs pos="100000">
                  <a:srgbClr val="339933">
                    <a:shade val="100000"/>
                    <a:satMod val="115000"/>
                  </a:srgbClr>
                </a:gs>
              </a:gsLst>
              <a:path path="circle">
                <a:fillToRect l="50000" t="50000" r="50000" b="50000"/>
              </a:path>
              <a:tileRect/>
            </a:gradFill>
            <a:ln>
              <a:noFill/>
            </a:ln>
          </p:spPr>
          <p:style>
            <a:lnRef idx="0">
              <a:scrgbClr r="0" g="0" b="0"/>
            </a:lnRef>
            <a:fillRef idx="0">
              <a:scrgbClr r="0" g="0" b="0"/>
            </a:fillRef>
            <a:effectRef idx="0">
              <a:scrgbClr r="0" g="0" b="0"/>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05" name="Isosceles Triangle 104">
              <a:extLst>
                <a:ext uri="{FF2B5EF4-FFF2-40B4-BE49-F238E27FC236}">
                  <a16:creationId xmlns:a16="http://schemas.microsoft.com/office/drawing/2014/main" id="{B6B9DAC2-3566-4796-9DF1-68433D790B68}"/>
                </a:ext>
              </a:extLst>
            </p:cNvPr>
            <p:cNvSpPr/>
            <p:nvPr/>
          </p:nvSpPr>
          <p:spPr>
            <a:xfrm>
              <a:off x="1187624" y="1784908"/>
              <a:ext cx="144016" cy="113541"/>
            </a:xfrm>
            <a:prstGeom prst="triangle">
              <a:avLst/>
            </a:prstGeom>
            <a:gradFill flip="none" rotWithShape="1">
              <a:gsLst>
                <a:gs pos="0">
                  <a:srgbClr val="339933">
                    <a:shade val="30000"/>
                    <a:satMod val="115000"/>
                  </a:srgbClr>
                </a:gs>
                <a:gs pos="50000">
                  <a:srgbClr val="339933">
                    <a:shade val="67500"/>
                    <a:satMod val="115000"/>
                  </a:srgbClr>
                </a:gs>
                <a:gs pos="100000">
                  <a:srgbClr val="339933">
                    <a:shade val="100000"/>
                    <a:satMod val="115000"/>
                  </a:srgbClr>
                </a:gs>
              </a:gsLst>
              <a:path path="circle">
                <a:fillToRect l="50000" t="50000" r="50000" b="50000"/>
              </a:path>
              <a:tileRect/>
            </a:gradFill>
            <a:ln>
              <a:noFill/>
            </a:ln>
          </p:spPr>
          <p:style>
            <a:lnRef idx="0">
              <a:scrgbClr r="0" g="0" b="0"/>
            </a:lnRef>
            <a:fillRef idx="0">
              <a:scrgbClr r="0" g="0" b="0"/>
            </a:fillRef>
            <a:effectRef idx="0">
              <a:scrgbClr r="0" g="0" b="0"/>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06" name="Rectangle 105">
              <a:extLst>
                <a:ext uri="{FF2B5EF4-FFF2-40B4-BE49-F238E27FC236}">
                  <a16:creationId xmlns:a16="http://schemas.microsoft.com/office/drawing/2014/main" id="{3E6B9634-8713-4CF6-9C47-24333D40FEBA}"/>
                </a:ext>
              </a:extLst>
            </p:cNvPr>
            <p:cNvSpPr/>
            <p:nvPr/>
          </p:nvSpPr>
          <p:spPr>
            <a:xfrm>
              <a:off x="1219406" y="2334431"/>
              <a:ext cx="80451" cy="97350"/>
            </a:xfrm>
            <a:prstGeom prst="rect">
              <a:avLst/>
            </a:prstGeom>
            <a:solidFill>
              <a:schemeClr val="accent6">
                <a:lumMod val="50000"/>
              </a:schemeClr>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grpSp>
      <p:sp>
        <p:nvSpPr>
          <p:cNvPr id="98" name="Rounded Rectangle 55">
            <a:extLst>
              <a:ext uri="{FF2B5EF4-FFF2-40B4-BE49-F238E27FC236}">
                <a16:creationId xmlns:a16="http://schemas.microsoft.com/office/drawing/2014/main" id="{C946144D-6F31-465A-A39A-A21147109EE5}"/>
              </a:ext>
            </a:extLst>
          </p:cNvPr>
          <p:cNvSpPr/>
          <p:nvPr/>
        </p:nvSpPr>
        <p:spPr>
          <a:xfrm>
            <a:off x="5475333" y="5023583"/>
            <a:ext cx="842611" cy="479939"/>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700" dirty="0">
                <a:solidFill>
                  <a:schemeClr val="tx1">
                    <a:lumMod val="95000"/>
                    <a:lumOff val="5000"/>
                  </a:schemeClr>
                </a:solidFill>
              </a:rPr>
              <a:t>EBTS Commissioning</a:t>
            </a:r>
          </a:p>
          <a:p>
            <a:pPr algn="ctr"/>
            <a:r>
              <a:rPr lang="en-US" sz="700" dirty="0">
                <a:solidFill>
                  <a:schemeClr val="tx1">
                    <a:lumMod val="95000"/>
                    <a:lumOff val="5000"/>
                  </a:schemeClr>
                </a:solidFill>
              </a:rPr>
              <a:t>Including new magnets</a:t>
            </a:r>
            <a:endParaRPr lang="en-GB" sz="700" dirty="0">
              <a:solidFill>
                <a:schemeClr val="tx1">
                  <a:lumMod val="95000"/>
                  <a:lumOff val="5000"/>
                </a:schemeClr>
              </a:solidFill>
            </a:endParaRPr>
          </a:p>
        </p:txBody>
      </p:sp>
      <p:sp>
        <p:nvSpPr>
          <p:cNvPr id="99" name="Rounded Rectangle 56">
            <a:extLst>
              <a:ext uri="{FF2B5EF4-FFF2-40B4-BE49-F238E27FC236}">
                <a16:creationId xmlns:a16="http://schemas.microsoft.com/office/drawing/2014/main" id="{BC4FD34F-9E35-4712-B946-C607CD941EFA}"/>
              </a:ext>
            </a:extLst>
          </p:cNvPr>
          <p:cNvSpPr/>
          <p:nvPr/>
        </p:nvSpPr>
        <p:spPr>
          <a:xfrm>
            <a:off x="3067370" y="5060063"/>
            <a:ext cx="564749" cy="326036"/>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lIns="36000" rIns="36000"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700" dirty="0">
                <a:solidFill>
                  <a:schemeClr val="tx1">
                    <a:lumMod val="95000"/>
                    <a:lumOff val="5000"/>
                  </a:schemeClr>
                </a:solidFill>
              </a:rPr>
              <a:t>EBTS Assembly</a:t>
            </a:r>
            <a:endParaRPr lang="en-GB" sz="700" dirty="0">
              <a:solidFill>
                <a:schemeClr val="tx1">
                  <a:lumMod val="95000"/>
                  <a:lumOff val="5000"/>
                </a:schemeClr>
              </a:solidFill>
            </a:endParaRPr>
          </a:p>
        </p:txBody>
      </p:sp>
      <p:sp>
        <p:nvSpPr>
          <p:cNvPr id="100" name="Rounded Rectangle 57">
            <a:extLst>
              <a:ext uri="{FF2B5EF4-FFF2-40B4-BE49-F238E27FC236}">
                <a16:creationId xmlns:a16="http://schemas.microsoft.com/office/drawing/2014/main" id="{E8D6D71C-CB82-49D1-B44E-0B4CF97D1EA3}"/>
              </a:ext>
            </a:extLst>
          </p:cNvPr>
          <p:cNvSpPr/>
          <p:nvPr/>
        </p:nvSpPr>
        <p:spPr>
          <a:xfrm>
            <a:off x="4527303" y="4780599"/>
            <a:ext cx="938048" cy="605500"/>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lIns="36000" rIns="36000"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en-US" sz="700" dirty="0">
                <a:solidFill>
                  <a:schemeClr val="tx1">
                    <a:lumMod val="95000"/>
                    <a:lumOff val="5000"/>
                  </a:schemeClr>
                </a:solidFill>
              </a:rPr>
              <a:t>EBTS</a:t>
            </a:r>
          </a:p>
          <a:p>
            <a:r>
              <a:rPr lang="en-US" sz="700" dirty="0">
                <a:solidFill>
                  <a:schemeClr val="tx1">
                    <a:lumMod val="95000"/>
                    <a:lumOff val="5000"/>
                  </a:schemeClr>
                </a:solidFill>
              </a:rPr>
              <a:t>- Reconfiguration</a:t>
            </a:r>
          </a:p>
          <a:p>
            <a:r>
              <a:rPr lang="en-US" sz="700" dirty="0">
                <a:solidFill>
                  <a:schemeClr val="tx1">
                    <a:lumMod val="95000"/>
                    <a:lumOff val="5000"/>
                  </a:schemeClr>
                </a:solidFill>
              </a:rPr>
              <a:t>- BGC installation</a:t>
            </a:r>
          </a:p>
          <a:p>
            <a:r>
              <a:rPr lang="en-US" sz="700" dirty="0">
                <a:solidFill>
                  <a:schemeClr val="tx1">
                    <a:lumMod val="95000"/>
                    <a:lumOff val="5000"/>
                  </a:schemeClr>
                </a:solidFill>
              </a:rPr>
              <a:t>- BPM installation</a:t>
            </a:r>
          </a:p>
          <a:p>
            <a:r>
              <a:rPr lang="en-US" sz="700" dirty="0">
                <a:solidFill>
                  <a:schemeClr val="tx1">
                    <a:lumMod val="95000"/>
                    <a:lumOff val="5000"/>
                  </a:schemeClr>
                </a:solidFill>
              </a:rPr>
              <a:t>- New solenoids</a:t>
            </a:r>
            <a:endParaRPr lang="en-GB" sz="700" dirty="0">
              <a:solidFill>
                <a:schemeClr val="tx1">
                  <a:lumMod val="95000"/>
                  <a:lumOff val="5000"/>
                </a:schemeClr>
              </a:solidFill>
            </a:endParaRPr>
          </a:p>
        </p:txBody>
      </p:sp>
    </p:spTree>
    <p:extLst>
      <p:ext uri="{BB962C8B-B14F-4D97-AF65-F5344CB8AC3E}">
        <p14:creationId xmlns:p14="http://schemas.microsoft.com/office/powerpoint/2010/main" val="535070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298</TotalTime>
  <Words>403</Words>
  <Application>Microsoft Office PowerPoint</Application>
  <PresentationFormat>Widescreen</PresentationFormat>
  <Paragraphs>148</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CI update</vt:lpstr>
      <vt:lpstr>Pressure in each chamber </vt:lpstr>
      <vt:lpstr>First skimmer optimisations – Distribution simulations</vt:lpstr>
      <vt:lpstr>First skimmer optimisation - Absolute Density</vt:lpstr>
      <vt:lpstr>Planning 2021</vt:lpstr>
    </vt:vector>
  </TitlesOfParts>
  <Company>The University of Liverpool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Salehilashkajani, Amir</dc:creator>
  <cp:lastModifiedBy>Zhang, Hao [haozhang]</cp:lastModifiedBy>
  <cp:revision>14</cp:revision>
  <dcterms:created xsi:type="dcterms:W3CDTF">2021-03-25T09:38:02Z</dcterms:created>
  <dcterms:modified xsi:type="dcterms:W3CDTF">2021-03-26T11:47:22Z</dcterms:modified>
</cp:coreProperties>
</file>