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1"/>
  </p:notesMasterIdLst>
  <p:sldIdLst>
    <p:sldId id="256" r:id="rId2"/>
    <p:sldId id="274" r:id="rId3"/>
    <p:sldId id="276" r:id="rId4"/>
    <p:sldId id="278" r:id="rId5"/>
    <p:sldId id="279" r:id="rId6"/>
    <p:sldId id="257" r:id="rId7"/>
    <p:sldId id="280" r:id="rId8"/>
    <p:sldId id="281" r:id="rId9"/>
    <p:sldId id="27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E7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71"/>
    <p:restoredTop sz="94934"/>
  </p:normalViewPr>
  <p:slideViewPr>
    <p:cSldViewPr snapToGrid="0" snapToObjects="1">
      <p:cViewPr varScale="1">
        <p:scale>
          <a:sx n="125" d="100"/>
          <a:sy n="125" d="100"/>
        </p:scale>
        <p:origin x="236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7D5CF9-9165-4A5D-ABBD-A6A2288F578A}" type="datetimeFigureOut">
              <a:rPr lang="en-GB" smtClean="0"/>
              <a:t>24/03/2021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57EFFC-2F9E-467C-9B9F-E4D30C6105A7}" type="slidenum">
              <a:rPr lang="en-GB" smtClean="0"/>
              <a:t>‹#›</a:t>
            </a:fld>
            <a:endParaRPr lang="en-GB"/>
          </a:p>
        </p:txBody>
      </p:sp>
    </p:spTree>
    <p:extLst>
      <p:ext uri="{BB962C8B-B14F-4D97-AF65-F5344CB8AC3E}">
        <p14:creationId xmlns:p14="http://schemas.microsoft.com/office/powerpoint/2010/main" val="4205331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828800" y="6356351"/>
            <a:ext cx="8412000" cy="360000"/>
          </a:xfrm>
        </p:spPr>
        <p:txBody>
          <a:bodyPr lIns="0" tIns="0" rIns="0" bIns="0" anchor="b" anchorCtr="0"/>
          <a:lstStyle>
            <a:lvl1pPr algn="r">
              <a:defRPr>
                <a:solidFill>
                  <a:schemeClr val="accent1"/>
                </a:solidFill>
              </a:defRPr>
            </a:lvl1pPr>
          </a:lstStyle>
          <a:p>
            <a:r>
              <a:rPr lang="en-GB" noProof="0"/>
              <a:t>Ray Veness / BGCC Dec 2020 / Experiments on EBTS</a:t>
            </a:r>
            <a:endParaRPr lang="en-GB" noProof="0" dirty="0"/>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4" y="381001"/>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609600" y="6070604"/>
            <a:ext cx="609600" cy="6096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3" name="Image 4" descr="CERN-logo_outline.jpg"/>
          <p:cNvPicPr>
            <a:picLocks noChangeAspect="1"/>
          </p:cNvPicPr>
          <p:nvPr userDrawn="1"/>
        </p:nvPicPr>
        <p:blipFill>
          <a:blip r:embed="rId4"/>
          <a:stretch>
            <a:fillRect/>
          </a:stretch>
        </p:blipFill>
        <p:spPr>
          <a:xfrm>
            <a:off x="502920" y="5875867"/>
            <a:ext cx="817880" cy="804333"/>
          </a:xfrm>
          <a:prstGeom prst="rect">
            <a:avLst/>
          </a:prstGeom>
        </p:spPr>
      </p:pic>
    </p:spTree>
    <p:extLst>
      <p:ext uri="{BB962C8B-B14F-4D97-AF65-F5344CB8AC3E}">
        <p14:creationId xmlns:p14="http://schemas.microsoft.com/office/powerpoint/2010/main" val="1155586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lvl1pPr algn="l">
              <a:defRPr/>
            </a:lvl1pPr>
            <a:lvl2pPr algn="l">
              <a:defRPr/>
            </a:lvl2pPr>
            <a:lvl3pPr algn="l">
              <a:defRPr/>
            </a:lvl3pPr>
            <a:lvl4pPr algn="l">
              <a:defRPr/>
            </a:lvl4pPr>
            <a:lvl5pPr algn="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1"/>
            <a:ext cx="8836000" cy="360000"/>
          </a:xfrm>
        </p:spPr>
        <p:txBody>
          <a:bodyPr/>
          <a:lstStyle/>
          <a:p>
            <a:r>
              <a:rPr lang="en-GB" noProof="0"/>
              <a:t>Ray Veness / BGCC Dec 2020 / Experiments on EBTS</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930400" y="6106755"/>
            <a:ext cx="609600" cy="6096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2"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1635049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2540000" y="6356351"/>
            <a:ext cx="8836000" cy="360000"/>
          </a:xfrm>
        </p:spPr>
        <p:txBody>
          <a:bodyPr/>
          <a:lstStyle/>
          <a:p>
            <a:r>
              <a:rPr lang="en-GB" noProof="0"/>
              <a:t>Ray Veness / BGCC Dec 2020 / Experiments on EBTS</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930400" y="6106755"/>
            <a:ext cx="609600" cy="6096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4"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1624281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2540000" y="6356351"/>
            <a:ext cx="8836000" cy="360000"/>
          </a:xfrm>
        </p:spPr>
        <p:txBody>
          <a:bodyPr/>
          <a:lstStyle/>
          <a:p>
            <a:r>
              <a:rPr lang="en-GB" noProof="0"/>
              <a:t>Ray Veness / BGCC Dec 2020 / Experiments on EBTS</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930400" y="6106755"/>
            <a:ext cx="609600" cy="6096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0"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1755578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r>
              <a:rPr lang="en-GB" noProof="0"/>
              <a:t>Ray Veness / BGCC Dec 2020 / Experiments on EBTS</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930400" y="6106755"/>
            <a:ext cx="609600" cy="6096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9"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3209804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r>
              <a:rPr lang="en-GB" noProof="0"/>
              <a:t>Ray Veness / BGCC Dec 2020 / Experiments on EBTS</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a:t>Image title</a:t>
            </a:r>
          </a:p>
        </p:txBody>
      </p:sp>
      <p:grpSp>
        <p:nvGrpSpPr>
          <p:cNvPr id="8" name="Grouper 5"/>
          <p:cNvGrpSpPr/>
          <p:nvPr userDrawn="1"/>
        </p:nvGrpSpPr>
        <p:grpSpPr>
          <a:xfrm>
            <a:off x="1930400" y="6106755"/>
            <a:ext cx="609600" cy="6096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2"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620610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802400" y="6356351"/>
            <a:ext cx="8587200" cy="360000"/>
          </a:xfrm>
        </p:spPr>
        <p:txBody>
          <a:bodyPr/>
          <a:lstStyle/>
          <a:p>
            <a:r>
              <a:rPr lang="en-GB" noProof="0"/>
              <a:t>Ray Veness / BGCC Dec 2020 / Experiments on EBTS</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828804" y="381001"/>
            <a:ext cx="4179545" cy="1694169"/>
          </a:xfrm>
          <a:prstGeom prst="rect">
            <a:avLst/>
          </a:prstGeom>
        </p:spPr>
      </p:pic>
      <p:grpSp>
        <p:nvGrpSpPr>
          <p:cNvPr id="10" name="Grouper 9"/>
          <p:cNvGrpSpPr/>
          <p:nvPr userDrawn="1"/>
        </p:nvGrpSpPr>
        <p:grpSpPr>
          <a:xfrm>
            <a:off x="609600" y="6070604"/>
            <a:ext cx="609600" cy="6096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3" name="Image 4" descr="CERN-logo_outline.jpg"/>
          <p:cNvPicPr>
            <a:picLocks noChangeAspect="1"/>
          </p:cNvPicPr>
          <p:nvPr userDrawn="1"/>
        </p:nvPicPr>
        <p:blipFill>
          <a:blip r:embed="rId4"/>
          <a:stretch>
            <a:fillRect/>
          </a:stretch>
        </p:blipFill>
        <p:spPr>
          <a:xfrm>
            <a:off x="502920" y="5875867"/>
            <a:ext cx="817880" cy="804333"/>
          </a:xfrm>
          <a:prstGeom prst="rect">
            <a:avLst/>
          </a:prstGeom>
        </p:spPr>
      </p:pic>
    </p:spTree>
    <p:extLst>
      <p:ext uri="{BB962C8B-B14F-4D97-AF65-F5344CB8AC3E}">
        <p14:creationId xmlns:p14="http://schemas.microsoft.com/office/powerpoint/2010/main" val="2017495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2"/>
            <a:ext cx="10560000" cy="4735149"/>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3251200" y="6356351"/>
            <a:ext cx="8124800" cy="360000"/>
          </a:xfrm>
          <a:prstGeom prst="rect">
            <a:avLst/>
          </a:prstGeom>
        </p:spPr>
        <p:txBody>
          <a:bodyPr vert="horz" lIns="0" tIns="0" rIns="0" bIns="0" rtlCol="0" anchor="b"/>
          <a:lstStyle>
            <a:lvl1pPr algn="r">
              <a:defRPr sz="1467">
                <a:solidFill>
                  <a:schemeClr val="accent1"/>
                </a:solidFill>
              </a:defRPr>
            </a:lvl1pPr>
          </a:lstStyle>
          <a:p>
            <a:r>
              <a:rPr lang="en-GB"/>
              <a:t>Ray Veness / BGCC Dec 2020 / Experiments on EBTS</a:t>
            </a:r>
            <a:endParaRPr lang="en-GB" dirty="0"/>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32776342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sldNum="0" hd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0DB0A-6842-0243-8574-038E0B10D4CB}"/>
              </a:ext>
            </a:extLst>
          </p:cNvPr>
          <p:cNvSpPr>
            <a:spLocks noGrp="1"/>
          </p:cNvSpPr>
          <p:nvPr>
            <p:ph type="ctrTitle"/>
          </p:nvPr>
        </p:nvSpPr>
        <p:spPr/>
        <p:txBody>
          <a:bodyPr/>
          <a:lstStyle/>
          <a:p>
            <a:r>
              <a:rPr lang="en-US" dirty="0"/>
              <a:t>BGC on the HEL test stand (EBTS)</a:t>
            </a:r>
          </a:p>
        </p:txBody>
      </p:sp>
      <p:sp>
        <p:nvSpPr>
          <p:cNvPr id="3" name="Subtitle 2">
            <a:extLst>
              <a:ext uri="{FF2B5EF4-FFF2-40B4-BE49-F238E27FC236}">
                <a16:creationId xmlns:a16="http://schemas.microsoft.com/office/drawing/2014/main" id="{D762514C-F147-9248-8A7A-2D317CC2BE0D}"/>
              </a:ext>
            </a:extLst>
          </p:cNvPr>
          <p:cNvSpPr>
            <a:spLocks noGrp="1"/>
          </p:cNvSpPr>
          <p:nvPr>
            <p:ph type="subTitle" idx="1"/>
          </p:nvPr>
        </p:nvSpPr>
        <p:spPr>
          <a:xfrm>
            <a:off x="1828800" y="3253199"/>
            <a:ext cx="8640000" cy="990600"/>
          </a:xfrm>
        </p:spPr>
        <p:txBody>
          <a:bodyPr>
            <a:normAutofit fontScale="70000" lnSpcReduction="20000"/>
          </a:bodyPr>
          <a:lstStyle/>
          <a:p>
            <a:r>
              <a:rPr lang="en-US" dirty="0"/>
              <a:t>Gerhard Schneider, Giannis Papazoglou, Ray Veness</a:t>
            </a:r>
          </a:p>
          <a:p>
            <a:endParaRPr lang="en-US" dirty="0"/>
          </a:p>
          <a:p>
            <a:r>
              <a:rPr lang="en-US" dirty="0"/>
              <a:t>Based on Ray’s presentation on December 10</a:t>
            </a:r>
            <a:r>
              <a:rPr lang="en-US" baseline="30000" dirty="0"/>
              <a:t>th</a:t>
            </a:r>
            <a:r>
              <a:rPr lang="en-US" dirty="0"/>
              <a:t> 2020 to collaboration meeting</a:t>
            </a:r>
          </a:p>
        </p:txBody>
      </p:sp>
      <p:sp>
        <p:nvSpPr>
          <p:cNvPr id="4" name="Text Placeholder 3"/>
          <p:cNvSpPr>
            <a:spLocks noGrp="1"/>
          </p:cNvSpPr>
          <p:nvPr>
            <p:ph type="body" sz="quarter" idx="14"/>
          </p:nvPr>
        </p:nvSpPr>
        <p:spPr/>
        <p:txBody>
          <a:bodyPr/>
          <a:lstStyle/>
          <a:p>
            <a:r>
              <a:rPr lang="en-GB" dirty="0"/>
              <a:t>BGC regular meeting 26.03.2021</a:t>
            </a:r>
          </a:p>
        </p:txBody>
      </p:sp>
      <p:sp>
        <p:nvSpPr>
          <p:cNvPr id="5" name="TextBox 4">
            <a:extLst>
              <a:ext uri="{FF2B5EF4-FFF2-40B4-BE49-F238E27FC236}">
                <a16:creationId xmlns:a16="http://schemas.microsoft.com/office/drawing/2014/main" id="{79B0C415-01DB-47A7-B688-D731CAB5323B}"/>
              </a:ext>
            </a:extLst>
          </p:cNvPr>
          <p:cNvSpPr txBox="1"/>
          <p:nvPr/>
        </p:nvSpPr>
        <p:spPr>
          <a:xfrm>
            <a:off x="4547616" y="4783209"/>
            <a:ext cx="2054352" cy="369332"/>
          </a:xfrm>
          <a:prstGeom prst="rect">
            <a:avLst/>
          </a:prstGeom>
          <a:noFill/>
        </p:spPr>
        <p:txBody>
          <a:bodyPr wrap="square" rtlCol="0">
            <a:spAutoFit/>
          </a:bodyPr>
          <a:lstStyle/>
          <a:p>
            <a:r>
              <a:rPr lang="fr-CH" dirty="0" err="1">
                <a:solidFill>
                  <a:srgbClr val="FF0000"/>
                </a:solidFill>
              </a:rPr>
              <a:t>Let’s</a:t>
            </a:r>
            <a:r>
              <a:rPr lang="fr-CH" dirty="0">
                <a:solidFill>
                  <a:srgbClr val="FF0000"/>
                </a:solidFill>
              </a:rPr>
              <a:t> </a:t>
            </a:r>
            <a:r>
              <a:rPr lang="fr-CH" dirty="0" err="1">
                <a:solidFill>
                  <a:srgbClr val="FF0000"/>
                </a:solidFill>
              </a:rPr>
              <a:t>get</a:t>
            </a:r>
            <a:r>
              <a:rPr lang="fr-CH" dirty="0">
                <a:solidFill>
                  <a:srgbClr val="FF0000"/>
                </a:solidFill>
              </a:rPr>
              <a:t> </a:t>
            </a:r>
            <a:r>
              <a:rPr lang="fr-CH" dirty="0" err="1">
                <a:solidFill>
                  <a:srgbClr val="FF0000"/>
                </a:solidFill>
              </a:rPr>
              <a:t>going</a:t>
            </a:r>
            <a:r>
              <a:rPr lang="fr-CH" dirty="0">
                <a:solidFill>
                  <a:srgbClr val="FF0000"/>
                </a:solidFill>
              </a:rPr>
              <a:t> </a:t>
            </a:r>
            <a:r>
              <a:rPr lang="fr-CH" dirty="0">
                <a:solidFill>
                  <a:srgbClr val="FF0000"/>
                </a:solidFill>
                <a:sym typeface="Wingdings" panose="05000000000000000000" pitchFamily="2" charset="2"/>
              </a:rPr>
              <a:t></a:t>
            </a:r>
            <a:endParaRPr lang="en-US" dirty="0">
              <a:solidFill>
                <a:srgbClr val="FF0000"/>
              </a:solidFill>
            </a:endParaRPr>
          </a:p>
        </p:txBody>
      </p:sp>
    </p:spTree>
    <p:extLst>
      <p:ext uri="{BB962C8B-B14F-4D97-AF65-F5344CB8AC3E}">
        <p14:creationId xmlns:p14="http://schemas.microsoft.com/office/powerpoint/2010/main" val="3811700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Content</a:t>
            </a:r>
            <a:endParaRPr lang="en-GB" dirty="0"/>
          </a:p>
        </p:txBody>
      </p:sp>
      <p:sp>
        <p:nvSpPr>
          <p:cNvPr id="3" name="Content Placeholder 2"/>
          <p:cNvSpPr>
            <a:spLocks noGrp="1"/>
          </p:cNvSpPr>
          <p:nvPr>
            <p:ph idx="1"/>
          </p:nvPr>
        </p:nvSpPr>
        <p:spPr/>
        <p:txBody>
          <a:bodyPr>
            <a:normAutofit lnSpcReduction="10000"/>
          </a:bodyPr>
          <a:lstStyle/>
          <a:p>
            <a:r>
              <a:rPr lang="en-US" dirty="0"/>
              <a:t>List of Hardware needed to the last detail</a:t>
            </a:r>
          </a:p>
          <a:p>
            <a:endParaRPr lang="en-US" dirty="0"/>
          </a:p>
          <a:p>
            <a:r>
              <a:rPr lang="en-US" dirty="0"/>
              <a:t>Identify documentation, personal, safety and training requirements</a:t>
            </a:r>
          </a:p>
          <a:p>
            <a:endParaRPr lang="en-US" dirty="0"/>
          </a:p>
          <a:p>
            <a:r>
              <a:rPr lang="en-US" dirty="0"/>
              <a:t>Cockcroft delivery</a:t>
            </a:r>
          </a:p>
          <a:p>
            <a:endParaRPr lang="en-US" dirty="0"/>
          </a:p>
          <a:p>
            <a:r>
              <a:rPr lang="en-US" dirty="0"/>
              <a:t>BGC tests foreseen in EBTS</a:t>
            </a:r>
            <a:endParaRPr lang="en-GB" dirty="0"/>
          </a:p>
        </p:txBody>
      </p:sp>
      <p:sp>
        <p:nvSpPr>
          <p:cNvPr id="4" name="Footer Placeholder 3"/>
          <p:cNvSpPr>
            <a:spLocks noGrp="1"/>
          </p:cNvSpPr>
          <p:nvPr>
            <p:ph type="ftr" sz="quarter" idx="11"/>
          </p:nvPr>
        </p:nvSpPr>
        <p:spPr/>
        <p:txBody>
          <a:bodyPr/>
          <a:lstStyle/>
          <a:p>
            <a:r>
              <a:rPr lang="en-GB" noProof="0" dirty="0"/>
              <a:t>BGC regular meeting 26.03.2021</a:t>
            </a:r>
          </a:p>
        </p:txBody>
      </p:sp>
    </p:spTree>
    <p:extLst>
      <p:ext uri="{BB962C8B-B14F-4D97-AF65-F5344CB8AC3E}">
        <p14:creationId xmlns:p14="http://schemas.microsoft.com/office/powerpoint/2010/main" val="3589903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384108"/>
            <a:ext cx="10560000" cy="720000"/>
          </a:xfrm>
        </p:spPr>
        <p:txBody>
          <a:bodyPr/>
          <a:lstStyle/>
          <a:p>
            <a:r>
              <a:rPr lang="fr-CH" dirty="0"/>
              <a:t>H</a:t>
            </a:r>
            <a:r>
              <a:rPr lang="en-US" dirty="0" err="1"/>
              <a:t>ardware</a:t>
            </a:r>
            <a:r>
              <a:rPr lang="en-US" dirty="0"/>
              <a:t> List – start of this list, please give me you input</a:t>
            </a:r>
            <a:endParaRPr lang="en-GB" dirty="0"/>
          </a:p>
        </p:txBody>
      </p:sp>
      <p:sp>
        <p:nvSpPr>
          <p:cNvPr id="3" name="Content Placeholder 2"/>
          <p:cNvSpPr>
            <a:spLocks noGrp="1"/>
          </p:cNvSpPr>
          <p:nvPr>
            <p:ph idx="1"/>
          </p:nvPr>
        </p:nvSpPr>
        <p:spPr>
          <a:xfrm>
            <a:off x="479273" y="1219201"/>
            <a:ext cx="11199822" cy="4906963"/>
          </a:xfrm>
        </p:spPr>
        <p:txBody>
          <a:bodyPr>
            <a:normAutofit fontScale="47500" lnSpcReduction="20000"/>
          </a:bodyPr>
          <a:lstStyle/>
          <a:p>
            <a:endParaRPr lang="en-US" dirty="0"/>
          </a:p>
          <a:p>
            <a:r>
              <a:rPr lang="en-US" dirty="0">
                <a:sym typeface="Wingdings" panose="05000000000000000000" pitchFamily="2" charset="2"/>
              </a:rPr>
              <a:t>Start point: We assume the whole BGC will be delivered to CERN from CI as operated in CI including cables, controllers and whatever you need to have an operational BGC as in CI. This is also including full documentation of the hardware. Can we formally agree on this?</a:t>
            </a:r>
          </a:p>
          <a:p>
            <a:endParaRPr lang="en-US" dirty="0"/>
          </a:p>
          <a:p>
            <a:r>
              <a:rPr lang="en-US" dirty="0"/>
              <a:t>BGC EBTS support </a:t>
            </a:r>
            <a:r>
              <a:rPr lang="en-US" dirty="0">
                <a:sym typeface="Wingdings" panose="05000000000000000000" pitchFamily="2" charset="2"/>
              </a:rPr>
              <a:t> To be done </a:t>
            </a:r>
          </a:p>
          <a:p>
            <a:endParaRPr lang="en-US" dirty="0">
              <a:sym typeface="Wingdings" panose="05000000000000000000" pitchFamily="2" charset="2"/>
            </a:endParaRPr>
          </a:p>
          <a:p>
            <a:r>
              <a:rPr lang="en-US" dirty="0">
                <a:sym typeface="Wingdings" panose="05000000000000000000" pitchFamily="2" charset="2"/>
              </a:rPr>
              <a:t>Identify racks, cables (what distances? Do they need to be secured e.g. anybody rolling with a forklift on them? Overhead cabling? Foreseen rack power sufficient…?</a:t>
            </a:r>
          </a:p>
          <a:p>
            <a:endParaRPr lang="en-US" dirty="0">
              <a:sym typeface="Wingdings" panose="05000000000000000000" pitchFamily="2" charset="2"/>
            </a:endParaRPr>
          </a:p>
          <a:p>
            <a:r>
              <a:rPr lang="en-US" dirty="0">
                <a:sym typeface="Wingdings" panose="05000000000000000000" pitchFamily="2" charset="2"/>
              </a:rPr>
              <a:t>What computing and network requirements exist?</a:t>
            </a:r>
          </a:p>
          <a:p>
            <a:pPr marL="0" indent="0">
              <a:buNone/>
            </a:pPr>
            <a:endParaRPr lang="en-US" dirty="0">
              <a:sym typeface="Wingdings" panose="05000000000000000000" pitchFamily="2" charset="2"/>
            </a:endParaRPr>
          </a:p>
          <a:p>
            <a:r>
              <a:rPr lang="en-US" dirty="0">
                <a:sym typeface="Wingdings" panose="05000000000000000000" pitchFamily="2" charset="2"/>
              </a:rPr>
              <a:t>Change from UK to Swiss plugs – where do we foresee issues other than the power plugs?</a:t>
            </a:r>
          </a:p>
          <a:p>
            <a:endParaRPr lang="en-US" dirty="0">
              <a:sym typeface="Wingdings" panose="05000000000000000000" pitchFamily="2" charset="2"/>
            </a:endParaRPr>
          </a:p>
          <a:p>
            <a:r>
              <a:rPr lang="en-US" dirty="0">
                <a:sym typeface="Wingdings" panose="05000000000000000000" pitchFamily="2" charset="2"/>
              </a:rPr>
              <a:t>Space requirements: Is there enough space for primary pumps, do we need PCs?, will they be affected by magnetic fields</a:t>
            </a:r>
          </a:p>
          <a:p>
            <a:pPr marL="0" indent="0">
              <a:buNone/>
            </a:pPr>
            <a:endParaRPr lang="en-US" dirty="0"/>
          </a:p>
        </p:txBody>
      </p:sp>
      <p:sp>
        <p:nvSpPr>
          <p:cNvPr id="4" name="Footer Placeholder 3"/>
          <p:cNvSpPr>
            <a:spLocks noGrp="1"/>
          </p:cNvSpPr>
          <p:nvPr>
            <p:ph type="ftr" sz="quarter" idx="11"/>
          </p:nvPr>
        </p:nvSpPr>
        <p:spPr>
          <a:xfrm>
            <a:off x="2393696" y="6356351"/>
            <a:ext cx="8836000" cy="360000"/>
          </a:xfrm>
        </p:spPr>
        <p:txBody>
          <a:bodyPr/>
          <a:lstStyle/>
          <a:p>
            <a:r>
              <a:rPr lang="en-GB" noProof="0" dirty="0"/>
              <a:t>BGC regular meeting 26.03.2021</a:t>
            </a:r>
          </a:p>
        </p:txBody>
      </p:sp>
    </p:spTree>
    <p:extLst>
      <p:ext uri="{BB962C8B-B14F-4D97-AF65-F5344CB8AC3E}">
        <p14:creationId xmlns:p14="http://schemas.microsoft.com/office/powerpoint/2010/main" val="4067056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384108"/>
            <a:ext cx="10560000" cy="720000"/>
          </a:xfrm>
        </p:spPr>
        <p:txBody>
          <a:bodyPr/>
          <a:lstStyle/>
          <a:p>
            <a:r>
              <a:rPr lang="fr-CH" dirty="0" err="1"/>
              <a:t>Identify</a:t>
            </a:r>
            <a:r>
              <a:rPr lang="fr-CH" dirty="0"/>
              <a:t> </a:t>
            </a:r>
            <a:r>
              <a:rPr lang="fr-CH" dirty="0" err="1"/>
              <a:t>operational</a:t>
            </a:r>
            <a:r>
              <a:rPr lang="fr-CH" dirty="0"/>
              <a:t>, </a:t>
            </a:r>
            <a:r>
              <a:rPr lang="fr-CH" dirty="0" err="1"/>
              <a:t>personal</a:t>
            </a:r>
            <a:r>
              <a:rPr lang="fr-CH" dirty="0"/>
              <a:t>, </a:t>
            </a:r>
            <a:r>
              <a:rPr lang="fr-CH" dirty="0" err="1"/>
              <a:t>safety</a:t>
            </a:r>
            <a:r>
              <a:rPr lang="fr-CH" dirty="0"/>
              <a:t> and training </a:t>
            </a:r>
            <a:r>
              <a:rPr lang="fr-CH" dirty="0" err="1"/>
              <a:t>requirements</a:t>
            </a:r>
            <a:endParaRPr lang="en-GB" dirty="0"/>
          </a:p>
        </p:txBody>
      </p:sp>
      <p:sp>
        <p:nvSpPr>
          <p:cNvPr id="3" name="Content Placeholder 2"/>
          <p:cNvSpPr>
            <a:spLocks noGrp="1"/>
          </p:cNvSpPr>
          <p:nvPr>
            <p:ph idx="1"/>
          </p:nvPr>
        </p:nvSpPr>
        <p:spPr>
          <a:xfrm>
            <a:off x="479273" y="1219201"/>
            <a:ext cx="11199822" cy="4906963"/>
          </a:xfrm>
        </p:spPr>
        <p:txBody>
          <a:bodyPr>
            <a:normAutofit fontScale="77500" lnSpcReduction="20000"/>
          </a:bodyPr>
          <a:lstStyle/>
          <a:p>
            <a:r>
              <a:rPr lang="en-US" dirty="0">
                <a:sym typeface="Wingdings" panose="05000000000000000000" pitchFamily="2" charset="2"/>
              </a:rPr>
              <a:t>Full documentation of the operational aspects of running and servicing the BGC</a:t>
            </a:r>
          </a:p>
          <a:p>
            <a:endParaRPr lang="en-US" dirty="0">
              <a:sym typeface="Wingdings" panose="05000000000000000000" pitchFamily="2" charset="2"/>
            </a:endParaRPr>
          </a:p>
          <a:p>
            <a:r>
              <a:rPr lang="en-US" dirty="0">
                <a:sym typeface="Wingdings" panose="05000000000000000000" pitchFamily="2" charset="2"/>
              </a:rPr>
              <a:t>Any formal preparation work in Covid times when coming from the UK to CERN?</a:t>
            </a:r>
          </a:p>
          <a:p>
            <a:endParaRPr lang="en-US" dirty="0">
              <a:sym typeface="Wingdings" panose="05000000000000000000" pitchFamily="2" charset="2"/>
            </a:endParaRPr>
          </a:p>
          <a:p>
            <a:r>
              <a:rPr lang="en-US" dirty="0">
                <a:sym typeface="Wingdings" panose="05000000000000000000" pitchFamily="2" charset="2"/>
              </a:rPr>
              <a:t>The build access: Which trainings need to be followed?</a:t>
            </a:r>
          </a:p>
          <a:p>
            <a:endParaRPr lang="en-US" dirty="0">
              <a:sym typeface="Wingdings" panose="05000000000000000000" pitchFamily="2" charset="2"/>
            </a:endParaRPr>
          </a:p>
          <a:p>
            <a:r>
              <a:rPr lang="en-US" dirty="0">
                <a:sym typeface="Wingdings" panose="05000000000000000000" pitchFamily="2" charset="2"/>
              </a:rPr>
              <a:t>Job environment: Magnetic fields, electrical </a:t>
            </a:r>
            <a:r>
              <a:rPr lang="en-US" dirty="0" err="1">
                <a:sym typeface="Wingdings" panose="05000000000000000000" pitchFamily="2" charset="2"/>
              </a:rPr>
              <a:t>hasards</a:t>
            </a:r>
            <a:r>
              <a:rPr lang="en-US" dirty="0">
                <a:sym typeface="Wingdings" panose="05000000000000000000" pitchFamily="2" charset="2"/>
              </a:rPr>
              <a:t>, other?</a:t>
            </a:r>
          </a:p>
          <a:p>
            <a:pPr marL="0" indent="0">
              <a:buNone/>
            </a:pPr>
            <a:endParaRPr lang="en-US" dirty="0">
              <a:sym typeface="Wingdings" panose="05000000000000000000" pitchFamily="2" charset="2"/>
            </a:endParaRPr>
          </a:p>
          <a:p>
            <a:r>
              <a:rPr lang="en-US" dirty="0">
                <a:sym typeface="Wingdings" panose="05000000000000000000" pitchFamily="2" charset="2"/>
              </a:rPr>
              <a:t>Personal Protection: Safety shoes, others?</a:t>
            </a:r>
          </a:p>
        </p:txBody>
      </p:sp>
      <p:sp>
        <p:nvSpPr>
          <p:cNvPr id="4" name="Footer Placeholder 3"/>
          <p:cNvSpPr>
            <a:spLocks noGrp="1"/>
          </p:cNvSpPr>
          <p:nvPr>
            <p:ph type="ftr" sz="quarter" idx="11"/>
          </p:nvPr>
        </p:nvSpPr>
        <p:spPr>
          <a:xfrm>
            <a:off x="2393696" y="6356351"/>
            <a:ext cx="8836000" cy="360000"/>
          </a:xfrm>
        </p:spPr>
        <p:txBody>
          <a:bodyPr/>
          <a:lstStyle/>
          <a:p>
            <a:r>
              <a:rPr lang="en-GB" noProof="0" dirty="0"/>
              <a:t>BGC regular meeting 26.03.2021</a:t>
            </a:r>
          </a:p>
        </p:txBody>
      </p:sp>
    </p:spTree>
    <p:extLst>
      <p:ext uri="{BB962C8B-B14F-4D97-AF65-F5344CB8AC3E}">
        <p14:creationId xmlns:p14="http://schemas.microsoft.com/office/powerpoint/2010/main" val="1877914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384108"/>
            <a:ext cx="10560000" cy="720000"/>
          </a:xfrm>
        </p:spPr>
        <p:txBody>
          <a:bodyPr/>
          <a:lstStyle/>
          <a:p>
            <a:r>
              <a:rPr lang="fr-CH" dirty="0"/>
              <a:t>Cockcroft Delivery</a:t>
            </a:r>
            <a:endParaRPr lang="en-GB" dirty="0"/>
          </a:p>
        </p:txBody>
      </p:sp>
      <p:sp>
        <p:nvSpPr>
          <p:cNvPr id="3" name="Content Placeholder 2"/>
          <p:cNvSpPr>
            <a:spLocks noGrp="1"/>
          </p:cNvSpPr>
          <p:nvPr>
            <p:ph idx="1"/>
          </p:nvPr>
        </p:nvSpPr>
        <p:spPr>
          <a:xfrm>
            <a:off x="479273" y="1219201"/>
            <a:ext cx="11199822" cy="4906963"/>
          </a:xfrm>
        </p:spPr>
        <p:txBody>
          <a:bodyPr>
            <a:normAutofit fontScale="77500" lnSpcReduction="20000"/>
          </a:bodyPr>
          <a:lstStyle/>
          <a:p>
            <a:r>
              <a:rPr lang="en-GB" dirty="0">
                <a:sym typeface="Wingdings" panose="05000000000000000000" pitchFamily="2" charset="2"/>
              </a:rPr>
              <a:t>Anything to be respected for a scientific instrument delivery in post-Brexit times  Who can consult?</a:t>
            </a:r>
          </a:p>
          <a:p>
            <a:endParaRPr lang="en-GB" dirty="0">
              <a:sym typeface="Wingdings" panose="05000000000000000000" pitchFamily="2" charset="2"/>
            </a:endParaRPr>
          </a:p>
          <a:p>
            <a:r>
              <a:rPr lang="en-GB" dirty="0">
                <a:sym typeface="Wingdings" panose="05000000000000000000" pitchFamily="2" charset="2"/>
              </a:rPr>
              <a:t>Fully tested BGC delivery</a:t>
            </a:r>
          </a:p>
          <a:p>
            <a:endParaRPr lang="en-GB" dirty="0">
              <a:sym typeface="Wingdings" panose="05000000000000000000" pitchFamily="2" charset="2"/>
            </a:endParaRPr>
          </a:p>
          <a:p>
            <a:r>
              <a:rPr lang="en-GB" dirty="0">
                <a:sym typeface="Wingdings" panose="05000000000000000000" pitchFamily="2" charset="2"/>
              </a:rPr>
              <a:t>Performance tests made with Neon, Nitrogen (and Argon?)</a:t>
            </a:r>
          </a:p>
          <a:p>
            <a:pPr marL="0" indent="0">
              <a:buNone/>
            </a:pPr>
            <a:r>
              <a:rPr lang="en-GB" dirty="0">
                <a:sym typeface="Wingdings" panose="05000000000000000000" pitchFamily="2" charset="2"/>
              </a:rPr>
              <a:t>	 Looking forward to see detailed test plan with dates at CI</a:t>
            </a:r>
          </a:p>
          <a:p>
            <a:endParaRPr lang="en-GB" dirty="0">
              <a:sym typeface="Wingdings" panose="05000000000000000000" pitchFamily="2" charset="2"/>
            </a:endParaRPr>
          </a:p>
          <a:p>
            <a:r>
              <a:rPr lang="en-GB" dirty="0">
                <a:sym typeface="Wingdings" panose="05000000000000000000" pitchFamily="2" charset="2"/>
              </a:rPr>
              <a:t>Make estimation what and how long it takes to mount the BGC on the EBTS, what are the resources needed? Overhead crane?</a:t>
            </a:r>
          </a:p>
          <a:p>
            <a:endParaRPr lang="en-US" dirty="0">
              <a:sym typeface="Wingdings" panose="05000000000000000000" pitchFamily="2" charset="2"/>
            </a:endParaRPr>
          </a:p>
        </p:txBody>
      </p:sp>
      <p:sp>
        <p:nvSpPr>
          <p:cNvPr id="4" name="Footer Placeholder 3"/>
          <p:cNvSpPr>
            <a:spLocks noGrp="1"/>
          </p:cNvSpPr>
          <p:nvPr>
            <p:ph type="ftr" sz="quarter" idx="11"/>
          </p:nvPr>
        </p:nvSpPr>
        <p:spPr>
          <a:xfrm>
            <a:off x="2393696" y="6356351"/>
            <a:ext cx="8836000" cy="360000"/>
          </a:xfrm>
        </p:spPr>
        <p:txBody>
          <a:bodyPr/>
          <a:lstStyle/>
          <a:p>
            <a:r>
              <a:rPr lang="en-GB" noProof="0" dirty="0"/>
              <a:t>BGC regular meeting 26.03.2021</a:t>
            </a:r>
          </a:p>
        </p:txBody>
      </p:sp>
    </p:spTree>
    <p:extLst>
      <p:ext uri="{BB962C8B-B14F-4D97-AF65-F5344CB8AC3E}">
        <p14:creationId xmlns:p14="http://schemas.microsoft.com/office/powerpoint/2010/main" val="1316929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63517-BD19-C94D-9971-A29B9ED406FF}"/>
              </a:ext>
            </a:extLst>
          </p:cNvPr>
          <p:cNvSpPr>
            <a:spLocks noGrp="1"/>
          </p:cNvSpPr>
          <p:nvPr>
            <p:ph type="title"/>
          </p:nvPr>
        </p:nvSpPr>
        <p:spPr>
          <a:xfrm>
            <a:off x="816000" y="-45132"/>
            <a:ext cx="10560000" cy="1221660"/>
          </a:xfrm>
        </p:spPr>
        <p:txBody>
          <a:bodyPr/>
          <a:lstStyle/>
          <a:p>
            <a:r>
              <a:rPr lang="en-US" dirty="0"/>
              <a:t>BGC tests foreseen in EBTS</a:t>
            </a:r>
            <a:br>
              <a:rPr lang="en-US" dirty="0"/>
            </a:br>
            <a:r>
              <a:rPr lang="en-US" dirty="0"/>
              <a:t>(List from Ray as from 10</a:t>
            </a:r>
            <a:r>
              <a:rPr lang="en-US" baseline="30000" dirty="0"/>
              <a:t>th</a:t>
            </a:r>
            <a:r>
              <a:rPr lang="en-US" dirty="0"/>
              <a:t> December)</a:t>
            </a:r>
          </a:p>
        </p:txBody>
      </p:sp>
      <p:sp>
        <p:nvSpPr>
          <p:cNvPr id="3" name="Footer Placeholder 2"/>
          <p:cNvSpPr>
            <a:spLocks noGrp="1"/>
          </p:cNvSpPr>
          <p:nvPr>
            <p:ph type="ftr" sz="quarter" idx="11"/>
          </p:nvPr>
        </p:nvSpPr>
        <p:spPr/>
        <p:txBody>
          <a:bodyPr/>
          <a:lstStyle/>
          <a:p>
            <a:r>
              <a:rPr lang="en-GB"/>
              <a:t>Ray Veness / BGCC Dec 2020 / Experiments on EBTS</a:t>
            </a:r>
            <a:endParaRPr lang="en-US"/>
          </a:p>
        </p:txBody>
      </p:sp>
      <p:graphicFrame>
        <p:nvGraphicFramePr>
          <p:cNvPr id="4" name="Table 3">
            <a:extLst>
              <a:ext uri="{FF2B5EF4-FFF2-40B4-BE49-F238E27FC236}">
                <a16:creationId xmlns:a16="http://schemas.microsoft.com/office/drawing/2014/main" id="{4505BA54-8B3C-DC49-988C-315C805386D0}"/>
              </a:ext>
            </a:extLst>
          </p:cNvPr>
          <p:cNvGraphicFramePr>
            <a:graphicFrameLocks noGrp="1"/>
          </p:cNvGraphicFramePr>
          <p:nvPr>
            <p:extLst>
              <p:ext uri="{D42A27DB-BD31-4B8C-83A1-F6EECF244321}">
                <p14:modId xmlns:p14="http://schemas.microsoft.com/office/powerpoint/2010/main" val="2682942180"/>
              </p:ext>
            </p:extLst>
          </p:nvPr>
        </p:nvGraphicFramePr>
        <p:xfrm>
          <a:off x="195072" y="1176528"/>
          <a:ext cx="11875008" cy="5692016"/>
        </p:xfrm>
        <a:graphic>
          <a:graphicData uri="http://schemas.openxmlformats.org/drawingml/2006/table">
            <a:tbl>
              <a:tblPr firstRow="1" bandRow="1">
                <a:tableStyleId>{5C22544A-7EE6-4342-B048-85BDC9FD1C3A}</a:tableStyleId>
              </a:tblPr>
              <a:tblGrid>
                <a:gridCol w="4212336">
                  <a:extLst>
                    <a:ext uri="{9D8B030D-6E8A-4147-A177-3AD203B41FA5}">
                      <a16:colId xmlns:a16="http://schemas.microsoft.com/office/drawing/2014/main" val="3748977572"/>
                    </a:ext>
                  </a:extLst>
                </a:gridCol>
                <a:gridCol w="2106642">
                  <a:extLst>
                    <a:ext uri="{9D8B030D-6E8A-4147-A177-3AD203B41FA5}">
                      <a16:colId xmlns:a16="http://schemas.microsoft.com/office/drawing/2014/main" val="1856116078"/>
                    </a:ext>
                  </a:extLst>
                </a:gridCol>
                <a:gridCol w="2587278">
                  <a:extLst>
                    <a:ext uri="{9D8B030D-6E8A-4147-A177-3AD203B41FA5}">
                      <a16:colId xmlns:a16="http://schemas.microsoft.com/office/drawing/2014/main" val="899523195"/>
                    </a:ext>
                  </a:extLst>
                </a:gridCol>
                <a:gridCol w="2968752">
                  <a:extLst>
                    <a:ext uri="{9D8B030D-6E8A-4147-A177-3AD203B41FA5}">
                      <a16:colId xmlns:a16="http://schemas.microsoft.com/office/drawing/2014/main" val="2863197082"/>
                    </a:ext>
                  </a:extLst>
                </a:gridCol>
              </a:tblGrid>
              <a:tr h="416172">
                <a:tc>
                  <a:txBody>
                    <a:bodyPr/>
                    <a:lstStyle/>
                    <a:p>
                      <a:r>
                        <a:rPr lang="en-US" sz="1400" dirty="0">
                          <a:solidFill>
                            <a:schemeClr val="bg1"/>
                          </a:solidFill>
                        </a:rPr>
                        <a:t>Description</a:t>
                      </a:r>
                    </a:p>
                  </a:txBody>
                  <a:tcPr/>
                </a:tc>
                <a:tc>
                  <a:txBody>
                    <a:bodyPr/>
                    <a:lstStyle/>
                    <a:p>
                      <a:r>
                        <a:rPr lang="en-US" sz="1400" dirty="0">
                          <a:solidFill>
                            <a:schemeClr val="bg1"/>
                          </a:solidFill>
                        </a:rPr>
                        <a:t>Estimated Duration (d)</a:t>
                      </a:r>
                      <a:endParaRPr lang="en-US" dirty="0"/>
                    </a:p>
                  </a:txBody>
                  <a:tcPr/>
                </a:tc>
                <a:tc>
                  <a:txBody>
                    <a:bodyPr/>
                    <a:lstStyle/>
                    <a:p>
                      <a:r>
                        <a:rPr lang="en-US" sz="1400" dirty="0">
                          <a:solidFill>
                            <a:schemeClr val="bg1"/>
                          </a:solidFill>
                        </a:rPr>
                        <a:t>Operational requirements</a:t>
                      </a:r>
                    </a:p>
                  </a:txBody>
                  <a:tcPr/>
                </a:tc>
                <a:tc>
                  <a:txBody>
                    <a:bodyPr/>
                    <a:lstStyle/>
                    <a:p>
                      <a:r>
                        <a:rPr lang="en-US" sz="1400" dirty="0">
                          <a:solidFill>
                            <a:schemeClr val="bg1"/>
                          </a:solidFill>
                        </a:rPr>
                        <a:t>Personnel</a:t>
                      </a:r>
                      <a:r>
                        <a:rPr lang="en-US" sz="1400" baseline="0" dirty="0">
                          <a:solidFill>
                            <a:schemeClr val="bg1"/>
                          </a:solidFill>
                        </a:rPr>
                        <a:t> / comments</a:t>
                      </a:r>
                      <a:endParaRPr lang="en-US" sz="1400" dirty="0">
                        <a:solidFill>
                          <a:schemeClr val="bg1"/>
                        </a:solidFill>
                      </a:endParaRPr>
                    </a:p>
                  </a:txBody>
                  <a:tcPr/>
                </a:tc>
                <a:extLst>
                  <a:ext uri="{0D108BD9-81ED-4DB2-BD59-A6C34878D82A}">
                    <a16:rowId xmlns:a16="http://schemas.microsoft.com/office/drawing/2014/main" val="1018786510"/>
                  </a:ext>
                </a:extLst>
              </a:tr>
              <a:tr h="271841">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Validation of the instrument</a:t>
                      </a:r>
                    </a:p>
                  </a:txBody>
                  <a:tcPr>
                    <a:solidFill>
                      <a:schemeClr val="accent1">
                        <a:lumMod val="75000"/>
                      </a:schemeClr>
                    </a:solidFill>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3730962465"/>
                  </a:ext>
                </a:extLst>
              </a:tr>
              <a:tr h="4530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General operational tests and optimization for the environment</a:t>
                      </a:r>
                    </a:p>
                  </a:txBody>
                  <a:tcPr/>
                </a:tc>
                <a:tc>
                  <a:txBody>
                    <a:bodyPr/>
                    <a:lstStyle/>
                    <a:p>
                      <a:r>
                        <a:rPr lang="en-US" sz="1200"/>
                        <a:t>10</a:t>
                      </a:r>
                      <a:endParaRPr lang="en-US" sz="1200" dirty="0"/>
                    </a:p>
                  </a:txBody>
                  <a:tcPr/>
                </a:tc>
                <a:tc>
                  <a:txBody>
                    <a:bodyPr/>
                    <a:lstStyle/>
                    <a:p>
                      <a:r>
                        <a:rPr lang="en-US" sz="1200"/>
                        <a:t>Passive</a:t>
                      </a:r>
                      <a:endParaRPr lang="en-US" sz="1200" dirty="0"/>
                    </a:p>
                  </a:txBody>
                  <a:tcPr/>
                </a:tc>
                <a:tc>
                  <a:txBody>
                    <a:bodyPr/>
                    <a:lstStyle/>
                    <a:p>
                      <a:r>
                        <a:rPr lang="en-US" sz="1200" dirty="0"/>
                        <a:t>Operator, CI expert,</a:t>
                      </a:r>
                    </a:p>
                  </a:txBody>
                  <a:tcPr/>
                </a:tc>
                <a:extLst>
                  <a:ext uri="{0D108BD9-81ED-4DB2-BD59-A6C34878D82A}">
                    <a16:rowId xmlns:a16="http://schemas.microsoft.com/office/drawing/2014/main" val="1062239269"/>
                  </a:ext>
                </a:extLst>
              </a:tr>
              <a:tr h="2718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Testing of the CERN control system</a:t>
                      </a:r>
                    </a:p>
                  </a:txBody>
                  <a:tcPr/>
                </a:tc>
                <a:tc>
                  <a:txBody>
                    <a:bodyPr/>
                    <a:lstStyle/>
                    <a:p>
                      <a:r>
                        <a:rPr lang="en-US" sz="1200"/>
                        <a:t>10</a:t>
                      </a:r>
                      <a:endParaRPr lang="en-US" sz="1200" dirty="0"/>
                    </a:p>
                  </a:txBody>
                  <a:tcPr/>
                </a:tc>
                <a:tc>
                  <a:txBody>
                    <a:bodyPr/>
                    <a:lstStyle/>
                    <a:p>
                      <a:r>
                        <a:rPr lang="en-US" sz="1200"/>
                        <a:t>Passive</a:t>
                      </a:r>
                      <a:endParaRPr lang="en-US" sz="1200" dirty="0"/>
                    </a:p>
                  </a:txBody>
                  <a:tcPr/>
                </a:tc>
                <a:tc>
                  <a:txBody>
                    <a:bodyPr/>
                    <a:lstStyle/>
                    <a:p>
                      <a:r>
                        <a:rPr lang="en-US" sz="1200" dirty="0"/>
                        <a:t>Operator, VSC, CI expert,</a:t>
                      </a:r>
                    </a:p>
                  </a:txBody>
                  <a:tcPr/>
                </a:tc>
                <a:extLst>
                  <a:ext uri="{0D108BD9-81ED-4DB2-BD59-A6C34878D82A}">
                    <a16:rowId xmlns:a16="http://schemas.microsoft.com/office/drawing/2014/main" val="2537585852"/>
                  </a:ext>
                </a:extLst>
              </a:tr>
              <a:tr h="2718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Field mapping of the HEL stray field</a:t>
                      </a:r>
                    </a:p>
                  </a:txBody>
                  <a:tcPr/>
                </a:tc>
                <a:tc>
                  <a:txBody>
                    <a:bodyPr/>
                    <a:lstStyle/>
                    <a:p>
                      <a:r>
                        <a:rPr lang="en-US" sz="1200"/>
                        <a:t>2</a:t>
                      </a:r>
                      <a:endParaRPr lang="en-US" sz="1200" dirty="0"/>
                    </a:p>
                  </a:txBody>
                  <a:tcPr/>
                </a:tc>
                <a:tc>
                  <a:txBody>
                    <a:bodyPr/>
                    <a:lstStyle/>
                    <a:p>
                      <a:r>
                        <a:rPr lang="en-US" sz="1200"/>
                        <a:t>Dedicated</a:t>
                      </a:r>
                      <a:endParaRPr lang="en-US" sz="1200" dirty="0"/>
                    </a:p>
                  </a:txBody>
                  <a:tcPr/>
                </a:tc>
                <a:tc>
                  <a:txBody>
                    <a:bodyPr/>
                    <a:lstStyle/>
                    <a:p>
                      <a:r>
                        <a:rPr lang="en-US" sz="1200" dirty="0"/>
                        <a:t>Technician, Engineer,</a:t>
                      </a:r>
                    </a:p>
                  </a:txBody>
                  <a:tcPr/>
                </a:tc>
                <a:extLst>
                  <a:ext uri="{0D108BD9-81ED-4DB2-BD59-A6C34878D82A}">
                    <a16:rowId xmlns:a16="http://schemas.microsoft.com/office/drawing/2014/main" val="2589714596"/>
                  </a:ext>
                </a:extLst>
              </a:tr>
              <a:tr h="4419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Operating modes with the pulsed e- beam (gas pulsing?)</a:t>
                      </a:r>
                    </a:p>
                  </a:txBody>
                  <a:tcPr/>
                </a:tc>
                <a:tc>
                  <a:txBody>
                    <a:bodyPr/>
                    <a:lstStyle/>
                    <a:p>
                      <a:r>
                        <a:rPr lang="en-US" sz="1200"/>
                        <a:t>5</a:t>
                      </a:r>
                      <a:endParaRPr lang="en-US" sz="1200" dirty="0"/>
                    </a:p>
                  </a:txBody>
                  <a:tcPr/>
                </a:tc>
                <a:tc>
                  <a:txBody>
                    <a:bodyPr/>
                    <a:lstStyle/>
                    <a:p>
                      <a:r>
                        <a:rPr lang="en-US" sz="1200"/>
                        <a:t>Dedicated</a:t>
                      </a:r>
                      <a:endParaRPr lang="en-US" sz="1200" dirty="0"/>
                    </a:p>
                  </a:txBody>
                  <a:tcPr/>
                </a:tc>
                <a:tc>
                  <a:txBody>
                    <a:bodyPr/>
                    <a:lstStyle/>
                    <a:p>
                      <a:r>
                        <a:rPr lang="en-US" sz="1200" dirty="0"/>
                        <a:t>Operator, CI expert</a:t>
                      </a:r>
                    </a:p>
                  </a:txBody>
                  <a:tcPr/>
                </a:tc>
                <a:extLst>
                  <a:ext uri="{0D108BD9-81ED-4DB2-BD59-A6C34878D82A}">
                    <a16:rowId xmlns:a16="http://schemas.microsoft.com/office/drawing/2014/main" val="2472236903"/>
                  </a:ext>
                </a:extLst>
              </a:tr>
              <a:tr h="2718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SR background from the e-gun</a:t>
                      </a:r>
                    </a:p>
                  </a:txBody>
                  <a:tcPr/>
                </a:tc>
                <a:tc>
                  <a:txBody>
                    <a:bodyPr/>
                    <a:lstStyle/>
                    <a:p>
                      <a:r>
                        <a:rPr lang="en-US" sz="1200"/>
                        <a:t>5</a:t>
                      </a:r>
                      <a:endParaRPr lang="en-US" sz="1200" dirty="0"/>
                    </a:p>
                  </a:txBody>
                  <a:tcPr/>
                </a:tc>
                <a:tc>
                  <a:txBody>
                    <a:bodyPr/>
                    <a:lstStyle/>
                    <a:p>
                      <a:r>
                        <a:rPr lang="en-US" sz="1200"/>
                        <a:t>Passive</a:t>
                      </a:r>
                      <a:endParaRPr lang="en-US" sz="1200" dirty="0"/>
                    </a:p>
                  </a:txBody>
                  <a:tcPr/>
                </a:tc>
                <a:tc>
                  <a:txBody>
                    <a:bodyPr/>
                    <a:lstStyle/>
                    <a:p>
                      <a:r>
                        <a:rPr lang="en-US" sz="1200" dirty="0"/>
                        <a:t>Operator, physicist,</a:t>
                      </a:r>
                      <a:r>
                        <a:rPr lang="en-US" sz="1200" baseline="0" dirty="0"/>
                        <a:t> GSI,</a:t>
                      </a:r>
                      <a:endParaRPr lang="en-US" sz="1200" dirty="0"/>
                    </a:p>
                  </a:txBody>
                  <a:tcPr/>
                </a:tc>
                <a:extLst>
                  <a:ext uri="{0D108BD9-81ED-4DB2-BD59-A6C34878D82A}">
                    <a16:rowId xmlns:a16="http://schemas.microsoft.com/office/drawing/2014/main" val="3086181013"/>
                  </a:ext>
                </a:extLst>
              </a:tr>
              <a:tr h="2718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Gas transport in the HEL vacuum system</a:t>
                      </a:r>
                    </a:p>
                  </a:txBody>
                  <a:tcPr/>
                </a:tc>
                <a:tc>
                  <a:txBody>
                    <a:bodyPr/>
                    <a:lstStyle/>
                    <a:p>
                      <a:r>
                        <a:rPr lang="en-US" sz="1200"/>
                        <a:t>5</a:t>
                      </a:r>
                      <a:endParaRPr lang="en-US" sz="1200" dirty="0"/>
                    </a:p>
                  </a:txBody>
                  <a:tcPr/>
                </a:tc>
                <a:tc>
                  <a:txBody>
                    <a:bodyPr/>
                    <a:lstStyle/>
                    <a:p>
                      <a:r>
                        <a:rPr lang="en-US" sz="1200"/>
                        <a:t>Dedicated</a:t>
                      </a:r>
                      <a:endParaRPr lang="en-US" sz="1200" dirty="0"/>
                    </a:p>
                  </a:txBody>
                  <a:tcPr/>
                </a:tc>
                <a:tc>
                  <a:txBody>
                    <a:bodyPr/>
                    <a:lstStyle/>
                    <a:p>
                      <a:r>
                        <a:rPr lang="en-US" sz="1200" dirty="0"/>
                        <a:t>VSC, </a:t>
                      </a:r>
                    </a:p>
                  </a:txBody>
                  <a:tcPr/>
                </a:tc>
                <a:extLst>
                  <a:ext uri="{0D108BD9-81ED-4DB2-BD59-A6C34878D82A}">
                    <a16:rowId xmlns:a16="http://schemas.microsoft.com/office/drawing/2014/main" val="1799126625"/>
                  </a:ext>
                </a:extLst>
              </a:tr>
              <a:tr h="4419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Vacuum system performance in the stray magnetic fields</a:t>
                      </a:r>
                    </a:p>
                  </a:txBody>
                  <a:tcPr/>
                </a:tc>
                <a:tc>
                  <a:txBody>
                    <a:bodyPr/>
                    <a:lstStyle/>
                    <a:p>
                      <a:r>
                        <a:rPr lang="en-US" sz="1200" dirty="0"/>
                        <a:t>3</a:t>
                      </a:r>
                    </a:p>
                  </a:txBody>
                  <a:tcPr/>
                </a:tc>
                <a:tc>
                  <a:txBody>
                    <a:bodyPr/>
                    <a:lstStyle/>
                    <a:p>
                      <a:r>
                        <a:rPr lang="en-US" sz="1200" dirty="0"/>
                        <a:t>Passive</a:t>
                      </a:r>
                    </a:p>
                  </a:txBody>
                  <a:tcPr/>
                </a:tc>
                <a:tc>
                  <a:txBody>
                    <a:bodyPr/>
                    <a:lstStyle/>
                    <a:p>
                      <a:r>
                        <a:rPr lang="en-US" sz="1200" dirty="0"/>
                        <a:t>Engineer, VSC, </a:t>
                      </a:r>
                    </a:p>
                  </a:txBody>
                  <a:tcPr/>
                </a:tc>
                <a:extLst>
                  <a:ext uri="{0D108BD9-81ED-4DB2-BD59-A6C34878D82A}">
                    <a16:rowId xmlns:a16="http://schemas.microsoft.com/office/drawing/2014/main" val="472519064"/>
                  </a:ext>
                </a:extLst>
              </a:tr>
              <a:tr h="271841">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Electron-specific tests</a:t>
                      </a:r>
                    </a:p>
                  </a:txBody>
                  <a:tcPr>
                    <a:solidFill>
                      <a:schemeClr val="accent1">
                        <a:lumMod val="75000"/>
                      </a:schemeClr>
                    </a:solidFill>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2855525913"/>
                  </a:ext>
                </a:extLst>
              </a:tr>
              <a:tr h="3672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Estimation of fluorescence cross-section for e-</a:t>
                      </a:r>
                    </a:p>
                  </a:txBody>
                  <a:tcPr/>
                </a:tc>
                <a:tc>
                  <a:txBody>
                    <a:bodyPr/>
                    <a:lstStyle/>
                    <a:p>
                      <a:r>
                        <a:rPr lang="en-US" sz="1200"/>
                        <a:t>5</a:t>
                      </a:r>
                      <a:endParaRPr lang="en-US" sz="1200" dirty="0"/>
                    </a:p>
                  </a:txBody>
                  <a:tcPr/>
                </a:tc>
                <a:tc>
                  <a:txBody>
                    <a:bodyPr/>
                    <a:lstStyle/>
                    <a:p>
                      <a:r>
                        <a:rPr lang="en-US" sz="1200"/>
                        <a:t>Dedicated</a:t>
                      </a:r>
                      <a:endParaRPr lang="en-US" sz="1200" dirty="0"/>
                    </a:p>
                  </a:txBody>
                  <a:tcPr/>
                </a:tc>
                <a:tc>
                  <a:txBody>
                    <a:bodyPr/>
                    <a:lstStyle/>
                    <a:p>
                      <a:r>
                        <a:rPr lang="en-US" sz="1200" dirty="0"/>
                        <a:t>Physicist,</a:t>
                      </a:r>
                      <a:r>
                        <a:rPr lang="en-US" sz="1200" baseline="0" dirty="0"/>
                        <a:t> GSI, CI expert</a:t>
                      </a:r>
                      <a:endParaRPr lang="en-US" sz="1200" dirty="0"/>
                    </a:p>
                  </a:txBody>
                  <a:tcPr/>
                </a:tc>
                <a:extLst>
                  <a:ext uri="{0D108BD9-81ED-4DB2-BD59-A6C34878D82A}">
                    <a16:rowId xmlns:a16="http://schemas.microsoft.com/office/drawing/2014/main" val="3126921202"/>
                  </a:ext>
                </a:extLst>
              </a:tr>
              <a:tr h="2718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Electron trapping study</a:t>
                      </a:r>
                    </a:p>
                  </a:txBody>
                  <a:tcPr/>
                </a:tc>
                <a:tc>
                  <a:txBody>
                    <a:bodyPr/>
                    <a:lstStyle/>
                    <a:p>
                      <a:r>
                        <a:rPr lang="en-US" sz="1200"/>
                        <a:t>5</a:t>
                      </a:r>
                      <a:endParaRPr lang="en-US" sz="1200" dirty="0"/>
                    </a:p>
                  </a:txBody>
                  <a:tcPr/>
                </a:tc>
                <a:tc>
                  <a:txBody>
                    <a:bodyPr/>
                    <a:lstStyle/>
                    <a:p>
                      <a:r>
                        <a:rPr lang="en-US" sz="1200"/>
                        <a:t>Dedicated</a:t>
                      </a:r>
                      <a:endParaRPr lang="en-US" sz="1200" dirty="0"/>
                    </a:p>
                  </a:txBody>
                  <a:tcPr/>
                </a:tc>
                <a:tc>
                  <a:txBody>
                    <a:bodyPr/>
                    <a:lstStyle/>
                    <a:p>
                      <a:r>
                        <a:rPr lang="en-US" sz="1200" dirty="0"/>
                        <a:t>Experiment</a:t>
                      </a:r>
                      <a:r>
                        <a:rPr lang="en-US" sz="1200" baseline="0" dirty="0"/>
                        <a:t> design needed</a:t>
                      </a:r>
                      <a:endParaRPr lang="en-US" sz="1200" dirty="0"/>
                    </a:p>
                  </a:txBody>
                  <a:tcPr/>
                </a:tc>
                <a:extLst>
                  <a:ext uri="{0D108BD9-81ED-4DB2-BD59-A6C34878D82A}">
                    <a16:rowId xmlns:a16="http://schemas.microsoft.com/office/drawing/2014/main" val="1464029746"/>
                  </a:ext>
                </a:extLst>
              </a:tr>
              <a:tr h="2718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t>Ionised</a:t>
                      </a:r>
                      <a:r>
                        <a:rPr lang="en-US" sz="1200" dirty="0"/>
                        <a:t> gas transport in the HEL?</a:t>
                      </a:r>
                    </a:p>
                  </a:txBody>
                  <a:tcPr/>
                </a:tc>
                <a:tc>
                  <a:txBody>
                    <a:bodyPr/>
                    <a:lstStyle/>
                    <a:p>
                      <a:r>
                        <a:rPr lang="en-US" sz="1200"/>
                        <a:t>3</a:t>
                      </a:r>
                      <a:endParaRPr lang="en-US" sz="1200" dirty="0"/>
                    </a:p>
                  </a:txBody>
                  <a:tcPr/>
                </a:tc>
                <a:tc>
                  <a:txBody>
                    <a:bodyPr/>
                    <a:lstStyle/>
                    <a:p>
                      <a:r>
                        <a:rPr lang="en-US" sz="1200"/>
                        <a:t>Dedicated</a:t>
                      </a:r>
                      <a:endParaRPr lang="en-US" sz="1200" dirty="0"/>
                    </a:p>
                  </a:txBody>
                  <a:tcPr/>
                </a:tc>
                <a:tc>
                  <a:txBody>
                    <a:bodyPr/>
                    <a:lstStyle/>
                    <a:p>
                      <a:r>
                        <a:rPr lang="en-US" sz="1200" dirty="0"/>
                        <a:t>Experiment design needed</a:t>
                      </a:r>
                    </a:p>
                  </a:txBody>
                  <a:tcPr/>
                </a:tc>
                <a:extLst>
                  <a:ext uri="{0D108BD9-81ED-4DB2-BD59-A6C34878D82A}">
                    <a16:rowId xmlns:a16="http://schemas.microsoft.com/office/drawing/2014/main" val="1014453864"/>
                  </a:ext>
                </a:extLst>
              </a:tr>
              <a:tr h="4530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Neutral and ionized emission lines (N vs. Ne), effect of distortion or </a:t>
                      </a:r>
                      <a:r>
                        <a:rPr lang="en-US" sz="1200" dirty="0" err="1"/>
                        <a:t>focussing</a:t>
                      </a:r>
                      <a:endParaRPr lang="en-US" sz="1200" dirty="0"/>
                    </a:p>
                  </a:txBody>
                  <a:tcPr/>
                </a:tc>
                <a:tc>
                  <a:txBody>
                    <a:bodyPr/>
                    <a:lstStyle/>
                    <a:p>
                      <a:r>
                        <a:rPr lang="en-US" sz="1200" dirty="0"/>
                        <a:t>10</a:t>
                      </a:r>
                    </a:p>
                  </a:txBody>
                  <a:tcPr/>
                </a:tc>
                <a:tc>
                  <a:txBody>
                    <a:bodyPr/>
                    <a:lstStyle/>
                    <a:p>
                      <a:r>
                        <a:rPr lang="en-US" sz="1200" dirty="0"/>
                        <a:t>Passive</a:t>
                      </a:r>
                    </a:p>
                  </a:txBody>
                  <a:tcPr/>
                </a:tc>
                <a:tc>
                  <a:txBody>
                    <a:bodyPr/>
                    <a:lstStyle/>
                    <a:p>
                      <a:r>
                        <a:rPr lang="en-US" sz="1200" dirty="0"/>
                        <a:t>GSI, physicist, CI expert</a:t>
                      </a:r>
                    </a:p>
                  </a:txBody>
                  <a:tcPr/>
                </a:tc>
                <a:extLst>
                  <a:ext uri="{0D108BD9-81ED-4DB2-BD59-A6C34878D82A}">
                    <a16:rowId xmlns:a16="http://schemas.microsoft.com/office/drawing/2014/main" val="594344490"/>
                  </a:ext>
                </a:extLst>
              </a:tr>
              <a:tr h="271841">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Design improvement tests</a:t>
                      </a:r>
                    </a:p>
                  </a:txBody>
                  <a:tcPr>
                    <a:solidFill>
                      <a:schemeClr val="accent1">
                        <a:lumMod val="75000"/>
                      </a:schemeClr>
                    </a:solidFill>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81229298"/>
                  </a:ext>
                </a:extLst>
              </a:tr>
              <a:tr h="3672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Possible improvements to SR background</a:t>
                      </a:r>
                    </a:p>
                  </a:txBody>
                  <a:tcPr/>
                </a:tc>
                <a:tc>
                  <a:txBody>
                    <a:bodyPr/>
                    <a:lstStyle/>
                    <a:p>
                      <a:r>
                        <a:rPr lang="en-US" sz="1200"/>
                        <a:t>15</a:t>
                      </a:r>
                      <a:endParaRPr lang="en-US" sz="1200" dirty="0"/>
                    </a:p>
                  </a:txBody>
                  <a:tcPr/>
                </a:tc>
                <a:tc>
                  <a:txBody>
                    <a:bodyPr/>
                    <a:lstStyle/>
                    <a:p>
                      <a:r>
                        <a:rPr lang="en-US" sz="1200" dirty="0"/>
                        <a:t>Dedicated</a:t>
                      </a:r>
                    </a:p>
                  </a:txBody>
                  <a:tcPr/>
                </a:tc>
                <a:tc>
                  <a:txBody>
                    <a:bodyPr/>
                    <a:lstStyle/>
                    <a:p>
                      <a:r>
                        <a:rPr lang="en-US" sz="1200" dirty="0"/>
                        <a:t>Marton, physicist, engineer, technician</a:t>
                      </a:r>
                    </a:p>
                  </a:txBody>
                  <a:tcPr/>
                </a:tc>
                <a:extLst>
                  <a:ext uri="{0D108BD9-81ED-4DB2-BD59-A6C34878D82A}">
                    <a16:rowId xmlns:a16="http://schemas.microsoft.com/office/drawing/2014/main" val="3432179128"/>
                  </a:ext>
                </a:extLst>
              </a:tr>
              <a:tr h="2718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Using N2 and NEG cartridges</a:t>
                      </a:r>
                    </a:p>
                  </a:txBody>
                  <a:tcPr/>
                </a:tc>
                <a:tc>
                  <a:txBody>
                    <a:bodyPr/>
                    <a:lstStyle/>
                    <a:p>
                      <a:r>
                        <a:rPr lang="en-US" sz="1200" dirty="0"/>
                        <a:t>15</a:t>
                      </a:r>
                    </a:p>
                  </a:txBody>
                  <a:tcPr/>
                </a:tc>
                <a:tc>
                  <a:txBody>
                    <a:bodyPr/>
                    <a:lstStyle/>
                    <a:p>
                      <a:r>
                        <a:rPr lang="en-US" sz="1200" dirty="0"/>
                        <a:t>Passive</a:t>
                      </a:r>
                    </a:p>
                  </a:txBody>
                  <a:tcPr/>
                </a:tc>
                <a:tc>
                  <a:txBody>
                    <a:bodyPr/>
                    <a:lstStyle/>
                    <a:p>
                      <a:r>
                        <a:rPr lang="en-US" sz="1200" dirty="0"/>
                        <a:t>VSC, engineer, operator, CI expert,</a:t>
                      </a:r>
                    </a:p>
                  </a:txBody>
                  <a:tcPr/>
                </a:tc>
                <a:extLst>
                  <a:ext uri="{0D108BD9-81ED-4DB2-BD59-A6C34878D82A}">
                    <a16:rowId xmlns:a16="http://schemas.microsoft.com/office/drawing/2014/main" val="2920268918"/>
                  </a:ext>
                </a:extLst>
              </a:tr>
            </a:tbl>
          </a:graphicData>
        </a:graphic>
      </p:graphicFrame>
    </p:spTree>
    <p:extLst>
      <p:ext uri="{BB962C8B-B14F-4D97-AF65-F5344CB8AC3E}">
        <p14:creationId xmlns:p14="http://schemas.microsoft.com/office/powerpoint/2010/main" val="4253940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384108"/>
            <a:ext cx="10560000" cy="720000"/>
          </a:xfrm>
        </p:spPr>
        <p:txBody>
          <a:bodyPr/>
          <a:lstStyle/>
          <a:p>
            <a:r>
              <a:rPr lang="en-GB" dirty="0"/>
              <a:t>BGC on EBTS</a:t>
            </a:r>
          </a:p>
        </p:txBody>
      </p:sp>
      <p:sp>
        <p:nvSpPr>
          <p:cNvPr id="3" name="Content Placeholder 2"/>
          <p:cNvSpPr>
            <a:spLocks noGrp="1"/>
          </p:cNvSpPr>
          <p:nvPr>
            <p:ph idx="1"/>
          </p:nvPr>
        </p:nvSpPr>
        <p:spPr>
          <a:xfrm>
            <a:off x="479273" y="1219201"/>
            <a:ext cx="11199822" cy="4906963"/>
          </a:xfrm>
        </p:spPr>
        <p:txBody>
          <a:bodyPr>
            <a:normAutofit fontScale="70000" lnSpcReduction="20000"/>
          </a:bodyPr>
          <a:lstStyle/>
          <a:p>
            <a:r>
              <a:rPr lang="en-GB" dirty="0">
                <a:sym typeface="Wingdings" panose="05000000000000000000" pitchFamily="2" charset="2"/>
              </a:rPr>
              <a:t>Integrate the BGC on EBTS</a:t>
            </a:r>
          </a:p>
          <a:p>
            <a:endParaRPr lang="en-GB" dirty="0">
              <a:sym typeface="Wingdings" panose="05000000000000000000" pitchFamily="2" charset="2"/>
            </a:endParaRPr>
          </a:p>
          <a:p>
            <a:r>
              <a:rPr lang="en-GB" dirty="0">
                <a:sym typeface="Wingdings" panose="05000000000000000000" pitchFamily="2" charset="2"/>
              </a:rPr>
              <a:t>Repeat test and assure vacuum/gas curtain performance of BGC on EBTS  Should get a copy/paste of the results of CI results with EBTS “off”, no magnetic field and E-beam</a:t>
            </a:r>
          </a:p>
          <a:p>
            <a:endParaRPr lang="en-GB" dirty="0">
              <a:sym typeface="Wingdings" panose="05000000000000000000" pitchFamily="2" charset="2"/>
            </a:endParaRPr>
          </a:p>
          <a:p>
            <a:r>
              <a:rPr lang="en-GB" dirty="0">
                <a:sym typeface="Wingdings" panose="05000000000000000000" pitchFamily="2" charset="2"/>
              </a:rPr>
              <a:t>Validation of the BGC on the EBTS with magnetic field and with E-beam</a:t>
            </a:r>
          </a:p>
          <a:p>
            <a:pPr marL="0" indent="0">
              <a:buNone/>
            </a:pPr>
            <a:endParaRPr lang="en-GB" dirty="0">
              <a:sym typeface="Wingdings" panose="05000000000000000000" pitchFamily="2" charset="2"/>
            </a:endParaRPr>
          </a:p>
          <a:p>
            <a:r>
              <a:rPr lang="en-GB" dirty="0">
                <a:sym typeface="Wingdings" panose="05000000000000000000" pitchFamily="2" charset="2"/>
              </a:rPr>
              <a:t>Design improvement tests</a:t>
            </a:r>
          </a:p>
          <a:p>
            <a:endParaRPr lang="en-GB" dirty="0">
              <a:sym typeface="Wingdings" panose="05000000000000000000" pitchFamily="2" charset="2"/>
            </a:endParaRPr>
          </a:p>
          <a:p>
            <a:r>
              <a:rPr lang="en-GB" dirty="0">
                <a:sym typeface="Wingdings" panose="05000000000000000000" pitchFamily="2" charset="2"/>
              </a:rPr>
              <a:t>Work towards handover of LHC beam vacuum operational system with TE-VSC</a:t>
            </a:r>
          </a:p>
          <a:p>
            <a:endParaRPr lang="en-GB" dirty="0">
              <a:sym typeface="Wingdings" panose="05000000000000000000" pitchFamily="2" charset="2"/>
            </a:endParaRPr>
          </a:p>
          <a:p>
            <a:endParaRPr lang="en-GB" dirty="0">
              <a:sym typeface="Wingdings" panose="05000000000000000000" pitchFamily="2" charset="2"/>
            </a:endParaRPr>
          </a:p>
          <a:p>
            <a:endParaRPr lang="en-GB" dirty="0">
              <a:sym typeface="Wingdings" panose="05000000000000000000" pitchFamily="2" charset="2"/>
            </a:endParaRPr>
          </a:p>
          <a:p>
            <a:endParaRPr lang="en-US" dirty="0">
              <a:sym typeface="Wingdings" panose="05000000000000000000" pitchFamily="2" charset="2"/>
            </a:endParaRPr>
          </a:p>
        </p:txBody>
      </p:sp>
      <p:sp>
        <p:nvSpPr>
          <p:cNvPr id="4" name="Footer Placeholder 3"/>
          <p:cNvSpPr>
            <a:spLocks noGrp="1"/>
          </p:cNvSpPr>
          <p:nvPr>
            <p:ph type="ftr" sz="quarter" idx="11"/>
          </p:nvPr>
        </p:nvSpPr>
        <p:spPr>
          <a:xfrm>
            <a:off x="2393696" y="6356351"/>
            <a:ext cx="8836000" cy="360000"/>
          </a:xfrm>
        </p:spPr>
        <p:txBody>
          <a:bodyPr/>
          <a:lstStyle/>
          <a:p>
            <a:r>
              <a:rPr lang="en-GB" noProof="0" dirty="0"/>
              <a:t>BGC regular meeting 26.03.2021</a:t>
            </a:r>
          </a:p>
        </p:txBody>
      </p:sp>
    </p:spTree>
    <p:extLst>
      <p:ext uri="{BB962C8B-B14F-4D97-AF65-F5344CB8AC3E}">
        <p14:creationId xmlns:p14="http://schemas.microsoft.com/office/powerpoint/2010/main" val="3523002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384108"/>
            <a:ext cx="10560000" cy="720000"/>
          </a:xfrm>
        </p:spPr>
        <p:txBody>
          <a:bodyPr/>
          <a:lstStyle/>
          <a:p>
            <a:r>
              <a:rPr lang="en-GB" dirty="0"/>
              <a:t>Next Steps</a:t>
            </a:r>
          </a:p>
        </p:txBody>
      </p:sp>
      <p:sp>
        <p:nvSpPr>
          <p:cNvPr id="3" name="Content Placeholder 2"/>
          <p:cNvSpPr>
            <a:spLocks noGrp="1"/>
          </p:cNvSpPr>
          <p:nvPr>
            <p:ph idx="1"/>
          </p:nvPr>
        </p:nvSpPr>
        <p:spPr>
          <a:xfrm>
            <a:off x="479273" y="1219201"/>
            <a:ext cx="11199822" cy="4906963"/>
          </a:xfrm>
        </p:spPr>
        <p:txBody>
          <a:bodyPr>
            <a:normAutofit/>
          </a:bodyPr>
          <a:lstStyle/>
          <a:p>
            <a:r>
              <a:rPr lang="en-GB" dirty="0">
                <a:sym typeface="Wingdings" panose="05000000000000000000" pitchFamily="2" charset="2"/>
              </a:rPr>
              <a:t>Please give me your input by April 7</a:t>
            </a:r>
            <a:r>
              <a:rPr lang="en-GB" baseline="30000" dirty="0">
                <a:sym typeface="Wingdings" panose="05000000000000000000" pitchFamily="2" charset="2"/>
              </a:rPr>
              <a:t>th</a:t>
            </a:r>
            <a:endParaRPr lang="en-GB" dirty="0">
              <a:sym typeface="Wingdings" panose="05000000000000000000" pitchFamily="2" charset="2"/>
            </a:endParaRPr>
          </a:p>
          <a:p>
            <a:pPr lvl="1">
              <a:buFont typeface="Wingdings" panose="05000000000000000000" pitchFamily="2" charset="2"/>
              <a:buChar char="Ø"/>
            </a:pPr>
            <a:r>
              <a:rPr lang="en-GB" dirty="0">
                <a:sym typeface="Wingdings" panose="05000000000000000000" pitchFamily="2" charset="2"/>
              </a:rPr>
              <a:t>Missing infrastructure, training, dates….</a:t>
            </a:r>
          </a:p>
          <a:p>
            <a:pPr lvl="1">
              <a:buFont typeface="Wingdings" panose="05000000000000000000" pitchFamily="2" charset="2"/>
              <a:buChar char="Ø"/>
            </a:pPr>
            <a:r>
              <a:rPr lang="en-GB" dirty="0">
                <a:sym typeface="Wingdings" panose="05000000000000000000" pitchFamily="2" charset="2"/>
              </a:rPr>
              <a:t>Tests to be made</a:t>
            </a:r>
          </a:p>
          <a:p>
            <a:pPr marL="609585" lvl="1" indent="0">
              <a:buNone/>
            </a:pPr>
            <a:endParaRPr lang="en-GB" dirty="0">
              <a:sym typeface="Wingdings" panose="05000000000000000000" pitchFamily="2" charset="2"/>
            </a:endParaRPr>
          </a:p>
          <a:p>
            <a:r>
              <a:rPr lang="en-GB" dirty="0">
                <a:sym typeface="Wingdings" panose="05000000000000000000" pitchFamily="2" charset="2"/>
              </a:rPr>
              <a:t>Assign names and dates to test to be performed</a:t>
            </a:r>
          </a:p>
          <a:p>
            <a:endParaRPr lang="en-GB" dirty="0">
              <a:sym typeface="Wingdings" panose="05000000000000000000" pitchFamily="2" charset="2"/>
            </a:endParaRPr>
          </a:p>
          <a:p>
            <a:r>
              <a:rPr lang="en-GB" dirty="0">
                <a:sym typeface="Wingdings" panose="05000000000000000000" pitchFamily="2" charset="2"/>
              </a:rPr>
              <a:t>Assure action on all identified issues</a:t>
            </a:r>
          </a:p>
          <a:p>
            <a:endParaRPr lang="en-GB" dirty="0">
              <a:sym typeface="Wingdings" panose="05000000000000000000" pitchFamily="2" charset="2"/>
            </a:endParaRPr>
          </a:p>
          <a:p>
            <a:pPr marL="0" indent="0">
              <a:buNone/>
            </a:pPr>
            <a:endParaRPr lang="en-US" dirty="0">
              <a:sym typeface="Wingdings" panose="05000000000000000000" pitchFamily="2" charset="2"/>
            </a:endParaRPr>
          </a:p>
        </p:txBody>
      </p:sp>
      <p:sp>
        <p:nvSpPr>
          <p:cNvPr id="4" name="Footer Placeholder 3"/>
          <p:cNvSpPr>
            <a:spLocks noGrp="1"/>
          </p:cNvSpPr>
          <p:nvPr>
            <p:ph type="ftr" sz="quarter" idx="11"/>
          </p:nvPr>
        </p:nvSpPr>
        <p:spPr>
          <a:xfrm>
            <a:off x="2393696" y="6356351"/>
            <a:ext cx="8836000" cy="360000"/>
          </a:xfrm>
        </p:spPr>
        <p:txBody>
          <a:bodyPr/>
          <a:lstStyle/>
          <a:p>
            <a:r>
              <a:rPr lang="en-GB" noProof="0" dirty="0"/>
              <a:t>BGC regular meeting 26.03.2021</a:t>
            </a:r>
          </a:p>
        </p:txBody>
      </p:sp>
    </p:spTree>
    <p:extLst>
      <p:ext uri="{BB962C8B-B14F-4D97-AF65-F5344CB8AC3E}">
        <p14:creationId xmlns:p14="http://schemas.microsoft.com/office/powerpoint/2010/main" val="4257313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End</a:t>
            </a:r>
            <a:endParaRPr lang="en-GB" dirty="0"/>
          </a:p>
        </p:txBody>
      </p:sp>
      <p:sp>
        <p:nvSpPr>
          <p:cNvPr id="6" name="Footer Placeholder 3">
            <a:extLst>
              <a:ext uri="{FF2B5EF4-FFF2-40B4-BE49-F238E27FC236}">
                <a16:creationId xmlns:a16="http://schemas.microsoft.com/office/drawing/2014/main" id="{D1063E67-313C-4556-9919-13C6F83329D1}"/>
              </a:ext>
            </a:extLst>
          </p:cNvPr>
          <p:cNvSpPr>
            <a:spLocks noGrp="1"/>
          </p:cNvSpPr>
          <p:nvPr>
            <p:ph type="body" sz="quarter" idx="14"/>
          </p:nvPr>
        </p:nvSpPr>
        <p:spPr>
          <a:xfrm>
            <a:off x="1801813" y="4953000"/>
            <a:ext cx="8588375" cy="1219200"/>
          </a:xfrm>
        </p:spPr>
        <p:txBody>
          <a:bodyPr/>
          <a:lstStyle/>
          <a:p>
            <a:pPr algn="r"/>
            <a:r>
              <a:rPr lang="en-GB" noProof="0" dirty="0"/>
              <a:t>BGC regular meeting 26.03.2021</a:t>
            </a:r>
          </a:p>
        </p:txBody>
      </p:sp>
    </p:spTree>
    <p:extLst>
      <p:ext uri="{BB962C8B-B14F-4D97-AF65-F5344CB8AC3E}">
        <p14:creationId xmlns:p14="http://schemas.microsoft.com/office/powerpoint/2010/main" val="267759722"/>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4901</TotalTime>
  <Words>722</Words>
  <Application>Microsoft Office PowerPoint</Application>
  <PresentationFormat>Widescreen</PresentationFormat>
  <Paragraphs>135</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Thème Office</vt:lpstr>
      <vt:lpstr>BGC on the HEL test stand (EBTS)</vt:lpstr>
      <vt:lpstr>Content</vt:lpstr>
      <vt:lpstr>Hardware List – start of this list, please give me you input</vt:lpstr>
      <vt:lpstr>Identify operational, personal, safety and training requirements</vt:lpstr>
      <vt:lpstr>Cockcroft Delivery</vt:lpstr>
      <vt:lpstr>BGC tests foreseen in EBTS (List from Ray as from 10th December)</vt:lpstr>
      <vt:lpstr>BGC on EBTS</vt:lpstr>
      <vt:lpstr>Next Steps</vt:lpstr>
      <vt:lpstr>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BGC on the HEL test stand</dc:title>
  <dc:creator>Ray</dc:creator>
  <cp:lastModifiedBy>Gerhard Schneider</cp:lastModifiedBy>
  <cp:revision>219</cp:revision>
  <dcterms:created xsi:type="dcterms:W3CDTF">2020-10-22T13:26:01Z</dcterms:created>
  <dcterms:modified xsi:type="dcterms:W3CDTF">2021-03-26T12:58:41Z</dcterms:modified>
</cp:coreProperties>
</file>