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embeddings/oleObject2.bin" ContentType="application/vnd.openxmlformats-officedocument.oleObject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15.xml" ContentType="application/vnd.openxmlformats-officedocument.presentationml.notesSlide+xml"/>
  <Default Extension="wmf" ContentType="image/x-wmf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Override PartName="/ppt/notesSlides/notesSlide18.xml" ContentType="application/vnd.openxmlformats-officedocument.presentationml.notesSlide+xml"/>
  <Default Extension="png" ContentType="image/png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Override PartName="/ppt/notesSlides/notesSlide24.xml" ContentType="application/vnd.openxmlformats-officedocument.presentationml.notes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35.xml" ContentType="application/vnd.openxmlformats-officedocument.presentationml.slide+xml"/>
  <Override PartName="/ppt/notesSlides/notesSlide2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embeddings/oleObject1.bin" ContentType="application/vnd.openxmlformats-officedocument.oleObject"/>
  <Override PartName="/ppt/slides/slide3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Default Extension="pdf" ContentType="application/pdf"/>
  <Override PartName="/ppt/notesSlides/notesSlide20.xml" ContentType="application/vnd.openxmlformats-officedocument.presentationml.notes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1112" r:id="rId2"/>
    <p:sldId id="971" r:id="rId3"/>
    <p:sldId id="1089" r:id="rId4"/>
    <p:sldId id="1084" r:id="rId5"/>
    <p:sldId id="1010" r:id="rId6"/>
    <p:sldId id="1015" r:id="rId7"/>
    <p:sldId id="1069" r:id="rId8"/>
    <p:sldId id="993" r:id="rId9"/>
    <p:sldId id="995" r:id="rId10"/>
    <p:sldId id="997" r:id="rId11"/>
    <p:sldId id="1021" r:id="rId12"/>
    <p:sldId id="999" r:id="rId13"/>
    <p:sldId id="1002" r:id="rId14"/>
    <p:sldId id="1004" r:id="rId15"/>
    <p:sldId id="1005" r:id="rId16"/>
    <p:sldId id="1071" r:id="rId17"/>
    <p:sldId id="1026" r:id="rId18"/>
    <p:sldId id="1059" r:id="rId19"/>
    <p:sldId id="1121" r:id="rId20"/>
    <p:sldId id="1106" r:id="rId21"/>
    <p:sldId id="1092" r:id="rId22"/>
    <p:sldId id="1107" r:id="rId23"/>
    <p:sldId id="1095" r:id="rId24"/>
    <p:sldId id="1096" r:id="rId25"/>
    <p:sldId id="1050" r:id="rId26"/>
    <p:sldId id="1051" r:id="rId27"/>
    <p:sldId id="1052" r:id="rId28"/>
    <p:sldId id="1048" r:id="rId29"/>
    <p:sldId id="1060" r:id="rId30"/>
    <p:sldId id="1098" r:id="rId31"/>
    <p:sldId id="1064" r:id="rId32"/>
    <p:sldId id="1066" r:id="rId33"/>
    <p:sldId id="920" r:id="rId34"/>
    <p:sldId id="922" r:id="rId35"/>
    <p:sldId id="932" r:id="rId36"/>
    <p:sldId id="1006" r:id="rId37"/>
    <p:sldId id="1125" r:id="rId38"/>
    <p:sldId id="1124" r:id="rId39"/>
    <p:sldId id="1126" r:id="rId4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DFFC0"/>
    <a:srgbClr val="FF8000"/>
    <a:srgbClr val="003200"/>
    <a:srgbClr val="4A7EBB"/>
    <a:srgbClr val="990099"/>
    <a:srgbClr val="FFCCFF"/>
    <a:srgbClr val="FFCCCC"/>
    <a:srgbClr val="CCFFFF"/>
    <a:srgbClr val="000099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180" autoAdjust="0"/>
    <p:restoredTop sz="91860" autoAdjust="0"/>
  </p:normalViewPr>
  <p:slideViewPr>
    <p:cSldViewPr>
      <p:cViewPr varScale="1">
        <p:scale>
          <a:sx n="145" d="100"/>
          <a:sy n="145" d="100"/>
        </p:scale>
        <p:origin x="-6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5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47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viewProps" Target="viewProp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handoutMaster" Target="handoutMasters/handoutMaster1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presProps" Target="presProps.xml"/><Relationship Id="rId4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CDD15A-AF01-2E47-A2A2-39635E458EFE}" type="datetimeFigureOut">
              <a:rPr lang="en-US" smtClean="0"/>
              <a:pPr/>
              <a:t>4/6/11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168F7-AE39-8943-BAC3-D8AA3F8485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DF6AE2-DCA7-452B-862D-268FEEF36FD9}" type="datetimeFigureOut">
              <a:rPr lang="nl-NL" smtClean="0"/>
              <a:pPr/>
              <a:t>4/6/11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82F26-EEF9-41EF-8798-64C22E09D4A7}" type="slidenum">
              <a:rPr lang="nl-NL" smtClean="0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works!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2</a:t>
            </a:fld>
            <a:endParaRPr lang="nl-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M1 will be removed</a:t>
            </a:r>
            <a:r>
              <a:rPr lang="en-US" baseline="0" dirty="0" smtClean="0"/>
              <a:t> as the momentum measurement at the LLT will be done using the T stations</a:t>
            </a:r>
          </a:p>
          <a:p>
            <a:r>
              <a:rPr lang="en-US" baseline="0" dirty="0" smtClean="0"/>
              <a:t>M_J/psi S/B reduction is 15%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Expect to replace 1-2% of the chambers per year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17</a:t>
            </a:fld>
            <a:endParaRPr lang="nl-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J/psi phi requires angular analysis. Pure CP states don’t. Spin 0 S-wave contributions of K+K- under the phi peak could be 5 - 10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19</a:t>
            </a:fld>
            <a:endParaRPr lang="nl-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D0 excitement of more than 3 sigma effect.</a:t>
            </a:r>
          </a:p>
          <a:p>
            <a:r>
              <a:rPr lang="en-US" dirty="0" err="1" smtClean="0"/>
              <a:t>Systematics</a:t>
            </a:r>
            <a:r>
              <a:rPr lang="en-US" dirty="0" smtClean="0"/>
              <a:t> is important:</a:t>
            </a:r>
          </a:p>
          <a:p>
            <a:r>
              <a:rPr lang="en-US" dirty="0" smtClean="0"/>
              <a:t>Phase</a:t>
            </a:r>
            <a:r>
              <a:rPr lang="en-US" baseline="0" dirty="0" smtClean="0"/>
              <a:t> 1: Difference of B0 and Bs </a:t>
            </a:r>
            <a:r>
              <a:rPr lang="en-US" baseline="0" dirty="0" err="1" smtClean="0"/>
              <a:t>falvour</a:t>
            </a:r>
            <a:r>
              <a:rPr lang="en-US" baseline="0" dirty="0" smtClean="0"/>
              <a:t> specific asymmetries, using </a:t>
            </a:r>
            <a:r>
              <a:rPr lang="en-US" baseline="0" dirty="0" err="1" smtClean="0"/>
              <a:t>semileptonics</a:t>
            </a:r>
            <a:r>
              <a:rPr lang="en-US" baseline="0" dirty="0" smtClean="0"/>
              <a:t> with identical final states</a:t>
            </a:r>
          </a:p>
          <a:p>
            <a:r>
              <a:rPr lang="en-US" baseline="0" dirty="0" smtClean="0"/>
              <a:t>Phase 2: Afs(B0) also from future B-factories, </a:t>
            </a:r>
            <a:r>
              <a:rPr lang="en-US" baseline="0" dirty="0" err="1" smtClean="0"/>
              <a:t>Afs(Bs</a:t>
            </a:r>
            <a:r>
              <a:rPr lang="en-US" baseline="0" dirty="0" smtClean="0"/>
              <a:t>) only from </a:t>
            </a:r>
            <a:r>
              <a:rPr lang="en-US" baseline="0" dirty="0" err="1" smtClean="0"/>
              <a:t>LHCb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20</a:t>
            </a:fld>
            <a:endParaRPr lang="nl-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Charmless </a:t>
            </a:r>
            <a:r>
              <a:rPr lang="en-US" dirty="0" err="1" smtClean="0"/>
              <a:t>hadronic</a:t>
            </a:r>
            <a:r>
              <a:rPr lang="en-US" dirty="0" smtClean="0"/>
              <a:t> B decays are sensitive to NP since they proceed through penguin diagrams. Penguin dominated decays Bs-&gt;phi phi and Bs-&gt;K* K*</a:t>
            </a:r>
            <a:r>
              <a:rPr lang="en-US" baseline="0" dirty="0" smtClean="0"/>
              <a:t>. They have similar sensitivities.</a:t>
            </a:r>
          </a:p>
          <a:p>
            <a:r>
              <a:rPr lang="en-US" baseline="0" dirty="0" smtClean="0"/>
              <a:t>All numbers come from the upgrade </a:t>
            </a:r>
            <a:r>
              <a:rPr lang="en-US" baseline="0" dirty="0" err="1" smtClean="0"/>
              <a:t>LoI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First direct CP observation in Bs and </a:t>
            </a:r>
            <a:r>
              <a:rPr lang="en-US" baseline="0" dirty="0" err="1" smtClean="0"/>
              <a:t>Lambda_b</a:t>
            </a:r>
            <a:r>
              <a:rPr lang="en-US" baseline="0" dirty="0" smtClean="0"/>
              <a:t>. Bs-&gt;KK gives angle gamma. Phase one about 0.1 precision.</a:t>
            </a:r>
          </a:p>
          <a:p>
            <a:r>
              <a:rPr lang="en-US" baseline="0" dirty="0" smtClean="0"/>
              <a:t>B</a:t>
            </a:r>
            <a:r>
              <a:rPr lang="en-US" baseline="0" dirty="0" smtClean="0">
                <a:sym typeface="Wingdings"/>
              </a:rPr>
              <a:t> phi Ks is equivalent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21</a:t>
            </a:fld>
            <a:endParaRPr lang="nl-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GLW (</a:t>
            </a:r>
            <a:r>
              <a:rPr lang="en-US" dirty="0" err="1" smtClean="0"/>
              <a:t>Gronau</a:t>
            </a:r>
            <a:r>
              <a:rPr lang="en-US" baseline="0" dirty="0" smtClean="0"/>
              <a:t> London Wyler – common CP </a:t>
            </a:r>
            <a:r>
              <a:rPr lang="en-US" baseline="0" dirty="0" err="1" smtClean="0"/>
              <a:t>eigenstate</a:t>
            </a:r>
            <a:r>
              <a:rPr lang="en-US" baseline="0" dirty="0" smtClean="0"/>
              <a:t> of D) triangle relations </a:t>
            </a:r>
            <a:r>
              <a:rPr lang="en-US" dirty="0" smtClean="0"/>
              <a:t>or ADS (Atwood </a:t>
            </a:r>
            <a:r>
              <a:rPr lang="en-US" dirty="0" err="1" smtClean="0"/>
              <a:t>Dunietz</a:t>
            </a:r>
            <a:r>
              <a:rPr lang="en-US" dirty="0" smtClean="0"/>
              <a:t> </a:t>
            </a:r>
            <a:r>
              <a:rPr lang="en-US" dirty="0" err="1" smtClean="0"/>
              <a:t>Soni</a:t>
            </a:r>
            <a:r>
              <a:rPr lang="en-US" dirty="0" smtClean="0"/>
              <a:t> common </a:t>
            </a:r>
            <a:r>
              <a:rPr lang="en-US" dirty="0" err="1" smtClean="0"/>
              <a:t>flavour</a:t>
            </a:r>
            <a:r>
              <a:rPr lang="en-US" baseline="0" dirty="0" smtClean="0"/>
              <a:t> final state</a:t>
            </a:r>
            <a:r>
              <a:rPr lang="en-US" dirty="0" smtClean="0"/>
              <a:t>) methods.</a:t>
            </a:r>
            <a:r>
              <a:rPr lang="en-US" baseline="0" dirty="0" smtClean="0"/>
              <a:t> </a:t>
            </a:r>
            <a:r>
              <a:rPr lang="en-US" dirty="0" smtClean="0"/>
              <a:t>All self tagging. Here</a:t>
            </a:r>
            <a:r>
              <a:rPr lang="en-US" baseline="0" dirty="0" smtClean="0"/>
              <a:t> the mass plot is the </a:t>
            </a:r>
            <a:r>
              <a:rPr lang="en-US" baseline="0" dirty="0" err="1" smtClean="0"/>
              <a:t>cabibbo</a:t>
            </a:r>
            <a:r>
              <a:rPr lang="en-US" baseline="0" dirty="0" smtClean="0"/>
              <a:t> allowed decay, not the forbidden one needed for CP measurement.</a:t>
            </a:r>
            <a:endParaRPr lang="en-US" dirty="0" smtClean="0"/>
          </a:p>
          <a:p>
            <a:r>
              <a:rPr lang="en-US" dirty="0" smtClean="0"/>
              <a:t>ADS method uses double </a:t>
            </a:r>
            <a:r>
              <a:rPr lang="en-US" dirty="0" err="1" smtClean="0"/>
              <a:t>Cabibbo</a:t>
            </a:r>
            <a:r>
              <a:rPr lang="en-US" baseline="0" dirty="0" smtClean="0"/>
              <a:t> suppressed D0 decays: D0-&gt;</a:t>
            </a:r>
            <a:r>
              <a:rPr lang="en-US" baseline="0" dirty="0" err="1" smtClean="0"/>
              <a:t>K+pi</a:t>
            </a:r>
            <a:r>
              <a:rPr lang="en-US" baseline="0" dirty="0" smtClean="0"/>
              <a:t>-</a:t>
            </a:r>
          </a:p>
          <a:p>
            <a:r>
              <a:rPr lang="en-US" baseline="0" dirty="0" smtClean="0"/>
              <a:t>B0-&gt;DK*: Use  D0 –D0bar </a:t>
            </a:r>
            <a:r>
              <a:rPr lang="en-US" baseline="0" dirty="0" err="1" smtClean="0"/>
              <a:t>mixingMeasure</a:t>
            </a:r>
            <a:r>
              <a:rPr lang="en-US" baseline="0" dirty="0" smtClean="0"/>
              <a:t> 6 time integrated rates: B0-&gt;D0 K*, D0-bar K*, D0_CP K* and same three for </a:t>
            </a:r>
            <a:r>
              <a:rPr lang="en-US" baseline="0" dirty="0" err="1" smtClean="0"/>
              <a:t>anto</a:t>
            </a:r>
            <a:r>
              <a:rPr lang="en-US" baseline="0" dirty="0" smtClean="0"/>
              <a:t>-B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22</a:t>
            </a:fld>
            <a:endParaRPr lang="nl-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Contours include electroweak data, g-2,higgs</a:t>
            </a:r>
            <a:r>
              <a:rPr lang="en-US" baseline="0" dirty="0" smtClean="0"/>
              <a:t> mass bound, CDM (cold dark matter from cosmology). </a:t>
            </a:r>
            <a:r>
              <a:rPr lang="en-US" baseline="0" dirty="0" err="1" smtClean="0"/>
              <a:t>Bsmumu</a:t>
            </a:r>
            <a:r>
              <a:rPr lang="en-US" baseline="0" dirty="0" smtClean="0"/>
              <a:t> cab help to discriminate between CMSSM and NUHM1. NUHM1 predicts larger BR for </a:t>
            </a:r>
            <a:r>
              <a:rPr lang="en-US" baseline="0" dirty="0" err="1" smtClean="0"/>
              <a:t>Bsmumu</a:t>
            </a:r>
            <a:r>
              <a:rPr lang="en-US" baseline="0" dirty="0" smtClean="0"/>
              <a:t>.</a:t>
            </a:r>
            <a:endParaRPr lang="en-US" dirty="0" smtClean="0"/>
          </a:p>
          <a:p>
            <a:r>
              <a:rPr lang="en-US" dirty="0" smtClean="0"/>
              <a:t>Best</a:t>
            </a:r>
            <a:r>
              <a:rPr lang="en-US" baseline="0" dirty="0" smtClean="0"/>
              <a:t> limits come from indirect searches: Bs-&gt;</a:t>
            </a:r>
            <a:r>
              <a:rPr lang="en-US" baseline="0" dirty="0" err="1" smtClean="0"/>
              <a:t>mumu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b</a:t>
            </a:r>
            <a:r>
              <a:rPr lang="en-US" baseline="0" dirty="0" smtClean="0"/>
              <a:t>-&gt;</a:t>
            </a:r>
            <a:r>
              <a:rPr lang="en-US" baseline="0" dirty="0" err="1" smtClean="0"/>
              <a:t>s</a:t>
            </a:r>
            <a:r>
              <a:rPr lang="en-US" baseline="0" dirty="0" smtClean="0"/>
              <a:t> gamma, B- -&gt;tau nu. Direct searches demonstrated by CMS H,A-&gt;tau+ tau^- either to Jets: solid line or jet + mu dashed or jet +</a:t>
            </a:r>
            <a:r>
              <a:rPr lang="en-US" baseline="0" dirty="0" err="1" smtClean="0"/>
              <a:t>e</a:t>
            </a:r>
            <a:r>
              <a:rPr lang="en-US" baseline="0" smtClean="0"/>
              <a:t> dotted</a:t>
            </a:r>
            <a:endParaRPr lang="en-US" smtClean="0"/>
          </a:p>
          <a:p>
            <a:r>
              <a:rPr lang="en-US" dirty="0" smtClean="0"/>
              <a:t>CMSSM: soft </a:t>
            </a:r>
            <a:r>
              <a:rPr lang="en-US" dirty="0" err="1" smtClean="0"/>
              <a:t>supersymmetry</a:t>
            </a:r>
            <a:r>
              <a:rPr lang="en-US" dirty="0" smtClean="0"/>
              <a:t> breaking scalar m_0 and </a:t>
            </a:r>
            <a:r>
              <a:rPr lang="en-US" dirty="0" err="1" smtClean="0"/>
              <a:t>gaugino</a:t>
            </a:r>
            <a:r>
              <a:rPr lang="en-US" baseline="0" dirty="0" smtClean="0"/>
              <a:t> m_1/2 masses are constrained to universal values.</a:t>
            </a:r>
          </a:p>
          <a:p>
            <a:r>
              <a:rPr lang="en-US" baseline="0" dirty="0" smtClean="0"/>
              <a:t>NUHM1: equal non-universal SUSY breaking contributions to Higgs mass</a:t>
            </a:r>
          </a:p>
          <a:p>
            <a:r>
              <a:rPr lang="en-US" baseline="0" dirty="0" smtClean="0"/>
              <a:t>NUHM2: independent non-universal SUSY breaking contributions to Higgs mass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23</a:t>
            </a:fld>
            <a:endParaRPr lang="nl-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saw in this conference how BR B-</a:t>
            </a:r>
            <a:r>
              <a:rPr lang="en-US" dirty="0" err="1" smtClean="0"/>
              <a:t>mumu</a:t>
            </a:r>
            <a:r>
              <a:rPr lang="en-US" dirty="0" smtClean="0"/>
              <a:t>/ Bs-&gt;</a:t>
            </a:r>
            <a:r>
              <a:rPr lang="en-US" dirty="0" err="1" smtClean="0"/>
              <a:t>mumu</a:t>
            </a:r>
            <a:r>
              <a:rPr lang="en-US" dirty="0" smtClean="0"/>
              <a:t> can help discriminating between NP models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24</a:t>
            </a:fld>
            <a:endParaRPr lang="nl-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principle any</a:t>
            </a:r>
            <a:r>
              <a:rPr lang="en-US" baseline="0" dirty="0" smtClean="0"/>
              <a:t> decay </a:t>
            </a:r>
            <a:r>
              <a:rPr lang="en-US" baseline="0" dirty="0" err="1" smtClean="0"/>
              <a:t>Hb</a:t>
            </a:r>
            <a:r>
              <a:rPr lang="en-US" baseline="0" dirty="0" err="1" smtClean="0">
                <a:sym typeface="Wingdings"/>
              </a:rPr>
              <a:t>Hs</a:t>
            </a:r>
            <a:r>
              <a:rPr lang="en-US" baseline="0" dirty="0" smtClean="0">
                <a:sym typeface="Wingdings"/>
              </a:rPr>
              <a:t> </a:t>
            </a:r>
            <a:r>
              <a:rPr lang="en-US" baseline="0" dirty="0" err="1" smtClean="0">
                <a:sym typeface="Wingdings"/>
              </a:rPr>
              <a:t>mu+mu</a:t>
            </a:r>
            <a:r>
              <a:rPr lang="en-US" baseline="0" dirty="0" smtClean="0">
                <a:sym typeface="Wingdings"/>
              </a:rPr>
              <a:t>- with H=</a:t>
            </a:r>
            <a:r>
              <a:rPr lang="en-US" baseline="0" dirty="0" err="1" smtClean="0">
                <a:sym typeface="Wingdings"/>
              </a:rPr>
              <a:t>hadron</a:t>
            </a:r>
            <a:r>
              <a:rPr lang="en-US" baseline="0" dirty="0" smtClean="0">
                <a:sym typeface="Wingdings"/>
              </a:rPr>
              <a:t> is sensitive to NP </a:t>
            </a:r>
          </a:p>
          <a:p>
            <a:r>
              <a:rPr lang="en-US" baseline="0" dirty="0" smtClean="0">
                <a:sym typeface="Wingdings"/>
              </a:rPr>
              <a:t>The forward-backward asymmetry of the </a:t>
            </a:r>
            <a:r>
              <a:rPr lang="en-US" baseline="0" dirty="0" err="1" smtClean="0">
                <a:sym typeface="Wingdings"/>
              </a:rPr>
              <a:t>muons</a:t>
            </a:r>
            <a:r>
              <a:rPr lang="en-US" baseline="0" dirty="0" smtClean="0">
                <a:sym typeface="Wingdings"/>
              </a:rPr>
              <a:t> in the </a:t>
            </a:r>
            <a:r>
              <a:rPr lang="en-US" baseline="0" dirty="0" err="1" smtClean="0">
                <a:sym typeface="Wingdings"/>
              </a:rPr>
              <a:t>dimuon</a:t>
            </a:r>
            <a:r>
              <a:rPr lang="en-US" baseline="0" dirty="0" smtClean="0">
                <a:sym typeface="Wingdings"/>
              </a:rPr>
              <a:t> rest-frame.</a:t>
            </a:r>
          </a:p>
          <a:p>
            <a:r>
              <a:rPr lang="en-US" baseline="0" dirty="0" smtClean="0">
                <a:sym typeface="Wingdings"/>
              </a:rPr>
              <a:t>A_T^2 parallel and perpendicular spin amplitudes of K*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25</a:t>
            </a:fld>
            <a:endParaRPr lang="nl-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Measurement</a:t>
            </a:r>
            <a:r>
              <a:rPr lang="en-US" baseline="0" dirty="0" smtClean="0"/>
              <a:t> of the photon polarization in </a:t>
            </a:r>
            <a:r>
              <a:rPr lang="en-US" baseline="0" dirty="0" err="1" smtClean="0"/>
              <a:t>b</a:t>
            </a:r>
            <a:r>
              <a:rPr lang="en-US" baseline="0" dirty="0" smtClean="0"/>
              <a:t>-&gt;</a:t>
            </a:r>
            <a:r>
              <a:rPr lang="en-US" baseline="0" dirty="0" err="1" smtClean="0"/>
              <a:t>s</a:t>
            </a:r>
            <a:r>
              <a:rPr lang="en-US" baseline="0" dirty="0" smtClean="0"/>
              <a:t> gamma.</a:t>
            </a:r>
          </a:p>
          <a:p>
            <a:r>
              <a:rPr lang="en-US" baseline="0" dirty="0" smtClean="0"/>
              <a:t>In SM </a:t>
            </a:r>
            <a:r>
              <a:rPr lang="en-US" baseline="0" dirty="0" err="1" smtClean="0"/>
              <a:t>helicity</a:t>
            </a:r>
            <a:r>
              <a:rPr lang="en-US" baseline="0" dirty="0" smtClean="0"/>
              <a:t> suppression gives predominantly left handed photons. – no CO violation since the final states are distinguishable</a:t>
            </a:r>
          </a:p>
          <a:p>
            <a:r>
              <a:rPr lang="en-US" baseline="0" dirty="0" smtClean="0"/>
              <a:t>Sensitivity event with </a:t>
            </a:r>
            <a:r>
              <a:rPr lang="en-US" baseline="0" dirty="0" err="1" smtClean="0"/>
              <a:t>phi_s</a:t>
            </a:r>
            <a:r>
              <a:rPr lang="en-US" baseline="0" dirty="0" smtClean="0"/>
              <a:t> = 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26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Staged</a:t>
            </a:r>
            <a:r>
              <a:rPr lang="en-US" baseline="0" dirty="0" smtClean="0"/>
              <a:t> upgrade: the new trigger rate can be increased as the detector and HLT allow.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3</a:t>
            </a:fld>
            <a:endParaRPr lang="nl-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Question: Will </a:t>
            </a:r>
            <a:r>
              <a:rPr lang="en-US" dirty="0" err="1" smtClean="0"/>
              <a:t>LHCb</a:t>
            </a:r>
            <a:r>
              <a:rPr lang="en-US" dirty="0" smtClean="0"/>
              <a:t> statistics</a:t>
            </a:r>
            <a:r>
              <a:rPr lang="en-US" baseline="0" dirty="0" smtClean="0"/>
              <a:t> on charm beat BES-III?</a:t>
            </a:r>
          </a:p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Very high statistics in combination with high detector resolution allow control/calibration of systematic effects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27</a:t>
            </a:fld>
            <a:endParaRPr lang="nl-N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Neutrino Minimal SM. Search for </a:t>
            </a:r>
            <a:r>
              <a:rPr lang="en-US" dirty="0" err="1" smtClean="0"/>
              <a:t>GeV</a:t>
            </a:r>
            <a:r>
              <a:rPr lang="en-US" dirty="0" smtClean="0"/>
              <a:t> neutrino’s.</a:t>
            </a:r>
          </a:p>
          <a:p>
            <a:r>
              <a:rPr lang="en-US" dirty="0" smtClean="0"/>
              <a:t>Direct search: Weakly interacting neutrino’s so decay after long lifetime, ~10^-4 should </a:t>
            </a:r>
            <a:r>
              <a:rPr lang="en-US" dirty="0" err="1" smtClean="0"/>
              <a:t>dcay</a:t>
            </a:r>
            <a:r>
              <a:rPr lang="en-US" baseline="0" dirty="0" smtClean="0"/>
              <a:t> in detector. Charm have sensitivity for lower masses.</a:t>
            </a:r>
          </a:p>
          <a:p>
            <a:r>
              <a:rPr lang="en-US" baseline="0" dirty="0" smtClean="0"/>
              <a:t>Indirect search:  Lepton number violating decay a la </a:t>
            </a:r>
            <a:r>
              <a:rPr lang="en-US" baseline="0" dirty="0" err="1" smtClean="0"/>
              <a:t>neutrinoless</a:t>
            </a:r>
            <a:r>
              <a:rPr lang="en-US" baseline="0" dirty="0" smtClean="0"/>
              <a:t> double beta decay. N4 is massive neutrino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30</a:t>
            </a:fld>
            <a:endParaRPr lang="nl-N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Z asymmetry need to know the</a:t>
            </a:r>
            <a:r>
              <a:rPr lang="en-US" baseline="0" dirty="0" smtClean="0"/>
              <a:t> direction of the </a:t>
            </a:r>
            <a:r>
              <a:rPr lang="en-US" baseline="0" dirty="0" err="1" smtClean="0"/>
              <a:t>partons</a:t>
            </a:r>
            <a:r>
              <a:rPr lang="en-US" baseline="0" dirty="0" smtClean="0"/>
              <a:t> that created the Z. Dilution is large in central region. Z follows quark direction because proton-proton </a:t>
            </a:r>
            <a:r>
              <a:rPr lang="en-US" baseline="0" dirty="0" err="1" smtClean="0"/>
              <a:t>u-ubar</a:t>
            </a:r>
            <a:r>
              <a:rPr lang="en-US" baseline="0" dirty="0" smtClean="0"/>
              <a:t> or </a:t>
            </a:r>
            <a:r>
              <a:rPr lang="en-US" baseline="0" dirty="0" err="1" smtClean="0"/>
              <a:t>d-dbar</a:t>
            </a:r>
            <a:r>
              <a:rPr lang="en-US" baseline="0" dirty="0" smtClean="0"/>
              <a:t>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33</a:t>
            </a:fld>
            <a:endParaRPr lang="nl-N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Hidden valley motivated by string theory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34</a:t>
            </a:fld>
            <a:endParaRPr lang="nl-N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centrally exclusive produced J/psi is identified on top</a:t>
            </a:r>
            <a:r>
              <a:rPr lang="en-US" baseline="0" dirty="0" smtClean="0"/>
              <a:t> of a pile-up event, seen by another vertex. Note how clean it is. Much less pile-up than Atlas or CMS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35</a:t>
            </a:fld>
            <a:endParaRPr lang="nl-N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05" charset="0"/>
              <a:ea typeface="ＭＳ Ｐゴシック" pitchFamily="-105" charset="-128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6DC98A-1418-8343-B11E-A94554F79B98}" type="slidenum">
              <a:rPr lang="en-US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 New Roman" pitchFamily="-105" charset="0"/>
              <a:ea typeface="ＭＳ Ｐゴシック" pitchFamily="-105" charset="-128"/>
            </a:endParaRPr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6DC98A-1418-8343-B11E-A94554F79B98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current </a:t>
            </a:r>
            <a:r>
              <a:rPr lang="en-US" dirty="0" err="1" smtClean="0"/>
              <a:t>LHCb</a:t>
            </a:r>
            <a:r>
              <a:rPr lang="en-US" dirty="0" smtClean="0"/>
              <a:t> trigger allows to read out the full detector at 1.1 MHz. The purpose of L0 is reduce the event rate to that level 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8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FE electronics will be upgraded to readout at the LHC clock rate; in principle 40 MHz. The purpose of the </a:t>
            </a:r>
            <a:r>
              <a:rPr lang="en-US" dirty="0" err="1" smtClean="0"/>
              <a:t>tuneable</a:t>
            </a:r>
            <a:r>
              <a:rPr lang="en-US" dirty="0" smtClean="0"/>
              <a:t> Low Level Trigger are: 1)</a:t>
            </a:r>
            <a:r>
              <a:rPr lang="en-US" baseline="0" dirty="0" smtClean="0"/>
              <a:t> t</a:t>
            </a:r>
            <a:r>
              <a:rPr lang="en-US" dirty="0" smtClean="0"/>
              <a:t>o</a:t>
            </a:r>
            <a:r>
              <a:rPr lang="en-US" baseline="0" dirty="0" smtClean="0"/>
              <a:t> allow a staged DAQ system which cannot handle the full rate 2) to deal with occupancy fluctuations preventing full readout 3)insuffieient CPU power in the event filter farm.</a:t>
            </a:r>
          </a:p>
          <a:p>
            <a:r>
              <a:rPr lang="en-US" baseline="0" dirty="0" smtClean="0"/>
              <a:t>In the HLT not all tracks can be tracked in the downstream detector. IP requirement and number hits on track are used to select tracks. Keep HLT1 / HLT2 functionality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9</a:t>
            </a:fld>
            <a:endParaRPr lang="nl-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10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Readout of </a:t>
            </a:r>
            <a:r>
              <a:rPr lang="en-US" dirty="0" err="1" smtClean="0"/>
              <a:t>Sci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Fi</a:t>
            </a:r>
            <a:r>
              <a:rPr lang="en-US" baseline="0" dirty="0" smtClean="0"/>
              <a:t> is Silicon Photomultipliers </a:t>
            </a:r>
            <a:r>
              <a:rPr lang="en-US" baseline="0" dirty="0" err="1" smtClean="0"/>
              <a:t>SiPM</a:t>
            </a:r>
            <a:r>
              <a:rPr lang="en-US" baseline="0" dirty="0" smtClean="0"/>
              <a:t> (20 </a:t>
            </a:r>
            <a:r>
              <a:rPr lang="en-US" baseline="0" dirty="0" err="1" smtClean="0"/>
              <a:t>p.e</a:t>
            </a:r>
            <a:r>
              <a:rPr lang="en-US" baseline="0" dirty="0" smtClean="0"/>
              <a:t>. per </a:t>
            </a:r>
            <a:r>
              <a:rPr lang="en-US" baseline="0" dirty="0" err="1" smtClean="0"/>
              <a:t>mip</a:t>
            </a:r>
            <a:r>
              <a:rPr lang="en-US" baseline="0" dirty="0" smtClean="0"/>
              <a:t>) – radiation protection. Alternative MAPMT a la RICH – same readout</a:t>
            </a:r>
          </a:p>
          <a:p>
            <a:r>
              <a:rPr lang="en-US" baseline="0" dirty="0" smtClean="0"/>
              <a:t>Fibers by Kuraray</a:t>
            </a:r>
          </a:p>
          <a:p>
            <a:r>
              <a:rPr lang="en-US" baseline="0" dirty="0" err="1" smtClean="0"/>
              <a:t>Nsig/Nbck</a:t>
            </a:r>
            <a:r>
              <a:rPr lang="en-US" baseline="0" dirty="0" smtClean="0"/>
              <a:t> = constant due to the fact that the primary vertices are well separated!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HPD electronics are limited to 1</a:t>
            </a:r>
            <a:r>
              <a:rPr lang="en-US" baseline="0" dirty="0" smtClean="0"/>
              <a:t> MHz and is integrated within the vacuum envelope of the HPD tube. Therefore whole HPD must be replaced. Pixel </a:t>
            </a:r>
            <a:r>
              <a:rPr lang="en-US" baseline="0" dirty="0" err="1" smtClean="0"/>
              <a:t>HPD’s</a:t>
            </a:r>
            <a:r>
              <a:rPr lang="en-US" baseline="0" dirty="0" smtClean="0"/>
              <a:t> are custom made</a:t>
            </a:r>
          </a:p>
          <a:p>
            <a:r>
              <a:rPr lang="en-US" baseline="0" dirty="0" smtClean="0"/>
              <a:t>The low photon yield of the </a:t>
            </a:r>
            <a:r>
              <a:rPr lang="en-US" baseline="0" dirty="0" err="1" smtClean="0"/>
              <a:t>aerogel</a:t>
            </a:r>
            <a:r>
              <a:rPr lang="en-US" baseline="0" dirty="0" smtClean="0"/>
              <a:t> leads to too much background in high </a:t>
            </a:r>
            <a:r>
              <a:rPr lang="en-US" baseline="0" dirty="0" err="1" smtClean="0"/>
              <a:t>trackmultiplicity</a:t>
            </a:r>
            <a:r>
              <a:rPr lang="en-US" baseline="0" dirty="0" smtClean="0"/>
              <a:t> environment.</a:t>
            </a:r>
          </a:p>
          <a:p>
            <a:r>
              <a:rPr lang="en-US" baseline="0" dirty="0" smtClean="0"/>
              <a:t>TORCH time-of-flight and DIRC technology work coherently. Readout: Micro-Channel Plate photon detectors (MCP). TORCH is related to PID detectors TOP of Belle II and </a:t>
            </a:r>
            <a:r>
              <a:rPr lang="en-US" baseline="0" dirty="0" err="1" smtClean="0"/>
              <a:t>endcap</a:t>
            </a:r>
            <a:r>
              <a:rPr lang="en-US" baseline="0" dirty="0" smtClean="0"/>
              <a:t> DIRC of PANDA </a:t>
            </a:r>
          </a:p>
          <a:p>
            <a:r>
              <a:rPr lang="en-US" baseline="0" dirty="0" smtClean="0"/>
              <a:t>The </a:t>
            </a:r>
            <a:r>
              <a:rPr lang="en-US" baseline="0" dirty="0" err="1" smtClean="0"/>
              <a:t>MaPMT</a:t>
            </a:r>
            <a:r>
              <a:rPr lang="en-US" baseline="0" dirty="0" smtClean="0"/>
              <a:t> option is baseline for RICH-1 and RIC-2. Magnetic field effects are being tested, shielding is required. Front end is 40 MHz ASIC, perhaps Maroc-3 readout chip.</a:t>
            </a:r>
          </a:p>
          <a:p>
            <a:r>
              <a:rPr lang="en-US" baseline="0" dirty="0" smtClean="0"/>
              <a:t>Alternatives: HPD with external readout, MCP photon detector with </a:t>
            </a:r>
            <a:r>
              <a:rPr lang="en-US" baseline="0" dirty="0" err="1" smtClean="0"/>
              <a:t>Timepix</a:t>
            </a:r>
            <a:r>
              <a:rPr lang="en-US" baseline="0" dirty="0" smtClean="0"/>
              <a:t> readout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13</a:t>
            </a:fld>
            <a:endParaRPr lang="nl-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Reduce the </a:t>
            </a:r>
            <a:r>
              <a:rPr lang="en-US" dirty="0" err="1" smtClean="0"/>
              <a:t>photomulitplier</a:t>
            </a:r>
            <a:r>
              <a:rPr lang="en-US" dirty="0" smtClean="0"/>
              <a:t> gain by a factor 5 to keep the same current after </a:t>
            </a:r>
            <a:r>
              <a:rPr lang="en-US" dirty="0" err="1" smtClean="0"/>
              <a:t>lumi</a:t>
            </a:r>
            <a:r>
              <a:rPr lang="en-US" dirty="0" smtClean="0"/>
              <a:t> increase. New electronics: New FE card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C82F26-EEF9-41EF-8798-64C22E09D4A7}" type="slidenum">
              <a:rPr lang="nl-NL" smtClean="0"/>
              <a:pPr/>
              <a:t>14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CC0000"/>
          </a:solidFill>
          <a:ln>
            <a:solidFill>
              <a:schemeClr val="tx1"/>
            </a:solidFill>
          </a:ln>
        </p:spPr>
        <p:txBody>
          <a:bodyPr/>
          <a:lstStyle>
            <a:lvl1pPr>
              <a:defRPr>
                <a:solidFill>
                  <a:srgbClr val="FFFF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32" y="6492899"/>
            <a:ext cx="2133600" cy="365125"/>
          </a:xfrm>
        </p:spPr>
        <p:txBody>
          <a:bodyPr/>
          <a:lstStyle/>
          <a:p>
            <a:r>
              <a:rPr lang="nl-NL" smtClean="0"/>
              <a:t>8-4-2011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99"/>
            <a:ext cx="2895600" cy="365125"/>
          </a:xfrm>
        </p:spPr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32" y="6492899"/>
            <a:ext cx="2133600" cy="365125"/>
          </a:xfrm>
        </p:spPr>
        <p:txBody>
          <a:bodyPr/>
          <a:lstStyle/>
          <a:p>
            <a:fld id="{9941CBE7-868E-4845-8ACC-9A89B0D3A99F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4"/>
            <a:ext cx="9144000" cy="714380"/>
          </a:xfrm>
          <a:solidFill>
            <a:srgbClr val="CC0000"/>
          </a:solidFill>
        </p:spPr>
        <p:txBody>
          <a:bodyPr/>
          <a:lstStyle>
            <a:lvl1pPr>
              <a:defRPr>
                <a:solidFill>
                  <a:srgbClr val="FFFFCC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32" y="6492899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99"/>
            <a:ext cx="2895600" cy="365125"/>
          </a:xfrm>
        </p:spPr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32" y="6492899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41CBE7-868E-4845-8ACC-9A89B0D3A99F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41CBE7-868E-4845-8ACC-9A89B0D3A99F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41CBE7-868E-4845-8ACC-9A89B0D3A99F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  <a:prstGeom prst="rect">
            <a:avLst/>
          </a:prstGeom>
          <a:solidFill>
            <a:srgbClr val="CC0000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8-4-2011</a:t>
            </a:r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9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dirty="0" smtClean="0"/>
              <a:t>&lt;#&gt;</a:t>
            </a:r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CC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gif"/><Relationship Id="rId5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2.png"/><Relationship Id="rId6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png"/><Relationship Id="rId5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7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jpeg"/><Relationship Id="rId6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image" Target="../media/image31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jpeg"/><Relationship Id="rId5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jpeg"/><Relationship Id="rId5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jpeg"/><Relationship Id="rId5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0.png"/><Relationship Id="rId5" Type="http://schemas.openxmlformats.org/officeDocument/2006/relationships/image" Target="../media/image42.tiff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3.png"/><Relationship Id="rId5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7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6.tiff"/><Relationship Id="rId5" Type="http://schemas.openxmlformats.org/officeDocument/2006/relationships/image" Target="../media/image48.tiff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9.tiff"/><Relationship Id="rId5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7" Type="http://schemas.openxmlformats.org/officeDocument/2006/relationships/image" Target="../media/image56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2.png"/><Relationship Id="rId6" Type="http://schemas.openxmlformats.org/officeDocument/2006/relationships/image" Target="../media/image55.pdf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1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7" Type="http://schemas.openxmlformats.org/officeDocument/2006/relationships/image" Target="../media/image62.pd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8.wmf"/><Relationship Id="rId6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oleObject2.bin"/><Relationship Id="rId4" Type="http://schemas.openxmlformats.org/officeDocument/2006/relationships/image" Target="../media/image64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19.xml"/><Relationship Id="rId5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tif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3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4" Type="http://schemas.openxmlformats.org/officeDocument/2006/relationships/image" Target="../media/image741.png"/><Relationship Id="rId5" Type="http://schemas.openxmlformats.org/officeDocument/2006/relationships/image" Target="../media/image72.pdf"/><Relationship Id="rId7" Type="http://schemas.openxmlformats.org/officeDocument/2006/relationships/image" Target="../media/image73.pd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1.pdf"/><Relationship Id="rId6" Type="http://schemas.openxmlformats.org/officeDocument/2006/relationships/image" Target="../media/image76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3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76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78.tiff"/><Relationship Id="rId5" Type="http://schemas.openxmlformats.org/officeDocument/2006/relationships/image" Target="../media/image80.tif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3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tif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eg"/><Relationship Id="rId5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jpeg"/><Relationship Id="rId5" Type="http://schemas.openxmlformats.org/officeDocument/2006/relationships/image" Target="../media/image18.tiff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image" Target="../media/image18.tiff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jpeg"/><Relationship Id="rId5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DDFF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219200"/>
            <a:ext cx="7772400" cy="1470025"/>
          </a:xfrm>
        </p:spPr>
        <p:txBody>
          <a:bodyPr>
            <a:normAutofit/>
          </a:bodyPr>
          <a:lstStyle/>
          <a:p>
            <a:r>
              <a:rPr lang="nl-NL" dirty="0" smtClean="0"/>
              <a:t>The </a:t>
            </a:r>
            <a:r>
              <a:rPr lang="nl-NL" dirty="0" err="1" smtClean="0"/>
              <a:t>LHCb</a:t>
            </a:r>
            <a:r>
              <a:rPr lang="nl-NL" dirty="0" smtClean="0"/>
              <a:t> Upgrade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048000"/>
            <a:ext cx="3571900" cy="1138230"/>
          </a:xfrm>
        </p:spPr>
        <p:txBody>
          <a:bodyPr>
            <a:normAutofit fontScale="55000" lnSpcReduction="20000"/>
          </a:bodyPr>
          <a:lstStyle/>
          <a:p>
            <a:r>
              <a:rPr lang="nl-NL" dirty="0" smtClean="0">
                <a:solidFill>
                  <a:srgbClr val="000099"/>
                </a:solidFill>
              </a:rPr>
              <a:t>Marcel Merk</a:t>
            </a:r>
          </a:p>
          <a:p>
            <a:r>
              <a:rPr lang="nl-NL" dirty="0" smtClean="0">
                <a:solidFill>
                  <a:srgbClr val="000099"/>
                </a:solidFill>
              </a:rPr>
              <a:t>Nikhef and the Vrije Universiteit</a:t>
            </a:r>
          </a:p>
          <a:p>
            <a:r>
              <a:rPr lang="nl-NL" dirty="0" smtClean="0">
                <a:solidFill>
                  <a:srgbClr val="000099"/>
                </a:solidFill>
              </a:rPr>
              <a:t>Beauty 2011, Amsterdam</a:t>
            </a:r>
          </a:p>
          <a:p>
            <a:r>
              <a:rPr lang="nl-NL" dirty="0" smtClean="0">
                <a:solidFill>
                  <a:srgbClr val="000099"/>
                </a:solidFill>
              </a:rPr>
              <a:t>April 8, 2011</a:t>
            </a:r>
            <a:endParaRPr lang="nl-NL" dirty="0">
              <a:solidFill>
                <a:srgbClr val="000099"/>
              </a:solidFill>
            </a:endParaRPr>
          </a:p>
        </p:txBody>
      </p:sp>
      <p:pic>
        <p:nvPicPr>
          <p:cNvPr id="8" name="Picture 5" descr="lhcb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"/>
            <a:ext cx="1348749" cy="92867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914400" y="5216604"/>
            <a:ext cx="2418626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nl-NL" sz="2200" b="1" i="1" u="sng" dirty="0" smtClean="0">
                <a:solidFill>
                  <a:srgbClr val="0000FF"/>
                </a:solidFill>
              </a:rPr>
              <a:t>Contents:</a:t>
            </a:r>
          </a:p>
          <a:p>
            <a:pPr>
              <a:buFont typeface="Arial" pitchFamily="34" charset="0"/>
              <a:buChar char="•"/>
            </a:pPr>
            <a:r>
              <a:rPr lang="nl-NL" sz="2200" dirty="0" smtClean="0">
                <a:solidFill>
                  <a:srgbClr val="0000FF"/>
                </a:solidFill>
              </a:rPr>
              <a:t> Detector Upgrade</a:t>
            </a:r>
          </a:p>
          <a:p>
            <a:pPr>
              <a:buFont typeface="Arial" pitchFamily="34" charset="0"/>
              <a:buChar char="•"/>
            </a:pPr>
            <a:r>
              <a:rPr lang="nl-NL" sz="2200" dirty="0" smtClean="0">
                <a:solidFill>
                  <a:srgbClr val="0000FF"/>
                </a:solidFill>
              </a:rPr>
              <a:t> </a:t>
            </a:r>
            <a:r>
              <a:rPr lang="nl-NL" sz="2200" dirty="0" err="1" smtClean="0">
                <a:solidFill>
                  <a:srgbClr val="0000FF"/>
                </a:solidFill>
              </a:rPr>
              <a:t>Physics</a:t>
            </a:r>
            <a:r>
              <a:rPr lang="nl-NL" sz="2200" dirty="0" smtClean="0">
                <a:solidFill>
                  <a:srgbClr val="0000FF"/>
                </a:solidFill>
              </a:rPr>
              <a:t> Program</a:t>
            </a:r>
          </a:p>
        </p:txBody>
      </p:sp>
      <p:pic>
        <p:nvPicPr>
          <p:cNvPr id="11" name="Picture 10" descr="vu_logo3.gi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86512" y="0"/>
            <a:ext cx="1100136" cy="998062"/>
          </a:xfrm>
          <a:prstGeom prst="rect">
            <a:avLst/>
          </a:prstGeom>
        </p:spPr>
      </p:pic>
      <p:graphicFrame>
        <p:nvGraphicFramePr>
          <p:cNvPr id="7" name="Object 1"/>
          <p:cNvGraphicFramePr>
            <a:graphicFrameLocks noChangeAspect="1"/>
          </p:cNvGraphicFramePr>
          <p:nvPr/>
        </p:nvGraphicFramePr>
        <p:xfrm>
          <a:off x="7265264" y="71414"/>
          <a:ext cx="1878736" cy="928694"/>
        </p:xfrm>
        <a:graphic>
          <a:graphicData uri="http://schemas.openxmlformats.org/presentationml/2006/ole">
            <p:oleObj spid="_x0000_s3437570" name="Photo Editor Photo" r:id="rId5" imgW="1638529" imgH="809738" progId="">
              <p:embed/>
            </p:oleObj>
          </a:graphicData>
        </a:graphic>
      </p:graphicFrame>
      <p:cxnSp>
        <p:nvCxnSpPr>
          <p:cNvPr id="17" name="Straight Connector 16"/>
          <p:cNvCxnSpPr/>
          <p:nvPr/>
        </p:nvCxnSpPr>
        <p:spPr>
          <a:xfrm>
            <a:off x="0" y="99852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beauty201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9750" y="0"/>
            <a:ext cx="3976250" cy="971972"/>
          </a:xfrm>
          <a:prstGeom prst="rect">
            <a:avLst/>
          </a:prstGeom>
        </p:spPr>
      </p:pic>
      <p:sp>
        <p:nvSpPr>
          <p:cNvPr id="13" name="Subtitle 2"/>
          <p:cNvSpPr txBox="1">
            <a:spLocks/>
          </p:cNvSpPr>
          <p:nvPr/>
        </p:nvSpPr>
        <p:spPr>
          <a:xfrm>
            <a:off x="381000" y="4495800"/>
            <a:ext cx="3733800" cy="381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 err="1" smtClean="0">
                <a:solidFill>
                  <a:srgbClr val="660066"/>
                </a:solidFill>
              </a:rPr>
              <a:t>On</a:t>
            </a:r>
            <a:r>
              <a:rPr lang="nl-NL" sz="3200" dirty="0" smtClean="0">
                <a:solidFill>
                  <a:srgbClr val="660066"/>
                </a:solidFill>
              </a:rPr>
              <a:t> </a:t>
            </a:r>
            <a:r>
              <a:rPr lang="nl-NL" sz="3200" dirty="0" err="1" smtClean="0">
                <a:solidFill>
                  <a:srgbClr val="660066"/>
                </a:solidFill>
              </a:rPr>
              <a:t>behalf</a:t>
            </a:r>
            <a:r>
              <a:rPr lang="nl-NL" sz="3200" dirty="0" smtClean="0">
                <a:solidFill>
                  <a:srgbClr val="660066"/>
                </a:solidFill>
              </a:rPr>
              <a:t> of the </a:t>
            </a:r>
            <a:r>
              <a:rPr lang="nl-NL" sz="3200" dirty="0" err="1" smtClean="0">
                <a:solidFill>
                  <a:srgbClr val="660066"/>
                </a:solidFill>
              </a:rPr>
              <a:t>LHCb</a:t>
            </a:r>
            <a:r>
              <a:rPr lang="nl-NL" sz="3200" dirty="0" smtClean="0">
                <a:solidFill>
                  <a:srgbClr val="660066"/>
                </a:solidFill>
              </a:rPr>
              <a:t> </a:t>
            </a:r>
            <a:r>
              <a:rPr lang="nl-NL" sz="3200" dirty="0" err="1" smtClean="0">
                <a:solidFill>
                  <a:srgbClr val="660066"/>
                </a:solidFill>
              </a:rPr>
              <a:t>Collaboration</a:t>
            </a:r>
            <a:endParaRPr lang="nl-NL" sz="3200" dirty="0" smtClean="0">
              <a:solidFill>
                <a:srgbClr val="660066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7200" y="3022854"/>
            <a:ext cx="4216400" cy="3225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Velo</a:t>
            </a:r>
            <a:r>
              <a:rPr lang="en-US" dirty="0" smtClean="0"/>
              <a:t>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990600"/>
            <a:ext cx="4038600" cy="2133600"/>
          </a:xfrm>
          <a:solidFill>
            <a:srgbClr val="FFFFCC"/>
          </a:solidFill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New </a:t>
            </a:r>
            <a:r>
              <a:rPr lang="en-US" dirty="0" err="1" smtClean="0">
                <a:solidFill>
                  <a:srgbClr val="0000FF"/>
                </a:solidFill>
              </a:rPr>
              <a:t>Velo</a:t>
            </a:r>
            <a:r>
              <a:rPr lang="en-US" dirty="0" smtClean="0">
                <a:solidFill>
                  <a:srgbClr val="0000FF"/>
                </a:solidFill>
              </a:rPr>
              <a:t> @40 MHz readout </a:t>
            </a:r>
          </a:p>
          <a:p>
            <a:pPr lvl="1"/>
            <a:r>
              <a:rPr lang="en-US" dirty="0" smtClean="0"/>
              <a:t>Baseline option: pixel detector: VELOPIX based on </a:t>
            </a:r>
            <a:r>
              <a:rPr lang="en-US" dirty="0" err="1" smtClean="0"/>
              <a:t>Timepix</a:t>
            </a:r>
            <a:r>
              <a:rPr lang="en-US" dirty="0" smtClean="0"/>
              <a:t> chip</a:t>
            </a:r>
          </a:p>
          <a:p>
            <a:pPr lvl="2"/>
            <a:r>
              <a:rPr lang="en-US" dirty="0" smtClean="0"/>
              <a:t>55 </a:t>
            </a:r>
            <a:r>
              <a:rPr lang="en-US" dirty="0" err="1" smtClean="0"/>
              <a:t>μm</a:t>
            </a:r>
            <a:r>
              <a:rPr lang="en-US" dirty="0" smtClean="0"/>
              <a:t> </a:t>
            </a:r>
            <a:r>
              <a:rPr lang="en-US" dirty="0" err="1" smtClean="0"/>
              <a:t>x</a:t>
            </a:r>
            <a:r>
              <a:rPr lang="en-US" dirty="0" smtClean="0"/>
              <a:t> 55 </a:t>
            </a:r>
            <a:r>
              <a:rPr lang="en-US" dirty="0" err="1" smtClean="0"/>
              <a:t>μm</a:t>
            </a:r>
            <a:r>
              <a:rPr lang="en-US" dirty="0" smtClean="0"/>
              <a:t> pixel size</a:t>
            </a:r>
          </a:p>
          <a:p>
            <a:pPr lvl="1"/>
            <a:r>
              <a:rPr lang="en-US" dirty="0" smtClean="0"/>
              <a:t>Alternative option: strip detector</a:t>
            </a:r>
            <a:endParaRPr lang="en-US" dirty="0"/>
          </a:p>
        </p:txBody>
      </p:sp>
      <p:pic>
        <p:nvPicPr>
          <p:cNvPr id="4" name="Picture 3" descr="rf_foil_2.eps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19400" y="3505088"/>
            <a:ext cx="6172200" cy="3090639"/>
          </a:xfrm>
          <a:prstGeom prst="rect">
            <a:avLst/>
          </a:prstGeom>
        </p:spPr>
      </p:pic>
      <p:pic>
        <p:nvPicPr>
          <p:cNvPr id="5" name="Picture 4" descr="velo_module.eps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28600" y="914400"/>
            <a:ext cx="4669205" cy="2667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9595" y="0"/>
            <a:ext cx="2581205" cy="1305334"/>
            <a:chOff x="9595" y="0"/>
            <a:chExt cx="2581205" cy="1305334"/>
          </a:xfrm>
        </p:grpSpPr>
        <p:pic>
          <p:nvPicPr>
            <p:cNvPr id="8" name="Picture 7" descr="LHCb general.jpg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9595" y="0"/>
              <a:ext cx="2581205" cy="1305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152400" y="457200"/>
              <a:ext cx="228600" cy="3048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Content Placeholder 2"/>
          <p:cNvSpPr txBox="1">
            <a:spLocks/>
          </p:cNvSpPr>
          <p:nvPr/>
        </p:nvSpPr>
        <p:spPr>
          <a:xfrm>
            <a:off x="152400" y="4114800"/>
            <a:ext cx="3505200" cy="2057400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R&amp;D program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Module structure (</a:t>
            </a:r>
            <a:r>
              <a:rPr lang="en-US" sz="2800" dirty="0" smtClean="0"/>
              <a:t>X</a:t>
            </a:r>
            <a:r>
              <a:rPr lang="en-US" sz="2800" baseline="-25000" dirty="0" smtClean="0"/>
              <a:t>0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sz="2800" dirty="0" smtClean="0"/>
              <a:t>Sensor options</a:t>
            </a:r>
          </a:p>
          <a:p>
            <a:pPr marL="1200150" lvl="2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2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Planar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rgbClr val="0032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Si, Diamond, 3D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800" baseline="0" dirty="0" smtClean="0"/>
              <a:t>CO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cooling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Electronics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800" dirty="0" smtClean="0"/>
              <a:t>RF-foil of vacuum box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16200000" flipV="1">
            <a:off x="-75406" y="1218406"/>
            <a:ext cx="761206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10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Velo</a:t>
            </a:r>
            <a:r>
              <a:rPr lang="en-US" dirty="0" smtClean="0"/>
              <a:t>-pixel R&amp;D  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4648200" cy="838199"/>
          </a:xfrm>
          <a:solidFill>
            <a:srgbClr val="FFFFCC"/>
          </a:solidFill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Test beam </a:t>
            </a:r>
            <a:r>
              <a:rPr lang="en-US" dirty="0" err="1" smtClean="0"/>
              <a:t>timepix</a:t>
            </a:r>
            <a:r>
              <a:rPr lang="en-US" dirty="0" smtClean="0"/>
              <a:t> telescope</a:t>
            </a:r>
          </a:p>
          <a:p>
            <a:r>
              <a:rPr lang="en-US" dirty="0" smtClean="0"/>
              <a:t>Results: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9595" y="0"/>
            <a:ext cx="2581205" cy="1305334"/>
            <a:chOff x="9595" y="0"/>
            <a:chExt cx="2581205" cy="1305334"/>
          </a:xfrm>
        </p:grpSpPr>
        <p:pic>
          <p:nvPicPr>
            <p:cNvPr id="5" name="Picture 4" descr="LHCb general.jpg"/>
            <p:cNvPicPr>
              <a:picLocks noChangeAspect="1"/>
            </p:cNvPicPr>
            <p:nvPr/>
          </p:nvPicPr>
          <p:blipFill>
            <a:blip r:embed="rId2" cstate="screen"/>
            <a:srcRect/>
            <a:stretch>
              <a:fillRect/>
            </a:stretch>
          </p:blipFill>
          <p:spPr bwMode="auto">
            <a:xfrm>
              <a:off x="9595" y="0"/>
              <a:ext cx="2581205" cy="1305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152400" y="457200"/>
              <a:ext cx="228600" cy="3048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7" name="Straight Arrow Connector 6"/>
          <p:cNvCxnSpPr/>
          <p:nvPr/>
        </p:nvCxnSpPr>
        <p:spPr>
          <a:xfrm rot="16200000" flipV="1">
            <a:off x="-75406" y="1218406"/>
            <a:ext cx="761206" cy="7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C:\Documents and Settings\plackett\My Dropbox\Richards Documents\Pictures\Telescope Aug2010\Testbeam_Aug2010 0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0" y="0"/>
            <a:ext cx="3048000" cy="2353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349744" y="2438400"/>
            <a:ext cx="7413256" cy="3886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62400" y="6096000"/>
            <a:ext cx="2160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Sensor Angle (deg)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3733800"/>
            <a:ext cx="871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Symbol" charset="2"/>
                <a:cs typeface="Symbol" charset="2"/>
              </a:rPr>
              <a:t>s</a:t>
            </a:r>
            <a:r>
              <a:rPr lang="en-US" sz="2000" dirty="0" err="1" smtClean="0"/>
              <a:t>(</a:t>
            </a:r>
            <a:r>
              <a:rPr lang="en-US" sz="2000" dirty="0" err="1" smtClean="0">
                <a:latin typeface="Symbol" charset="2"/>
                <a:cs typeface="Symbol" charset="2"/>
              </a:rPr>
              <a:t>m</a:t>
            </a:r>
            <a:r>
              <a:rPr lang="en-US" sz="2000" dirty="0" err="1" smtClean="0"/>
              <a:t>m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11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Tracker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7543800" cy="1981200"/>
          </a:xfrm>
          <a:solidFill>
            <a:srgbClr val="FFFFCC"/>
          </a:solidFill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Current tracker works with upgrade level pile-up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Keep OT straw detector</a:t>
            </a:r>
          </a:p>
          <a:p>
            <a:pPr lvl="1"/>
            <a:r>
              <a:rPr lang="en-US" dirty="0" smtClean="0"/>
              <a:t>Detector aging in hot area is still an unknown</a:t>
            </a:r>
          </a:p>
          <a:p>
            <a:pPr lvl="1"/>
            <a:r>
              <a:rPr lang="en-US" dirty="0" smtClean="0"/>
              <a:t>Consider module replacements with 1mm Scintillating Fiber Tracker in hottest region</a:t>
            </a:r>
          </a:p>
          <a:p>
            <a:pPr lvl="1"/>
            <a:r>
              <a:rPr lang="en-US" dirty="0" smtClean="0"/>
              <a:t>Replace on-detector electronics by 40 MHz version (FPGA-</a:t>
            </a:r>
            <a:r>
              <a:rPr lang="en-US" dirty="0" err="1" smtClean="0"/>
              <a:t>TDCs</a:t>
            </a:r>
            <a:r>
              <a:rPr lang="en-US" dirty="0" smtClean="0"/>
              <a:t>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IT and TT detectors must be replaced </a:t>
            </a:r>
            <a:r>
              <a:rPr lang="en-US" sz="2182" dirty="0" smtClean="0"/>
              <a:t>(1 MHz electronics integrated)</a:t>
            </a:r>
          </a:p>
          <a:p>
            <a:pPr lvl="1"/>
            <a:r>
              <a:rPr lang="en-US" dirty="0" smtClean="0"/>
              <a:t>Options: Silicon strips and 0.25 mm Scintillating Fiber Tracker </a:t>
            </a:r>
            <a:endParaRPr lang="en-US" dirty="0"/>
          </a:p>
        </p:txBody>
      </p:sp>
      <p:pic>
        <p:nvPicPr>
          <p:cNvPr id="4" name="Picture 3" descr="LHCb general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595" y="0"/>
            <a:ext cx="2581205" cy="130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57200" y="304800"/>
            <a:ext cx="76200" cy="6096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14400" y="304800"/>
            <a:ext cx="304800" cy="6096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304800" y="1219200"/>
            <a:ext cx="4572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838597" y="1219597"/>
            <a:ext cx="45640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effVsTrackMulti.eps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4138050"/>
            <a:ext cx="2819400" cy="2719950"/>
          </a:xfrm>
          <a:prstGeom prst="rect">
            <a:avLst/>
          </a:prstGeom>
        </p:spPr>
      </p:pic>
      <p:pic>
        <p:nvPicPr>
          <p:cNvPr id="11" name="Picture 10" descr="psik-npv.eps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741198" y="4098916"/>
            <a:ext cx="2592802" cy="2682884"/>
          </a:xfrm>
          <a:prstGeom prst="rect">
            <a:avLst/>
          </a:prstGeom>
        </p:spPr>
      </p:pic>
      <p:pic>
        <p:nvPicPr>
          <p:cNvPr id="12" name="Picture 11" descr="it-new-fiber-ss.eps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523571" y="4254062"/>
            <a:ext cx="3468029" cy="2451538"/>
          </a:xfrm>
          <a:prstGeom prst="rect">
            <a:avLst/>
          </a:prstGeom>
        </p:spPr>
      </p:pic>
      <p:pic>
        <p:nvPicPr>
          <p:cNvPr id="15" name="Picture 14" descr="it-fi-pattern-rec.eps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477000" y="762000"/>
            <a:ext cx="2548128" cy="16764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629400" y="4050268"/>
            <a:ext cx="184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IT-fiber detectors: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394139" y="914400"/>
            <a:ext cx="994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 fibers: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895600" y="4004846"/>
            <a:ext cx="221086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Nsig/Nbkg</a:t>
            </a:r>
            <a:r>
              <a:rPr lang="en-US" sz="1600" dirty="0" smtClean="0"/>
              <a:t> for B</a:t>
            </a:r>
            <a:r>
              <a:rPr lang="en-US" sz="1600" dirty="0" smtClean="0">
                <a:sym typeface="Wingdings"/>
              </a:rPr>
              <a:t></a:t>
            </a:r>
            <a:r>
              <a:rPr lang="en-US" sz="1600" dirty="0" smtClean="0"/>
              <a:t>J/ψK</a:t>
            </a:r>
            <a:r>
              <a:rPr lang="en-US" sz="1600" baseline="30000" dirty="0" smtClean="0"/>
              <a:t>+</a:t>
            </a:r>
            <a:endParaRPr lang="en-US" sz="1600" baseline="30000" dirty="0"/>
          </a:p>
        </p:txBody>
      </p:sp>
      <p:sp>
        <p:nvSpPr>
          <p:cNvPr id="19" name="TextBox 18"/>
          <p:cNvSpPr txBox="1"/>
          <p:nvPr/>
        </p:nvSpPr>
        <p:spPr>
          <a:xfrm>
            <a:off x="657386" y="3834824"/>
            <a:ext cx="170481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Tracking efficiency </a:t>
            </a:r>
          </a:p>
          <a:p>
            <a:r>
              <a:rPr lang="en-US" sz="1600" dirty="0" err="1" smtClean="0"/>
              <a:t>vs</a:t>
            </a:r>
            <a:r>
              <a:rPr lang="en-US" sz="1600" dirty="0" smtClean="0"/>
              <a:t> multiplicity</a:t>
            </a:r>
            <a:endParaRPr lang="en-US" sz="1600" baseline="30000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12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Particle 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610600" cy="2057400"/>
          </a:xfrm>
          <a:solidFill>
            <a:srgbClr val="FFFFCC"/>
          </a:solidFill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RICH-1 and RICH-2 detectors remain</a:t>
            </a:r>
          </a:p>
          <a:p>
            <a:pPr lvl="1"/>
            <a:r>
              <a:rPr lang="en-US" dirty="0" smtClean="0"/>
              <a:t>Readout baseline: replace pixel </a:t>
            </a:r>
            <a:r>
              <a:rPr lang="en-US" dirty="0" err="1" smtClean="0"/>
              <a:t>HPDs</a:t>
            </a:r>
            <a:r>
              <a:rPr lang="en-US" dirty="0" smtClean="0"/>
              <a:t> by </a:t>
            </a:r>
            <a:r>
              <a:rPr lang="en-US" dirty="0" err="1" smtClean="0"/>
              <a:t>MaPMTs</a:t>
            </a:r>
            <a:r>
              <a:rPr lang="en-US" dirty="0" smtClean="0"/>
              <a:t> &amp; readout out by 40 MHz ASIC</a:t>
            </a:r>
          </a:p>
          <a:p>
            <a:pPr lvl="1"/>
            <a:r>
              <a:rPr lang="en-US" dirty="0" smtClean="0"/>
              <a:t>Alternative: new HPD with external readout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Low momentum tracks: replace </a:t>
            </a:r>
            <a:r>
              <a:rPr lang="en-US" dirty="0" err="1" smtClean="0">
                <a:solidFill>
                  <a:srgbClr val="0000FF"/>
                </a:solidFill>
              </a:rPr>
              <a:t>Aerogel</a:t>
            </a:r>
            <a:r>
              <a:rPr lang="en-US" dirty="0" smtClean="0">
                <a:solidFill>
                  <a:srgbClr val="0000FF"/>
                </a:solidFill>
              </a:rPr>
              <a:t> by Time-of-Flight detector “TORCH” </a:t>
            </a:r>
            <a:r>
              <a:rPr lang="en-US" sz="2240" dirty="0" smtClean="0">
                <a:solidFill>
                  <a:srgbClr val="0000FF"/>
                </a:solidFill>
              </a:rPr>
              <a:t>(=Time Of internally Reflected </a:t>
            </a:r>
            <a:r>
              <a:rPr lang="en-US" sz="2240" dirty="0" err="1" smtClean="0">
                <a:solidFill>
                  <a:srgbClr val="0000FF"/>
                </a:solidFill>
              </a:rPr>
              <a:t>CHerencov</a:t>
            </a:r>
            <a:r>
              <a:rPr lang="en-US" sz="2240" dirty="0" smtClean="0">
                <a:solidFill>
                  <a:srgbClr val="0000FF"/>
                </a:solidFill>
              </a:rPr>
              <a:t> light)</a:t>
            </a:r>
          </a:p>
          <a:p>
            <a:pPr lvl="1"/>
            <a:r>
              <a:rPr lang="en-US" dirty="0" smtClean="0"/>
              <a:t>1 cm thick </a:t>
            </a:r>
            <a:r>
              <a:rPr lang="en-US" dirty="0" err="1" smtClean="0"/>
              <a:t>quarz</a:t>
            </a:r>
            <a:r>
              <a:rPr lang="en-US" dirty="0" smtClean="0"/>
              <a:t> plate combining technology of time-of-flight and DIRC</a:t>
            </a:r>
          </a:p>
          <a:p>
            <a:pPr lvl="1"/>
            <a:r>
              <a:rPr lang="en-US" dirty="0" smtClean="0"/>
              <a:t>Measure </a:t>
            </a:r>
            <a:r>
              <a:rPr lang="en-US" dirty="0" err="1" smtClean="0"/>
              <a:t>ToF</a:t>
            </a:r>
            <a:r>
              <a:rPr lang="en-US" dirty="0" smtClean="0"/>
              <a:t> of tracks with 10-15 </a:t>
            </a:r>
            <a:r>
              <a:rPr lang="en-US" dirty="0" err="1" smtClean="0"/>
              <a:t>ps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(~70 </a:t>
            </a:r>
            <a:r>
              <a:rPr lang="en-US" dirty="0" err="1" smtClean="0">
                <a:sym typeface="Wingdings"/>
              </a:rPr>
              <a:t>ps</a:t>
            </a:r>
            <a:r>
              <a:rPr lang="en-US" dirty="0" smtClean="0">
                <a:sym typeface="Wingdings"/>
              </a:rPr>
              <a:t> per </a:t>
            </a:r>
            <a:r>
              <a:rPr lang="en-US" dirty="0" err="1" smtClean="0">
                <a:sym typeface="Wingdings"/>
              </a:rPr>
              <a:t>foton</a:t>
            </a:r>
            <a:r>
              <a:rPr lang="en-US" dirty="0" smtClean="0">
                <a:sym typeface="Wingdings"/>
              </a:rPr>
              <a:t>).</a:t>
            </a:r>
          </a:p>
        </p:txBody>
      </p:sp>
      <p:pic>
        <p:nvPicPr>
          <p:cNvPr id="4" name="Picture 3" descr="LHCb general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595" y="0"/>
            <a:ext cx="2581205" cy="130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143000" y="228600"/>
            <a:ext cx="304800" cy="7620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4800" y="228600"/>
            <a:ext cx="228600" cy="6858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153194" y="1294606"/>
            <a:ext cx="4572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 flipH="1" flipV="1">
            <a:off x="1066006" y="1294606"/>
            <a:ext cx="4572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PIDvs-mom2.eps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52400" y="4114800"/>
            <a:ext cx="3200400" cy="2432550"/>
          </a:xfrm>
          <a:prstGeom prst="rect">
            <a:avLst/>
          </a:prstGeom>
        </p:spPr>
      </p:pic>
      <p:pic>
        <p:nvPicPr>
          <p:cNvPr id="10" name="Picture 9" descr="torch1.eps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05200" y="4191000"/>
            <a:ext cx="2560198" cy="2043235"/>
          </a:xfrm>
          <a:prstGeom prst="rect">
            <a:avLst/>
          </a:prstGeom>
        </p:spPr>
      </p:pic>
      <p:pic>
        <p:nvPicPr>
          <p:cNvPr id="11" name="Picture 10" descr="torch2.eps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070968" y="4038600"/>
            <a:ext cx="3073032" cy="25444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1000" y="3733800"/>
            <a:ext cx="27576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K-π separation </a:t>
            </a:r>
            <a:r>
              <a:rPr lang="en-US" sz="1600" dirty="0" err="1" smtClean="0"/>
              <a:t>vs</a:t>
            </a:r>
            <a:r>
              <a:rPr lang="en-US" sz="1600" dirty="0" smtClean="0"/>
              <a:t> </a:t>
            </a:r>
            <a:r>
              <a:rPr lang="en-US" sz="1600" dirty="0" err="1" smtClean="0"/>
              <a:t>p</a:t>
            </a:r>
            <a:r>
              <a:rPr lang="en-US" sz="1600" dirty="0" smtClean="0"/>
              <a:t> in upgrade: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410200" y="3700046"/>
            <a:ext cx="1573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TORCH detector:</a:t>
            </a:r>
            <a:endParaRPr lang="en-US" sz="16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13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Calorimeters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81199"/>
          </a:xfrm>
          <a:solidFill>
            <a:srgbClr val="FFFFCC"/>
          </a:solidFill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ECAL and HCAL are maintained</a:t>
            </a:r>
          </a:p>
          <a:p>
            <a:pPr lvl="1"/>
            <a:r>
              <a:rPr lang="en-US" dirty="0" smtClean="0"/>
              <a:t>Keep all modules &amp; photomultipliers (reduce gain in upgrade)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PS and SPD will be removed 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e/γ</a:t>
            </a:r>
            <a:r>
              <a:rPr lang="en-US" dirty="0" smtClean="0"/>
              <a:t> separation provided by tracker)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Front End electronics modified for lower yield and to allow 40 MHz readout</a:t>
            </a:r>
          </a:p>
        </p:txBody>
      </p:sp>
      <p:pic>
        <p:nvPicPr>
          <p:cNvPr id="4" name="Picture 3" descr="LHCb general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595" y="0"/>
            <a:ext cx="2581205" cy="130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371600" y="152400"/>
            <a:ext cx="304800" cy="9906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Digital-Proto.eps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410200" y="4036016"/>
            <a:ext cx="3307195" cy="24663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4000" y="3581400"/>
            <a:ext cx="3295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digital electronics prototype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rot="5400000" flipH="1" flipV="1">
            <a:off x="1294606" y="1447006"/>
            <a:ext cx="4572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ECAL.eps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90600" y="4061012"/>
            <a:ext cx="2743200" cy="24204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14400" y="3657600"/>
            <a:ext cx="1592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ASIC prototype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14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1"/>
            <a:ext cx="8458200" cy="2057399"/>
          </a:xfrm>
          <a:solidFill>
            <a:srgbClr val="FFFFCC"/>
          </a:solidFill>
        </p:spPr>
        <p:txBody>
          <a:bodyPr>
            <a:normAutofit fontScale="55000" lnSpcReduction="20000"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Muon</a:t>
            </a:r>
            <a:r>
              <a:rPr lang="en-US" dirty="0" smtClean="0">
                <a:solidFill>
                  <a:srgbClr val="0000FF"/>
                </a:solidFill>
              </a:rPr>
              <a:t> detectors are already read out at 40 MHz in current L0 trigger</a:t>
            </a:r>
          </a:p>
          <a:p>
            <a:pPr lvl="1"/>
            <a:r>
              <a:rPr lang="en-US" dirty="0" smtClean="0"/>
              <a:t>Front end electronics can be kept</a:t>
            </a:r>
          </a:p>
          <a:p>
            <a:pPr lvl="1"/>
            <a:r>
              <a:rPr lang="en-US" dirty="0" smtClean="0"/>
              <a:t>Remove detector M1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Performance at higher occupancy: OK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Investigations: </a:t>
            </a:r>
          </a:p>
          <a:p>
            <a:pPr lvl="1"/>
            <a:r>
              <a:rPr lang="en-US" dirty="0" smtClean="0"/>
              <a:t>MWPC aging : tested at CERN to 10</a:t>
            </a:r>
            <a:r>
              <a:rPr lang="en-US" baseline="30000" dirty="0" smtClean="0"/>
              <a:t>33</a:t>
            </a:r>
            <a:r>
              <a:rPr lang="en-US" dirty="0" smtClean="0"/>
              <a:t> level and 50 fb</a:t>
            </a:r>
            <a:r>
              <a:rPr lang="en-US" baseline="30000" dirty="0" smtClean="0"/>
              <a:t>-1</a:t>
            </a:r>
            <a:r>
              <a:rPr lang="en-US" dirty="0" smtClean="0"/>
              <a:t>, </a:t>
            </a:r>
          </a:p>
          <a:p>
            <a:pPr lvl="1"/>
            <a:r>
              <a:rPr lang="en-US" dirty="0" smtClean="0"/>
              <a:t>Rate capabilities for HV being investigated</a:t>
            </a:r>
          </a:p>
          <a:p>
            <a:pPr lvl="2"/>
            <a:r>
              <a:rPr lang="en-US" dirty="0" err="1" smtClean="0">
                <a:solidFill>
                  <a:srgbClr val="660066"/>
                </a:solidFill>
              </a:rPr>
              <a:t>Malter</a:t>
            </a:r>
            <a:r>
              <a:rPr lang="en-US" dirty="0" smtClean="0">
                <a:solidFill>
                  <a:srgbClr val="660066"/>
                </a:solidFill>
              </a:rPr>
              <a:t> like effect that can be cured by conditioning the chambers, </a:t>
            </a:r>
          </a:p>
        </p:txBody>
      </p:sp>
      <p:pic>
        <p:nvPicPr>
          <p:cNvPr id="4" name="Picture 3" descr="LHCb general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595" y="0"/>
            <a:ext cx="2581205" cy="130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676400" y="152400"/>
            <a:ext cx="457200" cy="99060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muid1.eps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4800" y="4114800"/>
            <a:ext cx="3924161" cy="2590800"/>
          </a:xfrm>
          <a:prstGeom prst="rect">
            <a:avLst/>
          </a:prstGeom>
        </p:spPr>
      </p:pic>
      <p:pic>
        <p:nvPicPr>
          <p:cNvPr id="7" name="Picture 6" descr="muid2.eps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16893" y="4137908"/>
            <a:ext cx="3893708" cy="25676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0" y="3776246"/>
            <a:ext cx="29290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J/ψ </a:t>
            </a:r>
            <a:r>
              <a:rPr lang="en-US" sz="1600" dirty="0" err="1" smtClean="0">
                <a:sym typeface="Wingdings"/>
              </a:rPr>
              <a:t>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dirty="0" err="1" smtClean="0">
                <a:sym typeface="Wingdings"/>
              </a:rPr>
              <a:t>μ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baseline="30000" dirty="0" smtClean="0">
                <a:sym typeface="Wingdings"/>
              </a:rPr>
              <a:t>+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dirty="0" err="1" smtClean="0">
                <a:sym typeface="Wingdings"/>
              </a:rPr>
              <a:t>μ</a:t>
            </a:r>
            <a:r>
              <a:rPr lang="en-US" sz="1600" baseline="30000" dirty="0" smtClean="0">
                <a:sym typeface="Wingdings"/>
              </a:rPr>
              <a:t> –</a:t>
            </a:r>
            <a:r>
              <a:rPr lang="en-US" sz="1600" dirty="0" smtClean="0">
                <a:sym typeface="Wingdings"/>
              </a:rPr>
              <a:t> for single PV events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724400" y="3776246"/>
            <a:ext cx="33996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J/ψ </a:t>
            </a:r>
            <a:r>
              <a:rPr lang="en-US" sz="1600" dirty="0" err="1" smtClean="0">
                <a:sym typeface="Wingdings"/>
              </a:rPr>
              <a:t>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dirty="0" err="1" smtClean="0">
                <a:sym typeface="Wingdings"/>
              </a:rPr>
              <a:t>μ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baseline="30000" dirty="0" smtClean="0">
                <a:sym typeface="Wingdings"/>
              </a:rPr>
              <a:t>+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dirty="0" err="1" smtClean="0">
                <a:sym typeface="Wingdings"/>
              </a:rPr>
              <a:t>μ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baseline="30000" dirty="0" smtClean="0">
                <a:sym typeface="Wingdings"/>
              </a:rPr>
              <a:t>–</a:t>
            </a:r>
            <a:r>
              <a:rPr lang="en-US" sz="1600" dirty="0" smtClean="0">
                <a:sym typeface="Wingdings"/>
              </a:rPr>
              <a:t> for events with &lt;PV&gt;=2.3</a:t>
            </a:r>
            <a:endParaRPr lang="en-US" sz="1600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1675605" y="1370806"/>
            <a:ext cx="4572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15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Collaboration preparing the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864779"/>
            <a:ext cx="9188450" cy="591702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16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LHCb</a:t>
            </a:r>
            <a:r>
              <a:rPr lang="en-US" smtClean="0"/>
              <a:t> Upgrade Physics </a:t>
            </a:r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4648200" cy="4525963"/>
          </a:xfrm>
          <a:solidFill>
            <a:srgbClr val="FFFFCC"/>
          </a:solidFill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Quark </a:t>
            </a:r>
            <a:r>
              <a:rPr lang="en-US" dirty="0" err="1" smtClean="0">
                <a:solidFill>
                  <a:srgbClr val="0000FF"/>
                </a:solidFill>
              </a:rPr>
              <a:t>Flavour</a:t>
            </a:r>
            <a:r>
              <a:rPr lang="en-US" dirty="0" smtClean="0">
                <a:solidFill>
                  <a:srgbClr val="0000FF"/>
                </a:solidFill>
              </a:rPr>
              <a:t> Physics</a:t>
            </a:r>
          </a:p>
          <a:p>
            <a:pPr lvl="1"/>
            <a:r>
              <a:rPr lang="en-US" dirty="0" smtClean="0"/>
              <a:t>CPV in </a:t>
            </a:r>
            <a:r>
              <a:rPr lang="en-US" dirty="0" err="1" smtClean="0"/>
              <a:t>b</a:t>
            </a:r>
            <a:r>
              <a:rPr lang="en-US" dirty="0" smtClean="0"/>
              <a:t>-decays:</a:t>
            </a:r>
          </a:p>
          <a:p>
            <a:pPr lvl="2"/>
            <a:r>
              <a:rPr lang="en-US" dirty="0" smtClean="0"/>
              <a:t>in B</a:t>
            </a:r>
            <a:r>
              <a:rPr lang="en-US" baseline="-25000" dirty="0" smtClean="0"/>
              <a:t>s</a:t>
            </a:r>
            <a:r>
              <a:rPr lang="en-US" dirty="0" smtClean="0"/>
              <a:t> oscillations</a:t>
            </a:r>
          </a:p>
          <a:p>
            <a:pPr lvl="2"/>
            <a:r>
              <a:rPr lang="en-US" dirty="0" smtClean="0"/>
              <a:t>in charmless </a:t>
            </a:r>
            <a:r>
              <a:rPr lang="en-US" dirty="0" err="1" smtClean="0"/>
              <a:t>hadronic</a:t>
            </a:r>
            <a:r>
              <a:rPr lang="en-US" dirty="0" smtClean="0"/>
              <a:t> decays</a:t>
            </a:r>
          </a:p>
          <a:p>
            <a:pPr lvl="2"/>
            <a:r>
              <a:rPr lang="en-US" dirty="0" smtClean="0"/>
              <a:t>measurement of gamma</a:t>
            </a:r>
          </a:p>
          <a:p>
            <a:pPr lvl="1"/>
            <a:r>
              <a:rPr lang="en-US" dirty="0" smtClean="0"/>
              <a:t>Rare </a:t>
            </a:r>
            <a:r>
              <a:rPr lang="en-US" dirty="0" err="1" smtClean="0"/>
              <a:t>b</a:t>
            </a:r>
            <a:r>
              <a:rPr lang="en-US" dirty="0" smtClean="0"/>
              <a:t>-decays</a:t>
            </a:r>
          </a:p>
          <a:p>
            <a:pPr lvl="1"/>
            <a:r>
              <a:rPr lang="en-US" dirty="0" smtClean="0"/>
              <a:t>Charm Physics</a:t>
            </a:r>
          </a:p>
          <a:p>
            <a:pPr lvl="8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Lepton </a:t>
            </a:r>
            <a:r>
              <a:rPr lang="en-US" dirty="0" err="1" smtClean="0">
                <a:solidFill>
                  <a:srgbClr val="0000FF"/>
                </a:solidFill>
              </a:rPr>
              <a:t>Flavour</a:t>
            </a:r>
            <a:r>
              <a:rPr lang="en-US" dirty="0" smtClean="0">
                <a:solidFill>
                  <a:srgbClr val="0000FF"/>
                </a:solidFill>
              </a:rPr>
              <a:t> Physics</a:t>
            </a:r>
          </a:p>
          <a:p>
            <a:pPr lvl="1"/>
            <a:r>
              <a:rPr lang="en-US" dirty="0" smtClean="0"/>
              <a:t>Searches for </a:t>
            </a:r>
            <a:r>
              <a:rPr lang="en-US" dirty="0" err="1" smtClean="0"/>
              <a:t>Majorana</a:t>
            </a:r>
            <a:r>
              <a:rPr lang="en-US" dirty="0" smtClean="0"/>
              <a:t> neutrinos</a:t>
            </a:r>
          </a:p>
          <a:p>
            <a:pPr lvl="1"/>
            <a:r>
              <a:rPr lang="en-US" dirty="0" smtClean="0"/>
              <a:t>Lepton </a:t>
            </a:r>
            <a:r>
              <a:rPr lang="en-US" dirty="0" err="1" smtClean="0"/>
              <a:t>Flavour</a:t>
            </a:r>
            <a:r>
              <a:rPr lang="en-US" dirty="0" smtClean="0"/>
              <a:t> Violating tau decays</a:t>
            </a:r>
          </a:p>
          <a:p>
            <a:pPr lvl="8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Physics Beyond </a:t>
            </a:r>
            <a:r>
              <a:rPr lang="en-US" dirty="0" err="1" smtClean="0">
                <a:solidFill>
                  <a:srgbClr val="0000FF"/>
                </a:solidFill>
              </a:rPr>
              <a:t>Flavour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Electroweak Physics</a:t>
            </a:r>
          </a:p>
          <a:p>
            <a:pPr lvl="1"/>
            <a:r>
              <a:rPr lang="en-US" dirty="0" smtClean="0"/>
              <a:t>Exotics</a:t>
            </a:r>
          </a:p>
          <a:p>
            <a:pPr lvl="1"/>
            <a:r>
              <a:rPr lang="en-US" dirty="0" smtClean="0"/>
              <a:t>Central Exclusive Production</a:t>
            </a:r>
            <a:endParaRPr lang="en-US" dirty="0"/>
          </a:p>
        </p:txBody>
      </p:sp>
      <p:pic>
        <p:nvPicPr>
          <p:cNvPr id="4" name="Content Placeholder 3" descr="cross-section-all-C3-3-small.eps"/>
          <p:cNvPicPr>
            <a:picLocks noChangeAspect="1"/>
          </p:cNvPicPr>
          <p:nvPr/>
        </p:nvPicPr>
        <p:blipFill>
          <a:blip r:embed="rId3" cstate="screen"/>
          <a:srcRect l="-3461" r="-3461"/>
          <a:stretch>
            <a:fillRect/>
          </a:stretch>
        </p:blipFill>
        <p:spPr>
          <a:xfrm>
            <a:off x="4682864" y="1295400"/>
            <a:ext cx="4232535" cy="2327731"/>
          </a:xfrm>
          <a:prstGeom prst="rect">
            <a:avLst/>
          </a:prstGeom>
        </p:spPr>
      </p:pic>
      <p:pic>
        <p:nvPicPr>
          <p:cNvPr id="5" name="Picture 4" descr="Bs2JpsiPhi_Run72330_Evt78621879_v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128262" y="4078387"/>
            <a:ext cx="3710938" cy="26272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81600" y="990600"/>
            <a:ext cx="3474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 cross section from </a:t>
            </a:r>
            <a:r>
              <a:rPr lang="en-US" dirty="0" err="1" smtClean="0"/>
              <a:t>semileptonics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89368" y="3733800"/>
            <a:ext cx="2797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>
                <a:sym typeface="Wingdings"/>
              </a:rPr>
              <a:t>J/ψ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latin typeface="Lucida Grande"/>
                <a:ea typeface="Lucida Grande"/>
                <a:cs typeface="Lucida Grande"/>
                <a:sym typeface="Wingdings"/>
              </a:rPr>
              <a:t>ϕ</a:t>
            </a:r>
            <a:r>
              <a:rPr lang="en-US" dirty="0" smtClean="0">
                <a:sym typeface="Wingdings"/>
              </a:rPr>
              <a:t> event candidate: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81600" y="838200"/>
            <a:ext cx="27343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solidFill>
                  <a:srgbClr val="000090"/>
                </a:solidFill>
              </a:rPr>
              <a:t>Phys.Lett.B</a:t>
            </a:r>
            <a:r>
              <a:rPr lang="en-US" sz="1000" b="1" dirty="0" smtClean="0">
                <a:solidFill>
                  <a:srgbClr val="000090"/>
                </a:solidFill>
              </a:rPr>
              <a:t> 694 (2010) 209 ; arXiv:1009.2731v2 </a:t>
            </a:r>
            <a:endParaRPr lang="en-US" sz="1000" b="1" dirty="0">
              <a:solidFill>
                <a:srgbClr val="00009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17</a:t>
            </a:fld>
            <a:endParaRPr lang="nl-N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438400" y="1600200"/>
            <a:ext cx="4713650" cy="70788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00FF"/>
                </a:solidFill>
              </a:rPr>
              <a:t>Quark </a:t>
            </a:r>
            <a:r>
              <a:rPr lang="en-US" sz="4000" dirty="0" err="1" smtClean="0">
                <a:solidFill>
                  <a:srgbClr val="0000FF"/>
                </a:solidFill>
              </a:rPr>
              <a:t>Flavour</a:t>
            </a:r>
            <a:r>
              <a:rPr lang="en-US" sz="4000" dirty="0" smtClean="0">
                <a:solidFill>
                  <a:srgbClr val="0000FF"/>
                </a:solidFill>
              </a:rPr>
              <a:t> Physics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18</a:t>
            </a:fld>
            <a:endParaRPr lang="nl-NL" dirty="0"/>
          </a:p>
        </p:txBody>
      </p:sp>
      <p:pic>
        <p:nvPicPr>
          <p:cNvPr id="10" name="Picture 9" descr="funny-banana-bike-pi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895600"/>
            <a:ext cx="5041900" cy="327154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latin typeface="Lucida Grande"/>
                <a:ea typeface="Lucida Grande"/>
                <a:cs typeface="Lucida Grande"/>
              </a:rPr>
              <a:t>ϕ</a:t>
            </a:r>
            <a:r>
              <a:rPr lang="en-US" baseline="-25000" dirty="0" err="1" smtClean="0"/>
              <a:t>s</a:t>
            </a:r>
            <a:r>
              <a:rPr lang="en-US" baseline="-25000" dirty="0" smtClean="0"/>
              <a:t> </a:t>
            </a:r>
            <a:r>
              <a:rPr lang="en-US" dirty="0" smtClean="0"/>
              <a:t> : Mixing induced CPV in B</a:t>
            </a:r>
            <a:r>
              <a:rPr lang="en-US" baseline="-25000" dirty="0" smtClean="0"/>
              <a:t>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14400"/>
            <a:ext cx="5257800" cy="3276600"/>
          </a:xfrm>
          <a:solidFill>
            <a:srgbClr val="FFFFCC"/>
          </a:solidFill>
        </p:spPr>
        <p:txBody>
          <a:bodyPr>
            <a:normAutofit fontScale="55000" lnSpcReduction="20000"/>
          </a:bodyPr>
          <a:lstStyle/>
          <a:p>
            <a:r>
              <a:rPr lang="en-US" u="sng" dirty="0" smtClean="0">
                <a:solidFill>
                  <a:srgbClr val="0000FF"/>
                </a:solidFill>
              </a:rPr>
              <a:t>Phase 1</a:t>
            </a:r>
            <a:r>
              <a:rPr lang="en-US" dirty="0" smtClean="0">
                <a:solidFill>
                  <a:srgbClr val="0000FF"/>
                </a:solidFill>
              </a:rPr>
              <a:t>: 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	Observe NP in </a:t>
            </a:r>
            <a:r>
              <a:rPr lang="en-US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aseline="-25000" dirty="0" err="1" smtClean="0">
                <a:solidFill>
                  <a:srgbClr val="0000FF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 with </a:t>
            </a:r>
            <a:r>
              <a:rPr lang="en-US" dirty="0" err="1" smtClean="0">
                <a:solidFill>
                  <a:srgbClr val="0000FF"/>
                </a:solidFill>
              </a:rPr>
              <a:t>B</a:t>
            </a:r>
            <a:r>
              <a:rPr lang="en-US" baseline="-25000" dirty="0" err="1" smtClean="0">
                <a:solidFill>
                  <a:srgbClr val="0000FF"/>
                </a:solidFill>
              </a:rPr>
              <a:t>s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 err="1" smtClean="0">
                <a:solidFill>
                  <a:srgbClr val="0000FF"/>
                </a:solidFill>
              </a:rPr>
              <a:t>J/ψ</a:t>
            </a:r>
            <a:r>
              <a:rPr lang="en-US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dirty="0" smtClean="0">
                <a:solidFill>
                  <a:srgbClr val="0000FF"/>
                </a:solidFill>
              </a:rPr>
              <a:t> if larger than 3xSM</a:t>
            </a:r>
          </a:p>
          <a:p>
            <a:pPr lvl="8"/>
            <a:endParaRPr lang="en-US" dirty="0" smtClean="0">
              <a:solidFill>
                <a:srgbClr val="0000FF"/>
              </a:solidFill>
            </a:endParaRPr>
          </a:p>
          <a:p>
            <a:r>
              <a:rPr lang="en-US" u="sng" dirty="0" smtClean="0">
                <a:solidFill>
                  <a:srgbClr val="0000FF"/>
                </a:solidFill>
              </a:rPr>
              <a:t>Phase 2</a:t>
            </a:r>
            <a:r>
              <a:rPr lang="en-US" dirty="0" smtClean="0">
                <a:solidFill>
                  <a:srgbClr val="0000FF"/>
                </a:solidFill>
              </a:rPr>
              <a:t>: 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	Beyond SM precision measurement: σ≈0.006</a:t>
            </a:r>
          </a:p>
          <a:p>
            <a:pPr lvl="1"/>
            <a:r>
              <a:rPr lang="en-US" dirty="0" smtClean="0"/>
              <a:t>Add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/>
              <a:t>D</a:t>
            </a:r>
            <a:r>
              <a:rPr lang="en-US" baseline="-25000" dirty="0" err="1" smtClean="0"/>
              <a:t>s</a:t>
            </a:r>
            <a:r>
              <a:rPr lang="en-US" baseline="30000" dirty="0" err="1" smtClean="0"/>
              <a:t>+</a:t>
            </a:r>
            <a:r>
              <a:rPr lang="en-US" dirty="0" err="1" smtClean="0"/>
              <a:t>D</a:t>
            </a:r>
            <a:r>
              <a:rPr lang="en-US" baseline="-25000" dirty="0" err="1" smtClean="0"/>
              <a:t>s</a:t>
            </a:r>
            <a:r>
              <a:rPr lang="en-US" baseline="30000" dirty="0" smtClean="0"/>
              <a:t>-</a:t>
            </a:r>
            <a:r>
              <a:rPr lang="en-US" dirty="0" smtClean="0"/>
              <a:t> and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/>
              <a:t>J/ψ</a:t>
            </a:r>
            <a:r>
              <a:rPr lang="en-US" dirty="0" smtClean="0"/>
              <a:t> f</a:t>
            </a:r>
            <a:r>
              <a:rPr lang="en-US" baseline="-25000" dirty="0" smtClean="0"/>
              <a:t>0</a:t>
            </a:r>
            <a:r>
              <a:rPr lang="en-US" dirty="0" smtClean="0"/>
              <a:t> (pure CP states)</a:t>
            </a:r>
          </a:p>
          <a:p>
            <a:pPr lvl="1"/>
            <a:r>
              <a:rPr lang="en-US" dirty="0" smtClean="0"/>
              <a:t>Fit S-wave K</a:t>
            </a:r>
            <a:r>
              <a:rPr lang="en-US" baseline="30000" dirty="0" smtClean="0"/>
              <a:t>+</a:t>
            </a:r>
            <a:r>
              <a:rPr lang="en-US" dirty="0" smtClean="0"/>
              <a:t>K</a:t>
            </a:r>
            <a:r>
              <a:rPr lang="en-US" baseline="30000" dirty="0" smtClean="0"/>
              <a:t>-</a:t>
            </a:r>
            <a:r>
              <a:rPr lang="en-US" dirty="0" smtClean="0"/>
              <a:t> contributions (5-10%)</a:t>
            </a: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Biased </a:t>
            </a:r>
            <a:r>
              <a:rPr lang="en-US" dirty="0" smtClean="0">
                <a:solidFill>
                  <a:srgbClr val="660066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aseline="-25000" dirty="0" smtClean="0">
                <a:solidFill>
                  <a:srgbClr val="660066"/>
                </a:solidFill>
              </a:rPr>
              <a:t>S </a:t>
            </a:r>
            <a:r>
              <a:rPr lang="en-US" dirty="0" smtClean="0">
                <a:solidFill>
                  <a:srgbClr val="660066"/>
                </a:solidFill>
              </a:rPr>
              <a:t>if ignored</a:t>
            </a:r>
          </a:p>
          <a:p>
            <a:pPr lvl="2">
              <a:buNone/>
            </a:pPr>
            <a:r>
              <a:rPr lang="en-US" sz="2080" dirty="0" smtClean="0">
                <a:solidFill>
                  <a:srgbClr val="660066"/>
                </a:solidFill>
              </a:rPr>
              <a:t>	S. Stone and L. Zhang, Phys. Rev. D 79 (2009) 074024</a:t>
            </a:r>
          </a:p>
          <a:p>
            <a:pPr lvl="1"/>
            <a:r>
              <a:rPr lang="en-US" dirty="0" smtClean="0"/>
              <a:t>Study suppressed penguin SM </a:t>
            </a:r>
            <a:r>
              <a:rPr lang="en-US" dirty="0" err="1" smtClean="0"/>
              <a:t>contrib</a:t>
            </a:r>
            <a:r>
              <a:rPr lang="en-US" dirty="0" smtClean="0"/>
              <a:t> with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/>
              <a:t>J/ψ</a:t>
            </a:r>
            <a:r>
              <a:rPr lang="en-US" dirty="0" smtClean="0"/>
              <a:t> K*</a:t>
            </a: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S. Faller et al, Phys. Rev. D 709 (2009) 014005;  K. De </a:t>
            </a:r>
            <a:r>
              <a:rPr lang="en-US" dirty="0" err="1" smtClean="0">
                <a:solidFill>
                  <a:srgbClr val="660066"/>
                </a:solidFill>
              </a:rPr>
              <a:t>Bruyn</a:t>
            </a:r>
            <a:r>
              <a:rPr lang="en-US" dirty="0" smtClean="0">
                <a:solidFill>
                  <a:srgbClr val="660066"/>
                </a:solidFill>
              </a:rPr>
              <a:t> et al, arXiv:1012.0840</a:t>
            </a:r>
          </a:p>
          <a:p>
            <a:pPr lvl="3">
              <a:buNone/>
            </a:pPr>
            <a:r>
              <a:rPr lang="en-US" sz="1730" dirty="0" smtClean="0">
                <a:solidFill>
                  <a:srgbClr val="660066"/>
                </a:solidFill>
              </a:rPr>
              <a:t>	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>
              <a:solidFill>
                <a:srgbClr val="0000FF"/>
              </a:solidFill>
            </a:endParaRPr>
          </a:p>
        </p:txBody>
      </p:sp>
      <p:pic>
        <p:nvPicPr>
          <p:cNvPr id="4" name="Picture 3" descr="B_s0_mass_tcut.eps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57800" y="1101876"/>
            <a:ext cx="3886200" cy="2631924"/>
          </a:xfrm>
          <a:prstGeom prst="rect">
            <a:avLst/>
          </a:prstGeom>
        </p:spPr>
      </p:pic>
      <p:pic>
        <p:nvPicPr>
          <p:cNvPr id="5" name="Picture 4" descr="Jpsif0_bsmass-RS.eps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425052" y="4419600"/>
            <a:ext cx="3345051" cy="228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86400" y="4111823"/>
            <a:ext cx="3657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</a:t>
            </a:r>
            <a:r>
              <a:rPr lang="en-US" sz="1400" baseline="-25000" dirty="0" smtClean="0"/>
              <a:t>0</a:t>
            </a:r>
            <a:r>
              <a:rPr lang="en-US" sz="1400" dirty="0" smtClean="0"/>
              <a:t> resonance: |M(π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π</a:t>
            </a:r>
            <a:r>
              <a:rPr lang="en-US" sz="1400" baseline="30000" dirty="0" smtClean="0"/>
              <a:t>–</a:t>
            </a:r>
            <a:r>
              <a:rPr lang="en-US" sz="1400" dirty="0" smtClean="0"/>
              <a:t>) – 980 </a:t>
            </a:r>
            <a:r>
              <a:rPr lang="en-US" sz="1400" dirty="0" err="1" smtClean="0"/>
              <a:t>MeV</a:t>
            </a:r>
            <a:r>
              <a:rPr lang="en-US" sz="1400" dirty="0" smtClean="0"/>
              <a:t> | &lt; 90 </a:t>
            </a:r>
            <a:r>
              <a:rPr lang="en-US" sz="1400" dirty="0" err="1" smtClean="0"/>
              <a:t>MeV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417718" y="4505980"/>
            <a:ext cx="13452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</a:t>
            </a:r>
            <a:r>
              <a:rPr lang="en-US" sz="1400" baseline="-25000" dirty="0" smtClean="0"/>
              <a:t>S</a:t>
            </a:r>
            <a:r>
              <a:rPr lang="en-US" sz="1400" dirty="0" smtClean="0">
                <a:sym typeface="Wingdings"/>
              </a:rPr>
              <a:t> J/ψ f</a:t>
            </a:r>
            <a:r>
              <a:rPr lang="en-US" sz="1400" baseline="-25000" dirty="0" smtClean="0">
                <a:sym typeface="Wingdings"/>
              </a:rPr>
              <a:t>0</a:t>
            </a:r>
            <a:r>
              <a:rPr lang="en-US" sz="1400" dirty="0" smtClean="0">
                <a:sym typeface="Wingdings"/>
              </a:rPr>
              <a:t>(980) </a:t>
            </a:r>
          </a:p>
          <a:p>
            <a:r>
              <a:rPr lang="en-US" sz="1400" dirty="0" smtClean="0">
                <a:sym typeface="Wingdings"/>
              </a:rPr>
              <a:t>33 pb</a:t>
            </a:r>
            <a:r>
              <a:rPr lang="en-US" sz="1400" baseline="30000" dirty="0" smtClean="0">
                <a:sym typeface="Wingdings"/>
              </a:rPr>
              <a:t>-1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15200" y="5105400"/>
            <a:ext cx="14848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000090"/>
                </a:solidFill>
              </a:rPr>
              <a:t>arXiv:1102.0206 </a:t>
            </a:r>
          </a:p>
          <a:p>
            <a:r>
              <a:rPr lang="en-US" sz="1100" b="1" dirty="0" err="1" smtClean="0">
                <a:solidFill>
                  <a:srgbClr val="000090"/>
                </a:solidFill>
              </a:rPr>
              <a:t>Phys.Lett.B</a:t>
            </a:r>
            <a:r>
              <a:rPr lang="en-US" sz="1100" b="1" dirty="0" smtClean="0">
                <a:solidFill>
                  <a:srgbClr val="000090"/>
                </a:solidFill>
              </a:rPr>
              <a:t> 698 (2011)</a:t>
            </a:r>
            <a:endParaRPr lang="en-US" sz="1100" b="1" dirty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000" y="762000"/>
            <a:ext cx="1298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>
                <a:sym typeface="Wingdings"/>
              </a:rPr>
              <a:t>J/ψ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latin typeface="Lucida Grande"/>
                <a:ea typeface="Lucida Grande"/>
                <a:cs typeface="Lucida Grande"/>
                <a:sym typeface="Wingdings"/>
              </a:rPr>
              <a:t>ϕ</a:t>
            </a:r>
            <a:r>
              <a:rPr lang="en-US" dirty="0" smtClean="0">
                <a:latin typeface="Lucida Grande"/>
                <a:ea typeface="Lucida Grande"/>
                <a:cs typeface="Lucida Grande"/>
                <a:sym typeface="Wingdings"/>
              </a:rPr>
              <a:t> 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69472" y="3810000"/>
            <a:ext cx="127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>
                <a:sym typeface="Wingdings"/>
              </a:rPr>
              <a:t>J/ψ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latin typeface="Lucida Grande"/>
                <a:ea typeface="Lucida Grande"/>
                <a:cs typeface="Lucida Grande"/>
                <a:sym typeface="Wingdings"/>
              </a:rPr>
              <a:t>f</a:t>
            </a:r>
            <a:r>
              <a:rPr lang="en-US" baseline="-25000" dirty="0" smtClean="0">
                <a:latin typeface="Lucida Grande"/>
                <a:ea typeface="Lucida Grande"/>
                <a:cs typeface="Lucida Grande"/>
                <a:sym typeface="Wingdings"/>
              </a:rPr>
              <a:t>0 </a:t>
            </a:r>
            <a:r>
              <a:rPr lang="en-US" dirty="0" smtClean="0">
                <a:latin typeface="Lucida Grande"/>
                <a:ea typeface="Lucida Grande"/>
                <a:cs typeface="Lucida Grande"/>
                <a:sym typeface="Wingdings"/>
              </a:rPr>
              <a:t>: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19</a:t>
            </a:fld>
            <a:endParaRPr lang="nl-NL" dirty="0"/>
          </a:p>
        </p:txBody>
      </p:sp>
      <p:sp>
        <p:nvSpPr>
          <p:cNvPr id="14" name="TextBox 13"/>
          <p:cNvSpPr txBox="1"/>
          <p:nvPr/>
        </p:nvSpPr>
        <p:spPr>
          <a:xfrm>
            <a:off x="7322600" y="838200"/>
            <a:ext cx="14404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000090"/>
                </a:solidFill>
              </a:rPr>
              <a:t>LHCb-CONF-2011-002</a:t>
            </a:r>
          </a:p>
        </p:txBody>
      </p:sp>
      <p:pic>
        <p:nvPicPr>
          <p:cNvPr id="16" name="Picture 15" descr="BsJpsiKstar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" y="4457700"/>
            <a:ext cx="3575050" cy="23241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520980" y="4191000"/>
            <a:ext cx="14414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000090"/>
                </a:solidFill>
              </a:rPr>
              <a:t>LHCb-CONF-2011-025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8783" y="4114800"/>
            <a:ext cx="1306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/>
              <a:t>J/ψ</a:t>
            </a:r>
            <a:r>
              <a:rPr lang="en-US" dirty="0" smtClean="0"/>
              <a:t> K*</a:t>
            </a:r>
            <a:r>
              <a:rPr lang="en-US" baseline="30000" dirty="0" smtClean="0"/>
              <a:t> </a:t>
            </a:r>
            <a:r>
              <a:rPr lang="en-US" dirty="0" smtClean="0"/>
              <a:t>: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</a:t>
            </a:r>
            <a:r>
              <a:rPr lang="en-US" dirty="0" err="1" smtClean="0"/>
              <a:t>LHCb</a:t>
            </a:r>
            <a:r>
              <a:rPr lang="en-US" dirty="0" smtClean="0"/>
              <a:t> (“Phase-1”)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343400"/>
            <a:ext cx="8153400" cy="2239963"/>
          </a:xfrm>
          <a:solidFill>
            <a:srgbClr val="FFFFCC"/>
          </a:solidFill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Mission of current </a:t>
            </a:r>
            <a:r>
              <a:rPr lang="en-US" dirty="0" err="1" smtClean="0">
                <a:solidFill>
                  <a:srgbClr val="0000FF"/>
                </a:solidFill>
              </a:rPr>
              <a:t>LHCb</a:t>
            </a:r>
            <a:r>
              <a:rPr lang="en-US" dirty="0" smtClean="0">
                <a:solidFill>
                  <a:srgbClr val="0000FF"/>
                </a:solidFill>
              </a:rPr>
              <a:t>:</a:t>
            </a:r>
          </a:p>
          <a:p>
            <a:pPr lvl="1"/>
            <a:r>
              <a:rPr lang="en-US" dirty="0" smtClean="0"/>
              <a:t>Indirect search for new physics via CP asymmetries and rare decays</a:t>
            </a:r>
          </a:p>
          <a:p>
            <a:pPr lvl="1"/>
            <a:r>
              <a:rPr lang="en-US" dirty="0" smtClean="0"/>
              <a:t>Focus on </a:t>
            </a:r>
            <a:r>
              <a:rPr lang="en-US" dirty="0" err="1" smtClean="0"/>
              <a:t>flavour</a:t>
            </a:r>
            <a:r>
              <a:rPr lang="en-US" dirty="0" smtClean="0"/>
              <a:t> physics with </a:t>
            </a:r>
            <a:r>
              <a:rPr lang="en-US" dirty="0" err="1" smtClean="0"/>
              <a:t>b</a:t>
            </a:r>
            <a:r>
              <a:rPr lang="en-US" dirty="0" smtClean="0"/>
              <a:t> and </a:t>
            </a:r>
            <a:r>
              <a:rPr lang="en-US" dirty="0" err="1" smtClean="0"/>
              <a:t>c</a:t>
            </a:r>
            <a:r>
              <a:rPr lang="en-US" dirty="0" smtClean="0"/>
              <a:t> decays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Until recently physics potential based on MC predictions</a:t>
            </a:r>
          </a:p>
          <a:p>
            <a:pPr lvl="1"/>
            <a:r>
              <a:rPr lang="en-US" dirty="0" smtClean="0"/>
              <a:t>Measurement sensitivities in “roadmap” documents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Since this winter (results in this conf) extrapolate from real data</a:t>
            </a:r>
          </a:p>
          <a:p>
            <a:pPr lvl="1"/>
            <a:r>
              <a:rPr lang="en-US" dirty="0" smtClean="0"/>
              <a:t>Roadmap expectations being validated/calibrated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LHCb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u="sng" dirty="0" smtClean="0">
                <a:solidFill>
                  <a:srgbClr val="0000FF"/>
                </a:solidFill>
              </a:rPr>
              <a:t>Phase-1</a:t>
            </a:r>
            <a:r>
              <a:rPr lang="en-US" dirty="0" smtClean="0">
                <a:solidFill>
                  <a:srgbClr val="0000FF"/>
                </a:solidFill>
              </a:rPr>
              <a:t>: Collect ~5 fb</a:t>
            </a:r>
            <a:r>
              <a:rPr lang="en-US" baseline="30000" dirty="0" smtClean="0">
                <a:solidFill>
                  <a:srgbClr val="0000FF"/>
                </a:solidFill>
              </a:rPr>
              <a:t>-1 </a:t>
            </a:r>
            <a:r>
              <a:rPr lang="en-US" dirty="0" smtClean="0">
                <a:solidFill>
                  <a:srgbClr val="0000FF"/>
                </a:solidFill>
              </a:rPr>
              <a:t>before 2</a:t>
            </a:r>
            <a:r>
              <a:rPr lang="en-US" baseline="30000" dirty="0" smtClean="0">
                <a:solidFill>
                  <a:srgbClr val="0000FF"/>
                </a:solidFill>
              </a:rPr>
              <a:t>nd</a:t>
            </a:r>
            <a:r>
              <a:rPr lang="en-US" dirty="0" smtClean="0">
                <a:solidFill>
                  <a:srgbClr val="0000FF"/>
                </a:solidFill>
              </a:rPr>
              <a:t> LHC shutdown 2017</a:t>
            </a:r>
          </a:p>
          <a:p>
            <a:pPr lvl="1"/>
            <a:endParaRPr lang="en-US" dirty="0"/>
          </a:p>
        </p:txBody>
      </p:sp>
      <p:pic>
        <p:nvPicPr>
          <p:cNvPr id="4" name="Picture 3" descr="lhcb_det2.eps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95600" y="914400"/>
            <a:ext cx="6173829" cy="3429000"/>
          </a:xfrm>
          <a:prstGeom prst="rect">
            <a:avLst/>
          </a:prstGeom>
        </p:spPr>
      </p:pic>
      <p:pic>
        <p:nvPicPr>
          <p:cNvPr id="6" name="Picture 1028" descr="liv01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990600"/>
            <a:ext cx="273032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2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BstoDspi-PhiPi.eps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00600" y="3886199"/>
            <a:ext cx="4114800" cy="295365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</a:t>
            </a:r>
            <a:r>
              <a:rPr lang="en-US" baseline="-25000" dirty="0" err="1" smtClean="0"/>
              <a:t>fs</a:t>
            </a:r>
            <a:r>
              <a:rPr lang="en-US" dirty="0" err="1" smtClean="0"/>
              <a:t>(B</a:t>
            </a:r>
            <a:r>
              <a:rPr lang="en-US" baseline="-25000" dirty="0" err="1" smtClean="0"/>
              <a:t>s</a:t>
            </a:r>
            <a:r>
              <a:rPr lang="en-US" dirty="0" smtClean="0"/>
              <a:t>) : CP Violation in B</a:t>
            </a:r>
            <a:r>
              <a:rPr lang="en-US" baseline="-25000" dirty="0" smtClean="0"/>
              <a:t>s</a:t>
            </a:r>
            <a:r>
              <a:rPr lang="en-US" dirty="0" smtClean="0"/>
              <a:t> Mixing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3352800" cy="762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CP Violation in mixing (measures </a:t>
            </a:r>
            <a:r>
              <a:rPr lang="en-US" dirty="0" err="1" smtClean="0">
                <a:solidFill>
                  <a:srgbClr val="0000FF"/>
                </a:solidFill>
              </a:rPr>
              <a:t>ε</a:t>
            </a:r>
            <a:r>
              <a:rPr lang="en-US" baseline="-25000" dirty="0" err="1" smtClean="0">
                <a:solidFill>
                  <a:srgbClr val="0000FF"/>
                </a:solidFill>
              </a:rPr>
              <a:t>Bs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endParaRPr lang="en-US" dirty="0"/>
          </a:p>
        </p:txBody>
      </p:sp>
      <p:pic>
        <p:nvPicPr>
          <p:cNvPr id="4" name="Picture 3" descr="ds2_20_pb_new.eps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4801" y="3962400"/>
            <a:ext cx="4132182" cy="289560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85800" y="3581400"/>
            <a:ext cx="3581400" cy="381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Observation of </a:t>
            </a:r>
            <a:r>
              <a:rPr lang="en-US" sz="3000" kern="0" dirty="0" smtClean="0">
                <a:solidFill>
                  <a:srgbClr val="000000"/>
                </a:solidFill>
                <a:latin typeface="Arial"/>
                <a:cs typeface="Arial"/>
              </a:rPr>
              <a:t> B</a:t>
            </a:r>
            <a:r>
              <a:rPr lang="en-US" sz="3600" kern="0" baseline="-25000" dirty="0" smtClean="0">
                <a:solidFill>
                  <a:srgbClr val="000000"/>
                </a:solidFill>
                <a:latin typeface="Arial"/>
                <a:cs typeface="Arial"/>
              </a:rPr>
              <a:t>s</a:t>
            </a:r>
            <a:r>
              <a:rPr lang="en-US" sz="3000" kern="0" dirty="0" smtClean="0">
                <a:solidFill>
                  <a:srgbClr val="000000"/>
                </a:solidFill>
                <a:latin typeface="Arial"/>
                <a:cs typeface="Arial"/>
              </a:rPr>
              <a:t>→D</a:t>
            </a:r>
            <a:r>
              <a:rPr lang="en-US" sz="3000" kern="0" baseline="-25000" dirty="0" smtClean="0">
                <a:solidFill>
                  <a:srgbClr val="000000"/>
                </a:solidFill>
                <a:latin typeface="Arial"/>
                <a:cs typeface="Arial"/>
              </a:rPr>
              <a:t>s2</a:t>
            </a:r>
            <a:r>
              <a:rPr lang="en-US" sz="3000" kern="0" baseline="30000" dirty="0" smtClean="0">
                <a:solidFill>
                  <a:srgbClr val="000000"/>
                </a:solidFill>
                <a:latin typeface="Arial"/>
                <a:cs typeface="Arial"/>
              </a:rPr>
              <a:t>*+ </a:t>
            </a:r>
            <a:r>
              <a:rPr lang="en-US" sz="3000" kern="0" dirty="0" err="1" smtClean="0">
                <a:solidFill>
                  <a:srgbClr val="000000"/>
                </a:solidFill>
                <a:latin typeface="Arial"/>
                <a:cs typeface="Arial"/>
              </a:rPr>
              <a:t>X</a:t>
            </a:r>
            <a:r>
              <a:rPr lang="en-US" sz="3000" kern="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m</a:t>
            </a:r>
            <a:r>
              <a:rPr lang="en-US" sz="3000" kern="0" baseline="30000" dirty="0" smtClean="0">
                <a:solidFill>
                  <a:srgbClr val="000000"/>
                </a:solidFill>
                <a:latin typeface="Arial"/>
                <a:cs typeface="Symbol" charset="2"/>
              </a:rPr>
              <a:t>-</a:t>
            </a:r>
            <a:r>
              <a:rPr lang="en-US" sz="800" kern="0" baseline="30000" dirty="0" smtClean="0">
                <a:solidFill>
                  <a:srgbClr val="000000"/>
                </a:solidFill>
                <a:latin typeface="Arial"/>
                <a:cs typeface="Symbol" charset="2"/>
              </a:rPr>
              <a:t> </a:t>
            </a:r>
            <a:r>
              <a:rPr lang="en-US" sz="3000" kern="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n</a:t>
            </a:r>
            <a:r>
              <a:rPr lang="en-US" sz="3000" kern="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: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4390" y="3987224"/>
            <a:ext cx="12226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</a:t>
            </a:r>
            <a:r>
              <a:rPr lang="en-US" sz="1600" baseline="-25000" dirty="0" smtClean="0"/>
              <a:t>s1</a:t>
            </a:r>
            <a:r>
              <a:rPr lang="en-US" sz="1600" baseline="30000" dirty="0" smtClean="0"/>
              <a:t>+</a:t>
            </a:r>
            <a:r>
              <a:rPr lang="en-US" sz="1600" dirty="0" smtClean="0"/>
              <a:t>(2536)</a:t>
            </a:r>
          </a:p>
          <a:p>
            <a:r>
              <a:rPr lang="en-US" sz="1600" dirty="0" smtClean="0"/>
              <a:t>seen by D0 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198843" y="5257800"/>
            <a:ext cx="12301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660066"/>
                </a:solidFill>
              </a:rPr>
              <a:t>D</a:t>
            </a:r>
            <a:r>
              <a:rPr lang="en-US" sz="1600" baseline="-25000" dirty="0" smtClean="0">
                <a:solidFill>
                  <a:srgbClr val="660066"/>
                </a:solidFill>
              </a:rPr>
              <a:t>s2</a:t>
            </a:r>
            <a:r>
              <a:rPr lang="en-US" sz="1600" dirty="0" smtClean="0">
                <a:solidFill>
                  <a:srgbClr val="660066"/>
                </a:solidFill>
              </a:rPr>
              <a:t>*</a:t>
            </a:r>
            <a:r>
              <a:rPr lang="en-US" sz="1600" baseline="30000" dirty="0" smtClean="0">
                <a:solidFill>
                  <a:srgbClr val="660066"/>
                </a:solidFill>
              </a:rPr>
              <a:t>+</a:t>
            </a:r>
            <a:r>
              <a:rPr lang="en-US" sz="1600" dirty="0" smtClean="0">
                <a:solidFill>
                  <a:srgbClr val="660066"/>
                </a:solidFill>
              </a:rPr>
              <a:t>(2573)</a:t>
            </a:r>
            <a:endParaRPr lang="en-US" sz="1600" dirty="0"/>
          </a:p>
        </p:txBody>
      </p:sp>
      <p:pic>
        <p:nvPicPr>
          <p:cNvPr id="12" name="Picture 11" descr="latex-image-1.pd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907313" y="914400"/>
            <a:ext cx="4931887" cy="56853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33800" y="1447800"/>
            <a:ext cx="525780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990099"/>
                </a:solidFill>
              </a:rPr>
              <a:t> SM: </a:t>
            </a:r>
            <a:r>
              <a:rPr lang="en-US" sz="1300" dirty="0" err="1" smtClean="0">
                <a:solidFill>
                  <a:srgbClr val="990099"/>
                </a:solidFill>
              </a:rPr>
              <a:t>A</a:t>
            </a:r>
            <a:r>
              <a:rPr lang="en-US" sz="1300" baseline="-25000" dirty="0" err="1" smtClean="0">
                <a:solidFill>
                  <a:srgbClr val="990099"/>
                </a:solidFill>
              </a:rPr>
              <a:t>fs</a:t>
            </a:r>
            <a:r>
              <a:rPr lang="en-US" sz="1300" dirty="0" err="1" smtClean="0">
                <a:solidFill>
                  <a:srgbClr val="990099"/>
                </a:solidFill>
              </a:rPr>
              <a:t>(B</a:t>
            </a:r>
            <a:r>
              <a:rPr lang="en-US" sz="1300" baseline="-25000" dirty="0" err="1" smtClean="0">
                <a:solidFill>
                  <a:srgbClr val="990099"/>
                </a:solidFill>
              </a:rPr>
              <a:t>s</a:t>
            </a:r>
            <a:r>
              <a:rPr lang="en-US" sz="1300" dirty="0" smtClean="0">
                <a:solidFill>
                  <a:srgbClr val="990099"/>
                </a:solidFill>
              </a:rPr>
              <a:t>) = (2.06 +- 0.57) </a:t>
            </a:r>
            <a:r>
              <a:rPr lang="en-US" sz="1300" dirty="0" err="1" smtClean="0">
                <a:solidFill>
                  <a:srgbClr val="990099"/>
                </a:solidFill>
              </a:rPr>
              <a:t>x</a:t>
            </a:r>
            <a:r>
              <a:rPr lang="en-US" sz="1300" dirty="0" smtClean="0">
                <a:solidFill>
                  <a:srgbClr val="990099"/>
                </a:solidFill>
              </a:rPr>
              <a:t> 10</a:t>
            </a:r>
            <a:r>
              <a:rPr lang="en-US" sz="1300" baseline="30000" dirty="0" smtClean="0">
                <a:solidFill>
                  <a:srgbClr val="990099"/>
                </a:solidFill>
              </a:rPr>
              <a:t>-5 </a:t>
            </a:r>
            <a:r>
              <a:rPr lang="en-US" sz="1300" dirty="0" smtClean="0">
                <a:solidFill>
                  <a:srgbClr val="990099"/>
                </a:solidFill>
              </a:rPr>
              <a:t>    </a:t>
            </a:r>
            <a:r>
              <a:rPr lang="en-US" sz="1200" b="1" dirty="0" smtClean="0">
                <a:solidFill>
                  <a:srgbClr val="000090"/>
                </a:solidFill>
              </a:rPr>
              <a:t>A. Lenz and  U. </a:t>
            </a:r>
            <a:r>
              <a:rPr lang="en-US" sz="1200" b="1" dirty="0" err="1" smtClean="0">
                <a:solidFill>
                  <a:srgbClr val="000090"/>
                </a:solidFill>
              </a:rPr>
              <a:t>Nierste</a:t>
            </a:r>
            <a:r>
              <a:rPr lang="en-US" sz="1200" b="1" dirty="0" smtClean="0">
                <a:solidFill>
                  <a:srgbClr val="000090"/>
                </a:solidFill>
              </a:rPr>
              <a:t>, JHEP 0706 (2007)</a:t>
            </a:r>
            <a:endParaRPr lang="en-US" sz="1200" b="1" baseline="30000" dirty="0">
              <a:solidFill>
                <a:srgbClr val="000090"/>
              </a:solidFill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76200" y="1981200"/>
            <a:ext cx="4724400" cy="1447800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sz="280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Phase 1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Flavour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specific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semileptonic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decays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660066"/>
                </a:solidFill>
              </a:rPr>
              <a:t>D0: </a:t>
            </a:r>
            <a:r>
              <a:rPr lang="en-US" sz="2400" dirty="0" err="1" smtClean="0">
                <a:solidFill>
                  <a:srgbClr val="660066"/>
                </a:solidFill>
              </a:rPr>
              <a:t>A</a:t>
            </a:r>
            <a:r>
              <a:rPr lang="en-US" sz="2400" baseline="-25000" dirty="0" err="1" smtClean="0">
                <a:solidFill>
                  <a:srgbClr val="660066"/>
                </a:solidFill>
              </a:rPr>
              <a:t>sl</a:t>
            </a:r>
            <a:r>
              <a:rPr lang="en-US" sz="2400" baseline="30000" dirty="0" err="1" smtClean="0">
                <a:solidFill>
                  <a:srgbClr val="660066"/>
                </a:solidFill>
              </a:rPr>
              <a:t>b</a:t>
            </a:r>
            <a:r>
              <a:rPr lang="en-US" sz="2400" dirty="0" smtClean="0">
                <a:solidFill>
                  <a:srgbClr val="660066"/>
                </a:solidFill>
              </a:rPr>
              <a:t>=-0.00957 ± 0.00251 (stat) ± 0.00146 (</a:t>
            </a:r>
            <a:r>
              <a:rPr lang="en-US" sz="2400" dirty="0" err="1" smtClean="0">
                <a:solidFill>
                  <a:srgbClr val="660066"/>
                </a:solidFill>
              </a:rPr>
              <a:t>syst</a:t>
            </a:r>
            <a:r>
              <a:rPr lang="en-US" sz="2400" dirty="0" smtClean="0">
                <a:solidFill>
                  <a:srgbClr val="660066"/>
                </a:solidFill>
              </a:rPr>
              <a:t>)</a:t>
            </a:r>
          </a:p>
          <a:p>
            <a:pPr marL="685800" lvl="1" indent="-228600">
              <a:spcBef>
                <a:spcPct val="20000"/>
              </a:spcBef>
            </a:pPr>
            <a:r>
              <a:rPr kumimoji="0" lang="en-US" sz="2316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(</a:t>
            </a:r>
            <a:r>
              <a:rPr kumimoji="0" lang="en-US" sz="1760" b="1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Phys.</a:t>
            </a:r>
            <a:r>
              <a:rPr kumimoji="0" lang="en-US" sz="1760" b="1" u="none" strike="noStrike" kern="1200" cap="none" spc="0" normalizeH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Rev. D82 (2010) 032001, Phys. Rev. </a:t>
            </a:r>
            <a:r>
              <a:rPr kumimoji="0" lang="en-US" sz="1760" b="1" u="none" strike="noStrike" kern="1200" cap="none" spc="0" normalizeH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Lett</a:t>
            </a:r>
            <a:r>
              <a:rPr kumimoji="0" lang="en-US" sz="1760" b="1" u="none" strike="noStrike" kern="1200" cap="none" spc="0" normalizeH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105 (2010) 081801)</a:t>
            </a:r>
            <a:endParaRPr kumimoji="0" lang="en-US" sz="1760" b="1" u="none" strike="noStrike" kern="120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fs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– A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via</a:t>
            </a:r>
            <a:r>
              <a:rPr lang="en-US" sz="2400" dirty="0" smtClean="0">
                <a:solidFill>
                  <a:srgbClr val="660066"/>
                </a:solidFill>
              </a:rPr>
              <a:t>:</a:t>
            </a:r>
          </a:p>
          <a:p>
            <a:pPr marL="1143000" lvl="2" indent="-228600">
              <a:spcBef>
                <a:spcPct val="20000"/>
              </a:spcBef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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X  and B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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μ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X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Identical final state B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B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</a:t>
            </a:r>
            <a:r>
              <a:rPr lang="en-US" sz="2400" dirty="0" smtClean="0">
                <a:solidFill>
                  <a:srgbClr val="660066"/>
                </a:solidFill>
              </a:rPr>
              <a:t>reduce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biases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029200" y="1981200"/>
            <a:ext cx="3810000" cy="1447800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sz="280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Phase 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Measure A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and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fs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lang="en-US" sz="2800" dirty="0" smtClean="0"/>
              <a:t> with </a:t>
            </a:r>
            <a:r>
              <a:rPr lang="en-US" sz="2800" dirty="0" err="1" smtClean="0"/>
              <a:t>hadronic</a:t>
            </a:r>
            <a:r>
              <a:rPr lang="en-US" sz="2800" dirty="0" smtClean="0"/>
              <a:t> decays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“B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lang="en-US" sz="2400" dirty="0" smtClean="0">
                <a:solidFill>
                  <a:srgbClr val="660066"/>
                </a:solidFill>
              </a:rPr>
              <a:t>-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only” via B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-&gt;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(KKπ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π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685800" lvl="1" indent="-2286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Suppress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detector asymmetry with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fully charge symmetric final state</a:t>
            </a:r>
          </a:p>
          <a:p>
            <a:pPr marL="685800" lvl="1" indent="-228600">
              <a:spcBef>
                <a:spcPct val="20000"/>
              </a:spcBef>
            </a:pPr>
            <a:r>
              <a:rPr lang="en-US" sz="2400" dirty="0" smtClean="0">
                <a:solidFill>
                  <a:srgbClr val="660066"/>
                </a:solidFill>
              </a:rPr>
              <a:t>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66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334000" y="3581400"/>
            <a:ext cx="2133600" cy="381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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 D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s</a:t>
            </a:r>
            <a:r>
              <a:rPr lang="en-US" sz="3200" dirty="0" smtClean="0">
                <a:sym typeface="Wingdings"/>
              </a:rPr>
              <a:t>(</a:t>
            </a:r>
            <a:r>
              <a:rPr lang="en-US" sz="3200" dirty="0" err="1" smtClean="0">
                <a:latin typeface="Lucida Grande"/>
                <a:ea typeface="Lucida Grande"/>
                <a:cs typeface="Lucida Grande"/>
                <a:sym typeface="Wingdings"/>
              </a:rPr>
              <a:t>ϕ</a:t>
            </a:r>
            <a:r>
              <a:rPr lang="en-US" sz="3200" dirty="0" err="1" smtClean="0">
                <a:sym typeface="Wingdings"/>
              </a:rPr>
              <a:t>π</a:t>
            </a:r>
            <a:r>
              <a:rPr lang="en-US" sz="3200" dirty="0" smtClean="0">
                <a:latin typeface="Lucida Grande"/>
                <a:ea typeface="Lucida Grande"/>
                <a:cs typeface="Lucida Grande"/>
                <a:sym typeface="Wingdings"/>
              </a:rPr>
              <a:t>)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π</a:t>
            </a:r>
            <a:r>
              <a:rPr lang="en-US" sz="3000" kern="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733800" y="762000"/>
            <a:ext cx="5257800" cy="990600"/>
          </a:xfrm>
          <a:prstGeom prst="rect">
            <a:avLst/>
          </a:prstGeom>
          <a:noFill/>
          <a:ln>
            <a:solidFill>
              <a:srgbClr val="66006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514600" y="4648200"/>
            <a:ext cx="1781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90"/>
                </a:solidFill>
              </a:rPr>
              <a:t>Phys </a:t>
            </a:r>
            <a:r>
              <a:rPr lang="en-US" sz="1200" b="1" dirty="0" err="1" smtClean="0">
                <a:solidFill>
                  <a:srgbClr val="000090"/>
                </a:solidFill>
              </a:rPr>
              <a:t>Lett</a:t>
            </a:r>
            <a:r>
              <a:rPr lang="en-US" sz="1200" b="1" dirty="0" smtClean="0">
                <a:solidFill>
                  <a:srgbClr val="000090"/>
                </a:solidFill>
              </a:rPr>
              <a:t> B 698 (2011) 14</a:t>
            </a:r>
          </a:p>
          <a:p>
            <a:r>
              <a:rPr lang="en-US" sz="1200" b="1" dirty="0" smtClean="0">
                <a:solidFill>
                  <a:srgbClr val="000090"/>
                </a:solidFill>
              </a:rPr>
              <a:t>arXiv:1102.0348</a:t>
            </a:r>
            <a:endParaRPr lang="en-US" sz="1200" b="1" dirty="0">
              <a:solidFill>
                <a:srgbClr val="00009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53764" y="5514201"/>
            <a:ext cx="1556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90"/>
                </a:solidFill>
              </a:rPr>
              <a:t>LHCb-CONF-2011-005</a:t>
            </a:r>
            <a:endParaRPr lang="en-US" sz="1200" b="1" dirty="0">
              <a:solidFill>
                <a:srgbClr val="000090"/>
              </a:solidFill>
            </a:endParaRPr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20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Charmless </a:t>
            </a:r>
            <a:r>
              <a:rPr lang="en-US" dirty="0" err="1" smtClean="0"/>
              <a:t>hadronic</a:t>
            </a:r>
            <a:r>
              <a:rPr lang="en-US" dirty="0" smtClean="0"/>
              <a:t> B-decays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352800" y="2360612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4267200" y="1447800"/>
            <a:ext cx="4724400" cy="1752600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Phase-2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Precision time dependent CPV in penguin dominated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8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K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*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0</a:t>
            </a:r>
            <a:r>
              <a:rPr lang="en-US" sz="2800" dirty="0" smtClean="0">
                <a:sym typeface="Wingdings"/>
              </a:rPr>
              <a:t>K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*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0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 , </a:t>
            </a:r>
            <a:r>
              <a:rPr lang="en-US" sz="1200" dirty="0" smtClean="0"/>
              <a:t>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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ϕϕ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 : </a:t>
            </a:r>
            <a:r>
              <a:rPr lang="en-US" sz="2800" dirty="0" err="1" smtClean="0"/>
              <a:t>σ</a:t>
            </a:r>
            <a:r>
              <a:rPr lang="en-US" sz="2800" dirty="0" smtClean="0"/>
              <a:t> ~ 0.02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 predicts CP &lt; 2% due to cancellation of mixing and decay phases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Control S-wave contributions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CP asymmetry in B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lang="en-US" sz="2800" dirty="0" err="1" smtClean="0">
                <a:sym typeface="Wingdings"/>
              </a:rPr>
              <a:t>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</a:rPr>
              <a:t>ϕ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K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~ 0.03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52400" y="914400"/>
            <a:ext cx="8305800" cy="38099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Rare penguin decay topologies are sensitive to NP</a:t>
            </a:r>
          </a:p>
        </p:txBody>
      </p:sp>
      <p:pic>
        <p:nvPicPr>
          <p:cNvPr id="17" name="Picture 16" descr="BsKstarKstar.tif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891526" y="4191000"/>
            <a:ext cx="2947674" cy="205740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8382000" y="4495800"/>
            <a:ext cx="152400" cy="1588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B02Kpi.tiff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52400" y="4239358"/>
            <a:ext cx="2803564" cy="1932842"/>
          </a:xfrm>
          <a:prstGeom prst="rect">
            <a:avLst/>
          </a:prstGeom>
        </p:spPr>
      </p:pic>
      <p:pic>
        <p:nvPicPr>
          <p:cNvPr id="16" name="Picture 15" descr="Bs2KK.tif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971800" y="4191000"/>
            <a:ext cx="2900244" cy="19829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620000" y="4419600"/>
            <a:ext cx="1128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B</a:t>
            </a:r>
            <a:r>
              <a:rPr lang="en-US" baseline="-25000" dirty="0" smtClean="0">
                <a:solidFill>
                  <a:srgbClr val="000090"/>
                </a:solidFill>
              </a:rPr>
              <a:t>S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K*K*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3962400" cy="1752599"/>
          </a:xfrm>
          <a:solidFill>
            <a:srgbClr val="FFFFCC"/>
          </a:solidFill>
        </p:spPr>
        <p:txBody>
          <a:bodyPr>
            <a:normAutofit fontScale="62500" lnSpcReduction="20000"/>
          </a:bodyPr>
          <a:lstStyle/>
          <a:p>
            <a:r>
              <a:rPr lang="en-US" u="sng" dirty="0" smtClean="0">
                <a:solidFill>
                  <a:srgbClr val="0000FF"/>
                </a:solidFill>
              </a:rPr>
              <a:t>Phase-1</a:t>
            </a:r>
            <a:r>
              <a:rPr lang="en-US" dirty="0" smtClean="0">
                <a:solidFill>
                  <a:srgbClr val="0000FF"/>
                </a:solidFill>
              </a:rPr>
              <a:t>: </a:t>
            </a:r>
          </a:p>
          <a:p>
            <a:pPr lvl="1"/>
            <a:r>
              <a:rPr lang="en-US" dirty="0" smtClean="0"/>
              <a:t>Direct CP violation in B</a:t>
            </a:r>
            <a:r>
              <a:rPr lang="en-US" baseline="-25000" dirty="0" smtClean="0"/>
              <a:t>s</a:t>
            </a:r>
            <a:r>
              <a:rPr lang="en-US" dirty="0" smtClean="0"/>
              <a:t> and </a:t>
            </a:r>
            <a:r>
              <a:rPr lang="en-US" dirty="0" err="1" smtClean="0"/>
              <a:t>Λ</a:t>
            </a:r>
            <a:r>
              <a:rPr lang="en-US" baseline="-25000" dirty="0" err="1" smtClean="0"/>
              <a:t>b</a:t>
            </a:r>
            <a:endParaRPr lang="en-US" baseline="-25000" dirty="0" smtClean="0"/>
          </a:p>
          <a:p>
            <a:pPr lvl="1"/>
            <a:r>
              <a:rPr lang="en-US" dirty="0" smtClean="0"/>
              <a:t>Time dependent CPV in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/>
              <a:t>K</a:t>
            </a:r>
            <a:r>
              <a:rPr lang="en-US" baseline="30000" dirty="0" err="1" smtClean="0"/>
              <a:t>+</a:t>
            </a:r>
            <a:r>
              <a:rPr lang="en-US" dirty="0" err="1" smtClean="0"/>
              <a:t>K</a:t>
            </a:r>
            <a:r>
              <a:rPr lang="en-US" baseline="30000" dirty="0" smtClean="0"/>
              <a:t>-</a:t>
            </a:r>
          </a:p>
          <a:p>
            <a:pPr lvl="1"/>
            <a:r>
              <a:rPr lang="en-US" dirty="0" smtClean="0"/>
              <a:t>Observe channels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/>
              <a:t>K</a:t>
            </a:r>
            <a:r>
              <a:rPr lang="en-US" dirty="0" smtClean="0"/>
              <a:t>*</a:t>
            </a:r>
            <a:r>
              <a:rPr lang="en-US" baseline="30000" dirty="0" smtClean="0"/>
              <a:t>0</a:t>
            </a:r>
            <a:r>
              <a:rPr lang="en-US" dirty="0" smtClean="0"/>
              <a:t>K*</a:t>
            </a:r>
            <a:r>
              <a:rPr lang="en-US" baseline="30000" dirty="0" smtClean="0"/>
              <a:t>0</a:t>
            </a:r>
            <a:r>
              <a:rPr lang="en-US" dirty="0" smtClean="0"/>
              <a:t> ,</a:t>
            </a:r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>
                <a:latin typeface="Lucida Grande"/>
                <a:ea typeface="Lucida Grande"/>
                <a:cs typeface="Lucida Grande"/>
              </a:rPr>
              <a:t>ϕϕ</a:t>
            </a:r>
            <a:endParaRPr lang="en-US" dirty="0" smtClean="0">
              <a:latin typeface="Lucida Grande"/>
              <a:ea typeface="Lucida Grande"/>
              <a:cs typeface="Lucida Grande"/>
            </a:endParaRP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σ(</a:t>
            </a:r>
            <a:r>
              <a:rPr lang="en-US" dirty="0" smtClean="0">
                <a:solidFill>
                  <a:srgbClr val="660066"/>
                </a:solidFill>
                <a:latin typeface="Lucida Grande"/>
                <a:ea typeface="Lucida Grande"/>
                <a:cs typeface="Lucida Grande"/>
              </a:rPr>
              <a:t>ϕ</a:t>
            </a:r>
            <a:r>
              <a:rPr lang="en-US" baseline="-25000" dirty="0" smtClean="0">
                <a:solidFill>
                  <a:srgbClr val="660066"/>
                </a:solidFill>
              </a:rPr>
              <a:t>CP</a:t>
            </a:r>
            <a:r>
              <a:rPr lang="en-US" dirty="0" smtClean="0">
                <a:solidFill>
                  <a:srgbClr val="660066"/>
                </a:solidFill>
              </a:rPr>
              <a:t>) ≈ 0.08</a:t>
            </a:r>
            <a:endParaRPr lang="en-US" baseline="30000" dirty="0" smtClean="0">
              <a:solidFill>
                <a:srgbClr val="660066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752600" y="2589212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371600" y="3810000"/>
            <a:ext cx="1556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90"/>
                </a:solidFill>
              </a:rPr>
              <a:t>LHCb-CONF-2011-011</a:t>
            </a:r>
            <a:endParaRPr lang="en-US" sz="1200" b="1" dirty="0">
              <a:solidFill>
                <a:srgbClr val="00009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1000" y="3733800"/>
            <a:ext cx="9464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B</a:t>
            </a:r>
            <a:r>
              <a:rPr lang="en-US" sz="1600" baseline="-25000" dirty="0" err="1" smtClean="0"/>
              <a:t>(s)</a:t>
            </a:r>
            <a:r>
              <a:rPr lang="en-US" sz="1600" dirty="0" err="1" smtClean="0">
                <a:sym typeface="Wingdings"/>
              </a:rPr>
              <a:t></a:t>
            </a:r>
            <a:r>
              <a:rPr lang="en-US" sz="1600" dirty="0" smtClean="0">
                <a:sym typeface="Wingdings"/>
              </a:rPr>
              <a:t> K </a:t>
            </a:r>
            <a:r>
              <a:rPr lang="en-US" sz="1600" dirty="0" err="1" smtClean="0">
                <a:sym typeface="Wingdings"/>
              </a:rPr>
              <a:t>π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3352800" y="3776246"/>
            <a:ext cx="8567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B</a:t>
            </a:r>
            <a:r>
              <a:rPr lang="en-US" sz="1600" baseline="-25000" dirty="0" err="1" smtClean="0"/>
              <a:t>s</a:t>
            </a:r>
            <a:r>
              <a:rPr lang="en-US" sz="1600" dirty="0" err="1" smtClean="0">
                <a:sym typeface="Wingdings"/>
              </a:rPr>
              <a:t></a:t>
            </a:r>
            <a:r>
              <a:rPr lang="en-US" sz="1600" dirty="0" smtClean="0">
                <a:sym typeface="Wingdings"/>
              </a:rPr>
              <a:t> K K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6148079" y="3776246"/>
            <a:ext cx="11533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B</a:t>
            </a:r>
            <a:r>
              <a:rPr lang="en-US" sz="1600" baseline="-25000" dirty="0" err="1" smtClean="0"/>
              <a:t>s</a:t>
            </a:r>
            <a:r>
              <a:rPr lang="en-US" sz="1600" dirty="0" err="1" smtClean="0">
                <a:sym typeface="Wingdings"/>
              </a:rPr>
              <a:t></a:t>
            </a:r>
            <a:r>
              <a:rPr lang="en-US" sz="1600" dirty="0" smtClean="0">
                <a:sym typeface="Wingdings"/>
              </a:rPr>
              <a:t> K*</a:t>
            </a:r>
            <a:r>
              <a:rPr lang="en-US" sz="1600" baseline="30000" dirty="0" smtClean="0">
                <a:sym typeface="Wingdings"/>
              </a:rPr>
              <a:t>0</a:t>
            </a:r>
            <a:r>
              <a:rPr lang="en-US" sz="1600" dirty="0" smtClean="0">
                <a:sym typeface="Wingdings"/>
              </a:rPr>
              <a:t>K*</a:t>
            </a:r>
            <a:r>
              <a:rPr lang="en-US" sz="1600" baseline="30000" dirty="0" smtClean="0">
                <a:sym typeface="Wingdings"/>
              </a:rPr>
              <a:t>0</a:t>
            </a:r>
            <a:endParaRPr lang="en-US" sz="1600" baseline="300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6934200" y="38100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208443" y="3810000"/>
            <a:ext cx="1554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90"/>
                </a:solidFill>
              </a:rPr>
              <a:t>LHCb-CONF-2011-019</a:t>
            </a:r>
            <a:endParaRPr lang="en-US" sz="1200" b="1" dirty="0">
              <a:solidFill>
                <a:srgbClr val="00009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67200" y="3810000"/>
            <a:ext cx="1556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90"/>
                </a:solidFill>
              </a:rPr>
              <a:t>LHCb-CONF-2011-011</a:t>
            </a:r>
            <a:endParaRPr lang="en-US" sz="1200" b="1" dirty="0">
              <a:solidFill>
                <a:srgbClr val="000090"/>
              </a:solidFill>
            </a:endParaRP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21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eltaMs.tif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4773" y="4191000"/>
            <a:ext cx="3579027" cy="2514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/>
              </a:rPr>
              <a:t>CKM angle </a:t>
            </a:r>
            <a:r>
              <a:rPr lang="en-US" dirty="0" err="1" smtClean="0">
                <a:latin typeface="Arial"/>
              </a:rPr>
              <a:t>γ</a:t>
            </a:r>
            <a:endParaRPr lang="en-US" dirty="0"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5105400" cy="2819400"/>
          </a:xfrm>
          <a:solidFill>
            <a:srgbClr val="FFFFCC"/>
          </a:solidFill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</a:t>
            </a:r>
            <a:r>
              <a:rPr lang="en-US" baseline="30000" dirty="0" smtClean="0">
                <a:solidFill>
                  <a:srgbClr val="0000FF"/>
                </a:solidFill>
                <a:latin typeface="Times"/>
              </a:rPr>
              <a:t>+</a:t>
            </a:r>
            <a:r>
              <a:rPr lang="en-US" dirty="0" smtClean="0">
                <a:solidFill>
                  <a:srgbClr val="0000FF"/>
                </a:solidFill>
                <a:latin typeface="Times"/>
                <a:sym typeface="Wingdings"/>
              </a:rPr>
              <a:t></a:t>
            </a:r>
            <a:r>
              <a:rPr lang="en-US" dirty="0" smtClean="0">
                <a:solidFill>
                  <a:srgbClr val="0000FF"/>
                </a:solidFill>
              </a:rPr>
              <a:t>DK</a:t>
            </a:r>
            <a:r>
              <a:rPr lang="en-US" baseline="30000" dirty="0" smtClean="0">
                <a:solidFill>
                  <a:srgbClr val="0000FF"/>
                </a:solidFill>
              </a:rPr>
              <a:t>+</a:t>
            </a:r>
            <a:r>
              <a:rPr lang="en-US" dirty="0" smtClean="0">
                <a:solidFill>
                  <a:srgbClr val="0000FF"/>
                </a:solidFill>
              </a:rPr>
              <a:t>, B</a:t>
            </a:r>
            <a:r>
              <a:rPr lang="en-US" baseline="30000" dirty="0" smtClean="0">
                <a:solidFill>
                  <a:srgbClr val="0000FF"/>
                </a:solidFill>
              </a:rPr>
              <a:t>0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DK*</a:t>
            </a:r>
            <a:r>
              <a:rPr lang="en-US" baseline="30000" dirty="0" smtClean="0">
                <a:solidFill>
                  <a:srgbClr val="0000FF"/>
                </a:solidFill>
                <a:sym typeface="Wingdings"/>
              </a:rPr>
              <a:t>0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, 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B</a:t>
            </a:r>
            <a:r>
              <a:rPr lang="en-US" baseline="-25000" dirty="0" err="1" smtClean="0">
                <a:solidFill>
                  <a:srgbClr val="0000FF"/>
                </a:solidFill>
                <a:sym typeface="Wingdings"/>
              </a:rPr>
              <a:t>s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 D</a:t>
            </a:r>
            <a:r>
              <a:rPr lang="en-US" baseline="-25000" dirty="0" smtClean="0">
                <a:solidFill>
                  <a:srgbClr val="0000FF"/>
                </a:solidFill>
                <a:sym typeface="Wingdings"/>
              </a:rPr>
              <a:t>s</a:t>
            </a:r>
            <a:r>
              <a:rPr lang="en-US" baseline="30000" dirty="0" smtClean="0">
                <a:solidFill>
                  <a:srgbClr val="0000FF"/>
                </a:solidFill>
                <a:sym typeface="Wingdings"/>
              </a:rPr>
              <a:t>±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 K</a:t>
            </a:r>
            <a:r>
              <a:rPr lang="en-US" baseline="30000" dirty="0" smtClean="0">
                <a:solidFill>
                  <a:srgbClr val="0000FF"/>
                </a:solidFill>
                <a:sym typeface="Wingdings"/>
              </a:rPr>
              <a:t>±</a:t>
            </a:r>
            <a:endParaRPr lang="en-US" baseline="30000" dirty="0" smtClean="0">
              <a:solidFill>
                <a:srgbClr val="0000FF"/>
              </a:solidFill>
            </a:endParaRPr>
          </a:p>
          <a:p>
            <a:r>
              <a:rPr lang="en-US" u="sng" dirty="0" smtClean="0">
                <a:solidFill>
                  <a:srgbClr val="0000FF"/>
                </a:solidFill>
              </a:rPr>
              <a:t>Phase 1</a:t>
            </a:r>
            <a:r>
              <a:rPr lang="en-US" dirty="0" smtClean="0">
                <a:solidFill>
                  <a:srgbClr val="0000FF"/>
                </a:solidFill>
              </a:rPr>
              <a:t>: combined B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FF"/>
                </a:solidFill>
              </a:rPr>
              <a:t>DK and </a:t>
            </a:r>
            <a:r>
              <a:rPr lang="en-US" dirty="0" err="1" smtClean="0">
                <a:solidFill>
                  <a:srgbClr val="0000FF"/>
                </a:solidFill>
              </a:rPr>
              <a:t>B</a:t>
            </a:r>
            <a:r>
              <a:rPr lang="en-US" baseline="-25000" dirty="0" err="1" smtClean="0">
                <a:solidFill>
                  <a:srgbClr val="0000FF"/>
                </a:solidFill>
              </a:rPr>
              <a:t>s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 err="1" smtClean="0">
                <a:solidFill>
                  <a:srgbClr val="0000FF"/>
                </a:solidFill>
              </a:rPr>
              <a:t>D</a:t>
            </a:r>
            <a:r>
              <a:rPr lang="en-US" baseline="-25000" dirty="0" err="1" smtClean="0">
                <a:solidFill>
                  <a:srgbClr val="0000FF"/>
                </a:solidFill>
              </a:rPr>
              <a:t>s</a:t>
            </a:r>
            <a:r>
              <a:rPr lang="en-US" dirty="0" err="1" smtClean="0">
                <a:solidFill>
                  <a:srgbClr val="0000FF"/>
                </a:solidFill>
              </a:rPr>
              <a:t>K</a:t>
            </a:r>
            <a:r>
              <a:rPr lang="en-US" dirty="0" smtClean="0">
                <a:solidFill>
                  <a:srgbClr val="0000FF"/>
                </a:solidFill>
              </a:rPr>
              <a:t> give </a:t>
            </a:r>
            <a:r>
              <a:rPr lang="en-US" dirty="0" err="1" smtClean="0">
                <a:solidFill>
                  <a:srgbClr val="0000FF"/>
                </a:solidFill>
              </a:rPr>
              <a:t>σ(γ</a:t>
            </a:r>
            <a:r>
              <a:rPr lang="en-US" dirty="0" smtClean="0">
                <a:solidFill>
                  <a:srgbClr val="0000FF"/>
                </a:solidFill>
              </a:rPr>
              <a:t>) ≈ 3</a:t>
            </a:r>
            <a:r>
              <a:rPr lang="en-US" baseline="30000" dirty="0" smtClean="0">
                <a:solidFill>
                  <a:srgbClr val="0000FF"/>
                </a:solidFill>
              </a:rPr>
              <a:t>ο</a:t>
            </a:r>
            <a:r>
              <a:rPr lang="en-US" dirty="0" smtClean="0">
                <a:solidFill>
                  <a:srgbClr val="0000FF"/>
                </a:solidFill>
              </a:rPr>
              <a:t> for 5 fb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</a:p>
          <a:p>
            <a:r>
              <a:rPr lang="en-US" u="sng" dirty="0" smtClean="0">
                <a:solidFill>
                  <a:srgbClr val="0000FF"/>
                </a:solidFill>
              </a:rPr>
              <a:t>Phase 2</a:t>
            </a:r>
            <a:r>
              <a:rPr lang="en-US" dirty="0" smtClean="0">
                <a:solidFill>
                  <a:srgbClr val="0000FF"/>
                </a:solidFill>
              </a:rPr>
              <a:t>: </a:t>
            </a:r>
            <a:r>
              <a:rPr lang="en-US" dirty="0" err="1" smtClean="0">
                <a:solidFill>
                  <a:srgbClr val="0000FF"/>
                </a:solidFill>
              </a:rPr>
              <a:t>σ(γ</a:t>
            </a:r>
            <a:r>
              <a:rPr lang="en-US" dirty="0" smtClean="0">
                <a:solidFill>
                  <a:srgbClr val="0000FF"/>
                </a:solidFill>
              </a:rPr>
              <a:t>) &lt; 1</a:t>
            </a:r>
            <a:r>
              <a:rPr lang="en-US" baseline="30000" dirty="0" smtClean="0">
                <a:solidFill>
                  <a:srgbClr val="0000FF"/>
                </a:solidFill>
              </a:rPr>
              <a:t>ο</a:t>
            </a:r>
            <a:r>
              <a:rPr lang="en-US" dirty="0" smtClean="0">
                <a:solidFill>
                  <a:srgbClr val="0000FF"/>
                </a:solidFill>
              </a:rPr>
              <a:t> to give high precision test for NP in global fits of CKM triangle</a:t>
            </a:r>
          </a:p>
          <a:p>
            <a:pPr lvl="1"/>
            <a:r>
              <a:rPr lang="en-US" dirty="0" smtClean="0"/>
              <a:t>Precision lattice </a:t>
            </a:r>
            <a:r>
              <a:rPr lang="en-US" dirty="0" err="1" smtClean="0"/>
              <a:t>calc’s</a:t>
            </a:r>
            <a:r>
              <a:rPr lang="en-US" dirty="0" smtClean="0"/>
              <a:t> expected: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ub</a:t>
            </a:r>
            <a:r>
              <a:rPr lang="en-US" dirty="0" smtClean="0"/>
              <a:t> and </a:t>
            </a:r>
            <a:r>
              <a:rPr lang="en-US" dirty="0" err="1" smtClean="0"/>
              <a:t>Δm</a:t>
            </a:r>
            <a:r>
              <a:rPr lang="en-US" baseline="-25000" dirty="0" err="1" smtClean="0"/>
              <a:t>d</a:t>
            </a:r>
            <a:r>
              <a:rPr lang="en-US" dirty="0" err="1" smtClean="0"/>
              <a:t>/Δm</a:t>
            </a:r>
            <a:r>
              <a:rPr lang="en-US" baseline="-25000" dirty="0" err="1" smtClean="0"/>
              <a:t>s</a:t>
            </a:r>
            <a:endParaRPr lang="en-US" baseline="-25000" dirty="0" smtClean="0"/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 offers sufficient stat’s </a:t>
            </a:r>
          </a:p>
          <a:p>
            <a:pPr lvl="1"/>
            <a:r>
              <a:rPr lang="en-US" dirty="0" smtClean="0"/>
              <a:t>Exploit possibility to trigger on fully </a:t>
            </a:r>
            <a:r>
              <a:rPr lang="en-US" dirty="0" err="1" smtClean="0"/>
              <a:t>hadronic</a:t>
            </a:r>
            <a:r>
              <a:rPr lang="en-US" dirty="0" smtClean="0"/>
              <a:t> modes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3810000"/>
            <a:ext cx="1752600" cy="381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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D</a:t>
            </a:r>
            <a:r>
              <a:rPr kumimoji="0" lang="en-US" sz="3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s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(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Wingdings"/>
              </a:rPr>
              <a:t>ϕ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π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Wingdings"/>
              </a:rPr>
              <a:t>)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ucida Grande"/>
                <a:ea typeface="Lucida Grande"/>
                <a:cs typeface="Lucida Grande"/>
                <a:sym typeface="Wingding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π</a:t>
            </a:r>
            <a:r>
              <a:rPr lang="en-US" sz="3000" kern="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 </a:t>
            </a:r>
          </a:p>
        </p:txBody>
      </p:sp>
      <p:pic>
        <p:nvPicPr>
          <p:cNvPr id="6" name="Picture 5" descr="B2DK_FAV.eps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486400" y="1143000"/>
            <a:ext cx="3657600" cy="247710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943600" y="83820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indent="-342900">
              <a:spcBef>
                <a:spcPct val="20000"/>
              </a:spcBef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lang="en-US" sz="3200" baseline="30000" dirty="0" err="1" smtClean="0"/>
              <a:t>+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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 D(Kπ) K</a:t>
            </a:r>
            <a:r>
              <a:rPr kumimoji="0" lang="en-US" sz="3143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+</a:t>
            </a:r>
            <a:r>
              <a:rPr kumimoji="0" lang="en-US" sz="3143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 </a:t>
            </a:r>
            <a:r>
              <a:rPr kumimoji="0" lang="en-US" sz="1081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(</a:t>
            </a:r>
            <a:r>
              <a:rPr kumimoji="0" lang="en-US" sz="1081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Cabibbo</a:t>
            </a:r>
            <a:r>
              <a:rPr kumimoji="0" lang="en-US" sz="1081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 allowed D decay)</a:t>
            </a:r>
            <a:r>
              <a:rPr kumimoji="0" lang="en-US" sz="1081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  </a:t>
            </a:r>
            <a:r>
              <a:rPr lang="en-US" sz="1081" kern="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6629400" y="912812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854146" y="1447800"/>
            <a:ext cx="7658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34 pb</a:t>
            </a:r>
            <a:r>
              <a:rPr lang="en-US" sz="1600" baseline="30000" dirty="0" smtClean="0"/>
              <a:t>-1</a:t>
            </a:r>
            <a:endParaRPr lang="en-US" sz="1600" baseline="30000" dirty="0"/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33800" y="4191000"/>
            <a:ext cx="5334000" cy="2238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724400" y="3886200"/>
            <a:ext cx="2299027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 err="1" smtClean="0">
                <a:solidFill>
                  <a:srgbClr val="003200"/>
                </a:solidFill>
              </a:rPr>
              <a:t>B</a:t>
            </a:r>
            <a:r>
              <a:rPr lang="nl-NL" baseline="-25000" dirty="0" err="1" smtClean="0">
                <a:solidFill>
                  <a:srgbClr val="003200"/>
                </a:solidFill>
              </a:rPr>
              <a:t>s</a:t>
            </a:r>
            <a:r>
              <a:rPr lang="nl-NL" dirty="0" smtClean="0">
                <a:solidFill>
                  <a:srgbClr val="003200"/>
                </a:solidFill>
              </a:rPr>
              <a:t>/</a:t>
            </a:r>
            <a:r>
              <a:rPr lang="nl-NL" dirty="0" err="1" smtClean="0">
                <a:solidFill>
                  <a:srgbClr val="003200"/>
                </a:solidFill>
              </a:rPr>
              <a:t>B</a:t>
            </a:r>
            <a:r>
              <a:rPr lang="nl-NL" baseline="-25000" dirty="0" err="1" smtClean="0">
                <a:solidFill>
                  <a:srgbClr val="003200"/>
                </a:solidFill>
              </a:rPr>
              <a:t>s</a:t>
            </a:r>
            <a:r>
              <a:rPr lang="nl-NL" dirty="0" smtClean="0">
                <a:solidFill>
                  <a:srgbClr val="003200"/>
                </a:solidFill>
              </a:rPr>
              <a:t> →</a:t>
            </a:r>
            <a:r>
              <a:rPr lang="nl-NL" dirty="0" err="1" smtClean="0">
                <a:solidFill>
                  <a:srgbClr val="003200"/>
                </a:solidFill>
              </a:rPr>
              <a:t>D</a:t>
            </a:r>
            <a:r>
              <a:rPr lang="nl-NL" baseline="-25000" dirty="0" err="1" smtClean="0">
                <a:solidFill>
                  <a:srgbClr val="003200"/>
                </a:solidFill>
              </a:rPr>
              <a:t>s</a:t>
            </a:r>
            <a:r>
              <a:rPr lang="nl-NL" baseline="30000" dirty="0" smtClean="0">
                <a:solidFill>
                  <a:srgbClr val="003200"/>
                </a:solidFill>
                <a:latin typeface="Calibri"/>
              </a:rPr>
              <a:t>–</a:t>
            </a:r>
            <a:r>
              <a:rPr lang="nl-NL" dirty="0" smtClean="0">
                <a:solidFill>
                  <a:srgbClr val="003200"/>
                </a:solidFill>
              </a:rPr>
              <a:t>K</a:t>
            </a:r>
            <a:r>
              <a:rPr lang="nl-NL" baseline="30000" dirty="0" smtClean="0">
                <a:solidFill>
                  <a:srgbClr val="003200"/>
                </a:solidFill>
              </a:rPr>
              <a:t>+   </a:t>
            </a:r>
            <a:r>
              <a:rPr lang="nl-NL" dirty="0" smtClean="0">
                <a:solidFill>
                  <a:srgbClr val="003200"/>
                </a:solidFill>
              </a:rPr>
              <a:t>(10 fb</a:t>
            </a:r>
            <a:r>
              <a:rPr lang="nl-NL" baseline="30000" dirty="0" smtClean="0">
                <a:solidFill>
                  <a:srgbClr val="003200"/>
                </a:solidFill>
              </a:rPr>
              <a:t>-1</a:t>
            </a:r>
            <a:r>
              <a:rPr lang="nl-NL" dirty="0" smtClean="0">
                <a:solidFill>
                  <a:srgbClr val="003200"/>
                </a:solidFill>
              </a:rPr>
              <a:t>)</a:t>
            </a:r>
            <a:endParaRPr lang="nl-NL" baseline="30000" dirty="0">
              <a:solidFill>
                <a:srgbClr val="0032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57800" y="4495800"/>
            <a:ext cx="1908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3200"/>
                </a:solidFill>
              </a:rPr>
              <a:t>CP Asymmetry (MC):</a:t>
            </a:r>
            <a:endParaRPr lang="en-US" sz="1600" dirty="0">
              <a:solidFill>
                <a:srgbClr val="003200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22</a:t>
            </a:fld>
            <a:endParaRPr lang="nl-NL" dirty="0"/>
          </a:p>
        </p:txBody>
      </p:sp>
      <p:sp>
        <p:nvSpPr>
          <p:cNvPr id="18" name="TextBox 17"/>
          <p:cNvSpPr txBox="1"/>
          <p:nvPr/>
        </p:nvSpPr>
        <p:spPr>
          <a:xfrm>
            <a:off x="8077200" y="6324600"/>
            <a:ext cx="875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Time</a:t>
            </a:r>
            <a:r>
              <a:rPr lang="en-US" dirty="0" err="1" smtClean="0">
                <a:sym typeface="Wingdings"/>
              </a:rPr>
              <a:t>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209800" y="3886200"/>
            <a:ext cx="1556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90"/>
                </a:solidFill>
              </a:rPr>
              <a:t>LHCb-CONF-2011-005</a:t>
            </a:r>
            <a:endParaRPr lang="en-US" sz="1200" b="1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</a:t>
            </a:r>
            <a:r>
              <a:rPr lang="en-US" baseline="-25000" dirty="0" err="1" smtClean="0"/>
              <a:t>s,d</a:t>
            </a:r>
            <a:r>
              <a:rPr lang="en-US" dirty="0" err="1" smtClean="0">
                <a:sym typeface="Wingdings"/>
              </a:rPr>
              <a:t>μ</a:t>
            </a:r>
            <a:r>
              <a:rPr lang="en-US" baseline="30000" dirty="0" err="1" smtClean="0">
                <a:sym typeface="Wingdings"/>
              </a:rPr>
              <a:t>+</a:t>
            </a:r>
            <a:r>
              <a:rPr lang="en-US" dirty="0" err="1" smtClean="0">
                <a:sym typeface="Wingdings"/>
              </a:rPr>
              <a:t>μ</a:t>
            </a:r>
            <a:r>
              <a:rPr lang="en-US" baseline="30000" dirty="0" smtClean="0">
                <a:sym typeface="Wingdings"/>
              </a:rPr>
              <a:t>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200400"/>
            <a:ext cx="4495800" cy="3505200"/>
          </a:xfrm>
          <a:solidFill>
            <a:srgbClr val="FFFFCC"/>
          </a:solidFill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MSSM:</a:t>
            </a:r>
          </a:p>
          <a:p>
            <a:pPr lvl="1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lvl="1"/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NUHM1:</a:t>
            </a:r>
          </a:p>
          <a:p>
            <a:pPr lvl="1"/>
            <a:r>
              <a:rPr lang="en-US" dirty="0" smtClean="0"/>
              <a:t>Best fit contours in </a:t>
            </a:r>
            <a:r>
              <a:rPr lang="en-US" dirty="0" err="1" smtClean="0"/>
              <a:t>tanβ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M</a:t>
            </a:r>
            <a:r>
              <a:rPr lang="en-US" baseline="-25000" dirty="0" smtClean="0"/>
              <a:t>A</a:t>
            </a:r>
            <a:r>
              <a:rPr lang="en-US" dirty="0" smtClean="0"/>
              <a:t> plane</a:t>
            </a: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O. </a:t>
            </a:r>
            <a:r>
              <a:rPr lang="en-US" dirty="0" err="1" smtClean="0">
                <a:solidFill>
                  <a:srgbClr val="660066"/>
                </a:solidFill>
              </a:rPr>
              <a:t>Buchmuller</a:t>
            </a:r>
            <a:r>
              <a:rPr lang="en-US" dirty="0" smtClean="0">
                <a:solidFill>
                  <a:srgbClr val="660066"/>
                </a:solidFill>
              </a:rPr>
              <a:t> et al, arXiv:0907.5568</a:t>
            </a:r>
          </a:p>
          <a:p>
            <a:pPr lvl="1"/>
            <a:r>
              <a:rPr lang="en-US" dirty="0" smtClean="0"/>
              <a:t>CMS direct search (5σ) contours 30 or 60 fb</a:t>
            </a:r>
            <a:r>
              <a:rPr lang="en-US" baseline="30000" dirty="0" smtClean="0"/>
              <a:t>-1</a:t>
            </a: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H/A </a:t>
            </a:r>
            <a:r>
              <a:rPr lang="en-US" dirty="0" err="1" smtClean="0">
                <a:solidFill>
                  <a:srgbClr val="660066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660066"/>
                </a:solidFill>
                <a:sym typeface="Wingdings"/>
              </a:rPr>
              <a:t> </a:t>
            </a:r>
            <a:r>
              <a:rPr lang="en-US" dirty="0" err="1" smtClean="0">
                <a:solidFill>
                  <a:srgbClr val="660066"/>
                </a:solidFill>
                <a:sym typeface="Wingdings"/>
              </a:rPr>
              <a:t>τ+τ</a:t>
            </a:r>
            <a:r>
              <a:rPr lang="en-US" dirty="0" smtClean="0">
                <a:solidFill>
                  <a:srgbClr val="660066"/>
                </a:solidFill>
                <a:sym typeface="Wingdings"/>
              </a:rPr>
              <a:t>-, </a:t>
            </a:r>
            <a:r>
              <a:rPr lang="en-US" dirty="0" smtClean="0">
                <a:solidFill>
                  <a:srgbClr val="660066"/>
                </a:solidFill>
              </a:rPr>
              <a:t>arXiv:0704.0619</a:t>
            </a:r>
          </a:p>
          <a:p>
            <a:pPr lvl="1"/>
            <a:r>
              <a:rPr lang="en-US" dirty="0" smtClean="0"/>
              <a:t>Indirect limit from BR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>
                <a:sym typeface="Wingdings"/>
              </a:rPr>
              <a:t>μ</a:t>
            </a:r>
            <a:r>
              <a:rPr lang="en-US" baseline="30000" dirty="0" err="1" smtClean="0">
                <a:sym typeface="Wingdings"/>
              </a:rPr>
              <a:t>+</a:t>
            </a:r>
            <a:r>
              <a:rPr lang="en-US" dirty="0" err="1" smtClean="0">
                <a:sym typeface="Wingdings"/>
              </a:rPr>
              <a:t>μ</a:t>
            </a:r>
            <a:r>
              <a:rPr lang="en-US" baseline="30000" dirty="0" smtClean="0">
                <a:sym typeface="Wingdings"/>
              </a:rPr>
              <a:t>-</a:t>
            </a:r>
            <a:r>
              <a:rPr lang="en-US" dirty="0" smtClean="0">
                <a:sym typeface="Wingdings"/>
              </a:rPr>
              <a:t> very discriminative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8200" y="1030715"/>
            <a:ext cx="4343400" cy="28554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8200" y="3905250"/>
            <a:ext cx="4495800" cy="29527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13347" y="1524000"/>
            <a:ext cx="4211053" cy="1600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72200" y="762000"/>
            <a:ext cx="1835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Tanβ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M</a:t>
            </a:r>
            <a:r>
              <a:rPr lang="en-US" baseline="-25000" dirty="0" smtClean="0"/>
              <a:t>A</a:t>
            </a:r>
            <a:r>
              <a:rPr lang="en-US" dirty="0" smtClean="0"/>
              <a:t> plane </a:t>
            </a:r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04800" y="990600"/>
            <a:ext cx="4419600" cy="533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Sensitive to many NP models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9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219200" y="3415813"/>
            <a:ext cx="2970213" cy="62278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486400" y="1143000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jets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486400" y="1371600"/>
            <a:ext cx="582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jet + </a:t>
            </a:r>
            <a:r>
              <a:rPr lang="en-US" sz="1200" dirty="0" err="1" smtClean="0"/>
              <a:t>μ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486400" y="1600200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Jet + </a:t>
            </a:r>
            <a:r>
              <a:rPr lang="en-US" sz="1200" dirty="0" err="1" smtClean="0"/>
              <a:t>e</a:t>
            </a:r>
            <a:endParaRPr lang="en-US" sz="12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5334000" y="1295400"/>
            <a:ext cx="2286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334000" y="1524000"/>
            <a:ext cx="228600" cy="158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334000" y="1752600"/>
            <a:ext cx="228600" cy="158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23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</a:t>
            </a:r>
            <a:r>
              <a:rPr lang="en-US" baseline="-25000" dirty="0" err="1" smtClean="0"/>
              <a:t>s,d</a:t>
            </a:r>
            <a:r>
              <a:rPr lang="en-US" dirty="0" err="1" smtClean="0">
                <a:sym typeface="Wingdings"/>
              </a:rPr>
              <a:t>μ</a:t>
            </a:r>
            <a:r>
              <a:rPr lang="en-US" baseline="30000" dirty="0" err="1" smtClean="0">
                <a:sym typeface="Wingdings"/>
              </a:rPr>
              <a:t>+</a:t>
            </a:r>
            <a:r>
              <a:rPr lang="en-US" dirty="0" err="1" smtClean="0">
                <a:sym typeface="Wingdings"/>
              </a:rPr>
              <a:t>μ</a:t>
            </a:r>
            <a:r>
              <a:rPr lang="en-US" baseline="30000" dirty="0" smtClean="0">
                <a:sym typeface="Wingdings"/>
              </a:rPr>
              <a:t>-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2819400"/>
          </a:xfrm>
          <a:solidFill>
            <a:srgbClr val="FFFFCC"/>
          </a:solidFill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Exploit statistical power </a:t>
            </a:r>
            <a:r>
              <a:rPr lang="en-US" dirty="0" err="1" smtClean="0">
                <a:solidFill>
                  <a:srgbClr val="0000FF"/>
                </a:solidFill>
              </a:rPr>
              <a:t>LHCb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Sensitivity of current limit (43  10</a:t>
            </a:r>
            <a:r>
              <a:rPr lang="en-US" baseline="30000" dirty="0" smtClean="0">
                <a:solidFill>
                  <a:srgbClr val="0000FF"/>
                </a:solidFill>
              </a:rPr>
              <a:t>-9 </a:t>
            </a:r>
            <a:r>
              <a:rPr lang="en-US" dirty="0" smtClean="0">
                <a:solidFill>
                  <a:srgbClr val="0000FF"/>
                </a:solidFill>
              </a:rPr>
              <a:t>@ 90% C.L. with 40 pb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r>
              <a:rPr lang="en-US" dirty="0" smtClean="0">
                <a:solidFill>
                  <a:srgbClr val="0000FF"/>
                </a:solidFill>
              </a:rPr>
              <a:t>) in agreement with MC roadmap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Measurement of </a:t>
            </a:r>
            <a:r>
              <a:rPr lang="en-US" dirty="0" err="1" smtClean="0">
                <a:solidFill>
                  <a:srgbClr val="0000FF"/>
                </a:solidFill>
              </a:rPr>
              <a:t>f</a:t>
            </a:r>
            <a:r>
              <a:rPr lang="en-US" baseline="-25000" dirty="0" err="1" smtClean="0">
                <a:solidFill>
                  <a:srgbClr val="0000FF"/>
                </a:solidFill>
              </a:rPr>
              <a:t>s</a:t>
            </a:r>
            <a:r>
              <a:rPr lang="en-US" dirty="0" err="1" smtClean="0">
                <a:solidFill>
                  <a:srgbClr val="0000FF"/>
                </a:solidFill>
              </a:rPr>
              <a:t>/f</a:t>
            </a:r>
            <a:r>
              <a:rPr lang="en-US" baseline="-25000" dirty="0" err="1" smtClean="0">
                <a:solidFill>
                  <a:srgbClr val="0000FF"/>
                </a:solidFill>
              </a:rPr>
              <a:t>d</a:t>
            </a:r>
            <a:r>
              <a:rPr lang="en-US" dirty="0" smtClean="0">
                <a:solidFill>
                  <a:srgbClr val="0000FF"/>
                </a:solidFill>
              </a:rPr>
              <a:t> is currently stat. limited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Upgrade: </a:t>
            </a:r>
          </a:p>
          <a:p>
            <a:pPr lvl="1"/>
            <a:r>
              <a:rPr lang="en-US" dirty="0" smtClean="0"/>
              <a:t>SM {BR (</a:t>
            </a:r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/>
              <a:t>μ</a:t>
            </a:r>
            <a:r>
              <a:rPr lang="en-US" baseline="30000" dirty="0" err="1" smtClean="0"/>
              <a:t>+</a:t>
            </a:r>
            <a:r>
              <a:rPr lang="en-US" dirty="0" err="1" smtClean="0"/>
              <a:t>μ</a:t>
            </a:r>
            <a:r>
              <a:rPr lang="en-US" baseline="30000" dirty="0" smtClean="0"/>
              <a:t>-</a:t>
            </a:r>
            <a:r>
              <a:rPr lang="en-US" dirty="0" smtClean="0"/>
              <a:t>)} can be measured to 8% precision @ 50 fb</a:t>
            </a:r>
            <a:r>
              <a:rPr lang="en-US" baseline="30000" dirty="0" smtClean="0"/>
              <a:t>-1</a:t>
            </a:r>
            <a:endParaRPr lang="en-US" dirty="0" smtClean="0"/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Strong constraints for NP models</a:t>
            </a:r>
          </a:p>
          <a:p>
            <a:pPr lvl="1"/>
            <a:r>
              <a:rPr lang="en-US" dirty="0" smtClean="0"/>
              <a:t>Correlation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/>
              <a:t>μ</a:t>
            </a:r>
            <a:r>
              <a:rPr lang="en-US" baseline="30000" dirty="0" err="1" smtClean="0"/>
              <a:t>+</a:t>
            </a:r>
            <a:r>
              <a:rPr lang="en-US" dirty="0" err="1" smtClean="0"/>
              <a:t>μ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d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/>
              <a:t>μ</a:t>
            </a:r>
            <a:r>
              <a:rPr lang="en-US" baseline="30000" dirty="0" err="1" smtClean="0"/>
              <a:t>+</a:t>
            </a:r>
            <a:r>
              <a:rPr lang="en-US" dirty="0" err="1" smtClean="0"/>
              <a:t>μ</a:t>
            </a:r>
            <a:r>
              <a:rPr lang="en-US" baseline="30000" dirty="0" smtClean="0"/>
              <a:t>-</a:t>
            </a:r>
            <a:r>
              <a:rPr lang="en-US" dirty="0" smtClean="0"/>
              <a:t> can be done in upgrade ≈ 35%</a:t>
            </a: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Challenge: low BR </a:t>
            </a:r>
            <a:r>
              <a:rPr lang="en-US" dirty="0" err="1" smtClean="0">
                <a:solidFill>
                  <a:srgbClr val="660066"/>
                </a:solidFill>
              </a:rPr>
              <a:t>B</a:t>
            </a:r>
            <a:r>
              <a:rPr lang="en-US" baseline="-25000" dirty="0" err="1" smtClean="0">
                <a:solidFill>
                  <a:srgbClr val="660066"/>
                </a:solidFill>
              </a:rPr>
              <a:t>d</a:t>
            </a:r>
            <a:r>
              <a:rPr lang="en-US" dirty="0" err="1" smtClean="0">
                <a:solidFill>
                  <a:srgbClr val="660066"/>
                </a:solidFill>
                <a:sym typeface="Wingdings"/>
              </a:rPr>
              <a:t>μ</a:t>
            </a:r>
            <a:r>
              <a:rPr lang="en-US" baseline="30000" dirty="0" err="1" smtClean="0">
                <a:solidFill>
                  <a:srgbClr val="660066"/>
                </a:solidFill>
              </a:rPr>
              <a:t>+</a:t>
            </a:r>
            <a:r>
              <a:rPr lang="en-US" dirty="0" err="1" smtClean="0">
                <a:solidFill>
                  <a:srgbClr val="660066"/>
                </a:solidFill>
                <a:sym typeface="Wingdings"/>
              </a:rPr>
              <a:t>μ</a:t>
            </a:r>
            <a:r>
              <a:rPr lang="en-US" baseline="30000" dirty="0" smtClean="0">
                <a:solidFill>
                  <a:srgbClr val="660066"/>
                </a:solidFill>
              </a:rPr>
              <a:t>-</a:t>
            </a:r>
            <a:r>
              <a:rPr lang="en-US" dirty="0" smtClean="0">
                <a:solidFill>
                  <a:srgbClr val="660066"/>
                </a:solidFill>
              </a:rPr>
              <a:t> and </a:t>
            </a:r>
            <a:r>
              <a:rPr lang="en-US" dirty="0" smtClean="0">
                <a:solidFill>
                  <a:srgbClr val="660066"/>
                </a:solidFill>
                <a:sym typeface="Wingdings"/>
              </a:rPr>
              <a:t>background</a:t>
            </a:r>
            <a:endParaRPr lang="en-US" sz="1406" dirty="0" smtClean="0">
              <a:solidFill>
                <a:srgbClr val="66006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3657600"/>
            <a:ext cx="4824681" cy="3200400"/>
          </a:xfrm>
          <a:prstGeom prst="rect">
            <a:avLst/>
          </a:prstGeom>
        </p:spPr>
      </p:pic>
      <p:pic>
        <p:nvPicPr>
          <p:cNvPr id="5" name="Picture 4" descr="Bsmumu_vs_Bdmumu.eps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5400000">
            <a:off x="3757366" y="1547566"/>
            <a:ext cx="5825363" cy="75387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8800" y="3962400"/>
            <a:ext cx="127400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Limit of 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current </a:t>
            </a:r>
            <a:r>
              <a:rPr lang="en-US" sz="1600" dirty="0" err="1" smtClean="0">
                <a:solidFill>
                  <a:srgbClr val="FF0000"/>
                </a:solidFill>
              </a:rPr>
              <a:t>LHCb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6200000" flipH="1">
            <a:off x="2062691" y="4642909"/>
            <a:ext cx="460573" cy="13955"/>
          </a:xfrm>
          <a:prstGeom prst="straightConnector1">
            <a:avLst/>
          </a:prstGeom>
          <a:ln>
            <a:solidFill>
              <a:srgbClr val="CC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00400" y="3962400"/>
            <a:ext cx="106952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Roadmap</a:t>
            </a:r>
          </a:p>
          <a:p>
            <a:r>
              <a:rPr lang="en-US" sz="1600" dirty="0" smtClean="0"/>
              <a:t>For 14 </a:t>
            </a:r>
            <a:r>
              <a:rPr lang="en-US" sz="1600" dirty="0" err="1" smtClean="0"/>
              <a:t>TeV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6367046"/>
            <a:ext cx="184056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10</a:t>
            </a:r>
            <a:r>
              <a:rPr lang="en-US" sz="1600" baseline="30000" dirty="0" smtClean="0"/>
              <a:t>9</a:t>
            </a:r>
            <a:r>
              <a:rPr lang="en-US" sz="1600" dirty="0" smtClean="0"/>
              <a:t> </a:t>
            </a:r>
            <a:r>
              <a:rPr lang="en-US" sz="1600" dirty="0" err="1" smtClean="0"/>
              <a:t>x</a:t>
            </a:r>
            <a:r>
              <a:rPr lang="en-US" sz="1600" dirty="0" smtClean="0"/>
              <a:t> BR (</a:t>
            </a:r>
            <a:r>
              <a:rPr lang="en-US" sz="1600" dirty="0" err="1" smtClean="0"/>
              <a:t>B</a:t>
            </a:r>
            <a:r>
              <a:rPr lang="en-US" sz="1600" baseline="-25000" dirty="0" err="1" smtClean="0"/>
              <a:t>s</a:t>
            </a:r>
            <a:r>
              <a:rPr lang="en-US" sz="1600" dirty="0" err="1" smtClean="0">
                <a:sym typeface="Wingdings"/>
              </a:rPr>
              <a:t>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dirty="0" err="1" smtClean="0">
                <a:sym typeface="Wingdings"/>
              </a:rPr>
              <a:t>μ+μ</a:t>
            </a:r>
            <a:r>
              <a:rPr lang="en-US" sz="1600" dirty="0" smtClean="0">
                <a:sym typeface="Wingdings"/>
              </a:rPr>
              <a:t>-)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3964210" y="4874990"/>
            <a:ext cx="185893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10</a:t>
            </a:r>
            <a:r>
              <a:rPr lang="en-US" sz="1600" baseline="30000" dirty="0" smtClean="0"/>
              <a:t>9</a:t>
            </a:r>
            <a:r>
              <a:rPr lang="en-US" sz="1600" dirty="0" smtClean="0"/>
              <a:t> </a:t>
            </a:r>
            <a:r>
              <a:rPr lang="en-US" sz="1600" dirty="0" err="1" smtClean="0"/>
              <a:t>x</a:t>
            </a:r>
            <a:r>
              <a:rPr lang="en-US" sz="1600" dirty="0" smtClean="0"/>
              <a:t> BR (</a:t>
            </a:r>
            <a:r>
              <a:rPr lang="en-US" sz="1600" dirty="0" err="1" smtClean="0"/>
              <a:t>B</a:t>
            </a:r>
            <a:r>
              <a:rPr lang="en-US" sz="1600" baseline="-25000" dirty="0" err="1" smtClean="0"/>
              <a:t>d</a:t>
            </a:r>
            <a:r>
              <a:rPr lang="en-US" sz="1600" dirty="0" err="1" smtClean="0">
                <a:sym typeface="Wingdings"/>
              </a:rPr>
              <a:t>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dirty="0" err="1" smtClean="0">
                <a:sym typeface="Wingdings"/>
              </a:rPr>
              <a:t>μ+μ</a:t>
            </a:r>
            <a:r>
              <a:rPr lang="en-US" sz="1600" dirty="0" smtClean="0">
                <a:sym typeface="Wingdings"/>
              </a:rPr>
              <a:t>-)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1143000" y="5867400"/>
            <a:ext cx="76200" cy="76200"/>
          </a:xfrm>
          <a:prstGeom prst="rect">
            <a:avLst/>
          </a:prstGeom>
          <a:solidFill>
            <a:srgbClr val="000090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/>
          <p:cNvSpPr/>
          <p:nvPr/>
        </p:nvSpPr>
        <p:spPr>
          <a:xfrm>
            <a:off x="1066800" y="6019800"/>
            <a:ext cx="152400" cy="152400"/>
          </a:xfrm>
          <a:prstGeom prst="star5">
            <a:avLst/>
          </a:prstGeom>
          <a:solidFill>
            <a:srgbClr val="FF8000"/>
          </a:solidFill>
          <a:ln>
            <a:solidFill>
              <a:srgbClr val="FF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219200" y="5715000"/>
            <a:ext cx="119910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/>
              <a:t>3σ observation</a:t>
            </a:r>
            <a:endParaRPr lang="en-US" sz="1300" dirty="0"/>
          </a:p>
        </p:txBody>
      </p:sp>
      <p:sp>
        <p:nvSpPr>
          <p:cNvPr id="15" name="TextBox 14"/>
          <p:cNvSpPr txBox="1"/>
          <p:nvPr/>
        </p:nvSpPr>
        <p:spPr>
          <a:xfrm>
            <a:off x="1219200" y="5943600"/>
            <a:ext cx="119910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/>
              <a:t>5σ observation</a:t>
            </a:r>
            <a:endParaRPr lang="en-US" sz="1300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24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</a:t>
            </a:r>
            <a:r>
              <a:rPr lang="en-US" baseline="30000" dirty="0" smtClean="0"/>
              <a:t>0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K*</a:t>
            </a:r>
            <a:r>
              <a:rPr lang="en-US" baseline="30000" dirty="0" smtClean="0"/>
              <a:t>0</a:t>
            </a:r>
            <a:r>
              <a:rPr lang="en-US" dirty="0" smtClean="0"/>
              <a:t>μ</a:t>
            </a:r>
            <a:r>
              <a:rPr lang="en-US" baseline="30000" dirty="0" smtClean="0"/>
              <a:t>+</a:t>
            </a:r>
            <a:r>
              <a:rPr lang="en-US" dirty="0" smtClean="0"/>
              <a:t>μ</a:t>
            </a:r>
            <a:r>
              <a:rPr lang="en-US" baseline="30000" dirty="0" smtClean="0"/>
              <a:t>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5638800" cy="3429000"/>
          </a:xfrm>
          <a:solidFill>
            <a:srgbClr val="FFFFCC"/>
          </a:solidFill>
        </p:spPr>
        <p:txBody>
          <a:bodyPr>
            <a:normAutofit fontScale="62500" lnSpcReduction="20000"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Hadron</a:t>
            </a:r>
            <a:r>
              <a:rPr lang="en-US" dirty="0" smtClean="0">
                <a:solidFill>
                  <a:srgbClr val="0000FF"/>
                </a:solidFill>
              </a:rPr>
              <a:t> decays </a:t>
            </a:r>
            <a:r>
              <a:rPr lang="en-US" dirty="0" err="1" smtClean="0">
                <a:solidFill>
                  <a:srgbClr val="0000FF"/>
                </a:solidFill>
              </a:rPr>
              <a:t>H</a:t>
            </a:r>
            <a:r>
              <a:rPr lang="en-US" baseline="-25000" dirty="0" err="1" smtClean="0">
                <a:solidFill>
                  <a:srgbClr val="0000FF"/>
                </a:solidFill>
              </a:rPr>
              <a:t>b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H</a:t>
            </a:r>
            <a:r>
              <a:rPr lang="en-US" baseline="-25000" dirty="0" err="1" smtClean="0">
                <a:solidFill>
                  <a:srgbClr val="0000FF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μ</a:t>
            </a:r>
            <a:r>
              <a:rPr lang="en-US" baseline="30000" dirty="0" err="1" smtClean="0">
                <a:solidFill>
                  <a:srgbClr val="0000FF"/>
                </a:solidFill>
              </a:rPr>
              <a:t>+</a:t>
            </a:r>
            <a:r>
              <a:rPr lang="en-US" dirty="0" err="1" smtClean="0">
                <a:solidFill>
                  <a:srgbClr val="0000FF"/>
                </a:solidFill>
              </a:rPr>
              <a:t>μ</a:t>
            </a:r>
            <a:r>
              <a:rPr lang="en-US" baseline="30000" dirty="0" smtClean="0">
                <a:solidFill>
                  <a:srgbClr val="0000FF"/>
                </a:solidFill>
              </a:rPr>
              <a:t>-</a:t>
            </a:r>
            <a:r>
              <a:rPr lang="en-US" dirty="0" smtClean="0">
                <a:solidFill>
                  <a:srgbClr val="0000FF"/>
                </a:solidFill>
              </a:rPr>
              <a:t> sensitive to new physics via angular distribution</a:t>
            </a:r>
          </a:p>
          <a:p>
            <a:pPr lvl="1"/>
            <a:r>
              <a:rPr lang="en-US" dirty="0" smtClean="0"/>
              <a:t>B</a:t>
            </a:r>
            <a:r>
              <a:rPr lang="en-US" baseline="30000" dirty="0" smtClean="0"/>
              <a:t>0</a:t>
            </a:r>
            <a:r>
              <a:rPr lang="en-US" dirty="0" smtClean="0">
                <a:sym typeface="Wingdings"/>
              </a:rPr>
              <a:t> K*</a:t>
            </a:r>
            <a:r>
              <a:rPr lang="en-US" dirty="0" err="1" smtClean="0">
                <a:sym typeface="Wingdings"/>
              </a:rPr>
              <a:t>μ</a:t>
            </a:r>
            <a:r>
              <a:rPr lang="en-US" baseline="30000" dirty="0" err="1" smtClean="0">
                <a:sym typeface="Wingdings"/>
              </a:rPr>
              <a:t>+</a:t>
            </a:r>
            <a:r>
              <a:rPr lang="en-US" dirty="0" err="1" smtClean="0">
                <a:sym typeface="Wingdings"/>
              </a:rPr>
              <a:t>μ</a:t>
            </a:r>
            <a:r>
              <a:rPr lang="en-US" baseline="30000" dirty="0" smtClean="0"/>
              <a:t>-</a:t>
            </a:r>
            <a:r>
              <a:rPr lang="en-US" dirty="0" smtClean="0">
                <a:sym typeface="Wingdings"/>
              </a:rPr>
              <a:t> , B</a:t>
            </a:r>
            <a:r>
              <a:rPr lang="en-US" baseline="30000" dirty="0" smtClean="0">
                <a:sym typeface="Wingdings"/>
              </a:rPr>
              <a:t>+</a:t>
            </a:r>
            <a:r>
              <a:rPr lang="en-US" dirty="0" smtClean="0">
                <a:sym typeface="Wingdings"/>
              </a:rPr>
              <a:t>K</a:t>
            </a:r>
            <a:r>
              <a:rPr lang="en-US" baseline="30000" dirty="0" smtClean="0">
                <a:sym typeface="Wingdings"/>
              </a:rPr>
              <a:t>+</a:t>
            </a:r>
            <a:r>
              <a:rPr lang="en-US" dirty="0" smtClean="0">
                <a:sym typeface="Wingdings"/>
              </a:rPr>
              <a:t>μ</a:t>
            </a:r>
            <a:r>
              <a:rPr lang="en-US" baseline="30000" dirty="0" smtClean="0">
                <a:sym typeface="Wingdings"/>
              </a:rPr>
              <a:t>+</a:t>
            </a:r>
            <a:r>
              <a:rPr lang="en-US" dirty="0" smtClean="0">
                <a:sym typeface="Wingdings"/>
              </a:rPr>
              <a:t>μ</a:t>
            </a:r>
            <a:r>
              <a:rPr lang="en-US" baseline="30000" dirty="0" smtClean="0"/>
              <a:t>-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B</a:t>
            </a:r>
            <a:r>
              <a:rPr lang="en-US" baseline="-25000" dirty="0" err="1" smtClean="0">
                <a:sym typeface="Wingdings"/>
              </a:rPr>
              <a:t>s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>
                <a:latin typeface="Lucida Grande"/>
                <a:ea typeface="Lucida Grande"/>
                <a:cs typeface="Lucida Grande"/>
                <a:sym typeface="Wingdings"/>
              </a:rPr>
              <a:t>ϕ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μ</a:t>
            </a:r>
            <a:r>
              <a:rPr lang="en-US" baseline="30000" dirty="0" err="1" smtClean="0">
                <a:sym typeface="Wingdings"/>
              </a:rPr>
              <a:t>+</a:t>
            </a:r>
            <a:r>
              <a:rPr lang="en-US" dirty="0" err="1" smtClean="0">
                <a:sym typeface="Wingdings"/>
              </a:rPr>
              <a:t>μ</a:t>
            </a:r>
            <a:r>
              <a:rPr lang="en-US" baseline="30000" dirty="0" smtClean="0"/>
              <a:t>-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Λ</a:t>
            </a:r>
            <a:r>
              <a:rPr lang="en-US" baseline="-25000" dirty="0" err="1" smtClean="0">
                <a:sym typeface="Wingdings"/>
              </a:rPr>
              <a:t>b</a:t>
            </a:r>
            <a:r>
              <a:rPr lang="en-US" dirty="0" err="1" smtClean="0">
                <a:sym typeface="Wingdings"/>
              </a:rPr>
              <a:t>Λ</a:t>
            </a:r>
            <a:r>
              <a:rPr lang="en-US" baseline="30000" dirty="0" smtClean="0">
                <a:sym typeface="Wingdings"/>
              </a:rPr>
              <a:t>(</a:t>
            </a:r>
            <a:r>
              <a:rPr lang="en-US" dirty="0" smtClean="0">
                <a:sym typeface="Wingdings"/>
              </a:rPr>
              <a:t>*</a:t>
            </a:r>
            <a:r>
              <a:rPr lang="en-US" baseline="30000" dirty="0" smtClean="0">
                <a:sym typeface="Wingdings"/>
              </a:rPr>
              <a:t>)</a:t>
            </a:r>
            <a:r>
              <a:rPr lang="en-US" dirty="0" err="1" smtClean="0">
                <a:sym typeface="Wingdings"/>
              </a:rPr>
              <a:t>μ</a:t>
            </a:r>
            <a:r>
              <a:rPr lang="en-US" baseline="30000" dirty="0" err="1" smtClean="0">
                <a:sym typeface="Wingdings"/>
              </a:rPr>
              <a:t>+</a:t>
            </a:r>
            <a:r>
              <a:rPr lang="en-US" dirty="0" err="1" smtClean="0">
                <a:sym typeface="Wingdings"/>
              </a:rPr>
              <a:t>μ</a:t>
            </a:r>
            <a:r>
              <a:rPr lang="en-US" baseline="30000" dirty="0" smtClean="0"/>
              <a:t>-</a:t>
            </a:r>
            <a:endParaRPr lang="en-US" dirty="0" smtClean="0"/>
          </a:p>
          <a:p>
            <a:r>
              <a:rPr lang="en-US" u="sng" dirty="0" smtClean="0">
                <a:solidFill>
                  <a:srgbClr val="0000FF"/>
                </a:solidFill>
              </a:rPr>
              <a:t>Phase-1</a:t>
            </a:r>
            <a:r>
              <a:rPr lang="en-US" dirty="0" smtClean="0">
                <a:solidFill>
                  <a:srgbClr val="0000FF"/>
                </a:solidFill>
              </a:rPr>
              <a:t>: Measure A</a:t>
            </a:r>
            <a:r>
              <a:rPr lang="en-US" baseline="-25000" dirty="0" smtClean="0">
                <a:solidFill>
                  <a:srgbClr val="0000FF"/>
                </a:solidFill>
              </a:rPr>
              <a:t>FB</a:t>
            </a:r>
          </a:p>
          <a:p>
            <a:pPr lvl="1"/>
            <a:r>
              <a:rPr lang="en-US" dirty="0" smtClean="0"/>
              <a:t>Expect 5100 events, measure zero-crossing point in A</a:t>
            </a:r>
            <a:r>
              <a:rPr lang="en-US" baseline="-25000" dirty="0" smtClean="0"/>
              <a:t>FB</a:t>
            </a:r>
            <a:r>
              <a:rPr lang="en-US" dirty="0" smtClean="0"/>
              <a:t> to 0.4 GeV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</a:p>
          <a:p>
            <a:r>
              <a:rPr lang="en-US" u="sng" dirty="0" smtClean="0">
                <a:solidFill>
                  <a:srgbClr val="0000FF"/>
                </a:solidFill>
              </a:rPr>
              <a:t>Phase-2</a:t>
            </a:r>
            <a:r>
              <a:rPr lang="en-US" dirty="0" smtClean="0">
                <a:solidFill>
                  <a:srgbClr val="0000FF"/>
                </a:solidFill>
              </a:rPr>
              <a:t>: More kinematic observables: </a:t>
            </a:r>
            <a:r>
              <a:rPr lang="en-US" dirty="0" err="1" smtClean="0">
                <a:solidFill>
                  <a:srgbClr val="0000FF"/>
                </a:solidFill>
              </a:rPr>
              <a:t>transversity</a:t>
            </a:r>
            <a:r>
              <a:rPr lang="en-US" dirty="0" smtClean="0">
                <a:solidFill>
                  <a:srgbClr val="0000FF"/>
                </a:solidFill>
              </a:rPr>
              <a:t> asymmetry: A</a:t>
            </a:r>
            <a:r>
              <a:rPr lang="en-US" baseline="-25000" dirty="0" smtClean="0">
                <a:solidFill>
                  <a:srgbClr val="0000FF"/>
                </a:solidFill>
              </a:rPr>
              <a:t>T</a:t>
            </a:r>
            <a:r>
              <a:rPr lang="en-US" baseline="30000" dirty="0" smtClean="0">
                <a:solidFill>
                  <a:srgbClr val="0000FF"/>
                </a:solidFill>
              </a:rPr>
              <a:t>(2)</a:t>
            </a:r>
          </a:p>
          <a:p>
            <a:pPr lvl="1"/>
            <a:r>
              <a:rPr lang="en-US" dirty="0" smtClean="0"/>
              <a:t>A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(2)</a:t>
            </a:r>
            <a:r>
              <a:rPr lang="en-US" dirty="0" smtClean="0"/>
              <a:t> is sensitive to new right handed currents</a:t>
            </a:r>
          </a:p>
          <a:p>
            <a:pPr lvl="1"/>
            <a:r>
              <a:rPr lang="en-US" dirty="0" err="1" smtClean="0"/>
              <a:t>BR(B</a:t>
            </a:r>
            <a:r>
              <a:rPr lang="en-US" baseline="30000" dirty="0" err="1" smtClean="0"/>
              <a:t>+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/>
              <a:t>K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) / BR(B</a:t>
            </a:r>
            <a:r>
              <a:rPr lang="en-US" baseline="30000" dirty="0" smtClean="0"/>
              <a:t>+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K</a:t>
            </a:r>
            <a:r>
              <a:rPr lang="en-US" baseline="30000" dirty="0" smtClean="0"/>
              <a:t>+</a:t>
            </a:r>
            <a:r>
              <a:rPr lang="en-US" dirty="0" smtClean="0"/>
              <a:t>μ</a:t>
            </a:r>
            <a:r>
              <a:rPr lang="en-US" baseline="30000" dirty="0" smtClean="0"/>
              <a:t>+</a:t>
            </a:r>
            <a:r>
              <a:rPr lang="en-US" dirty="0" smtClean="0"/>
              <a:t>μ</a:t>
            </a:r>
            <a:r>
              <a:rPr lang="en-US" baseline="30000" dirty="0" smtClean="0"/>
              <a:t>-</a:t>
            </a:r>
            <a:r>
              <a:rPr lang="en-US" dirty="0" smtClean="0"/>
              <a:t>) sensitive to Neutral Higgs Bosons</a:t>
            </a:r>
          </a:p>
          <a:p>
            <a:pPr lvl="1"/>
            <a:r>
              <a:rPr lang="en-US" dirty="0" err="1" smtClean="0">
                <a:sym typeface="Wingdings"/>
              </a:rPr>
              <a:t>B</a:t>
            </a:r>
            <a:r>
              <a:rPr lang="en-US" baseline="-25000" dirty="0" err="1" smtClean="0">
                <a:sym typeface="Wingdings"/>
              </a:rPr>
              <a:t>s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>
                <a:latin typeface="Lucida Grande"/>
                <a:ea typeface="Lucida Grande"/>
                <a:cs typeface="Lucida Grande"/>
                <a:sym typeface="Wingdings"/>
              </a:rPr>
              <a:t>ϕ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μ</a:t>
            </a:r>
            <a:r>
              <a:rPr lang="en-US" baseline="30000" dirty="0" err="1" smtClean="0">
                <a:sym typeface="Wingdings"/>
              </a:rPr>
              <a:t>+</a:t>
            </a:r>
            <a:r>
              <a:rPr lang="en-US" dirty="0" err="1" smtClean="0">
                <a:sym typeface="Wingdings"/>
              </a:rPr>
              <a:t>μ</a:t>
            </a:r>
            <a:r>
              <a:rPr lang="en-US" baseline="30000" dirty="0" smtClean="0"/>
              <a:t>-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Λ</a:t>
            </a:r>
            <a:r>
              <a:rPr lang="en-US" baseline="-25000" dirty="0" err="1" smtClean="0">
                <a:sym typeface="Wingdings"/>
              </a:rPr>
              <a:t>b</a:t>
            </a:r>
            <a:r>
              <a:rPr lang="en-US" dirty="0" err="1" smtClean="0">
                <a:sym typeface="Wingdings"/>
              </a:rPr>
              <a:t>Λ</a:t>
            </a:r>
            <a:r>
              <a:rPr lang="en-US" baseline="30000" dirty="0" smtClean="0">
                <a:sym typeface="Wingdings"/>
              </a:rPr>
              <a:t>(</a:t>
            </a:r>
            <a:r>
              <a:rPr lang="en-US" dirty="0" smtClean="0">
                <a:sym typeface="Wingdings"/>
              </a:rPr>
              <a:t>*</a:t>
            </a:r>
            <a:r>
              <a:rPr lang="en-US" baseline="30000" dirty="0" smtClean="0">
                <a:sym typeface="Wingdings"/>
              </a:rPr>
              <a:t>)</a:t>
            </a:r>
            <a:r>
              <a:rPr lang="en-US" dirty="0" err="1" smtClean="0">
                <a:sym typeface="Wingdings"/>
              </a:rPr>
              <a:t>μ</a:t>
            </a:r>
            <a:r>
              <a:rPr lang="en-US" baseline="30000" dirty="0" err="1" smtClean="0">
                <a:sym typeface="Wingdings"/>
              </a:rPr>
              <a:t>+</a:t>
            </a:r>
            <a:r>
              <a:rPr lang="en-US" dirty="0" err="1" smtClean="0">
                <a:sym typeface="Wingdings"/>
              </a:rPr>
              <a:t>μ</a:t>
            </a:r>
            <a:r>
              <a:rPr lang="en-US" baseline="30000" dirty="0" smtClean="0"/>
              <a:t>- 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7391400" y="0"/>
            <a:ext cx="1752600" cy="1367492"/>
          </a:xfrm>
          <a:prstGeom prst="rect">
            <a:avLst/>
          </a:prstGeom>
          <a:noFill/>
          <a:ln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172200" y="1447800"/>
            <a:ext cx="2722712" cy="2284990"/>
          </a:xfrm>
          <a:prstGeom prst="rect">
            <a:avLst/>
          </a:prstGeom>
        </p:spPr>
      </p:pic>
      <p:pic>
        <p:nvPicPr>
          <p:cNvPr id="6" name="Picture 5" descr="BtoKmumu.eps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943600" y="3810000"/>
            <a:ext cx="3048000" cy="2924360"/>
          </a:xfrm>
          <a:prstGeom prst="rect">
            <a:avLst/>
          </a:prstGeom>
        </p:spPr>
      </p:pic>
      <p:pic>
        <p:nvPicPr>
          <p:cNvPr id="7" name="Picture 6" descr="at2Experimental.eps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81000" y="4020312"/>
            <a:ext cx="4343400" cy="28376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57600" y="3886200"/>
            <a:ext cx="2209800" cy="738664"/>
          </a:xfrm>
          <a:prstGeom prst="rect">
            <a:avLst/>
          </a:prstGeom>
          <a:solidFill>
            <a:srgbClr val="CC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1σ and 2σ bands for A</a:t>
            </a:r>
            <a:r>
              <a:rPr lang="en-US" sz="1400" baseline="-25000" dirty="0" smtClean="0"/>
              <a:t>T</a:t>
            </a:r>
            <a:r>
              <a:rPr lang="en-US" sz="1400" baseline="30000" dirty="0" smtClean="0"/>
              <a:t>(2)</a:t>
            </a:r>
            <a:r>
              <a:rPr lang="en-US" sz="1400" dirty="0" smtClean="0"/>
              <a:t> at 10 fb</a:t>
            </a:r>
            <a:r>
              <a:rPr lang="en-US" sz="1400" baseline="30000" dirty="0" smtClean="0"/>
              <a:t>-1 </a:t>
            </a:r>
            <a:r>
              <a:rPr lang="en-US" sz="1400" dirty="0" err="1" smtClean="0"/>
              <a:t>vs</a:t>
            </a:r>
            <a:r>
              <a:rPr lang="en-US" sz="1400" dirty="0" smtClean="0"/>
              <a:t> q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of </a:t>
            </a:r>
            <a:r>
              <a:rPr lang="en-US" sz="1400" dirty="0" err="1" smtClean="0"/>
              <a:t>muon</a:t>
            </a:r>
            <a:r>
              <a:rPr lang="en-US" sz="1400" dirty="0" smtClean="0"/>
              <a:t> pair.</a:t>
            </a:r>
          </a:p>
          <a:p>
            <a:r>
              <a:rPr lang="en-US" sz="1400" dirty="0" smtClean="0"/>
              <a:t>(Central value is SM)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391400" y="2438400"/>
            <a:ext cx="120377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B</a:t>
            </a:r>
            <a:r>
              <a:rPr lang="en-US" sz="1600" baseline="30000" dirty="0" smtClean="0"/>
              <a:t>0</a:t>
            </a:r>
            <a:r>
              <a:rPr lang="en-US" sz="1600" dirty="0" smtClean="0">
                <a:sym typeface="Wingdings"/>
              </a:rPr>
              <a:t> K* </a:t>
            </a:r>
            <a:r>
              <a:rPr lang="en-US" sz="1600" dirty="0" err="1" smtClean="0">
                <a:sym typeface="Wingdings"/>
              </a:rPr>
              <a:t>μ</a:t>
            </a:r>
            <a:r>
              <a:rPr lang="en-US" sz="1600" baseline="30000" dirty="0" err="1" smtClean="0">
                <a:sym typeface="Wingdings"/>
              </a:rPr>
              <a:t>+</a:t>
            </a:r>
            <a:r>
              <a:rPr lang="en-US" sz="1600" dirty="0" err="1" smtClean="0">
                <a:sym typeface="Wingdings"/>
              </a:rPr>
              <a:t>μ</a:t>
            </a:r>
            <a:r>
              <a:rPr lang="en-US" sz="1600" baseline="30000" dirty="0" smtClean="0"/>
              <a:t>-</a:t>
            </a:r>
            <a:r>
              <a:rPr lang="en-US" sz="1600" dirty="0" smtClean="0">
                <a:sym typeface="Wingdings"/>
              </a:rPr>
              <a:t> 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0" y="4507468"/>
            <a:ext cx="1122121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ym typeface="Wingdings"/>
              </a:rPr>
              <a:t>B</a:t>
            </a:r>
            <a:r>
              <a:rPr lang="en-US" sz="1600" baseline="30000" dirty="0" smtClean="0">
                <a:sym typeface="Wingdings"/>
              </a:rPr>
              <a:t>+</a:t>
            </a:r>
            <a:r>
              <a:rPr lang="en-US" sz="1600" dirty="0" smtClean="0">
                <a:sym typeface="Wingdings"/>
              </a:rPr>
              <a:t>K</a:t>
            </a:r>
            <a:r>
              <a:rPr lang="en-US" sz="1600" baseline="30000" dirty="0" smtClean="0">
                <a:sym typeface="Wingdings"/>
              </a:rPr>
              <a:t>+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dirty="0" err="1" smtClean="0">
                <a:sym typeface="Wingdings"/>
              </a:rPr>
              <a:t>μ</a:t>
            </a:r>
            <a:r>
              <a:rPr lang="en-US" sz="1600" baseline="30000" dirty="0" err="1" smtClean="0">
                <a:sym typeface="Wingdings"/>
              </a:rPr>
              <a:t>+</a:t>
            </a:r>
            <a:r>
              <a:rPr lang="en-US" sz="1600" dirty="0" err="1" smtClean="0">
                <a:sym typeface="Wingdings"/>
              </a:rPr>
              <a:t>μ</a:t>
            </a:r>
            <a:r>
              <a:rPr lang="en-US" sz="1600" baseline="30000" dirty="0" smtClean="0"/>
              <a:t>-</a:t>
            </a:r>
            <a:endParaRPr lang="en-US" sz="1600" dirty="0"/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7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533400" y="4189803"/>
            <a:ext cx="1587500" cy="458397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25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>
                <a:sym typeface="Wingdings"/>
              </a:rPr>
              <a:t>bs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γ</a:t>
            </a:r>
            <a:r>
              <a:rPr lang="en-US" dirty="0" smtClean="0">
                <a:sym typeface="Wingdings"/>
              </a:rPr>
              <a:t> : </a:t>
            </a:r>
            <a:r>
              <a:rPr lang="en-US" dirty="0" err="1" smtClean="0">
                <a:sym typeface="Wingdings"/>
              </a:rPr>
              <a:t>B</a:t>
            </a:r>
            <a:r>
              <a:rPr lang="en-US" baseline="-25000" dirty="0" err="1" smtClean="0">
                <a:sym typeface="Wingdings"/>
              </a:rPr>
              <a:t>s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>
                <a:latin typeface="Lucida Grande"/>
                <a:ea typeface="Lucida Grande"/>
                <a:cs typeface="Lucida Grande"/>
              </a:rPr>
              <a:t>ϕ</a:t>
            </a:r>
            <a:r>
              <a:rPr lang="en-US" dirty="0" smtClean="0"/>
              <a:t> </a:t>
            </a:r>
            <a:r>
              <a:rPr lang="en-US" dirty="0" err="1" smtClean="0"/>
              <a:t>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86000"/>
            <a:ext cx="8763000" cy="1828800"/>
          </a:xfrm>
          <a:solidFill>
            <a:srgbClr val="FFFFCC"/>
          </a:solidFill>
        </p:spPr>
        <p:txBody>
          <a:bodyPr>
            <a:normAutofit fontScale="62500" lnSpcReduction="20000"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Bs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 err="1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  <a:sym typeface="Wingdings"/>
              </a:rPr>
              <a:t>ϕγ</a:t>
            </a:r>
            <a:r>
              <a:rPr lang="en-US" dirty="0" smtClean="0">
                <a:solidFill>
                  <a:srgbClr val="0000FF"/>
                </a:solidFill>
                <a:latin typeface="Lucida Grande"/>
                <a:ea typeface="Lucida Grande"/>
                <a:cs typeface="Lucida Grande"/>
                <a:sym typeface="Wingdings"/>
              </a:rPr>
              <a:t>: Time dependent decay rate</a:t>
            </a: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dirty="0" smtClean="0"/>
              <a:t>SM: photons are predominantly (</a:t>
            </a:r>
            <a:r>
              <a:rPr lang="en-US" dirty="0" err="1" smtClean="0"/>
              <a:t>O(m</a:t>
            </a:r>
            <a:r>
              <a:rPr lang="en-US" baseline="-25000" dirty="0" err="1" smtClean="0"/>
              <a:t>s</a:t>
            </a:r>
            <a:r>
              <a:rPr lang="en-US" dirty="0" err="1" smtClean="0"/>
              <a:t>/m</a:t>
            </a:r>
            <a:r>
              <a:rPr lang="en-US" baseline="-25000" dirty="0" err="1" smtClean="0"/>
              <a:t>b</a:t>
            </a:r>
            <a:r>
              <a:rPr lang="en-US" dirty="0" smtClean="0"/>
              <a:t>)) left polarized: no interference B</a:t>
            </a:r>
            <a:r>
              <a:rPr lang="en-US" baseline="-25000" dirty="0" smtClean="0"/>
              <a:t>s</a:t>
            </a:r>
            <a:r>
              <a:rPr lang="en-US" dirty="0" smtClean="0"/>
              <a:t> and B</a:t>
            </a:r>
            <a:r>
              <a:rPr lang="en-US" baseline="-25000" dirty="0" smtClean="0"/>
              <a:t>s</a:t>
            </a:r>
          </a:p>
          <a:p>
            <a:pPr lvl="1"/>
            <a:r>
              <a:rPr lang="en-US" dirty="0" smtClean="0"/>
              <a:t>Observed CP violation depends on polarization and weak phase.</a:t>
            </a: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Sizeable </a:t>
            </a:r>
            <a:r>
              <a:rPr lang="en-US" dirty="0" err="1" smtClean="0">
                <a:solidFill>
                  <a:srgbClr val="660066"/>
                </a:solidFill>
              </a:rPr>
              <a:t>ΔΓ</a:t>
            </a:r>
            <a:r>
              <a:rPr lang="en-US" baseline="-25000" dirty="0" err="1" smtClean="0">
                <a:solidFill>
                  <a:srgbClr val="660066"/>
                </a:solidFill>
              </a:rPr>
              <a:t>s</a:t>
            </a:r>
            <a:r>
              <a:rPr lang="en-US" dirty="0" smtClean="0">
                <a:solidFill>
                  <a:srgbClr val="660066"/>
                </a:solidFill>
              </a:rPr>
              <a:t> allows measurement </a:t>
            </a:r>
            <a:r>
              <a:rPr lang="nl-NL" dirty="0" smtClean="0">
                <a:solidFill>
                  <a:srgbClr val="0000FF"/>
                </a:solidFill>
                <a:sym typeface="Symbol"/>
              </a:rPr>
              <a:t>A</a:t>
            </a:r>
            <a:r>
              <a:rPr lang="nl-NL" baseline="-25000" dirty="0" smtClean="0">
                <a:solidFill>
                  <a:srgbClr val="0000FF"/>
                </a:solidFill>
                <a:latin typeface="Symbol" pitchFamily="18" charset="2"/>
                <a:sym typeface="Symbol"/>
              </a:rPr>
              <a:t>D</a:t>
            </a:r>
            <a:r>
              <a:rPr lang="en-US" dirty="0" smtClean="0"/>
              <a:t>:</a:t>
            </a:r>
          </a:p>
          <a:p>
            <a:pPr lvl="1"/>
            <a:r>
              <a:rPr lang="en-US" u="sng" dirty="0" smtClean="0">
                <a:solidFill>
                  <a:srgbClr val="0000FF"/>
                </a:solidFill>
              </a:rPr>
              <a:t>Phase 1</a:t>
            </a:r>
            <a:r>
              <a:rPr lang="en-US" dirty="0" smtClean="0"/>
              <a:t>: expect 5500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>
                <a:latin typeface="Lucida Grande"/>
                <a:ea typeface="Lucida Grande"/>
                <a:cs typeface="Lucida Grande"/>
                <a:sym typeface="Wingdings"/>
              </a:rPr>
              <a:t>ϕγ</a:t>
            </a:r>
            <a:r>
              <a:rPr lang="en-US" dirty="0" smtClean="0"/>
              <a:t>/year; photon </a:t>
            </a:r>
            <a:r>
              <a:rPr lang="en-US" dirty="0" err="1" smtClean="0"/>
              <a:t>polarisation</a:t>
            </a:r>
            <a:r>
              <a:rPr lang="en-US" dirty="0" smtClean="0"/>
              <a:t> measurement to 0.10</a:t>
            </a:r>
          </a:p>
          <a:p>
            <a:pPr lvl="1"/>
            <a:r>
              <a:rPr lang="en-US" u="sng" dirty="0" smtClean="0">
                <a:solidFill>
                  <a:srgbClr val="0000FF"/>
                </a:solidFill>
              </a:rPr>
              <a:t>Phase 2</a:t>
            </a:r>
            <a:r>
              <a:rPr lang="en-US" dirty="0" smtClean="0"/>
              <a:t>: expect 40000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s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err="1" smtClean="0">
                <a:latin typeface="Lucida Grande"/>
                <a:ea typeface="Lucida Grande"/>
                <a:cs typeface="Lucida Grande"/>
                <a:sym typeface="Wingdings"/>
              </a:rPr>
              <a:t>ϕγ</a:t>
            </a:r>
            <a:r>
              <a:rPr lang="en-US" dirty="0" smtClean="0"/>
              <a:t>/year; precision to percent level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8534400" y="2590800"/>
            <a:ext cx="1524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28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81800" y="0"/>
            <a:ext cx="2279295" cy="1447800"/>
          </a:xfrm>
          <a:prstGeom prst="rect">
            <a:avLst/>
          </a:prstGeom>
          <a:noFill/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6572264" y="1535668"/>
            <a:ext cx="25717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b </a:t>
            </a:r>
            <a:r>
              <a:rPr lang="en-US" dirty="0">
                <a:solidFill>
                  <a:schemeClr val="accent2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chemeClr val="accent2"/>
                </a:solidFill>
                <a:sym typeface="Symbol" pitchFamily="18" charset="2"/>
              </a:rPr>
              <a:t> (L) + (m</a:t>
            </a:r>
            <a:r>
              <a:rPr lang="en-US" baseline="-25000" dirty="0">
                <a:solidFill>
                  <a:schemeClr val="accent2"/>
                </a:solidFill>
                <a:sym typeface="Symbol" pitchFamily="18" charset="2"/>
              </a:rPr>
              <a:t>s</a:t>
            </a:r>
            <a:r>
              <a:rPr lang="en-US" dirty="0">
                <a:solidFill>
                  <a:schemeClr val="accent2"/>
                </a:solidFill>
                <a:sym typeface="Symbol" pitchFamily="18" charset="2"/>
              </a:rPr>
              <a:t>/</a:t>
            </a:r>
            <a:r>
              <a:rPr lang="en-US" dirty="0" err="1">
                <a:solidFill>
                  <a:schemeClr val="accent2"/>
                </a:solidFill>
                <a:sym typeface="Symbol" pitchFamily="18" charset="2"/>
              </a:rPr>
              <a:t>m</a:t>
            </a:r>
            <a:r>
              <a:rPr lang="en-US" baseline="-25000" dirty="0" err="1">
                <a:solidFill>
                  <a:schemeClr val="accent2"/>
                </a:solidFill>
                <a:sym typeface="Symbol" pitchFamily="18" charset="2"/>
              </a:rPr>
              <a:t>b</a:t>
            </a:r>
            <a:r>
              <a:rPr lang="en-US" dirty="0">
                <a:solidFill>
                  <a:schemeClr val="accent2"/>
                </a:solidFill>
                <a:sym typeface="Symbol" pitchFamily="18" charset="2"/>
              </a:rPr>
              <a:t>)  (R)</a:t>
            </a:r>
          </a:p>
        </p:txBody>
      </p:sp>
      <p:pic>
        <p:nvPicPr>
          <p:cNvPr id="9" name="Picture 8" descr="BtoKstGamma26pb.eps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21484" y="4114801"/>
            <a:ext cx="3937992" cy="2667000"/>
          </a:xfrm>
          <a:prstGeom prst="rect">
            <a:avLst/>
          </a:prstGeom>
        </p:spPr>
      </p:pic>
      <p:graphicFrame>
        <p:nvGraphicFramePr>
          <p:cNvPr id="3421186" name="Object 2"/>
          <p:cNvGraphicFramePr>
            <a:graphicFrameLocks noChangeAspect="1"/>
          </p:cNvGraphicFramePr>
          <p:nvPr/>
        </p:nvGraphicFramePr>
        <p:xfrm>
          <a:off x="304800" y="933450"/>
          <a:ext cx="6153150" cy="1047750"/>
        </p:xfrm>
        <a:graphic>
          <a:graphicData uri="http://schemas.openxmlformats.org/presentationml/2006/ole">
            <p:oleObj spid="_x0000_s3421186" name="Equation" r:id="rId6" imgW="4178160" imgH="711000" progId="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52400" y="4419600"/>
            <a:ext cx="51005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err="1" smtClean="0">
                <a:solidFill>
                  <a:srgbClr val="0000FF"/>
                </a:solidFill>
              </a:rPr>
              <a:t>A</a:t>
            </a:r>
            <a:r>
              <a:rPr lang="nl-NL" sz="2000" baseline="-25000" dirty="0" err="1" smtClean="0">
                <a:solidFill>
                  <a:srgbClr val="0000FF"/>
                </a:solidFill>
              </a:rPr>
              <a:t>dir</a:t>
            </a:r>
            <a:r>
              <a:rPr lang="nl-NL" sz="2000" dirty="0" smtClean="0">
                <a:solidFill>
                  <a:srgbClr val="0000FF"/>
                </a:solidFill>
              </a:rPr>
              <a:t> </a:t>
            </a:r>
            <a:r>
              <a:rPr lang="nl-NL" sz="2000" dirty="0" smtClean="0">
                <a:solidFill>
                  <a:srgbClr val="0000FF"/>
                </a:solidFill>
                <a:sym typeface="Symbol"/>
              </a:rPr>
              <a:t> 0</a:t>
            </a:r>
            <a:r>
              <a:rPr lang="nl-NL" sz="2000" dirty="0" smtClean="0">
                <a:sym typeface="Symbol"/>
              </a:rPr>
              <a:t>,  </a:t>
            </a:r>
            <a:r>
              <a:rPr lang="nl-NL" sz="2000" dirty="0" err="1" smtClean="0">
                <a:solidFill>
                  <a:srgbClr val="0000FF"/>
                </a:solidFill>
                <a:sym typeface="Symbol"/>
              </a:rPr>
              <a:t>A</a:t>
            </a:r>
            <a:r>
              <a:rPr lang="nl-NL" sz="2000" baseline="-25000" dirty="0" err="1" smtClean="0">
                <a:solidFill>
                  <a:srgbClr val="0000FF"/>
                </a:solidFill>
                <a:sym typeface="Symbol"/>
              </a:rPr>
              <a:t>mix</a:t>
            </a:r>
            <a:r>
              <a:rPr lang="nl-NL" sz="2000" dirty="0" smtClean="0">
                <a:solidFill>
                  <a:srgbClr val="0000FF"/>
                </a:solidFill>
                <a:sym typeface="Symbol"/>
              </a:rPr>
              <a:t>  </a:t>
            </a:r>
            <a:r>
              <a:rPr lang="nl-NL" sz="2000" dirty="0" smtClean="0">
                <a:solidFill>
                  <a:srgbClr val="CC0000"/>
                </a:solidFill>
                <a:sym typeface="Symbol"/>
              </a:rPr>
              <a:t>sin2</a:t>
            </a:r>
            <a:r>
              <a:rPr lang="nl-NL" sz="2000" dirty="0" smtClean="0">
                <a:solidFill>
                  <a:srgbClr val="CC0000"/>
                </a:solidFill>
                <a:latin typeface="Symbol" pitchFamily="18" charset="2"/>
                <a:sym typeface="Symbol"/>
              </a:rPr>
              <a:t>y</a:t>
            </a:r>
            <a:r>
              <a:rPr lang="nl-NL" sz="2000" dirty="0" smtClean="0">
                <a:solidFill>
                  <a:srgbClr val="0000FF"/>
                </a:solidFill>
                <a:sym typeface="Symbol"/>
              </a:rPr>
              <a:t> sin2</a:t>
            </a:r>
            <a:r>
              <a:rPr lang="nl-NL" sz="2000" dirty="0" smtClean="0">
                <a:solidFill>
                  <a:srgbClr val="0000FF"/>
                </a:solidFill>
                <a:latin typeface="Symbol" pitchFamily="18" charset="2"/>
                <a:sym typeface="Symbol"/>
              </a:rPr>
              <a:t>f</a:t>
            </a:r>
            <a:r>
              <a:rPr lang="nl-NL" sz="2000" baseline="-25000" dirty="0" smtClean="0">
                <a:solidFill>
                  <a:srgbClr val="0000FF"/>
                </a:solidFill>
                <a:sym typeface="Symbol"/>
              </a:rPr>
              <a:t>s</a:t>
            </a:r>
            <a:r>
              <a:rPr lang="nl-NL" sz="2000" dirty="0" smtClean="0">
                <a:sym typeface="Symbol"/>
              </a:rPr>
              <a:t>,  </a:t>
            </a:r>
            <a:r>
              <a:rPr lang="nl-NL" sz="2000" dirty="0" smtClean="0">
                <a:solidFill>
                  <a:srgbClr val="0000FF"/>
                </a:solidFill>
                <a:sym typeface="Symbol"/>
              </a:rPr>
              <a:t>A</a:t>
            </a:r>
            <a:r>
              <a:rPr lang="nl-NL" sz="2000" baseline="-25000" dirty="0" smtClean="0">
                <a:solidFill>
                  <a:srgbClr val="0000FF"/>
                </a:solidFill>
                <a:latin typeface="Symbol" pitchFamily="18" charset="2"/>
                <a:sym typeface="Symbol"/>
              </a:rPr>
              <a:t>D</a:t>
            </a:r>
            <a:r>
              <a:rPr lang="nl-NL" sz="2000" dirty="0" smtClean="0">
                <a:solidFill>
                  <a:srgbClr val="0000FF"/>
                </a:solidFill>
                <a:sym typeface="Symbol"/>
              </a:rPr>
              <a:t>  </a:t>
            </a:r>
            <a:r>
              <a:rPr lang="nl-NL" sz="2000" dirty="0" smtClean="0">
                <a:solidFill>
                  <a:srgbClr val="CC0000"/>
                </a:solidFill>
                <a:sym typeface="Symbol"/>
              </a:rPr>
              <a:t>cos 2</a:t>
            </a:r>
            <a:r>
              <a:rPr lang="nl-NL" sz="2000" dirty="0" smtClean="0">
                <a:solidFill>
                  <a:srgbClr val="CC0000"/>
                </a:solidFill>
                <a:latin typeface="Symbol" pitchFamily="18" charset="2"/>
                <a:sym typeface="Symbol"/>
              </a:rPr>
              <a:t>y</a:t>
            </a:r>
            <a:r>
              <a:rPr lang="nl-NL" sz="2000" dirty="0" smtClean="0">
                <a:solidFill>
                  <a:srgbClr val="CC0000"/>
                </a:solidFill>
                <a:sym typeface="Symbol"/>
              </a:rPr>
              <a:t> </a:t>
            </a:r>
            <a:r>
              <a:rPr lang="nl-NL" sz="2000" dirty="0" err="1" smtClean="0">
                <a:solidFill>
                  <a:srgbClr val="0000FF"/>
                </a:solidFill>
                <a:sym typeface="Symbol"/>
              </a:rPr>
              <a:t>cos</a:t>
            </a:r>
            <a:r>
              <a:rPr lang="nl-NL" sz="2000" dirty="0" err="1" smtClean="0">
                <a:solidFill>
                  <a:srgbClr val="0000FF"/>
                </a:solidFill>
                <a:latin typeface="Symbol" pitchFamily="18" charset="2"/>
                <a:sym typeface="Symbol"/>
              </a:rPr>
              <a:t>f</a:t>
            </a:r>
            <a:r>
              <a:rPr lang="nl-NL" sz="2000" baseline="-25000" dirty="0" err="1" smtClean="0">
                <a:solidFill>
                  <a:srgbClr val="0000FF"/>
                </a:solidFill>
                <a:sym typeface="Symbol"/>
              </a:rPr>
              <a:t>s</a:t>
            </a:r>
            <a:endParaRPr lang="nl-NL" sz="2000" dirty="0" smtClean="0">
              <a:solidFill>
                <a:srgbClr val="0000FF"/>
              </a:solidFill>
              <a:latin typeface="Symbol" pitchFamily="18" charset="2"/>
              <a:sym typeface="Symbol"/>
            </a:endParaRPr>
          </a:p>
          <a:p>
            <a:r>
              <a:rPr lang="nl-NL" sz="2000" dirty="0" smtClean="0">
                <a:sym typeface="Symbol"/>
              </a:rPr>
              <a:t> </a:t>
            </a:r>
            <a:r>
              <a:rPr lang="nl-NL" sz="2000" dirty="0" smtClean="0">
                <a:solidFill>
                  <a:srgbClr val="CC0000"/>
                </a:solidFill>
                <a:sym typeface="Symbol"/>
              </a:rPr>
              <a:t>tan </a:t>
            </a:r>
            <a:r>
              <a:rPr lang="nl-NL" sz="2000" dirty="0" smtClean="0">
                <a:solidFill>
                  <a:srgbClr val="CC0000"/>
                </a:solidFill>
                <a:latin typeface="Symbol" pitchFamily="18" charset="2"/>
                <a:sym typeface="Symbol"/>
              </a:rPr>
              <a:t>y</a:t>
            </a:r>
            <a:r>
              <a:rPr lang="nl-NL" sz="2000" dirty="0" smtClean="0">
                <a:sym typeface="Symbol"/>
              </a:rPr>
              <a:t> = |b→s </a:t>
            </a:r>
            <a:r>
              <a:rPr lang="nl-NL" sz="2000" dirty="0" smtClean="0">
                <a:latin typeface="Symbol" pitchFamily="18" charset="2"/>
                <a:sym typeface="Symbol"/>
              </a:rPr>
              <a:t>g</a:t>
            </a:r>
            <a:r>
              <a:rPr lang="nl-NL" sz="2000" dirty="0" smtClean="0">
                <a:sym typeface="Symbol"/>
              </a:rPr>
              <a:t> </a:t>
            </a:r>
            <a:r>
              <a:rPr lang="nl-NL" sz="2000" baseline="-25000" dirty="0" smtClean="0">
                <a:sym typeface="Symbol"/>
              </a:rPr>
              <a:t>R</a:t>
            </a:r>
            <a:r>
              <a:rPr lang="nl-NL" sz="2000" dirty="0" smtClean="0">
                <a:sym typeface="Symbol"/>
              </a:rPr>
              <a:t>| / | b→s </a:t>
            </a:r>
            <a:r>
              <a:rPr lang="nl-NL" sz="2000" dirty="0" smtClean="0">
                <a:latin typeface="Symbol" pitchFamily="18" charset="2"/>
                <a:sym typeface="Symbol"/>
              </a:rPr>
              <a:t>g</a:t>
            </a:r>
            <a:r>
              <a:rPr lang="nl-NL" sz="2000" dirty="0" smtClean="0">
                <a:sym typeface="Symbol"/>
              </a:rPr>
              <a:t> </a:t>
            </a:r>
            <a:r>
              <a:rPr lang="nl-NL" sz="2000" baseline="-25000" dirty="0" smtClean="0">
                <a:sym typeface="Symbol"/>
              </a:rPr>
              <a:t>L</a:t>
            </a:r>
            <a:r>
              <a:rPr lang="nl-NL" sz="2000" dirty="0" smtClean="0">
                <a:sym typeface="Symbol"/>
              </a:rPr>
              <a:t>|   ,     </a:t>
            </a:r>
            <a:r>
              <a:rPr lang="nl-NL" sz="2000" dirty="0" smtClean="0">
                <a:solidFill>
                  <a:srgbClr val="0000FF"/>
                </a:solidFill>
                <a:sym typeface="Symbol"/>
              </a:rPr>
              <a:t>cos </a:t>
            </a:r>
            <a:r>
              <a:rPr lang="nl-NL" sz="2000" dirty="0" err="1" smtClean="0">
                <a:solidFill>
                  <a:srgbClr val="0000FF"/>
                </a:solidFill>
                <a:latin typeface="Symbol" pitchFamily="18" charset="2"/>
                <a:sym typeface="Symbol"/>
              </a:rPr>
              <a:t>f</a:t>
            </a:r>
            <a:r>
              <a:rPr lang="nl-NL" sz="2000" baseline="-25000" dirty="0" err="1" smtClean="0">
                <a:solidFill>
                  <a:srgbClr val="0000FF"/>
                </a:solidFill>
                <a:sym typeface="Symbol"/>
              </a:rPr>
              <a:t>s</a:t>
            </a:r>
            <a:r>
              <a:rPr lang="nl-NL" sz="2000" dirty="0" smtClean="0">
                <a:solidFill>
                  <a:srgbClr val="0000FF"/>
                </a:solidFill>
                <a:latin typeface="Symbol" pitchFamily="18" charset="2"/>
                <a:sym typeface="Symbol"/>
              </a:rPr>
              <a:t> </a:t>
            </a:r>
            <a:r>
              <a:rPr lang="nl-NL" sz="2000" dirty="0" smtClean="0">
                <a:sym typeface="Symbol"/>
              </a:rPr>
              <a:t> 1  </a:t>
            </a:r>
            <a:endParaRPr lang="nl-NL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" y="4095690"/>
            <a:ext cx="6014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u="sng" dirty="0" smtClean="0"/>
              <a:t>SM:</a:t>
            </a:r>
            <a:endParaRPr lang="nl-NL" sz="2000" b="1" u="sng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5638800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smtClean="0">
                <a:solidFill>
                  <a:srgbClr val="0000FF"/>
                </a:solidFill>
                <a:sym typeface="Symbol"/>
              </a:rPr>
              <a:t>A</a:t>
            </a:r>
            <a:r>
              <a:rPr lang="nl-NL" sz="1600" baseline="-25000" dirty="0" smtClean="0">
                <a:solidFill>
                  <a:srgbClr val="0000FF"/>
                </a:solidFill>
                <a:latin typeface="Symbol" pitchFamily="18" charset="2"/>
                <a:sym typeface="Symbol"/>
              </a:rPr>
              <a:t>D </a:t>
            </a:r>
            <a:r>
              <a:rPr lang="nl-NL" sz="1600" dirty="0" err="1" smtClean="0">
                <a:sym typeface="Symbol"/>
              </a:rPr>
              <a:t>m</a:t>
            </a:r>
            <a:r>
              <a:rPr lang="nl-NL" sz="1600" dirty="0" err="1" smtClean="0"/>
              <a:t>easures</a:t>
            </a:r>
            <a:r>
              <a:rPr lang="nl-NL" sz="1600" dirty="0" smtClean="0"/>
              <a:t> </a:t>
            </a:r>
            <a:r>
              <a:rPr lang="nl-NL" sz="1600" dirty="0" err="1" smtClean="0"/>
              <a:t>fraction</a:t>
            </a:r>
            <a:r>
              <a:rPr lang="nl-NL" sz="1600" dirty="0" smtClean="0"/>
              <a:t> “wrong” </a:t>
            </a:r>
            <a:r>
              <a:rPr lang="nl-NL" sz="1600" dirty="0" smtClean="0">
                <a:latin typeface="Symbol" pitchFamily="18" charset="2"/>
              </a:rPr>
              <a:t>g</a:t>
            </a:r>
            <a:r>
              <a:rPr lang="nl-NL" sz="1600" dirty="0" smtClean="0"/>
              <a:t> </a:t>
            </a:r>
            <a:r>
              <a:rPr lang="nl-NL" sz="1600" dirty="0" err="1" smtClean="0"/>
              <a:t>polarization</a:t>
            </a:r>
            <a:endParaRPr lang="nl-NL" sz="1600" dirty="0"/>
          </a:p>
        </p:txBody>
      </p:sp>
      <p:cxnSp>
        <p:nvCxnSpPr>
          <p:cNvPr id="17" name="Straight Arrow Connector 16"/>
          <p:cNvCxnSpPr/>
          <p:nvPr/>
        </p:nvCxnSpPr>
        <p:spPr>
          <a:xfrm rot="16200000" flipH="1">
            <a:off x="639262" y="5304339"/>
            <a:ext cx="474077" cy="228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638800" y="4038600"/>
            <a:ext cx="2320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Related decay </a:t>
            </a:r>
            <a:r>
              <a:rPr lang="en-US" sz="1400" dirty="0" err="1" smtClean="0">
                <a:sym typeface="Wingdings"/>
              </a:rPr>
              <a:t>B</a:t>
            </a:r>
            <a:r>
              <a:rPr lang="en-US" sz="1400" baseline="-25000" dirty="0" err="1" smtClean="0">
                <a:sym typeface="Wingdings"/>
              </a:rPr>
              <a:t>d</a:t>
            </a:r>
            <a:r>
              <a:rPr lang="en-US" sz="1400" dirty="0" err="1" smtClean="0">
                <a:sym typeface="Wingdings"/>
              </a:rPr>
              <a:t></a:t>
            </a:r>
            <a:r>
              <a:rPr lang="en-US" sz="1400" dirty="0" err="1" smtClean="0">
                <a:latin typeface="Lucida Grande"/>
                <a:ea typeface="Lucida Grande"/>
                <a:cs typeface="Lucida Grande"/>
                <a:sym typeface="Wingdings"/>
              </a:rPr>
              <a:t>K</a:t>
            </a:r>
            <a:r>
              <a:rPr lang="en-US" sz="1400" dirty="0" smtClean="0">
                <a:latin typeface="Lucida Grande"/>
                <a:ea typeface="Lucida Grande"/>
                <a:cs typeface="Lucida Grande"/>
                <a:sym typeface="Wingdings"/>
              </a:rPr>
              <a:t>*(Kπ)</a:t>
            </a:r>
            <a:r>
              <a:rPr lang="en-US" sz="1400" dirty="0" smtClean="0"/>
              <a:t> </a:t>
            </a:r>
            <a:r>
              <a:rPr lang="en-US" sz="1400" dirty="0" err="1" smtClean="0"/>
              <a:t>γ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26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Charm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7924800" cy="2514600"/>
          </a:xfrm>
          <a:solidFill>
            <a:srgbClr val="FFFFCC"/>
          </a:solidFill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2010: </a:t>
            </a:r>
          </a:p>
          <a:p>
            <a:pPr lvl="1"/>
            <a:r>
              <a:rPr lang="en-US" dirty="0" smtClean="0"/>
              <a:t>With 37 pb</a:t>
            </a:r>
            <a:r>
              <a:rPr lang="en-US" baseline="30000" dirty="0" smtClean="0"/>
              <a:t>-1 </a:t>
            </a:r>
            <a:r>
              <a:rPr lang="en-US" dirty="0" smtClean="0"/>
              <a:t>collected charm samples of D</a:t>
            </a:r>
            <a:r>
              <a:rPr lang="en-US" baseline="30000" dirty="0" smtClean="0"/>
              <a:t>0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h</a:t>
            </a:r>
            <a:r>
              <a:rPr lang="en-US" baseline="30000" dirty="0" smtClean="0"/>
              <a:t>+</a:t>
            </a:r>
            <a:r>
              <a:rPr lang="en-US" dirty="0" smtClean="0"/>
              <a:t>h</a:t>
            </a:r>
            <a:r>
              <a:rPr lang="en-US" baseline="30000" dirty="0" smtClean="0"/>
              <a:t>-</a:t>
            </a:r>
            <a:r>
              <a:rPr lang="en-US" dirty="0" smtClean="0"/>
              <a:t> comparable to B-factories</a:t>
            </a:r>
          </a:p>
          <a:p>
            <a:r>
              <a:rPr lang="en-US" u="sng" dirty="0" smtClean="0">
                <a:solidFill>
                  <a:srgbClr val="0000FF"/>
                </a:solidFill>
              </a:rPr>
              <a:t>Phase-1</a:t>
            </a:r>
            <a:r>
              <a:rPr lang="en-US" dirty="0" smtClean="0">
                <a:solidFill>
                  <a:srgbClr val="0000FF"/>
                </a:solidFill>
              </a:rPr>
              <a:t>: </a:t>
            </a:r>
          </a:p>
          <a:p>
            <a:pPr lvl="1"/>
            <a:r>
              <a:rPr lang="en-US" dirty="0" smtClean="0"/>
              <a:t>Good efficiency for 2-body decays, lower </a:t>
            </a:r>
            <a:r>
              <a:rPr lang="en-US" dirty="0" err="1" smtClean="0"/>
              <a:t>eff</a:t>
            </a:r>
            <a:r>
              <a:rPr lang="en-US" dirty="0" smtClean="0"/>
              <a:t> for higher multiplicity due to E</a:t>
            </a:r>
            <a:r>
              <a:rPr lang="en-US" baseline="-25000" dirty="0" smtClean="0"/>
              <a:t>T</a:t>
            </a:r>
            <a:r>
              <a:rPr lang="en-US" dirty="0" smtClean="0"/>
              <a:t> trigger in L0</a:t>
            </a:r>
          </a:p>
          <a:p>
            <a:r>
              <a:rPr lang="en-US" u="sng" dirty="0" smtClean="0">
                <a:solidFill>
                  <a:srgbClr val="0000FF"/>
                </a:solidFill>
              </a:rPr>
              <a:t>Phase</a:t>
            </a:r>
            <a:r>
              <a:rPr lang="en-US" dirty="0" smtClean="0">
                <a:solidFill>
                  <a:srgbClr val="0000FF"/>
                </a:solidFill>
              </a:rPr>
              <a:t>-2: </a:t>
            </a:r>
          </a:p>
          <a:p>
            <a:pPr lvl="1"/>
            <a:r>
              <a:rPr lang="en-US" dirty="0" smtClean="0"/>
              <a:t>Full software trigger allowing selection of topology of interest</a:t>
            </a:r>
          </a:p>
          <a:p>
            <a:pPr lvl="1"/>
            <a:r>
              <a:rPr lang="en-US" dirty="0" smtClean="0"/>
              <a:t>High statistic available for CPV study in mixing and decay:</a:t>
            </a: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Lifetime asymmetry D</a:t>
            </a:r>
            <a:r>
              <a:rPr lang="en-US" baseline="30000" dirty="0" smtClean="0">
                <a:solidFill>
                  <a:srgbClr val="660066"/>
                </a:solidFill>
              </a:rPr>
              <a:t>0</a:t>
            </a:r>
            <a:r>
              <a:rPr lang="en-US" dirty="0" smtClean="0">
                <a:solidFill>
                  <a:srgbClr val="660066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660066"/>
                </a:solidFill>
              </a:rPr>
              <a:t>K</a:t>
            </a:r>
            <a:r>
              <a:rPr lang="en-US" baseline="30000" dirty="0" smtClean="0">
                <a:solidFill>
                  <a:srgbClr val="660066"/>
                </a:solidFill>
              </a:rPr>
              <a:t>+</a:t>
            </a:r>
            <a:r>
              <a:rPr lang="en-US" dirty="0" smtClean="0">
                <a:solidFill>
                  <a:srgbClr val="660066"/>
                </a:solidFill>
              </a:rPr>
              <a:t>K</a:t>
            </a:r>
            <a:r>
              <a:rPr lang="en-US" baseline="30000" dirty="0" smtClean="0">
                <a:solidFill>
                  <a:srgbClr val="660066"/>
                </a:solidFill>
              </a:rPr>
              <a:t>-</a:t>
            </a:r>
            <a:r>
              <a:rPr lang="en-US" dirty="0" smtClean="0">
                <a:solidFill>
                  <a:srgbClr val="660066"/>
                </a:solidFill>
              </a:rPr>
              <a:t> and D</a:t>
            </a:r>
            <a:r>
              <a:rPr lang="en-US" baseline="30000" dirty="0" smtClean="0">
                <a:solidFill>
                  <a:srgbClr val="660066"/>
                </a:solidFill>
              </a:rPr>
              <a:t>0</a:t>
            </a:r>
            <a:r>
              <a:rPr lang="en-US" dirty="0" smtClean="0">
                <a:solidFill>
                  <a:srgbClr val="660066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660066"/>
                </a:solidFill>
              </a:rPr>
              <a:t>K</a:t>
            </a:r>
            <a:r>
              <a:rPr lang="en-US" baseline="30000" dirty="0" smtClean="0">
                <a:solidFill>
                  <a:srgbClr val="660066"/>
                </a:solidFill>
              </a:rPr>
              <a:t>+</a:t>
            </a:r>
            <a:r>
              <a:rPr lang="en-US" dirty="0" smtClean="0">
                <a:solidFill>
                  <a:srgbClr val="660066"/>
                </a:solidFill>
              </a:rPr>
              <a:t>K</a:t>
            </a:r>
            <a:r>
              <a:rPr lang="en-US" baseline="30000" dirty="0" smtClean="0">
                <a:solidFill>
                  <a:srgbClr val="660066"/>
                </a:solidFill>
              </a:rPr>
              <a:t>-</a:t>
            </a:r>
            <a:r>
              <a:rPr lang="en-US" dirty="0" smtClean="0">
                <a:solidFill>
                  <a:srgbClr val="660066"/>
                </a:solidFill>
              </a:rPr>
              <a:t> probes CPV in D mixing</a:t>
            </a: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Difference in time integrated CP asymmetry D</a:t>
            </a:r>
            <a:r>
              <a:rPr lang="en-US" baseline="30000" dirty="0" smtClean="0">
                <a:solidFill>
                  <a:srgbClr val="660066"/>
                </a:solidFill>
              </a:rPr>
              <a:t>0</a:t>
            </a:r>
            <a:r>
              <a:rPr lang="en-US" dirty="0" smtClean="0">
                <a:solidFill>
                  <a:srgbClr val="660066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660066"/>
                </a:solidFill>
              </a:rPr>
              <a:t>K</a:t>
            </a:r>
            <a:r>
              <a:rPr lang="en-US" baseline="30000" dirty="0" smtClean="0">
                <a:solidFill>
                  <a:srgbClr val="660066"/>
                </a:solidFill>
              </a:rPr>
              <a:t>+</a:t>
            </a:r>
            <a:r>
              <a:rPr lang="en-US" dirty="0" smtClean="0">
                <a:solidFill>
                  <a:srgbClr val="660066"/>
                </a:solidFill>
              </a:rPr>
              <a:t>K</a:t>
            </a:r>
            <a:r>
              <a:rPr lang="en-US" baseline="30000" dirty="0" smtClean="0">
                <a:solidFill>
                  <a:srgbClr val="660066"/>
                </a:solidFill>
              </a:rPr>
              <a:t>-</a:t>
            </a:r>
            <a:r>
              <a:rPr lang="en-US" dirty="0" smtClean="0">
                <a:solidFill>
                  <a:srgbClr val="660066"/>
                </a:solidFill>
              </a:rPr>
              <a:t> and D</a:t>
            </a:r>
            <a:r>
              <a:rPr lang="en-US" baseline="30000" dirty="0" smtClean="0">
                <a:solidFill>
                  <a:srgbClr val="660066"/>
                </a:solidFill>
              </a:rPr>
              <a:t>0</a:t>
            </a:r>
            <a:r>
              <a:rPr lang="en-US" dirty="0" smtClean="0">
                <a:solidFill>
                  <a:srgbClr val="660066"/>
                </a:solidFill>
                <a:sym typeface="Wingdings"/>
              </a:rPr>
              <a:t>π</a:t>
            </a:r>
            <a:r>
              <a:rPr lang="en-US" baseline="30000" dirty="0" smtClean="0">
                <a:solidFill>
                  <a:srgbClr val="660066"/>
                </a:solidFill>
                <a:sym typeface="Wingdings"/>
              </a:rPr>
              <a:t>+</a:t>
            </a:r>
            <a:r>
              <a:rPr lang="en-US" dirty="0" smtClean="0">
                <a:solidFill>
                  <a:srgbClr val="660066"/>
                </a:solidFill>
                <a:sym typeface="Wingdings"/>
              </a:rPr>
              <a:t>π</a:t>
            </a:r>
            <a:r>
              <a:rPr lang="en-US" baseline="30000" dirty="0" smtClean="0">
                <a:solidFill>
                  <a:srgbClr val="660066"/>
                </a:solidFill>
                <a:sym typeface="Wingdings"/>
              </a:rPr>
              <a:t>-</a:t>
            </a:r>
            <a:r>
              <a:rPr lang="en-US" dirty="0" smtClean="0">
                <a:solidFill>
                  <a:srgbClr val="660066"/>
                </a:solidFill>
              </a:rPr>
              <a:t> probes CPV in decay of D</a:t>
            </a: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Rare charm decay: D</a:t>
            </a:r>
            <a:r>
              <a:rPr lang="en-US" dirty="0" smtClean="0">
                <a:solidFill>
                  <a:srgbClr val="660066"/>
                </a:solidFill>
                <a:sym typeface="Wingdings"/>
              </a:rPr>
              <a:t>μ</a:t>
            </a:r>
            <a:r>
              <a:rPr lang="en-US" baseline="30000" dirty="0" smtClean="0">
                <a:solidFill>
                  <a:srgbClr val="660066"/>
                </a:solidFill>
                <a:sym typeface="Wingdings"/>
              </a:rPr>
              <a:t>+</a:t>
            </a:r>
            <a:r>
              <a:rPr lang="en-US" dirty="0" smtClean="0">
                <a:solidFill>
                  <a:srgbClr val="660066"/>
                </a:solidFill>
                <a:sym typeface="Wingdings"/>
              </a:rPr>
              <a:t>μ</a:t>
            </a:r>
            <a:r>
              <a:rPr lang="en-US" baseline="30000" dirty="0" smtClean="0">
                <a:solidFill>
                  <a:srgbClr val="660066"/>
                </a:solidFill>
                <a:sym typeface="Wingdings"/>
              </a:rPr>
              <a:t>-</a:t>
            </a:r>
            <a:r>
              <a:rPr lang="en-US" dirty="0" smtClean="0">
                <a:solidFill>
                  <a:srgbClr val="660066"/>
                </a:solidFill>
              </a:rPr>
              <a:t>, lepton </a:t>
            </a:r>
            <a:r>
              <a:rPr lang="en-US" dirty="0" err="1" smtClean="0">
                <a:solidFill>
                  <a:srgbClr val="660066"/>
                </a:solidFill>
              </a:rPr>
              <a:t>flavour</a:t>
            </a:r>
            <a:r>
              <a:rPr lang="en-US" dirty="0" smtClean="0">
                <a:solidFill>
                  <a:srgbClr val="660066"/>
                </a:solidFill>
              </a:rPr>
              <a:t> violation: </a:t>
            </a:r>
            <a:r>
              <a:rPr lang="en-US" dirty="0" err="1" smtClean="0">
                <a:solidFill>
                  <a:srgbClr val="660066"/>
                </a:solidFill>
              </a:rPr>
              <a:t>D</a:t>
            </a:r>
            <a:r>
              <a:rPr lang="en-US" dirty="0" err="1" smtClean="0">
                <a:solidFill>
                  <a:srgbClr val="660066"/>
                </a:solidFill>
                <a:sym typeface="Wingdings"/>
              </a:rPr>
              <a:t></a:t>
            </a:r>
            <a:r>
              <a:rPr lang="en-US" dirty="0" err="1" smtClean="0">
                <a:solidFill>
                  <a:srgbClr val="660066"/>
                </a:solidFill>
              </a:rPr>
              <a:t>e</a:t>
            </a:r>
            <a:r>
              <a:rPr lang="en-US" dirty="0" smtClean="0">
                <a:solidFill>
                  <a:srgbClr val="660066"/>
                </a:solidFill>
              </a:rPr>
              <a:t> </a:t>
            </a:r>
            <a:r>
              <a:rPr lang="en-US" dirty="0" err="1" smtClean="0">
                <a:solidFill>
                  <a:srgbClr val="660066"/>
                </a:solidFill>
              </a:rPr>
              <a:t>μ</a:t>
            </a:r>
            <a:endParaRPr lang="en-US" dirty="0">
              <a:solidFill>
                <a:srgbClr val="660066"/>
              </a:solidFill>
            </a:endParaRPr>
          </a:p>
        </p:txBody>
      </p:sp>
      <p:pic>
        <p:nvPicPr>
          <p:cNvPr id="5" name="Picture 4" descr="xing_kk_dm.eps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00600" y="3810001"/>
            <a:ext cx="4384242" cy="2971800"/>
          </a:xfrm>
          <a:prstGeom prst="rect">
            <a:avLst/>
          </a:prstGeom>
        </p:spPr>
      </p:pic>
      <p:pic>
        <p:nvPicPr>
          <p:cNvPr id="6" name="Picture 5" descr="xing_kk_m.eps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72716" y="3733800"/>
            <a:ext cx="4454358" cy="3022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95400" y="4191000"/>
            <a:ext cx="1033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r>
              <a:rPr lang="en-US" baseline="30000" dirty="0" smtClean="0"/>
              <a:t>0</a:t>
            </a:r>
            <a:r>
              <a:rPr lang="en-US" dirty="0" smtClean="0">
                <a:sym typeface="Wingdings"/>
              </a:rPr>
              <a:t>K</a:t>
            </a:r>
            <a:r>
              <a:rPr lang="en-US" baseline="30000" dirty="0" smtClean="0">
                <a:sym typeface="Wingdings"/>
              </a:rPr>
              <a:t>+</a:t>
            </a:r>
            <a:r>
              <a:rPr lang="en-US" dirty="0" smtClean="0">
                <a:sym typeface="Wingdings"/>
              </a:rPr>
              <a:t>K</a:t>
            </a:r>
            <a:r>
              <a:rPr lang="en-US" baseline="30000" dirty="0" smtClean="0">
                <a:sym typeface="Wingdings"/>
              </a:rPr>
              <a:t>-</a:t>
            </a:r>
            <a:endParaRPr lang="en-US" baseline="30000" dirty="0"/>
          </a:p>
        </p:txBody>
      </p:sp>
      <p:sp>
        <p:nvSpPr>
          <p:cNvPr id="8" name="TextBox 7"/>
          <p:cNvSpPr txBox="1"/>
          <p:nvPr/>
        </p:nvSpPr>
        <p:spPr>
          <a:xfrm>
            <a:off x="6400800" y="4191000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r>
              <a:rPr lang="en-US" baseline="30000" dirty="0" smtClean="0"/>
              <a:t>*+</a:t>
            </a:r>
            <a:r>
              <a:rPr lang="en-US" dirty="0" smtClean="0">
                <a:sym typeface="Wingdings"/>
              </a:rPr>
              <a:t>D</a:t>
            </a:r>
            <a:r>
              <a:rPr lang="en-US" baseline="30000" dirty="0" smtClean="0">
                <a:sym typeface="Wingdings"/>
              </a:rPr>
              <a:t>0</a:t>
            </a:r>
            <a:r>
              <a:rPr lang="en-US" dirty="0" smtClean="0">
                <a:sym typeface="Wingdings"/>
              </a:rPr>
              <a:t>π</a:t>
            </a:r>
            <a:r>
              <a:rPr lang="en-US" baseline="30000" dirty="0" smtClean="0">
                <a:sym typeface="Wingdings"/>
              </a:rPr>
              <a:t>+</a:t>
            </a:r>
            <a:endParaRPr lang="en-US" baseline="300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886200" y="2743200"/>
            <a:ext cx="152400" cy="1588"/>
          </a:xfrm>
          <a:prstGeom prst="line">
            <a:avLst/>
          </a:prstGeom>
          <a:ln w="19050"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27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Sensitivities to key </a:t>
            </a:r>
            <a:r>
              <a:rPr lang="en-US" dirty="0" err="1" smtClean="0"/>
              <a:t>flavour</a:t>
            </a:r>
            <a:r>
              <a:rPr lang="en-US" dirty="0" smtClean="0"/>
              <a:t> channels</a:t>
            </a:r>
            <a:endParaRPr lang="en-US" dirty="0"/>
          </a:p>
        </p:txBody>
      </p:sp>
      <p:pic>
        <p:nvPicPr>
          <p:cNvPr id="4" name="Content Placeholder 3" descr="Sensitivities.tiff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 l="-24" r="-24"/>
          <a:stretch>
            <a:fillRect/>
          </a:stretch>
        </p:blipFill>
        <p:spPr>
          <a:xfrm>
            <a:off x="69224" y="1219200"/>
            <a:ext cx="8922376" cy="4906963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28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362200" y="1828800"/>
            <a:ext cx="4886224" cy="70788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00FF"/>
                </a:solidFill>
              </a:rPr>
              <a:t>Lepton </a:t>
            </a:r>
            <a:r>
              <a:rPr lang="en-US" sz="4000" dirty="0" err="1" smtClean="0">
                <a:solidFill>
                  <a:srgbClr val="0000FF"/>
                </a:solidFill>
              </a:rPr>
              <a:t>Flavour</a:t>
            </a:r>
            <a:r>
              <a:rPr lang="en-US" sz="4000" dirty="0" smtClean="0">
                <a:solidFill>
                  <a:srgbClr val="0000FF"/>
                </a:solidFill>
              </a:rPr>
              <a:t> Physics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29</a:t>
            </a:fld>
            <a:endParaRPr lang="nl-NL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3124200"/>
            <a:ext cx="3009900" cy="3009900"/>
          </a:xfrm>
          <a:prstGeom prst="rect">
            <a:avLst/>
          </a:prstGeom>
        </p:spPr>
      </p:pic>
      <p:pic>
        <p:nvPicPr>
          <p:cNvPr id="12" name="Picture 11" descr="bikeViol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3048000"/>
            <a:ext cx="2654300" cy="30607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lhcb_det2.eps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16967" y="838200"/>
            <a:ext cx="6036633" cy="3352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Upgrade </a:t>
            </a:r>
            <a:r>
              <a:rPr lang="en-US" dirty="0" err="1" smtClean="0"/>
              <a:t>LHCb</a:t>
            </a:r>
            <a:r>
              <a:rPr lang="en-US" dirty="0" smtClean="0"/>
              <a:t> (“Phase-2”)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572000"/>
            <a:ext cx="8610600" cy="1981200"/>
          </a:xfrm>
          <a:solidFill>
            <a:srgbClr val="FFFFCC"/>
          </a:solidFill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Mission of upgrade </a:t>
            </a:r>
            <a:r>
              <a:rPr lang="en-US" dirty="0" err="1" smtClean="0">
                <a:solidFill>
                  <a:srgbClr val="0000FF"/>
                </a:solidFill>
              </a:rPr>
              <a:t>LHCb</a:t>
            </a:r>
            <a:r>
              <a:rPr lang="en-US" dirty="0" smtClean="0">
                <a:solidFill>
                  <a:srgbClr val="0000FF"/>
                </a:solidFill>
              </a:rPr>
              <a:t>:</a:t>
            </a:r>
          </a:p>
          <a:p>
            <a:pPr lvl="1"/>
            <a:r>
              <a:rPr lang="en-US" dirty="0" smtClean="0"/>
              <a:t>General purpose detector in the forward region with full software trigger (40 MHz)</a:t>
            </a:r>
          </a:p>
          <a:p>
            <a:pPr lvl="1"/>
            <a:r>
              <a:rPr lang="en-US" dirty="0" smtClean="0"/>
              <a:t>Quark </a:t>
            </a:r>
            <a:r>
              <a:rPr lang="en-US" dirty="0" err="1" smtClean="0"/>
              <a:t>flavour</a:t>
            </a:r>
            <a:r>
              <a:rPr lang="en-US" dirty="0" smtClean="0"/>
              <a:t> physics main component but expand physics program to include:</a:t>
            </a:r>
          </a:p>
          <a:p>
            <a:pPr lvl="2"/>
            <a:r>
              <a:rPr lang="en-US" dirty="0" smtClean="0">
                <a:solidFill>
                  <a:srgbClr val="003200"/>
                </a:solidFill>
              </a:rPr>
              <a:t>Lepton </a:t>
            </a:r>
            <a:r>
              <a:rPr lang="en-US" dirty="0" err="1" smtClean="0">
                <a:solidFill>
                  <a:srgbClr val="003200"/>
                </a:solidFill>
              </a:rPr>
              <a:t>flavour</a:t>
            </a:r>
            <a:r>
              <a:rPr lang="en-US" dirty="0" smtClean="0">
                <a:solidFill>
                  <a:srgbClr val="003200"/>
                </a:solidFill>
              </a:rPr>
              <a:t> physics</a:t>
            </a:r>
          </a:p>
          <a:p>
            <a:pPr lvl="2"/>
            <a:r>
              <a:rPr lang="en-US" dirty="0" smtClean="0">
                <a:solidFill>
                  <a:srgbClr val="003200"/>
                </a:solidFill>
              </a:rPr>
              <a:t>Electroweak physics</a:t>
            </a:r>
          </a:p>
          <a:p>
            <a:pPr lvl="2"/>
            <a:r>
              <a:rPr lang="en-US" dirty="0" smtClean="0">
                <a:solidFill>
                  <a:srgbClr val="003200"/>
                </a:solidFill>
              </a:rPr>
              <a:t>Exotic searches</a:t>
            </a:r>
          </a:p>
          <a:p>
            <a:pPr lvl="1"/>
            <a:r>
              <a:rPr lang="en-US" dirty="0" smtClean="0"/>
              <a:t>Possible due to full software trigger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6200" y="1066800"/>
            <a:ext cx="3505200" cy="2209799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LHCb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Phase</a:t>
            </a:r>
            <a:r>
              <a:rPr lang="en-US" sz="3200" u="sng" dirty="0" smtClean="0">
                <a:solidFill>
                  <a:srgbClr val="0000FF"/>
                </a:solidFill>
              </a:rPr>
              <a:t>-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Collect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50 fb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-1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 upgrade detector at √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14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TeV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Detector upgrades: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installation in second long shutdown (2017-2018)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Allow staged upgrade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00400" y="3469957"/>
            <a:ext cx="838199" cy="492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New pixel detector</a:t>
            </a:r>
            <a:endParaRPr lang="en-US" sz="1300" dirty="0"/>
          </a:p>
        </p:txBody>
      </p:sp>
      <p:sp>
        <p:nvSpPr>
          <p:cNvPr id="9" name="TextBox 8"/>
          <p:cNvSpPr txBox="1"/>
          <p:nvPr/>
        </p:nvSpPr>
        <p:spPr>
          <a:xfrm>
            <a:off x="6705601" y="3850957"/>
            <a:ext cx="838199" cy="492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Remove PS &amp; SPD</a:t>
            </a:r>
            <a:endParaRPr lang="en-US" sz="1300" dirty="0"/>
          </a:p>
        </p:txBody>
      </p:sp>
      <p:sp>
        <p:nvSpPr>
          <p:cNvPr id="10" name="TextBox 9"/>
          <p:cNvSpPr txBox="1"/>
          <p:nvPr/>
        </p:nvSpPr>
        <p:spPr>
          <a:xfrm>
            <a:off x="4191000" y="3441412"/>
            <a:ext cx="685800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New TT</a:t>
            </a:r>
            <a:endParaRPr lang="en-US" sz="1300" dirty="0"/>
          </a:p>
        </p:txBody>
      </p:sp>
      <p:sp>
        <p:nvSpPr>
          <p:cNvPr id="11" name="TextBox 10"/>
          <p:cNvSpPr txBox="1"/>
          <p:nvPr/>
        </p:nvSpPr>
        <p:spPr>
          <a:xfrm>
            <a:off x="7924800" y="3850957"/>
            <a:ext cx="838199" cy="492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Update </a:t>
            </a:r>
          </a:p>
          <a:p>
            <a:r>
              <a:rPr lang="en-US" sz="1300" dirty="0" smtClean="0"/>
              <a:t>Readout </a:t>
            </a:r>
            <a:endParaRPr lang="en-US" sz="1300" dirty="0"/>
          </a:p>
        </p:txBody>
      </p:sp>
      <p:sp>
        <p:nvSpPr>
          <p:cNvPr id="12" name="TextBox 11"/>
          <p:cNvSpPr txBox="1"/>
          <p:nvPr/>
        </p:nvSpPr>
        <p:spPr>
          <a:xfrm>
            <a:off x="5638800" y="3879503"/>
            <a:ext cx="990600" cy="6924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New IT</a:t>
            </a:r>
          </a:p>
          <a:p>
            <a:r>
              <a:rPr lang="en-US" sz="1300" dirty="0" smtClean="0"/>
              <a:t>Replace OT electronics</a:t>
            </a:r>
            <a:endParaRPr lang="en-US" sz="1300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0" y="762000"/>
            <a:ext cx="1981200" cy="2923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rgbClr val="FF0000"/>
                </a:solidFill>
              </a:rPr>
              <a:t>Change </a:t>
            </a:r>
            <a:r>
              <a:rPr lang="en-US" sz="1300" dirty="0" err="1" smtClean="0">
                <a:solidFill>
                  <a:srgbClr val="FF0000"/>
                </a:solidFill>
              </a:rPr>
              <a:t>HPD’s</a:t>
            </a:r>
            <a:r>
              <a:rPr lang="en-US" sz="1300" dirty="0" smtClean="0">
                <a:solidFill>
                  <a:srgbClr val="FF0000"/>
                </a:solidFill>
              </a:rPr>
              <a:t> to </a:t>
            </a:r>
            <a:r>
              <a:rPr lang="en-US" sz="1300" dirty="0" err="1" smtClean="0">
                <a:solidFill>
                  <a:srgbClr val="FF0000"/>
                </a:solidFill>
              </a:rPr>
              <a:t>MAPMT’s</a:t>
            </a:r>
            <a:endParaRPr lang="en-US" sz="1300" dirty="0" smtClean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3505200" y="2819400"/>
            <a:ext cx="838200" cy="381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4229100" y="2857500"/>
            <a:ext cx="914400" cy="22860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5904706" y="3466306"/>
            <a:ext cx="6858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5400000" flipH="1" flipV="1">
            <a:off x="6781800" y="3505200"/>
            <a:ext cx="6096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8039100" y="3694906"/>
            <a:ext cx="381000" cy="1588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05600" y="838200"/>
            <a:ext cx="65338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FF0000"/>
                </a:solidFill>
              </a:rPr>
              <a:t>TORCH</a:t>
            </a:r>
            <a:endParaRPr lang="en-US" sz="13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248400" y="1066800"/>
            <a:ext cx="64548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FF0000"/>
                </a:solidFill>
              </a:rPr>
              <a:t>RICH-2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267200" y="1219200"/>
            <a:ext cx="64548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FF0000"/>
                </a:solidFill>
              </a:rPr>
              <a:t>RICH-1</a:t>
            </a:r>
            <a:endParaRPr lang="en-US" sz="1300" dirty="0">
              <a:solidFill>
                <a:srgbClr val="FF000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rot="5400000">
            <a:off x="6248400" y="2438400"/>
            <a:ext cx="15240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6781800" y="1219200"/>
            <a:ext cx="4572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934200" y="1524000"/>
            <a:ext cx="1524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 rot="5400000">
            <a:off x="6744494" y="1408906"/>
            <a:ext cx="533400" cy="1588"/>
          </a:xfrm>
          <a:prstGeom prst="straightConnector1">
            <a:avLst/>
          </a:prstGeom>
          <a:ln w="12700">
            <a:solidFill>
              <a:srgbClr val="FF0000"/>
            </a:solidFill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>
            <a:off x="6477794" y="1447006"/>
            <a:ext cx="304800" cy="1588"/>
          </a:xfrm>
          <a:prstGeom prst="straightConnector1">
            <a:avLst/>
          </a:prstGeom>
          <a:ln w="12700">
            <a:solidFill>
              <a:srgbClr val="FF0000"/>
            </a:solidFill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>
            <a:off x="4457700" y="1638300"/>
            <a:ext cx="381000" cy="1588"/>
          </a:xfrm>
          <a:prstGeom prst="straightConnector1">
            <a:avLst/>
          </a:prstGeom>
          <a:ln w="12700">
            <a:solidFill>
              <a:srgbClr val="FF0000"/>
            </a:solidFill>
            <a:tailEnd type="triangle" w="sm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Date Placeholder 2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3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Search for ~1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Majorana</a:t>
            </a:r>
            <a:r>
              <a:rPr lang="en-US" dirty="0" smtClean="0"/>
              <a:t> Neutrinos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382000" cy="1371600"/>
          </a:xfrm>
          <a:solidFill>
            <a:srgbClr val="FFFFCC"/>
          </a:solidFill>
        </p:spPr>
        <p:txBody>
          <a:bodyPr>
            <a:normAutofit fontScale="55000" lnSpcReduction="20000"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Majorana</a:t>
            </a:r>
            <a:r>
              <a:rPr lang="en-US" dirty="0" smtClean="0">
                <a:solidFill>
                  <a:srgbClr val="0000FF"/>
                </a:solidFill>
              </a:rPr>
              <a:t> neutrinos predicted by many NP models (low mass neutrino origin): </a:t>
            </a:r>
          </a:p>
          <a:p>
            <a:pPr lvl="1"/>
            <a:r>
              <a:rPr lang="en-US" dirty="0" smtClean="0"/>
              <a:t>νMSM: 3 </a:t>
            </a:r>
            <a:r>
              <a:rPr lang="en-US" dirty="0" err="1" smtClean="0"/>
              <a:t>Majorana</a:t>
            </a:r>
            <a:r>
              <a:rPr lang="en-US" dirty="0" smtClean="0"/>
              <a:t> right handed singlet particles added to SM: N</a:t>
            </a:r>
            <a:r>
              <a:rPr lang="en-US" baseline="-25000" dirty="0" smtClean="0"/>
              <a:t>1</a:t>
            </a:r>
            <a:r>
              <a:rPr lang="en-US" dirty="0" smtClean="0"/>
              <a:t>, N</a:t>
            </a:r>
            <a:r>
              <a:rPr lang="en-US" baseline="-25000" dirty="0" smtClean="0"/>
              <a:t>2</a:t>
            </a:r>
            <a:r>
              <a:rPr lang="en-US" dirty="0" smtClean="0"/>
              <a:t>, N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N1: mass ~ 1-50 keV/c</a:t>
            </a:r>
            <a:r>
              <a:rPr lang="en-US" baseline="30000" dirty="0" smtClean="0">
                <a:solidFill>
                  <a:srgbClr val="660066"/>
                </a:solidFill>
              </a:rPr>
              <a:t>2 </a:t>
            </a:r>
            <a:r>
              <a:rPr lang="en-US" dirty="0" err="1" smtClean="0">
                <a:solidFill>
                  <a:srgbClr val="660066"/>
                </a:solidFill>
                <a:sym typeface="Wingdings"/>
              </a:rPr>
              <a:t></a:t>
            </a:r>
            <a:r>
              <a:rPr lang="en-US" dirty="0" smtClean="0">
                <a:solidFill>
                  <a:srgbClr val="660066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660066"/>
                </a:solidFill>
              </a:rPr>
              <a:t>dark matter candidate</a:t>
            </a: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N2, N3: mass ~O(1 </a:t>
            </a:r>
            <a:r>
              <a:rPr lang="en-US" dirty="0" err="1" smtClean="0">
                <a:solidFill>
                  <a:srgbClr val="660066"/>
                </a:solidFill>
              </a:rPr>
              <a:t>GeV</a:t>
            </a:r>
            <a:r>
              <a:rPr lang="en-US" dirty="0" smtClean="0">
                <a:solidFill>
                  <a:srgbClr val="660066"/>
                </a:solidFill>
              </a:rPr>
              <a:t>) </a:t>
            </a:r>
            <a:r>
              <a:rPr lang="en-US" dirty="0" err="1" smtClean="0">
                <a:solidFill>
                  <a:srgbClr val="660066"/>
                </a:solidFill>
                <a:sym typeface="Wingdings"/>
              </a:rPr>
              <a:t></a:t>
            </a:r>
            <a:r>
              <a:rPr lang="en-US" dirty="0" smtClean="0">
                <a:solidFill>
                  <a:srgbClr val="660066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660066"/>
                </a:solidFill>
              </a:rPr>
              <a:t>give mass to neutrino’s via see-saw </a:t>
            </a:r>
            <a:r>
              <a:rPr lang="en-US" dirty="0" err="1" smtClean="0">
                <a:solidFill>
                  <a:srgbClr val="660066"/>
                </a:solidFill>
                <a:sym typeface="Wingdings"/>
              </a:rPr>
              <a:t></a:t>
            </a:r>
            <a:r>
              <a:rPr lang="en-US" dirty="0" smtClean="0">
                <a:solidFill>
                  <a:srgbClr val="660066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660066"/>
                </a:solidFill>
              </a:rPr>
              <a:t>BAU: degenerate masses</a:t>
            </a:r>
          </a:p>
          <a:p>
            <a:pPr lvl="1"/>
            <a:r>
              <a:rPr lang="en-US" dirty="0" smtClean="0"/>
              <a:t>Direct search of long lived neutrinos via neutrino mixing in B or D decays</a:t>
            </a: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BR ~10</a:t>
            </a:r>
            <a:r>
              <a:rPr lang="en-US" baseline="30000" dirty="0" smtClean="0">
                <a:solidFill>
                  <a:srgbClr val="660066"/>
                </a:solidFill>
              </a:rPr>
              <a:t>-7</a:t>
            </a:r>
            <a:r>
              <a:rPr lang="en-US" dirty="0" smtClean="0">
                <a:solidFill>
                  <a:srgbClr val="660066"/>
                </a:solidFill>
              </a:rPr>
              <a:t>, recognizable by long decay distance </a:t>
            </a:r>
            <a:r>
              <a:rPr lang="en-US" dirty="0" err="1" smtClean="0">
                <a:solidFill>
                  <a:srgbClr val="660066"/>
                </a:solidFill>
                <a:sym typeface="Wingdings"/>
              </a:rPr>
              <a:t></a:t>
            </a:r>
            <a:r>
              <a:rPr lang="en-US" dirty="0" smtClean="0">
                <a:solidFill>
                  <a:srgbClr val="660066"/>
                </a:solidFill>
              </a:rPr>
              <a:t> Upgrade offers large statistics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648200" y="480060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Resonant contribution to Lepton number violating </a:t>
            </a:r>
          </a:p>
          <a:p>
            <a:r>
              <a:rPr lang="en-US" sz="1400" dirty="0" smtClean="0"/>
              <a:t>Decays (similar to </a:t>
            </a:r>
            <a:r>
              <a:rPr lang="en-US" sz="1400" dirty="0" err="1" smtClean="0"/>
              <a:t>neutrinoless</a:t>
            </a:r>
            <a:r>
              <a:rPr lang="en-US" sz="1400" dirty="0" smtClean="0"/>
              <a:t> double beta decay) 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019800" y="56388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e.g. </a:t>
            </a:r>
            <a:r>
              <a:rPr lang="en-US" sz="1600" dirty="0" err="1" smtClean="0"/>
              <a:t>B</a:t>
            </a:r>
            <a:r>
              <a:rPr lang="en-US" sz="1600" baseline="30000" dirty="0" err="1" smtClean="0"/>
              <a:t>+</a:t>
            </a:r>
            <a:r>
              <a:rPr lang="en-US" sz="1600" dirty="0" err="1" smtClean="0">
                <a:sym typeface="Wingdings"/>
              </a:rPr>
              <a:t></a:t>
            </a:r>
            <a:r>
              <a:rPr lang="en-US" sz="1600" dirty="0" err="1" smtClean="0"/>
              <a:t>D</a:t>
            </a:r>
            <a:r>
              <a:rPr lang="en-US" sz="1600" baseline="-25000" dirty="0" err="1" smtClean="0"/>
              <a:t>s</a:t>
            </a:r>
            <a:r>
              <a:rPr lang="en-US" sz="1600" baseline="30000" dirty="0" err="1" smtClean="0"/>
              <a:t>-</a:t>
            </a:r>
            <a:r>
              <a:rPr lang="en-US" sz="1600" dirty="0" err="1" smtClean="0"/>
              <a:t>μ</a:t>
            </a:r>
            <a:r>
              <a:rPr lang="en-US" sz="1600" baseline="30000" dirty="0" err="1" smtClean="0"/>
              <a:t>+</a:t>
            </a:r>
            <a:r>
              <a:rPr lang="en-US" sz="1600" dirty="0" err="1" smtClean="0"/>
              <a:t>μ</a:t>
            </a:r>
            <a:r>
              <a:rPr lang="en-US" sz="1600" baseline="30000" dirty="0" smtClean="0"/>
              <a:t>+</a:t>
            </a:r>
          </a:p>
          <a:p>
            <a:r>
              <a:rPr lang="en-US" sz="1600" dirty="0" smtClean="0"/>
              <a:t>Very low background  </a:t>
            </a:r>
          </a:p>
          <a:p>
            <a:r>
              <a:rPr lang="en-US" sz="1600" dirty="0" smtClean="0"/>
              <a:t>Explore BR at 10</a:t>
            </a:r>
            <a:r>
              <a:rPr lang="en-US" sz="1600" baseline="30000" dirty="0" smtClean="0"/>
              <a:t>-9 </a:t>
            </a:r>
            <a:r>
              <a:rPr lang="en-US" sz="1600" dirty="0" smtClean="0"/>
              <a:t>range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324600" y="25908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Direct search producing sterile neutrinos that decay after flight 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28600" y="4114800"/>
            <a:ext cx="8382000" cy="533400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Indirect search of </a:t>
            </a:r>
            <a:r>
              <a:rPr lang="en-US" sz="2800" dirty="0" err="1" smtClean="0"/>
              <a:t>Majorana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neutrinos in resonant production: 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>
                <a:solidFill>
                  <a:srgbClr val="660066"/>
                </a:solidFill>
              </a:rPr>
              <a:t>S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sign charged leptons in lepton number violating D, B , tau decays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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 Upgrade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offers flexible trigger  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04800" y="6248400"/>
            <a:ext cx="2133600" cy="381000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solidFill>
                  <a:srgbClr val="0000FF"/>
                </a:solidFill>
              </a:rPr>
              <a:t>Flexible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Trigger!</a:t>
            </a:r>
          </a:p>
        </p:txBody>
      </p:sp>
      <p:pic>
        <p:nvPicPr>
          <p:cNvPr id="12" name="Picture 11" descr="Meson-Majorana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457200" y="4572000"/>
            <a:ext cx="5164030" cy="2146300"/>
          </a:xfrm>
          <a:prstGeom prst="rect">
            <a:avLst/>
          </a:prstGeom>
        </p:spPr>
      </p:pic>
      <p:pic>
        <p:nvPicPr>
          <p:cNvPr id="13" name="Picture 12" descr="Ns-production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1667506" y="2286000"/>
            <a:ext cx="1761494" cy="1638300"/>
          </a:xfrm>
          <a:prstGeom prst="rect">
            <a:avLst/>
          </a:prstGeom>
        </p:spPr>
      </p:pic>
      <p:pic>
        <p:nvPicPr>
          <p:cNvPr id="14" name="Picture 13" descr="Ns-decay.eps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7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3944007" y="2209800"/>
            <a:ext cx="1923393" cy="18415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648200" y="5334000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lphaUcPeriod"/>
            </a:pPr>
            <a:r>
              <a:rPr lang="en-US" sz="1200" b="1" dirty="0" err="1" smtClean="0">
                <a:solidFill>
                  <a:srgbClr val="000090"/>
                </a:solidFill>
              </a:rPr>
              <a:t>Atre</a:t>
            </a:r>
            <a:r>
              <a:rPr lang="en-US" sz="1200" b="1" dirty="0" smtClean="0">
                <a:solidFill>
                  <a:srgbClr val="000090"/>
                </a:solidFill>
              </a:rPr>
              <a:t> et al, JHEP, 0905 (2009) 030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30</a:t>
            </a:fld>
            <a:endParaRPr lang="nl-NL" dirty="0"/>
          </a:p>
        </p:txBody>
      </p:sp>
      <p:sp>
        <p:nvSpPr>
          <p:cNvPr id="20" name="TextBox 19"/>
          <p:cNvSpPr txBox="1"/>
          <p:nvPr/>
        </p:nvSpPr>
        <p:spPr>
          <a:xfrm>
            <a:off x="6400800" y="35052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/>
            <a:r>
              <a:rPr lang="en-US" sz="1200" b="1" dirty="0" smtClean="0">
                <a:solidFill>
                  <a:srgbClr val="000090"/>
                </a:solidFill>
              </a:rPr>
              <a:t>D. </a:t>
            </a:r>
            <a:r>
              <a:rPr lang="en-US" sz="1200" b="1" dirty="0" err="1" smtClean="0">
                <a:solidFill>
                  <a:srgbClr val="000090"/>
                </a:solidFill>
              </a:rPr>
              <a:t>Gorbunov</a:t>
            </a:r>
            <a:r>
              <a:rPr lang="en-US" sz="1200" b="1" dirty="0" smtClean="0">
                <a:solidFill>
                  <a:srgbClr val="000090"/>
                </a:solidFill>
              </a:rPr>
              <a:t> and M. </a:t>
            </a:r>
            <a:r>
              <a:rPr lang="en-US" sz="1200" b="1" dirty="0" err="1" smtClean="0">
                <a:solidFill>
                  <a:srgbClr val="000090"/>
                </a:solidFill>
              </a:rPr>
              <a:t>Shaposhnikov</a:t>
            </a:r>
            <a:r>
              <a:rPr lang="en-US" sz="1200" b="1" dirty="0" smtClean="0">
                <a:solidFill>
                  <a:srgbClr val="000090"/>
                </a:solidFill>
              </a:rPr>
              <a:t>,</a:t>
            </a:r>
          </a:p>
          <a:p>
            <a:pPr marL="228600" indent="-228600"/>
            <a:r>
              <a:rPr lang="en-US" sz="1200" b="1" dirty="0" smtClean="0">
                <a:solidFill>
                  <a:srgbClr val="000090"/>
                </a:solidFill>
              </a:rPr>
              <a:t>JHEP 0710 (2007) 015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Lepton </a:t>
            </a:r>
            <a:r>
              <a:rPr lang="en-US" dirty="0" err="1" smtClean="0"/>
              <a:t>Flavour</a:t>
            </a:r>
            <a:r>
              <a:rPr lang="en-US" dirty="0" smtClean="0"/>
              <a:t> violating </a:t>
            </a:r>
            <a:r>
              <a:rPr lang="en-US" dirty="0" err="1" smtClean="0"/>
              <a:t>τ</a:t>
            </a:r>
            <a:r>
              <a:rPr lang="en-US" dirty="0" smtClean="0"/>
              <a:t>-decays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525963"/>
          </a:xfrm>
          <a:solidFill>
            <a:srgbClr val="FFFFCC"/>
          </a:solidFill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Never observed: </a:t>
            </a:r>
          </a:p>
          <a:p>
            <a:pPr lvl="1"/>
            <a:r>
              <a:rPr lang="en-US" dirty="0" smtClean="0"/>
              <a:t>Forbidden in classical SM</a:t>
            </a:r>
          </a:p>
          <a:p>
            <a:pPr lvl="1"/>
            <a:r>
              <a:rPr lang="en-US" dirty="0" smtClean="0"/>
              <a:t>Vanishing small in SM with mixing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LHC mainly produces </a:t>
            </a:r>
            <a:r>
              <a:rPr lang="en-US" dirty="0" err="1" smtClean="0">
                <a:solidFill>
                  <a:srgbClr val="0000FF"/>
                </a:solidFill>
              </a:rPr>
              <a:t>τ’s</a:t>
            </a:r>
            <a:r>
              <a:rPr lang="en-US" dirty="0" smtClean="0">
                <a:solidFill>
                  <a:srgbClr val="0000FF"/>
                </a:solidFill>
              </a:rPr>
              <a:t> from B and D</a:t>
            </a:r>
            <a:r>
              <a:rPr lang="en-US" baseline="-25000" dirty="0" smtClean="0">
                <a:solidFill>
                  <a:srgbClr val="0000FF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 decays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B-factory upper limits: </a:t>
            </a:r>
          </a:p>
          <a:p>
            <a:pPr lvl="1"/>
            <a:r>
              <a:rPr lang="en-US" dirty="0" err="1" smtClean="0"/>
              <a:t>τ</a:t>
            </a:r>
            <a:r>
              <a:rPr lang="en-US" dirty="0" err="1" smtClean="0">
                <a:sym typeface="Wingdings"/>
              </a:rPr>
              <a:t>μγ</a:t>
            </a:r>
            <a:r>
              <a:rPr lang="en-US" dirty="0" smtClean="0">
                <a:sym typeface="Wingdings"/>
              </a:rPr>
              <a:t> :</a:t>
            </a:r>
            <a:r>
              <a:rPr lang="en-US" dirty="0" smtClean="0"/>
              <a:t> 4.4 </a:t>
            </a:r>
            <a:r>
              <a:rPr lang="en-US" dirty="0" err="1" smtClean="0"/>
              <a:t>x</a:t>
            </a:r>
            <a:r>
              <a:rPr lang="en-US" dirty="0" smtClean="0"/>
              <a:t> 10</a:t>
            </a:r>
            <a:r>
              <a:rPr lang="en-US" baseline="30000" dirty="0" smtClean="0"/>
              <a:t>-8 </a:t>
            </a:r>
            <a:r>
              <a:rPr lang="en-US" dirty="0" smtClean="0"/>
              <a:t>(90% CL)</a:t>
            </a:r>
            <a:endParaRPr lang="en-US" sz="1806" dirty="0" smtClean="0"/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CMSSM: ~ 10</a:t>
            </a:r>
            <a:r>
              <a:rPr lang="en-US" baseline="30000" dirty="0" smtClean="0">
                <a:solidFill>
                  <a:srgbClr val="660066"/>
                </a:solidFill>
              </a:rPr>
              <a:t>-9</a:t>
            </a:r>
          </a:p>
          <a:p>
            <a:pPr lvl="1"/>
            <a:r>
              <a:rPr lang="en-US" dirty="0" smtClean="0">
                <a:sym typeface="Wingdings"/>
              </a:rPr>
              <a:t>τ3μ : </a:t>
            </a:r>
            <a:r>
              <a:rPr lang="en-US" dirty="0" smtClean="0"/>
              <a:t> 2.1 </a:t>
            </a:r>
            <a:r>
              <a:rPr lang="en-US" dirty="0" err="1" smtClean="0"/>
              <a:t>x</a:t>
            </a:r>
            <a:r>
              <a:rPr lang="en-US" dirty="0" smtClean="0"/>
              <a:t> 10</a:t>
            </a:r>
            <a:r>
              <a:rPr lang="en-US" baseline="30000" dirty="0" smtClean="0"/>
              <a:t>-8 </a:t>
            </a:r>
            <a:r>
              <a:rPr lang="en-US" dirty="0" smtClean="0"/>
              <a:t>(90% CL)</a:t>
            </a: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CMSSM: ~ 10</a:t>
            </a:r>
            <a:r>
              <a:rPr lang="en-US" baseline="30000" dirty="0" smtClean="0">
                <a:solidFill>
                  <a:srgbClr val="660066"/>
                </a:solidFill>
              </a:rPr>
              <a:t>-10 </a:t>
            </a:r>
            <a:r>
              <a:rPr lang="en-US" dirty="0" smtClean="0">
                <a:solidFill>
                  <a:srgbClr val="660066"/>
                </a:solidFill>
              </a:rPr>
              <a:t>– 10</a:t>
            </a:r>
            <a:r>
              <a:rPr lang="en-US" baseline="30000" dirty="0" smtClean="0">
                <a:solidFill>
                  <a:srgbClr val="660066"/>
                </a:solidFill>
              </a:rPr>
              <a:t>-12</a:t>
            </a: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Can be higher in other Models: NUHM, R-parity violating, Little Higgs, Z’ with LFV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 : </a:t>
            </a:r>
            <a:r>
              <a:rPr lang="en-US" dirty="0" smtClean="0">
                <a:sym typeface="Wingdings"/>
              </a:rPr>
              <a:t>τ3μ</a:t>
            </a:r>
            <a:endParaRPr lang="en-US" dirty="0" smtClean="0"/>
          </a:p>
          <a:p>
            <a:pPr lvl="2"/>
            <a:r>
              <a:rPr lang="en-US" u="sng" dirty="0" smtClean="0">
                <a:solidFill>
                  <a:srgbClr val="0000FF"/>
                </a:solidFill>
              </a:rPr>
              <a:t>Phase-1</a:t>
            </a:r>
            <a:r>
              <a:rPr lang="en-US" dirty="0" smtClean="0">
                <a:solidFill>
                  <a:srgbClr val="660066"/>
                </a:solidFill>
              </a:rPr>
              <a:t>: match B-factories with few years</a:t>
            </a:r>
          </a:p>
          <a:p>
            <a:pPr lvl="2"/>
            <a:r>
              <a:rPr lang="en-US" u="sng" dirty="0" smtClean="0">
                <a:solidFill>
                  <a:srgbClr val="0000FF"/>
                </a:solidFill>
              </a:rPr>
              <a:t>Phase-2</a:t>
            </a:r>
            <a:r>
              <a:rPr lang="en-US" dirty="0" smtClean="0">
                <a:solidFill>
                  <a:srgbClr val="660066"/>
                </a:solidFill>
              </a:rPr>
              <a:t>: 10</a:t>
            </a:r>
            <a:r>
              <a:rPr lang="en-US" baseline="30000" dirty="0" smtClean="0">
                <a:solidFill>
                  <a:srgbClr val="660066"/>
                </a:solidFill>
              </a:rPr>
              <a:t>-9 </a:t>
            </a:r>
            <a:r>
              <a:rPr lang="en-US" dirty="0" smtClean="0">
                <a:solidFill>
                  <a:srgbClr val="660066"/>
                </a:solidFill>
              </a:rPr>
              <a:t>level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28956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90"/>
                </a:solidFill>
              </a:rPr>
              <a:t>Babar, Phys. Rev. </a:t>
            </a:r>
            <a:r>
              <a:rPr lang="en-US" sz="1200" b="1" dirty="0" err="1" smtClean="0">
                <a:solidFill>
                  <a:srgbClr val="000090"/>
                </a:solidFill>
              </a:rPr>
              <a:t>Lett</a:t>
            </a:r>
            <a:r>
              <a:rPr lang="en-US" sz="1200" b="1" dirty="0" smtClean="0">
                <a:solidFill>
                  <a:srgbClr val="000090"/>
                </a:solidFill>
              </a:rPr>
              <a:t>. 104 (2010); </a:t>
            </a:r>
          </a:p>
          <a:p>
            <a:r>
              <a:rPr lang="en-US" sz="1200" b="1" dirty="0" smtClean="0">
                <a:solidFill>
                  <a:srgbClr val="000090"/>
                </a:solidFill>
              </a:rPr>
              <a:t>Belle, Phys. </a:t>
            </a:r>
            <a:r>
              <a:rPr lang="en-US" sz="1200" b="1" dirty="0" err="1" smtClean="0">
                <a:solidFill>
                  <a:srgbClr val="000090"/>
                </a:solidFill>
              </a:rPr>
              <a:t>Lett</a:t>
            </a:r>
            <a:r>
              <a:rPr lang="en-US" sz="1200" b="1" dirty="0" smtClean="0">
                <a:solidFill>
                  <a:srgbClr val="000090"/>
                </a:solidFill>
              </a:rPr>
              <a:t>. B687 (2010)D82 (2010)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3276600" y="3352800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90"/>
                </a:solidFill>
              </a:rPr>
              <a:t>B. O’Leary et al, arXiv:1008.1541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38600" y="3962400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90"/>
                </a:solidFill>
              </a:rPr>
              <a:t>B. O’Leary et al, arXiv:1008.1541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31</a:t>
            </a:fld>
            <a:endParaRPr lang="nl-NL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33600" y="1959114"/>
            <a:ext cx="5007951" cy="70788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00FF"/>
                </a:solidFill>
              </a:rPr>
              <a:t>Physics Beyond </a:t>
            </a:r>
            <a:r>
              <a:rPr lang="en-US" sz="4000" dirty="0" err="1" smtClean="0">
                <a:solidFill>
                  <a:srgbClr val="0000FF"/>
                </a:solidFill>
              </a:rPr>
              <a:t>Flavour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32</a:t>
            </a:fld>
            <a:endParaRPr lang="nl-NL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1" y="3628731"/>
            <a:ext cx="3429000" cy="228028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619752"/>
            <a:ext cx="3505200" cy="2323847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Electroweak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2057400"/>
          </a:xfrm>
          <a:solidFill>
            <a:srgbClr val="FFFFCC"/>
          </a:solidFill>
        </p:spPr>
        <p:txBody>
          <a:bodyPr>
            <a:normAutofit fontScale="70000" lnSpcReduction="20000"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LHCb</a:t>
            </a:r>
            <a:r>
              <a:rPr lang="en-US" dirty="0" smtClean="0">
                <a:solidFill>
                  <a:srgbClr val="0000FF"/>
                </a:solidFill>
              </a:rPr>
              <a:t> can contribute until ILC/CLIC becomes operational</a:t>
            </a:r>
          </a:p>
          <a:p>
            <a:pPr lvl="1"/>
            <a:r>
              <a:rPr lang="en-US" dirty="0" smtClean="0"/>
              <a:t>sin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err="1" smtClean="0"/>
              <a:t>θ</a:t>
            </a:r>
            <a:r>
              <a:rPr lang="en-US" baseline="-25000" dirty="0" err="1" smtClean="0"/>
              <a:t>eff</a:t>
            </a:r>
            <a:r>
              <a:rPr lang="en-US" baseline="30000" dirty="0" err="1" smtClean="0"/>
              <a:t>lept</a:t>
            </a:r>
            <a:r>
              <a:rPr lang="en-US" baseline="30000" dirty="0" smtClean="0"/>
              <a:t> : </a:t>
            </a:r>
            <a:r>
              <a:rPr lang="en-US" dirty="0" smtClean="0"/>
              <a:t>measure A</a:t>
            </a:r>
            <a:r>
              <a:rPr lang="en-US" baseline="-25000" dirty="0" smtClean="0"/>
              <a:t>FB </a:t>
            </a:r>
            <a:r>
              <a:rPr lang="en-US" dirty="0" smtClean="0"/>
              <a:t>of leptons in Z-decays</a:t>
            </a: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Due to </a:t>
            </a:r>
            <a:r>
              <a:rPr lang="en-US" dirty="0" err="1" smtClean="0">
                <a:solidFill>
                  <a:srgbClr val="660066"/>
                </a:solidFill>
              </a:rPr>
              <a:t>q</a:t>
            </a:r>
            <a:r>
              <a:rPr lang="en-US" dirty="0" smtClean="0">
                <a:solidFill>
                  <a:srgbClr val="660066"/>
                </a:solidFill>
              </a:rPr>
              <a:t> </a:t>
            </a:r>
            <a:r>
              <a:rPr lang="en-US" dirty="0" err="1" smtClean="0">
                <a:solidFill>
                  <a:srgbClr val="660066"/>
                </a:solidFill>
              </a:rPr>
              <a:t>q</a:t>
            </a:r>
            <a:r>
              <a:rPr lang="en-US" dirty="0" smtClean="0">
                <a:solidFill>
                  <a:srgbClr val="660066"/>
                </a:solidFill>
              </a:rPr>
              <a:t> production, the raw A</a:t>
            </a:r>
            <a:r>
              <a:rPr lang="en-US" baseline="-25000" dirty="0" smtClean="0">
                <a:solidFill>
                  <a:srgbClr val="660066"/>
                </a:solidFill>
              </a:rPr>
              <a:t>FB</a:t>
            </a:r>
            <a:r>
              <a:rPr lang="en-US" dirty="0" smtClean="0">
                <a:solidFill>
                  <a:srgbClr val="660066"/>
                </a:solidFill>
              </a:rPr>
              <a:t> asymmetry is factor 5 larger than @ LEP</a:t>
            </a: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Upgrade: statistical precision sin</a:t>
            </a:r>
            <a:r>
              <a:rPr lang="en-US" baseline="30000" dirty="0" smtClean="0">
                <a:solidFill>
                  <a:srgbClr val="660066"/>
                </a:solidFill>
              </a:rPr>
              <a:t>2</a:t>
            </a:r>
            <a:r>
              <a:rPr lang="en-US" dirty="0" smtClean="0">
                <a:solidFill>
                  <a:srgbClr val="660066"/>
                </a:solidFill>
              </a:rPr>
              <a:t> </a:t>
            </a:r>
            <a:r>
              <a:rPr lang="en-US" dirty="0" err="1" smtClean="0">
                <a:solidFill>
                  <a:srgbClr val="660066"/>
                </a:solidFill>
              </a:rPr>
              <a:t>θ</a:t>
            </a:r>
            <a:r>
              <a:rPr lang="en-US" baseline="-25000" dirty="0" err="1" smtClean="0">
                <a:solidFill>
                  <a:srgbClr val="660066"/>
                </a:solidFill>
              </a:rPr>
              <a:t>eff</a:t>
            </a:r>
            <a:r>
              <a:rPr lang="en-US" baseline="30000" dirty="0" err="1" smtClean="0">
                <a:solidFill>
                  <a:srgbClr val="660066"/>
                </a:solidFill>
              </a:rPr>
              <a:t>lept</a:t>
            </a:r>
            <a:r>
              <a:rPr lang="en-US" dirty="0" smtClean="0">
                <a:solidFill>
                  <a:srgbClr val="660066"/>
                </a:solidFill>
              </a:rPr>
              <a:t> ~ 0.0001</a:t>
            </a:r>
          </a:p>
          <a:p>
            <a:pPr lvl="3"/>
            <a:r>
              <a:rPr lang="en-US" dirty="0" err="1" smtClean="0"/>
              <a:t>Systematics</a:t>
            </a:r>
            <a:r>
              <a:rPr lang="en-US" dirty="0" smtClean="0"/>
              <a:t> (</a:t>
            </a:r>
            <a:r>
              <a:rPr lang="en-US" dirty="0" err="1" smtClean="0"/>
              <a:t>PDF’s</a:t>
            </a:r>
            <a:r>
              <a:rPr lang="en-US" dirty="0" smtClean="0"/>
              <a:t>) to be understood</a:t>
            </a:r>
          </a:p>
          <a:p>
            <a:pPr lvl="1"/>
            <a:r>
              <a:rPr lang="en-US" dirty="0" smtClean="0"/>
              <a:t>M</a:t>
            </a:r>
            <a:r>
              <a:rPr lang="en-US" baseline="-25000" dirty="0" smtClean="0"/>
              <a:t>W</a:t>
            </a:r>
            <a:r>
              <a:rPr lang="en-US" dirty="0" smtClean="0"/>
              <a:t> measurement at LHC is challenging. </a:t>
            </a:r>
          </a:p>
          <a:p>
            <a:pPr lvl="2"/>
            <a:r>
              <a:rPr lang="en-US" dirty="0" err="1" smtClean="0">
                <a:solidFill>
                  <a:srgbClr val="660066"/>
                </a:solidFill>
              </a:rPr>
              <a:t>LHCb</a:t>
            </a:r>
            <a:r>
              <a:rPr lang="en-US" dirty="0" smtClean="0">
                <a:solidFill>
                  <a:srgbClr val="660066"/>
                </a:solidFill>
              </a:rPr>
              <a:t> can contribute by measuring </a:t>
            </a:r>
            <a:r>
              <a:rPr lang="en-US" dirty="0" err="1" smtClean="0">
                <a:solidFill>
                  <a:srgbClr val="660066"/>
                </a:solidFill>
              </a:rPr>
              <a:t>PDFs</a:t>
            </a:r>
            <a:endParaRPr lang="en-US" dirty="0">
              <a:solidFill>
                <a:srgbClr val="660066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438400" y="1905000"/>
            <a:ext cx="152400" cy="1588"/>
          </a:xfrm>
          <a:prstGeom prst="line">
            <a:avLst/>
          </a:prstGeom>
          <a:ln>
            <a:solidFill>
              <a:srgbClr val="66006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zpeak_lhcbstyle.eps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4800" y="3505200"/>
            <a:ext cx="4500563" cy="3048000"/>
          </a:xfrm>
          <a:prstGeom prst="rect">
            <a:avLst/>
          </a:prstGeom>
        </p:spPr>
      </p:pic>
      <p:pic>
        <p:nvPicPr>
          <p:cNvPr id="7" name="Picture 6" descr="asym.eps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105400" y="3657600"/>
            <a:ext cx="3892235" cy="2667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05200" y="3886200"/>
            <a:ext cx="948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</a:t>
            </a:r>
            <a:r>
              <a:rPr lang="en-US" dirty="0" err="1" smtClean="0">
                <a:sym typeface="Wingdings"/>
              </a:rPr>
              <a:t>μ</a:t>
            </a:r>
            <a:r>
              <a:rPr lang="en-US" baseline="30000" dirty="0" err="1" smtClean="0">
                <a:sym typeface="Wingdings"/>
              </a:rPr>
              <a:t>+</a:t>
            </a:r>
            <a:r>
              <a:rPr lang="en-US" dirty="0" err="1" smtClean="0">
                <a:sym typeface="Wingdings"/>
              </a:rPr>
              <a:t>μ</a:t>
            </a:r>
            <a:r>
              <a:rPr lang="en-US" baseline="30000" dirty="0" smtClean="0">
                <a:sym typeface="Wingdings"/>
              </a:rPr>
              <a:t>-</a:t>
            </a:r>
            <a:endParaRPr lang="en-US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1295400" y="441960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 pb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5867400" y="4953000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 pb</a:t>
            </a:r>
            <a:r>
              <a:rPr lang="en-US" baseline="30000" dirty="0" smtClean="0"/>
              <a:t>-1</a:t>
            </a:r>
            <a:endParaRPr lang="en-US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5105400" y="3349823"/>
            <a:ext cx="24011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-W</a:t>
            </a:r>
            <a:r>
              <a:rPr lang="en-US" sz="1400" baseline="30000" dirty="0" smtClean="0"/>
              <a:t>-</a:t>
            </a:r>
            <a:r>
              <a:rPr lang="en-US" sz="1400" dirty="0" smtClean="0"/>
              <a:t> production asymmetry:</a:t>
            </a:r>
            <a:endParaRPr lang="en-US" sz="14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33</a:t>
            </a:fld>
            <a:endParaRPr lang="nl-NL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ngLivedParticleSketch.tif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09600" y="167037"/>
            <a:ext cx="7620000" cy="26523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Exotics</a:t>
            </a:r>
            <a:endParaRPr lang="en-US"/>
          </a:p>
        </p:txBody>
      </p:sp>
      <p:pic>
        <p:nvPicPr>
          <p:cNvPr id="6" name="Picture 5" descr="matt-higgs-fig1-ss.eps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191000" y="4800600"/>
            <a:ext cx="4525108" cy="1828800"/>
          </a:xfrm>
          <a:prstGeom prst="rect">
            <a:avLst/>
          </a:prstGeom>
        </p:spPr>
      </p:pic>
      <p:pic>
        <p:nvPicPr>
          <p:cNvPr id="4" name="Picture 3" descr="HiddenValleyPic.tiff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14400" y="4667958"/>
            <a:ext cx="2362200" cy="203764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267200" y="4113212"/>
            <a:ext cx="1524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1"/>
            <a:ext cx="8305800" cy="1981200"/>
          </a:xfrm>
          <a:solidFill>
            <a:srgbClr val="FFFFCC"/>
          </a:solidFill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Hierarchy problem: why is Higgs mass not at Planck scale?</a:t>
            </a:r>
          </a:p>
          <a:p>
            <a:pPr lvl="1"/>
            <a:r>
              <a:rPr lang="en-US" dirty="0" smtClean="0"/>
              <a:t>Many models (</a:t>
            </a:r>
            <a:r>
              <a:rPr lang="en-US" dirty="0" err="1" smtClean="0"/>
              <a:t>Susy</a:t>
            </a:r>
            <a:r>
              <a:rPr lang="en-US" dirty="0" smtClean="0"/>
              <a:t>, </a:t>
            </a:r>
            <a:r>
              <a:rPr lang="en-US" dirty="0" err="1" smtClean="0"/>
              <a:t>Xtra</a:t>
            </a:r>
            <a:r>
              <a:rPr lang="en-US" dirty="0" smtClean="0"/>
              <a:t> dimensions, </a:t>
            </a:r>
            <a:r>
              <a:rPr lang="en-US" dirty="0" err="1" smtClean="0"/>
              <a:t>Technicolour</a:t>
            </a:r>
            <a:r>
              <a:rPr lang="en-US" dirty="0" smtClean="0"/>
              <a:t>, Little Higgs) predict new states at </a:t>
            </a:r>
            <a:r>
              <a:rPr lang="en-US" dirty="0" err="1" smtClean="0"/>
              <a:t>TeV</a:t>
            </a:r>
            <a:r>
              <a:rPr lang="en-US" dirty="0" smtClean="0"/>
              <a:t> scale: Z’, 4</a:t>
            </a:r>
            <a:r>
              <a:rPr lang="en-US" baseline="30000" dirty="0" smtClean="0"/>
              <a:t>th</a:t>
            </a:r>
            <a:r>
              <a:rPr lang="en-US" dirty="0" smtClean="0"/>
              <a:t> generation, </a:t>
            </a:r>
            <a:r>
              <a:rPr lang="en-US" dirty="0" err="1" smtClean="0"/>
              <a:t>leptoquarks</a:t>
            </a:r>
            <a:r>
              <a:rPr lang="en-US" dirty="0" smtClean="0"/>
              <a:t>, Hidden Valley particles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Hidden Valley particles carry “</a:t>
            </a:r>
            <a:r>
              <a:rPr lang="en-US" dirty="0" err="1" smtClean="0">
                <a:solidFill>
                  <a:srgbClr val="0000FF"/>
                </a:solidFill>
              </a:rPr>
              <a:t>v</a:t>
            </a:r>
            <a:r>
              <a:rPr lang="en-US" dirty="0" smtClean="0">
                <a:solidFill>
                  <a:srgbClr val="0000FF"/>
                </a:solidFill>
              </a:rPr>
              <a:t>” quantum number and can be low mass</a:t>
            </a:r>
          </a:p>
          <a:p>
            <a:pPr lvl="1"/>
            <a:r>
              <a:rPr lang="en-US" dirty="0" smtClean="0"/>
              <a:t>Lightest </a:t>
            </a:r>
            <a:r>
              <a:rPr lang="en-US" dirty="0" err="1" smtClean="0"/>
              <a:t>v</a:t>
            </a:r>
            <a:r>
              <a:rPr lang="en-US" dirty="0" smtClean="0"/>
              <a:t>-particle is a dark matter candidate</a:t>
            </a:r>
          </a:p>
          <a:p>
            <a:pPr lvl="1"/>
            <a:r>
              <a:rPr lang="en-US" dirty="0" smtClean="0"/>
              <a:t>V-neutral particles might have long lifetime and decay, e.g. to </a:t>
            </a:r>
            <a:r>
              <a:rPr lang="en-US" dirty="0" err="1" smtClean="0"/>
              <a:t>b</a:t>
            </a:r>
            <a:r>
              <a:rPr lang="en-US" dirty="0" smtClean="0"/>
              <a:t> </a:t>
            </a:r>
            <a:r>
              <a:rPr lang="en-US" dirty="0" err="1" smtClean="0"/>
              <a:t>b</a:t>
            </a:r>
            <a:endParaRPr lang="en-US" dirty="0" smtClean="0"/>
          </a:p>
          <a:p>
            <a:pPr lvl="1"/>
            <a:r>
              <a:rPr lang="en-US" dirty="0" smtClean="0"/>
              <a:t>V </a:t>
            </a:r>
            <a:r>
              <a:rPr lang="en-US" dirty="0" err="1" smtClean="0"/>
              <a:t>flavoured</a:t>
            </a:r>
            <a:r>
              <a:rPr lang="en-US" dirty="0" smtClean="0"/>
              <a:t> particles could be produced by Higgs; </a:t>
            </a:r>
          </a:p>
          <a:p>
            <a:pPr lvl="2"/>
            <a:r>
              <a:rPr lang="en-US" dirty="0" smtClean="0">
                <a:solidFill>
                  <a:srgbClr val="660066"/>
                </a:solidFill>
              </a:rPr>
              <a:t>Decay of Higgs to two π</a:t>
            </a:r>
            <a:r>
              <a:rPr lang="en-US" baseline="-25000" dirty="0" smtClean="0">
                <a:solidFill>
                  <a:srgbClr val="660066"/>
                </a:solidFill>
              </a:rPr>
              <a:t>v</a:t>
            </a:r>
            <a:r>
              <a:rPr lang="en-US" baseline="30000" dirty="0" smtClean="0">
                <a:solidFill>
                  <a:srgbClr val="660066"/>
                </a:solidFill>
              </a:rPr>
              <a:t>0</a:t>
            </a:r>
            <a:r>
              <a:rPr lang="en-US" dirty="0" smtClean="0">
                <a:solidFill>
                  <a:srgbClr val="660066"/>
                </a:solidFill>
              </a:rPr>
              <a:t> particles could even lead to Higgs discovery</a:t>
            </a:r>
            <a:endParaRPr lang="en-US" dirty="0">
              <a:solidFill>
                <a:srgbClr val="660066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6172200" y="4114800"/>
            <a:ext cx="76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886200" y="48006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90"/>
                </a:solidFill>
              </a:rPr>
              <a:t>M.J. </a:t>
            </a:r>
            <a:r>
              <a:rPr lang="en-US" sz="1200" b="1" dirty="0" err="1" smtClean="0">
                <a:solidFill>
                  <a:srgbClr val="000090"/>
                </a:solidFill>
              </a:rPr>
              <a:t>Strasser</a:t>
            </a:r>
            <a:r>
              <a:rPr lang="en-US" sz="1200" b="1" dirty="0" smtClean="0">
                <a:solidFill>
                  <a:srgbClr val="000090"/>
                </a:solidFill>
              </a:rPr>
              <a:t> and K.M. </a:t>
            </a:r>
            <a:r>
              <a:rPr lang="en-US" sz="1200" b="1" dirty="0" err="1" smtClean="0">
                <a:solidFill>
                  <a:srgbClr val="000090"/>
                </a:solidFill>
              </a:rPr>
              <a:t>Zurek</a:t>
            </a:r>
            <a:r>
              <a:rPr lang="en-US" sz="1200" b="1" dirty="0" smtClean="0">
                <a:solidFill>
                  <a:srgbClr val="000090"/>
                </a:solidFill>
              </a:rPr>
              <a:t>, Phys. </a:t>
            </a:r>
            <a:r>
              <a:rPr lang="en-US" sz="1200" b="1" dirty="0" err="1" smtClean="0">
                <a:solidFill>
                  <a:srgbClr val="000090"/>
                </a:solidFill>
              </a:rPr>
              <a:t>Lett</a:t>
            </a:r>
            <a:r>
              <a:rPr lang="en-US" sz="1200" b="1" dirty="0" smtClean="0">
                <a:solidFill>
                  <a:srgbClr val="000090"/>
                </a:solidFill>
              </a:rPr>
              <a:t>. B 661 (2008) 263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34</a:t>
            </a:fld>
            <a:endParaRPr lang="nl-NL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xclusive_with_pileup-ss.eps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2400" y="1981200"/>
            <a:ext cx="8731591" cy="47244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Central Exclusive 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229600" cy="914400"/>
          </a:xfrm>
          <a:solidFill>
            <a:srgbClr val="FFFFCC"/>
          </a:solidFill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CEP: pp 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 + X + </a:t>
            </a:r>
            <a:r>
              <a:rPr lang="en-US" dirty="0" err="1" smtClean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   where “+” indicates a rapidity gap:</a:t>
            </a:r>
          </a:p>
          <a:p>
            <a:pPr lvl="1"/>
            <a:r>
              <a:rPr lang="en-US" dirty="0" smtClean="0"/>
              <a:t>Photon or </a:t>
            </a:r>
            <a:r>
              <a:rPr lang="en-US" dirty="0" err="1" smtClean="0"/>
              <a:t>pomeron</a:t>
            </a:r>
            <a:r>
              <a:rPr lang="en-US" dirty="0" smtClean="0"/>
              <a:t> exchange</a:t>
            </a:r>
          </a:p>
          <a:p>
            <a:pPr lvl="1"/>
            <a:r>
              <a:rPr lang="en-US" dirty="0" smtClean="0"/>
              <a:t>Observe and study exotic particles  in clean environment (exclusive </a:t>
            </a:r>
            <a:r>
              <a:rPr lang="en-US" dirty="0" err="1" smtClean="0"/>
              <a:t>χ</a:t>
            </a:r>
            <a:r>
              <a:rPr lang="en-US" baseline="-25000" dirty="0" err="1" smtClean="0"/>
              <a:t>c</a:t>
            </a:r>
            <a:r>
              <a:rPr lang="en-US" dirty="0" smtClean="0"/>
              <a:t> is seen)</a:t>
            </a:r>
          </a:p>
        </p:txBody>
      </p:sp>
      <p:sp>
        <p:nvSpPr>
          <p:cNvPr id="5" name="Rectangle 4"/>
          <p:cNvSpPr/>
          <p:nvPr/>
        </p:nvSpPr>
        <p:spPr>
          <a:xfrm>
            <a:off x="2895600" y="1828800"/>
            <a:ext cx="3200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04800" y="1840468"/>
            <a:ext cx="5994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</a:t>
            </a:r>
            <a:r>
              <a:rPr lang="en-US" dirty="0" err="1" smtClean="0"/>
              <a:t>Velo</a:t>
            </a:r>
            <a:r>
              <a:rPr lang="en-US" dirty="0" smtClean="0"/>
              <a:t> region event display of CEP J/ψ</a:t>
            </a:r>
            <a:r>
              <a:rPr lang="en-US" dirty="0" smtClean="0">
                <a:sym typeface="Wingdings"/>
              </a:rPr>
              <a:t>μ</a:t>
            </a:r>
            <a:r>
              <a:rPr lang="en-US" baseline="30000" dirty="0" smtClean="0">
                <a:sym typeface="Wingdings"/>
              </a:rPr>
              <a:t>+</a:t>
            </a:r>
            <a:r>
              <a:rPr lang="en-US" dirty="0" smtClean="0">
                <a:sym typeface="Wingdings"/>
              </a:rPr>
              <a:t>μ</a:t>
            </a:r>
            <a:r>
              <a:rPr lang="en-US" baseline="30000" dirty="0" smtClean="0">
                <a:sym typeface="Wingdings"/>
              </a:rPr>
              <a:t>-</a:t>
            </a:r>
            <a:r>
              <a:rPr lang="en-US" dirty="0" smtClean="0">
                <a:sym typeface="Wingdings"/>
              </a:rPr>
              <a:t> with pile-up: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35</a:t>
            </a:fld>
            <a:endParaRPr lang="nl-NL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&amp;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  <a:solidFill>
            <a:srgbClr val="FFFFCC"/>
          </a:solidFill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The LHC spectrometer has demonstrated to be able to operate in a high multiplicity track environment</a:t>
            </a:r>
          </a:p>
          <a:p>
            <a:pPr lvl="8"/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Given its forward geometry, its excellent tracking and PID capabilities and a flexible software trigger, the </a:t>
            </a:r>
            <a:r>
              <a:rPr lang="en-US" dirty="0" err="1" smtClean="0">
                <a:solidFill>
                  <a:srgbClr val="0000FF"/>
                </a:solidFill>
              </a:rPr>
              <a:t>LHCb</a:t>
            </a:r>
            <a:r>
              <a:rPr lang="en-US" dirty="0" smtClean="0">
                <a:solidFill>
                  <a:srgbClr val="0000FF"/>
                </a:solidFill>
              </a:rPr>
              <a:t> upgrade:</a:t>
            </a:r>
          </a:p>
          <a:p>
            <a:pPr lvl="1"/>
            <a:r>
              <a:rPr lang="en-US" dirty="0" smtClean="0"/>
              <a:t>is an ideal detector for quark </a:t>
            </a:r>
            <a:r>
              <a:rPr lang="en-US" dirty="0" err="1" smtClean="0"/>
              <a:t>flavour</a:t>
            </a:r>
            <a:r>
              <a:rPr lang="en-US" dirty="0" smtClean="0"/>
              <a:t> physics</a:t>
            </a:r>
          </a:p>
          <a:p>
            <a:pPr lvl="1"/>
            <a:r>
              <a:rPr lang="en-US" dirty="0" smtClean="0"/>
              <a:t>provides unique and complementary capabilities for New Physics studies beyond </a:t>
            </a:r>
            <a:r>
              <a:rPr lang="en-US" dirty="0" err="1" smtClean="0"/>
              <a:t>flavour</a:t>
            </a:r>
            <a:r>
              <a:rPr lang="en-US" dirty="0" smtClean="0"/>
              <a:t> physics</a:t>
            </a:r>
          </a:p>
          <a:p>
            <a:pPr lvl="8"/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Since the LHC is expected to provide the required luminosity the upgrade </a:t>
            </a:r>
            <a:r>
              <a:rPr lang="en-US" dirty="0" err="1" smtClean="0">
                <a:solidFill>
                  <a:srgbClr val="0000FF"/>
                </a:solidFill>
              </a:rPr>
              <a:t>LHCb</a:t>
            </a:r>
            <a:r>
              <a:rPr lang="en-US" dirty="0" smtClean="0">
                <a:solidFill>
                  <a:srgbClr val="0000FF"/>
                </a:solidFill>
              </a:rPr>
              <a:t> is a golden opportunity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36</a:t>
            </a:fld>
            <a:endParaRPr lang="nl-NL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Further Upgrade Suggestions?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37</a:t>
            </a:fld>
            <a:endParaRPr lang="nl-NL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2133600"/>
            <a:ext cx="3530600" cy="26479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2133600"/>
            <a:ext cx="3941278" cy="2501900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4191000" y="3276600"/>
            <a:ext cx="609600" cy="4084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overview</a:t>
            </a:r>
            <a:endParaRPr lang="en-US" dirty="0"/>
          </a:p>
        </p:txBody>
      </p:sp>
      <p:pic>
        <p:nvPicPr>
          <p:cNvPr id="8" name="Picture 7" descr="KeyMeasurements.tif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7276" y="913589"/>
            <a:ext cx="7923324" cy="594441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38</a:t>
            </a:fld>
            <a:endParaRPr lang="nl-NL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0808024_14-A4-at-144-dpi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80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Documents and Settings\Ulrich Uwer\My Documents\LHCb\EventDisplay\PanoramixEventDisplay_3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27150"/>
            <a:ext cx="9144000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867400" y="5402263"/>
            <a:ext cx="3276600" cy="4984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>
                <a:solidFill>
                  <a:schemeClr val="bg1"/>
                </a:solidFill>
              </a:rPr>
              <a:t>23 sep 2010                  19:49:24</a:t>
            </a:r>
          </a:p>
          <a:p>
            <a:pPr algn="r"/>
            <a:r>
              <a:rPr lang="en-US" sz="1200">
                <a:solidFill>
                  <a:schemeClr val="bg1"/>
                </a:solidFill>
              </a:rPr>
              <a:t>Run 79646        Event 143858637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9600" cy="654050"/>
          </a:xfrm>
          <a:prstGeom prst="rect">
            <a:avLst/>
          </a:prstGeom>
        </p:spPr>
        <p:txBody>
          <a:bodyPr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5" charset="0"/>
              </a:rPr>
              <a:t>The </a:t>
            </a:r>
            <a:r>
              <a:rPr lang="en-US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5" charset="0"/>
              </a:rPr>
              <a:t>LHCb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5" charset="0"/>
              </a:rPr>
              <a:t> Detector</a:t>
            </a:r>
            <a:endParaRPr lang="en-GB" sz="3600" b="1" dirty="0">
              <a:solidFill>
                <a:schemeClr val="bg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pitchFamily="-105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8-4-2011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Marcel Merk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76400" y="6096000"/>
            <a:ext cx="5641576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Tracking environment of the upgrade already present now!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39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0808024_14-A4-at-144-dpi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807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Documents and Settings\Ulrich Uwer\My Documents\LHCb\EventDisplay\PanoramixEventDisplay_3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327150"/>
            <a:ext cx="9144000" cy="454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867400" y="5402263"/>
            <a:ext cx="3276600" cy="4984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 sz="1200">
                <a:solidFill>
                  <a:schemeClr val="bg1"/>
                </a:solidFill>
              </a:rPr>
              <a:t>23 sep 2010                  19:49:24</a:t>
            </a:r>
          </a:p>
          <a:p>
            <a:pPr algn="r"/>
            <a:r>
              <a:rPr lang="en-US" sz="1200">
                <a:solidFill>
                  <a:schemeClr val="bg1"/>
                </a:solidFill>
              </a:rPr>
              <a:t>Run 79646        Event 143858637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66788" y="1600200"/>
            <a:ext cx="8634412" cy="3870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0"/>
            <a:ext cx="8229600" cy="654050"/>
          </a:xfrm>
          <a:prstGeom prst="rect">
            <a:avLst/>
          </a:prstGeom>
        </p:spPr>
        <p:txBody>
          <a:bodyPr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5" charset="0"/>
              </a:rPr>
              <a:t>The </a:t>
            </a:r>
            <a:r>
              <a:rPr lang="en-US" sz="36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5" charset="0"/>
              </a:rPr>
              <a:t>LHCb</a:t>
            </a:r>
            <a:r>
              <a:rPr 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ahoma" pitchFamily="-105" charset="0"/>
              </a:rPr>
              <a:t> Detector</a:t>
            </a:r>
            <a:endParaRPr lang="en-GB" sz="3600" b="1" dirty="0">
              <a:solidFill>
                <a:schemeClr val="bg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ahoma" pitchFamily="-105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8-4-2011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Marcel Merk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76400" y="6096000"/>
            <a:ext cx="5641576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Tracking environment of the upgrade already present now!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4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Pile-Up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90601"/>
            <a:ext cx="7696200" cy="1371599"/>
          </a:xfrm>
          <a:solidFill>
            <a:srgbClr val="FFFFCC"/>
          </a:solidFill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Nominal </a:t>
            </a:r>
            <a:r>
              <a:rPr lang="en-US" dirty="0" err="1" smtClean="0">
                <a:solidFill>
                  <a:srgbClr val="0000FF"/>
                </a:solidFill>
              </a:rPr>
              <a:t>LHCb</a:t>
            </a:r>
            <a:r>
              <a:rPr lang="en-US" dirty="0" smtClean="0">
                <a:solidFill>
                  <a:srgbClr val="0000FF"/>
                </a:solidFill>
              </a:rPr>
              <a:t> operation:</a:t>
            </a:r>
          </a:p>
          <a:p>
            <a:pPr lvl="1"/>
            <a:r>
              <a:rPr lang="en-US" dirty="0" smtClean="0">
                <a:latin typeface="Lucida Calligraphy"/>
              </a:rPr>
              <a:t>L</a:t>
            </a:r>
            <a:r>
              <a:rPr lang="en-US" dirty="0" smtClean="0"/>
              <a:t> ~ 2x10</a:t>
            </a:r>
            <a:r>
              <a:rPr lang="en-US" baseline="30000" dirty="0" smtClean="0"/>
              <a:t>32</a:t>
            </a:r>
            <a:r>
              <a:rPr lang="en-US" dirty="0" smtClean="0"/>
              <a:t> cm</a:t>
            </a:r>
            <a:r>
              <a:rPr lang="en-US" baseline="30000" dirty="0" smtClean="0"/>
              <a:t>-2 </a:t>
            </a:r>
            <a:r>
              <a:rPr lang="en-US" dirty="0" smtClean="0"/>
              <a:t>s</a:t>
            </a:r>
            <a:r>
              <a:rPr lang="en-US" baseline="30000" dirty="0" smtClean="0"/>
              <a:t>-1 </a:t>
            </a:r>
            <a:r>
              <a:rPr lang="en-US" dirty="0" smtClean="0"/>
              <a:t>with 25 ns BX-</a:t>
            </a:r>
            <a:r>
              <a:rPr lang="en-US" dirty="0" err="1" smtClean="0"/>
              <a:t>ings</a:t>
            </a:r>
            <a:r>
              <a:rPr lang="en-US" dirty="0" smtClean="0"/>
              <a:t> 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 &lt;</a:t>
            </a:r>
            <a:r>
              <a:rPr lang="en-US" dirty="0" err="1" smtClean="0">
                <a:sym typeface="Wingdings"/>
              </a:rPr>
              <a:t>PileUp</a:t>
            </a:r>
            <a:r>
              <a:rPr lang="en-US" dirty="0" smtClean="0">
                <a:sym typeface="Wingdings"/>
              </a:rPr>
              <a:t>&gt; = 0.4</a:t>
            </a:r>
          </a:p>
          <a:p>
            <a:r>
              <a:rPr lang="en-US" dirty="0" smtClean="0">
                <a:solidFill>
                  <a:srgbClr val="0000FF"/>
                </a:solidFill>
                <a:sym typeface="Wingdings"/>
              </a:rPr>
              <a:t>Upgrade 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LHCb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 operation:</a:t>
            </a:r>
          </a:p>
          <a:p>
            <a:pPr lvl="1"/>
            <a:r>
              <a:rPr lang="en-US" dirty="0" smtClean="0">
                <a:latin typeface="Lucida Calligraphy"/>
              </a:rPr>
              <a:t>L</a:t>
            </a:r>
            <a:r>
              <a:rPr lang="en-US" dirty="0" smtClean="0"/>
              <a:t> ~ 1x10</a:t>
            </a:r>
            <a:r>
              <a:rPr lang="en-US" baseline="30000" dirty="0" smtClean="0"/>
              <a:t>33</a:t>
            </a:r>
            <a:r>
              <a:rPr lang="en-US" dirty="0" smtClean="0"/>
              <a:t> cm</a:t>
            </a:r>
            <a:r>
              <a:rPr lang="en-US" baseline="30000" dirty="0" smtClean="0"/>
              <a:t>-2 </a:t>
            </a:r>
            <a:r>
              <a:rPr lang="en-US" dirty="0" smtClean="0"/>
              <a:t>s</a:t>
            </a:r>
            <a:r>
              <a:rPr lang="en-US" baseline="30000" dirty="0" smtClean="0"/>
              <a:t>-1 </a:t>
            </a:r>
            <a:r>
              <a:rPr lang="en-US" dirty="0" smtClean="0">
                <a:sym typeface="Wingdings"/>
              </a:rPr>
              <a:t> with 25 ns BX-</a:t>
            </a:r>
            <a:r>
              <a:rPr lang="en-US" dirty="0" err="1" smtClean="0">
                <a:sym typeface="Wingdings"/>
              </a:rPr>
              <a:t>ings</a:t>
            </a:r>
            <a:r>
              <a:rPr lang="en-US" dirty="0" smtClean="0">
                <a:sym typeface="Wingdings"/>
              </a:rPr>
              <a:t> 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 &lt;</a:t>
            </a:r>
            <a:r>
              <a:rPr lang="en-US" dirty="0" err="1" smtClean="0">
                <a:sym typeface="Wingdings"/>
              </a:rPr>
              <a:t>PileUp</a:t>
            </a:r>
            <a:r>
              <a:rPr lang="en-US" dirty="0" smtClean="0">
                <a:sym typeface="Wingdings"/>
              </a:rPr>
              <a:t>&gt; =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2 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Picture 4" descr="interactionVsRateLo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98629" y="2362200"/>
            <a:ext cx="6517037" cy="4419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86530" y="713601"/>
            <a:ext cx="2287806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25 ns BX = 2622 colliding bunches</a:t>
            </a:r>
            <a:endParaRPr lang="en-US" sz="12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5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running in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1"/>
            <a:ext cx="3581400" cy="990599"/>
          </a:xfrm>
          <a:solidFill>
            <a:srgbClr val="FFFFCC"/>
          </a:solidFill>
          <a:ln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LHC and </a:t>
            </a:r>
            <a:r>
              <a:rPr lang="en-US" dirty="0" err="1" smtClean="0">
                <a:solidFill>
                  <a:srgbClr val="0000FF"/>
                </a:solidFill>
              </a:rPr>
              <a:t>LHCb</a:t>
            </a:r>
            <a:r>
              <a:rPr lang="en-US" dirty="0" smtClean="0">
                <a:solidFill>
                  <a:srgbClr val="0000FF"/>
                </a:solidFill>
              </a:rPr>
              <a:t> have shown excellent performance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Recorded ≈38 pb</a:t>
            </a:r>
            <a:r>
              <a:rPr lang="en-US" baseline="30000" dirty="0" smtClean="0">
                <a:solidFill>
                  <a:srgbClr val="0000FF"/>
                </a:solidFill>
              </a:rPr>
              <a:t>-1</a:t>
            </a:r>
            <a:endParaRPr lang="en-US" baseline="30000" dirty="0">
              <a:solidFill>
                <a:srgbClr val="0000FF"/>
              </a:solidFill>
            </a:endParaRPr>
          </a:p>
        </p:txBody>
      </p:sp>
      <p:pic>
        <p:nvPicPr>
          <p:cNvPr id="4" name="Picture 15" descr="PeakMu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19600" y="3657600"/>
            <a:ext cx="45720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6" descr="PeakLumiFill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19600" y="762000"/>
            <a:ext cx="4572000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12"/>
          <p:cNvCxnSpPr>
            <a:cxnSpLocks noChangeShapeType="1"/>
          </p:cNvCxnSpPr>
          <p:nvPr/>
        </p:nvCxnSpPr>
        <p:spPr bwMode="auto">
          <a:xfrm>
            <a:off x="5105400" y="2057400"/>
            <a:ext cx="251460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 type="triangle" w="lg" len="med"/>
          </a:ln>
        </p:spPr>
      </p:cxnSp>
      <p:sp>
        <p:nvSpPr>
          <p:cNvPr id="7" name="TextBox 13"/>
          <p:cNvSpPr txBox="1">
            <a:spLocks noChangeArrowheads="1"/>
          </p:cNvSpPr>
          <p:nvPr/>
        </p:nvSpPr>
        <p:spPr bwMode="auto">
          <a:xfrm>
            <a:off x="5264150" y="1657350"/>
            <a:ext cx="20510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latin typeface="Script MT Bold" pitchFamily="66" charset="0"/>
              </a:rPr>
              <a:t>L</a:t>
            </a:r>
            <a:r>
              <a:rPr lang="en-US" dirty="0"/>
              <a:t>=10</a:t>
            </a:r>
            <a:r>
              <a:rPr lang="en-US" baseline="30000" dirty="0"/>
              <a:t>32</a:t>
            </a:r>
            <a:r>
              <a:rPr lang="en-US" dirty="0"/>
              <a:t> 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-1</a:t>
            </a:r>
          </a:p>
        </p:txBody>
      </p:sp>
      <p:cxnSp>
        <p:nvCxnSpPr>
          <p:cNvPr id="8" name="Straight Connector 16"/>
          <p:cNvCxnSpPr>
            <a:cxnSpLocks noChangeShapeType="1"/>
          </p:cNvCxnSpPr>
          <p:nvPr/>
        </p:nvCxnSpPr>
        <p:spPr bwMode="auto">
          <a:xfrm>
            <a:off x="5105400" y="4676775"/>
            <a:ext cx="2514600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 type="triangle" w="lg" len="med"/>
          </a:ln>
        </p:spPr>
      </p:cxnSp>
      <p:sp>
        <p:nvSpPr>
          <p:cNvPr id="9" name="TextBox 18"/>
          <p:cNvSpPr txBox="1">
            <a:spLocks noChangeArrowheads="1"/>
          </p:cNvSpPr>
          <p:nvPr/>
        </p:nvSpPr>
        <p:spPr bwMode="auto">
          <a:xfrm>
            <a:off x="5264150" y="4276725"/>
            <a:ext cx="831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>
                <a:cs typeface="Times New Roman" pitchFamily="18" charset="0"/>
              </a:rPr>
              <a:t>μ</a:t>
            </a:r>
            <a:r>
              <a:rPr lang="en-US">
                <a:cs typeface="Times New Roman" pitchFamily="18" charset="0"/>
              </a:rPr>
              <a:t> = 2</a:t>
            </a:r>
            <a:endParaRPr lang="en-US" baseline="3000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81000" y="3810000"/>
            <a:ext cx="3657600" cy="1447800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L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1.6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10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cm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-1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Few bunches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lang="en-US" sz="3200" dirty="0" smtClean="0"/>
              <a:t>Price to pay is large pile-up…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charset="2"/>
              <a:buChar char="Ø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Tracking environment of </a:t>
            </a:r>
            <a:r>
              <a:rPr lang="en-US" sz="3200" dirty="0" smtClean="0"/>
              <a:t>upgrade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already present in 2010!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5791200"/>
            <a:ext cx="3657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3200" dirty="0" err="1" smtClean="0"/>
              <a:t>μ</a:t>
            </a:r>
            <a:r>
              <a:rPr lang="en-US" sz="3200" dirty="0" smtClean="0"/>
              <a:t> =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avg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visible  pp interactions per BX</a:t>
            </a:r>
          </a:p>
          <a:p>
            <a:pPr marL="342900" lvl="0" indent="-342900">
              <a:spcBef>
                <a:spcPct val="20000"/>
              </a:spcBef>
            </a:pPr>
            <a:r>
              <a:rPr lang="en-US" sz="3200" dirty="0" smtClean="0"/>
              <a:t>Pileup: </a:t>
            </a:r>
            <a:r>
              <a:rPr lang="en-US" sz="3200" i="1" dirty="0" err="1" smtClean="0">
                <a:solidFill>
                  <a:srgbClr val="FF0000"/>
                </a:solidFill>
              </a:rPr>
              <a:t>P(n</a:t>
            </a:r>
            <a:r>
              <a:rPr lang="en-US" sz="3200" i="1" dirty="0" smtClean="0">
                <a:solidFill>
                  <a:srgbClr val="FF0000"/>
                </a:solidFill>
              </a:rPr>
              <a:t>) = </a:t>
            </a:r>
            <a:r>
              <a:rPr lang="en-US" sz="3200" i="1" dirty="0" err="1" smtClean="0">
                <a:solidFill>
                  <a:srgbClr val="FF0000"/>
                </a:solidFill>
              </a:rPr>
              <a:t>μ</a:t>
            </a:r>
            <a:r>
              <a:rPr lang="en-US" sz="3200" i="1" baseline="30000" dirty="0" err="1" smtClean="0">
                <a:solidFill>
                  <a:srgbClr val="FF0000"/>
                </a:solidFill>
              </a:rPr>
              <a:t>n</a:t>
            </a:r>
            <a:r>
              <a:rPr lang="en-US" sz="3200" i="1" dirty="0" err="1" smtClean="0">
                <a:solidFill>
                  <a:srgbClr val="FF0000"/>
                </a:solidFill>
              </a:rPr>
              <a:t>e</a:t>
            </a:r>
            <a:r>
              <a:rPr lang="en-US" sz="3200" i="1" baseline="30000" dirty="0" smtClean="0">
                <a:solidFill>
                  <a:srgbClr val="FF0000"/>
                </a:solidFill>
              </a:rPr>
              <a:t>–</a:t>
            </a:r>
            <a:r>
              <a:rPr lang="en-US" sz="3200" i="1" baseline="30000" dirty="0" err="1" smtClean="0">
                <a:solidFill>
                  <a:srgbClr val="FF0000"/>
                </a:solidFill>
              </a:rPr>
              <a:t>μ</a:t>
            </a:r>
            <a:r>
              <a:rPr lang="en-US" sz="3200" i="1" dirty="0" err="1" smtClean="0">
                <a:solidFill>
                  <a:srgbClr val="FF0000"/>
                </a:solidFill>
              </a:rPr>
              <a:t>/n</a:t>
            </a:r>
            <a:r>
              <a:rPr lang="en-US" sz="3200" i="1" dirty="0" smtClean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6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2057400"/>
            <a:ext cx="8394295" cy="70788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00FF"/>
                </a:solidFill>
              </a:rPr>
              <a:t>Detector Modifications for the Upgrade</a:t>
            </a:r>
            <a:endParaRPr lang="en-US" sz="4000" dirty="0">
              <a:solidFill>
                <a:srgbClr val="0000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7</a:t>
            </a:fld>
            <a:endParaRPr lang="nl-NL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811869"/>
            <a:ext cx="2971800" cy="19793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3810000"/>
            <a:ext cx="2514600" cy="2006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LHCb</a:t>
            </a:r>
            <a:r>
              <a:rPr lang="en-US" dirty="0" smtClean="0"/>
              <a:t> Trigger     </a:t>
            </a:r>
            <a:endParaRPr lang="en-US" dirty="0"/>
          </a:p>
        </p:txBody>
      </p:sp>
      <p:pic>
        <p:nvPicPr>
          <p:cNvPr id="7" name="Picture 6" descr="LHCb general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87277" y="725673"/>
            <a:ext cx="2581205" cy="130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36" descr="trig.eps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83036" y="1828800"/>
            <a:ext cx="5560964" cy="4166996"/>
          </a:xfrm>
          <a:prstGeom prst="rect">
            <a:avLst/>
          </a:prstGeom>
        </p:spPr>
      </p:pic>
      <p:sp>
        <p:nvSpPr>
          <p:cNvPr id="34" name="Content Placeholder 2"/>
          <p:cNvSpPr>
            <a:spLocks noGrp="1"/>
          </p:cNvSpPr>
          <p:nvPr>
            <p:ph idx="1"/>
          </p:nvPr>
        </p:nvSpPr>
        <p:spPr>
          <a:xfrm>
            <a:off x="4191000" y="990600"/>
            <a:ext cx="4495800" cy="1219199"/>
          </a:xfrm>
          <a:solidFill>
            <a:srgbClr val="FFFFCC"/>
          </a:solidFill>
        </p:spPr>
        <p:txBody>
          <a:bodyPr>
            <a:normAutofit fontScale="62500" lnSpcReduction="20000"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Lumi</a:t>
            </a:r>
            <a:r>
              <a:rPr lang="en-US" dirty="0" smtClean="0">
                <a:solidFill>
                  <a:srgbClr val="0000FF"/>
                </a:solidFill>
              </a:rPr>
              <a:t> dependence of L0 trigger yields:</a:t>
            </a:r>
          </a:p>
          <a:p>
            <a:pPr lvl="1"/>
            <a:r>
              <a:rPr lang="en-US" dirty="0" err="1" smtClean="0"/>
              <a:t>Muon</a:t>
            </a:r>
            <a:r>
              <a:rPr lang="en-US" dirty="0" smtClean="0"/>
              <a:t> trigger  profits from higher </a:t>
            </a:r>
            <a:r>
              <a:rPr lang="en-US" dirty="0" err="1" smtClean="0"/>
              <a:t>lumi</a:t>
            </a:r>
            <a:endParaRPr lang="en-US" dirty="0" smtClean="0"/>
          </a:p>
          <a:p>
            <a:pPr lvl="1"/>
            <a:r>
              <a:rPr lang="en-US" dirty="0" smtClean="0"/>
              <a:t>E</a:t>
            </a:r>
            <a:r>
              <a:rPr lang="en-US" baseline="-25000" dirty="0" smtClean="0"/>
              <a:t>T</a:t>
            </a:r>
            <a:r>
              <a:rPr lang="en-US" dirty="0" smtClean="0"/>
              <a:t> trigger channels fill up bandwidth; higher E</a:t>
            </a:r>
            <a:r>
              <a:rPr lang="en-US" baseline="-25000" dirty="0" smtClean="0"/>
              <a:t>T</a:t>
            </a:r>
            <a:r>
              <a:rPr lang="en-US" dirty="0" smtClean="0"/>
              <a:t> cuts cost efficiency</a:t>
            </a:r>
          </a:p>
          <a:p>
            <a:endParaRPr lang="en-US" dirty="0"/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886200" y="3810000"/>
            <a:ext cx="4495800" cy="1219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3962400" y="5638800"/>
            <a:ext cx="5029200" cy="838200"/>
          </a:xfrm>
          <a:prstGeom prst="rect">
            <a:avLst/>
          </a:prstGeom>
          <a:solidFill>
            <a:srgbClr val="FFFFCC"/>
          </a:solidFill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Solution: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Increase the bandwidth  for </a:t>
            </a:r>
            <a:r>
              <a:rPr lang="en-US" sz="2800" dirty="0" smtClean="0"/>
              <a:t>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 or remove completely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Requires new front end electronics</a:t>
            </a:r>
          </a:p>
        </p:txBody>
      </p:sp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smtClean="0"/>
              <a:t>8-4-2011</a:t>
            </a:r>
            <a:endParaRPr lang="nl-NL" dirty="0" smtClean="0"/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8</a:t>
            </a:fld>
            <a:endParaRPr lang="nl-NL" dirty="0"/>
          </a:p>
        </p:txBody>
      </p:sp>
      <p:pic>
        <p:nvPicPr>
          <p:cNvPr id="42" name="Picture 41" descr="NewHLT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2133600"/>
            <a:ext cx="2952570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      Trigger      Upgrade                  </a:t>
            </a:r>
            <a:endParaRPr lang="en-US" dirty="0"/>
          </a:p>
        </p:txBody>
      </p:sp>
      <p:pic>
        <p:nvPicPr>
          <p:cNvPr id="7" name="Picture 6" descr="LHCb general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87277" y="725673"/>
            <a:ext cx="2581205" cy="1305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31"/>
          <p:cNvGrpSpPr/>
          <p:nvPr/>
        </p:nvGrpSpPr>
        <p:grpSpPr>
          <a:xfrm>
            <a:off x="4114799" y="685801"/>
            <a:ext cx="4800601" cy="6705600"/>
            <a:chOff x="4038599" y="762000"/>
            <a:chExt cx="4253897" cy="6705601"/>
          </a:xfrm>
        </p:grpSpPr>
        <p:pic>
          <p:nvPicPr>
            <p:cNvPr id="33" name="Picture 32" descr="TriggerUpgrade_2.eps"/>
            <p:cNvPicPr>
              <a:picLocks noChangeAspect="1"/>
            </p:cNvPicPr>
            <p:nvPr/>
          </p:nvPicPr>
          <p:blipFill>
            <a:blip r:embed="rId4" cstate="screen"/>
            <a:stretch>
              <a:fillRect/>
            </a:stretch>
          </p:blipFill>
          <p:spPr>
            <a:xfrm>
              <a:off x="4038599" y="1447801"/>
              <a:ext cx="4253897" cy="6019800"/>
            </a:xfrm>
            <a:prstGeom prst="rect">
              <a:avLst/>
            </a:prstGeom>
          </p:spPr>
        </p:pic>
        <p:pic>
          <p:nvPicPr>
            <p:cNvPr id="34" name="Picture 33" descr="lhcb_det2.eps"/>
            <p:cNvPicPr>
              <a:picLocks noChangeAspect="1"/>
            </p:cNvPicPr>
            <p:nvPr/>
          </p:nvPicPr>
          <p:blipFill>
            <a:blip r:embed="rId5" cstate="screen"/>
            <a:stretch>
              <a:fillRect/>
            </a:stretch>
          </p:blipFill>
          <p:spPr>
            <a:xfrm>
              <a:off x="4724400" y="762000"/>
              <a:ext cx="2514600" cy="1396632"/>
            </a:xfrm>
            <a:prstGeom prst="rect">
              <a:avLst/>
            </a:prstGeom>
          </p:spPr>
        </p:pic>
      </p:grpSp>
      <p:cxnSp>
        <p:nvCxnSpPr>
          <p:cNvPr id="36" name="Straight Connector 35"/>
          <p:cNvCxnSpPr/>
          <p:nvPr/>
        </p:nvCxnSpPr>
        <p:spPr>
          <a:xfrm rot="5400000">
            <a:off x="1371600" y="3733800"/>
            <a:ext cx="5638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7391400" y="3273623"/>
            <a:ext cx="1573355" cy="30777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Custum</a:t>
            </a:r>
            <a:r>
              <a:rPr lang="en-US" sz="1400" dirty="0" smtClean="0"/>
              <a:t> electronics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95800" y="6400800"/>
            <a:ext cx="4480714" cy="338554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Flexible trigger, factor ~2 gain for </a:t>
            </a:r>
            <a:r>
              <a:rPr lang="en-US" sz="1600" dirty="0" err="1" smtClean="0"/>
              <a:t>hadronic</a:t>
            </a:r>
            <a:r>
              <a:rPr lang="en-US" sz="1600" dirty="0" smtClean="0"/>
              <a:t> channels</a:t>
            </a:r>
            <a:endParaRPr lang="en-US" sz="1600" dirty="0"/>
          </a:p>
        </p:txBody>
      </p:sp>
      <p:sp>
        <p:nvSpPr>
          <p:cNvPr id="39" name="Footer Placeholder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Marcel Merk</a:t>
            </a:r>
            <a:endParaRPr lang="nl-NL" dirty="0"/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CBE7-868E-4845-8ACC-9A89B0D3A99F}" type="slidenum">
              <a:rPr lang="nl-NL" smtClean="0"/>
              <a:pPr/>
              <a:t>9</a:t>
            </a:fld>
            <a:endParaRPr lang="nl-NL" dirty="0"/>
          </a:p>
        </p:txBody>
      </p:sp>
      <p:sp>
        <p:nvSpPr>
          <p:cNvPr id="41" name="TextBox 40"/>
          <p:cNvSpPr txBox="1"/>
          <p:nvPr/>
        </p:nvSpPr>
        <p:spPr>
          <a:xfrm>
            <a:off x="7433584" y="4950023"/>
            <a:ext cx="872216" cy="307777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CPU farm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620000" y="2286000"/>
            <a:ext cx="1150550" cy="307777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Allow staging</a:t>
            </a:r>
          </a:p>
        </p:txBody>
      </p:sp>
      <p:pic>
        <p:nvPicPr>
          <p:cNvPr id="43" name="Picture 42" descr="NewHLT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" y="2133600"/>
            <a:ext cx="2952570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8320</TotalTime>
  <Words>4605</Words>
  <Application>Microsoft Macintosh PowerPoint</Application>
  <PresentationFormat>On-screen Show (4:3)</PresentationFormat>
  <Paragraphs>578</Paragraphs>
  <Slides>39</Slides>
  <Notes>25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Office Theme</vt:lpstr>
      <vt:lpstr>Photo Editor Photo</vt:lpstr>
      <vt:lpstr>Equation</vt:lpstr>
      <vt:lpstr>The LHCb Upgrade</vt:lpstr>
      <vt:lpstr>Current LHCb (“Phase-1”)</vt:lpstr>
      <vt:lpstr>Upgrade LHCb (“Phase-2”)</vt:lpstr>
      <vt:lpstr>Slide 4</vt:lpstr>
      <vt:lpstr>Luminosity and Pile-Up</vt:lpstr>
      <vt:lpstr>LHCb running in 2010</vt:lpstr>
      <vt:lpstr>Slide 7</vt:lpstr>
      <vt:lpstr>LHCb Trigger     </vt:lpstr>
      <vt:lpstr>Current       Trigger      Upgrade                  </vt:lpstr>
      <vt:lpstr>Velo Upgrade</vt:lpstr>
      <vt:lpstr>Velo-pixel R&amp;D   .</vt:lpstr>
      <vt:lpstr>Main Tracker</vt:lpstr>
      <vt:lpstr>Particle ID</vt:lpstr>
      <vt:lpstr>Calorimeters</vt:lpstr>
      <vt:lpstr>Muon Detectors</vt:lpstr>
      <vt:lpstr>The Collaboration preparing the upgrade</vt:lpstr>
      <vt:lpstr>LHCb Upgrade Physics Program</vt:lpstr>
      <vt:lpstr>Slide 18</vt:lpstr>
      <vt:lpstr>ϕs  : Mixing induced CPV in Bs </vt:lpstr>
      <vt:lpstr>Afs(Bs) : CP Violation in Bs Mixing</vt:lpstr>
      <vt:lpstr>Charmless hadronic B-decays</vt:lpstr>
      <vt:lpstr>CKM angle γ</vt:lpstr>
      <vt:lpstr>Bs,dμ+μ-</vt:lpstr>
      <vt:lpstr>Bs,dμ+μ-</vt:lpstr>
      <vt:lpstr>B0K*0μ+μ-</vt:lpstr>
      <vt:lpstr>bs γ : Bsϕ γ</vt:lpstr>
      <vt:lpstr>Charm Physics</vt:lpstr>
      <vt:lpstr>Sensitivities to key flavour channels</vt:lpstr>
      <vt:lpstr>Slide 29</vt:lpstr>
      <vt:lpstr>Search for ~1 GeV Majorana Neutrinos</vt:lpstr>
      <vt:lpstr>Lepton Flavour violating τ-decays</vt:lpstr>
      <vt:lpstr>Slide 32</vt:lpstr>
      <vt:lpstr>Electroweak Physics</vt:lpstr>
      <vt:lpstr>Exotics</vt:lpstr>
      <vt:lpstr>Central Exclusive Production</vt:lpstr>
      <vt:lpstr>Summary &amp; Conclusion</vt:lpstr>
      <vt:lpstr>Further Upgrade Suggestions?</vt:lpstr>
      <vt:lpstr>In overview</vt:lpstr>
      <vt:lpstr>Slide 39</vt:lpstr>
    </vt:vector>
  </TitlesOfParts>
  <Company>Nikhef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Physics Program</dc:title>
  <dc:creator>Marcel</dc:creator>
  <cp:lastModifiedBy>Marcel Merk</cp:lastModifiedBy>
  <cp:revision>664</cp:revision>
  <dcterms:created xsi:type="dcterms:W3CDTF">2011-04-06T08:15:01Z</dcterms:created>
  <dcterms:modified xsi:type="dcterms:W3CDTF">2011-04-06T08:15:20Z</dcterms:modified>
</cp:coreProperties>
</file>