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50" r:id="rId5"/>
    <p:sldMasterId id="2147483651" r:id="rId6"/>
  </p:sldMasterIdLst>
  <p:notesMasterIdLst>
    <p:notesMasterId r:id="rId50"/>
  </p:notesMasterIdLst>
  <p:handoutMasterIdLst>
    <p:handoutMasterId r:id="rId51"/>
  </p:handoutMasterIdLst>
  <p:sldIdLst>
    <p:sldId id="356" r:id="rId7"/>
    <p:sldId id="256" r:id="rId8"/>
    <p:sldId id="357" r:id="rId9"/>
    <p:sldId id="358" r:id="rId10"/>
    <p:sldId id="359" r:id="rId11"/>
    <p:sldId id="360" r:id="rId12"/>
    <p:sldId id="402" r:id="rId13"/>
    <p:sldId id="361" r:id="rId14"/>
    <p:sldId id="362" r:id="rId15"/>
    <p:sldId id="364" r:id="rId16"/>
    <p:sldId id="365" r:id="rId17"/>
    <p:sldId id="387" r:id="rId18"/>
    <p:sldId id="367" r:id="rId19"/>
    <p:sldId id="368" r:id="rId20"/>
    <p:sldId id="388" r:id="rId21"/>
    <p:sldId id="369" r:id="rId22"/>
    <p:sldId id="370" r:id="rId23"/>
    <p:sldId id="389" r:id="rId24"/>
    <p:sldId id="371" r:id="rId25"/>
    <p:sldId id="372" r:id="rId26"/>
    <p:sldId id="391" r:id="rId27"/>
    <p:sldId id="390" r:id="rId28"/>
    <p:sldId id="373" r:id="rId29"/>
    <p:sldId id="393" r:id="rId30"/>
    <p:sldId id="392" r:id="rId31"/>
    <p:sldId id="374" r:id="rId32"/>
    <p:sldId id="375" r:id="rId33"/>
    <p:sldId id="376" r:id="rId34"/>
    <p:sldId id="394" r:id="rId35"/>
    <p:sldId id="377" r:id="rId36"/>
    <p:sldId id="396" r:id="rId37"/>
    <p:sldId id="378" r:id="rId38"/>
    <p:sldId id="379" r:id="rId39"/>
    <p:sldId id="380" r:id="rId40"/>
    <p:sldId id="381" r:id="rId41"/>
    <p:sldId id="398" r:id="rId42"/>
    <p:sldId id="397" r:id="rId43"/>
    <p:sldId id="399" r:id="rId44"/>
    <p:sldId id="400" r:id="rId45"/>
    <p:sldId id="383" r:id="rId46"/>
    <p:sldId id="384" r:id="rId47"/>
    <p:sldId id="385" r:id="rId48"/>
    <p:sldId id="401" r:id="rId49"/>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3861AA"/>
    <a:srgbClr val="00529E"/>
    <a:srgbClr val="CC3300"/>
    <a:srgbClr val="004F9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668" autoAdjust="0"/>
    <p:restoredTop sz="78229" autoAdjust="0"/>
  </p:normalViewPr>
  <p:slideViewPr>
    <p:cSldViewPr snapToGrid="0" showGuides="1">
      <p:cViewPr varScale="1">
        <p:scale>
          <a:sx n="103" d="100"/>
          <a:sy n="103" d="100"/>
        </p:scale>
        <p:origin x="-210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7788" cy="7373778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591EE3B-4AC5-48FC-99E6-7608CA84F608}" type="datetimeFigureOut">
              <a:rPr lang="en-US" smtClean="0"/>
              <a:pPr/>
              <a:t>7/5/2010</a:t>
            </a:fld>
            <a:endParaRPr lang="en-GB"/>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6CA8B9A-4429-49EE-9438-0692901263B9}"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679DE38-79FC-472D-AA20-EB7C236467A6}" type="datetimeFigureOut">
              <a:rPr lang="en-US" smtClean="0"/>
              <a:pPr/>
              <a:t>7/5/2010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867207A-8052-4BFD-BFEF-E461BB40D8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43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67207A-8052-4BFD-BFEF-E461BB40D89C}"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userDrawn="1"/>
        </p:nvSpPr>
        <p:spPr>
          <a:xfrm>
            <a:off x="0" y="0"/>
            <a:ext cx="9144000" cy="8382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GB" sz="3200" b="0" dirty="0">
              <a:latin typeface="+mj-lt"/>
            </a:endParaRPr>
          </a:p>
        </p:txBody>
      </p:sp>
      <p:pic>
        <p:nvPicPr>
          <p:cNvPr id="4" name="Picture 23" descr="CERNlogo-rgb"/>
          <p:cNvPicPr>
            <a:picLocks noChangeAspect="1" noChangeArrowheads="1"/>
          </p:cNvPicPr>
          <p:nvPr userDrawn="1"/>
        </p:nvPicPr>
        <p:blipFill>
          <a:blip r:embed="rId2" cstate="print"/>
          <a:srcRect/>
          <a:stretch>
            <a:fillRect/>
          </a:stretch>
        </p:blipFill>
        <p:spPr bwMode="auto">
          <a:xfrm>
            <a:off x="8458200" y="6172200"/>
            <a:ext cx="619125" cy="619125"/>
          </a:xfrm>
          <a:prstGeom prst="rect">
            <a:avLst/>
          </a:prstGeom>
          <a:noFill/>
          <a:ln w="9525">
            <a:noFill/>
            <a:miter lim="800000"/>
            <a:headEnd/>
            <a:tailEnd/>
          </a:ln>
        </p:spPr>
      </p:pic>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a:t>Click to edit Master title style</a:t>
            </a:r>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a:t>Click to edit Master subtitle style</a:t>
            </a:r>
          </a:p>
        </p:txBody>
      </p:sp>
      <p:sp>
        <p:nvSpPr>
          <p:cNvPr id="9" name="Oval 8"/>
          <p:cNvSpPr/>
          <p:nvPr userDrawn="1"/>
        </p:nvSpPr>
        <p:spPr>
          <a:xfrm>
            <a:off x="8215338" y="71414"/>
            <a:ext cx="714380" cy="7143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latin typeface="Times New Roman" pitchFamily="18" charset="0"/>
              <a:cs typeface="Times New Roman" pitchFamily="18" charset="0"/>
            </a:endParaRPr>
          </a:p>
        </p:txBody>
      </p:sp>
      <p:sp>
        <p:nvSpPr>
          <p:cNvPr id="10" name="TextBox 9"/>
          <p:cNvSpPr txBox="1"/>
          <p:nvPr userDrawn="1"/>
        </p:nvSpPr>
        <p:spPr>
          <a:xfrm>
            <a:off x="8215338" y="166994"/>
            <a:ext cx="714380" cy="523220"/>
          </a:xfrm>
          <a:prstGeom prst="rect">
            <a:avLst/>
          </a:prstGeom>
          <a:noFill/>
        </p:spPr>
        <p:txBody>
          <a:bodyPr wrap="square" rtlCol="0" anchor="ctr">
            <a:spAutoFit/>
          </a:bodyPr>
          <a:lstStyle/>
          <a:p>
            <a:pPr algn="ctr"/>
            <a:r>
              <a:rPr lang="fr-CH" sz="2800" b="1" dirty="0" smtClean="0">
                <a:solidFill>
                  <a:schemeClr val="bg1"/>
                </a:solidFill>
                <a:latin typeface="Trebuchet MS" pitchFamily="34" charset="0"/>
                <a:cs typeface="Times New Roman" pitchFamily="18" charset="0"/>
              </a:rPr>
              <a:t>GS</a:t>
            </a:r>
            <a:endParaRPr lang="en-GB" sz="2800" b="1" dirty="0">
              <a:solidFill>
                <a:schemeClr val="bg1"/>
              </a:solidFill>
              <a:latin typeface="Trebuchet MS" pitchFamily="34" charset="0"/>
              <a:cs typeface="Times New Roman" pitchFamily="18" charset="0"/>
            </a:endParaRPr>
          </a:p>
        </p:txBody>
      </p:sp>
      <p:sp>
        <p:nvSpPr>
          <p:cNvPr id="11" name="Text Box 14"/>
          <p:cNvSpPr txBox="1">
            <a:spLocks noChangeArrowheads="1"/>
          </p:cNvSpPr>
          <p:nvPr userDrawn="1"/>
        </p:nvSpPr>
        <p:spPr bwMode="auto">
          <a:xfrm>
            <a:off x="-71438" y="6111875"/>
            <a:ext cx="1443038" cy="661720"/>
          </a:xfrm>
          <a:prstGeom prst="rect">
            <a:avLst/>
          </a:prstGeom>
          <a:noFill/>
          <a:ln w="9525">
            <a:noFill/>
            <a:miter lim="800000"/>
            <a:headEnd/>
            <a:tailEnd/>
          </a:ln>
          <a:effectLst/>
        </p:spPr>
        <p:txBody>
          <a:bodyPr wrap="square">
            <a:spAutoFit/>
          </a:bodyPr>
          <a:lstStyle/>
          <a:p>
            <a:pPr algn="r">
              <a:defRPr/>
            </a:pPr>
            <a:r>
              <a:rPr lang="en-US" sz="900" dirty="0">
                <a:latin typeface="Tahoma" pitchFamily="34" charset="0"/>
              </a:rPr>
              <a:t>CERN </a:t>
            </a:r>
            <a:r>
              <a:rPr lang="en-US" sz="900" dirty="0" smtClean="0">
                <a:latin typeface="Tahoma" pitchFamily="34" charset="0"/>
              </a:rPr>
              <a:t>GS </a:t>
            </a:r>
            <a:r>
              <a:rPr lang="en-US" sz="900" dirty="0">
                <a:latin typeface="Tahoma" pitchFamily="34" charset="0"/>
              </a:rPr>
              <a:t>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900" b="1" dirty="0" smtClean="0">
                <a:latin typeface="Tahoma" pitchFamily="34" charset="0"/>
              </a:rPr>
              <a:t>www.cern.ch/gs-dep</a:t>
            </a:r>
            <a:endParaRPr lang="en-US" sz="700" b="1" dirty="0">
              <a:latin typeface="Tahoma" pitchFamily="34" charset="0"/>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defRPr sz="2000"/>
            </a:lvl2pPr>
            <a:lvl3pPr>
              <a:defRPr sz="1800"/>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0400" y="0"/>
            <a:ext cx="190500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0"/>
            <a:ext cx="556260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066800"/>
            <a:ext cx="4229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066800"/>
            <a:ext cx="42291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0"/>
            <a:ext cx="2152650" cy="6477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0"/>
            <a:ext cx="6305550" cy="6477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a:solidFill>
                <a:srgbClr val="3861AA"/>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pPr>
              <a:defRPr/>
            </a:pPr>
            <a:r>
              <a:rPr lang="en-GB" smtClean="0"/>
              <a:t>18.06.2009 / HRT for the GTPA</a:t>
            </a:r>
            <a:endParaRPr lang="en-US" dirty="0">
              <a:solidFill>
                <a:srgbClr val="3861AA"/>
              </a:solidFill>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oleObject" Target="../embeddings/oleObject1.bin"/><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vmlDrawing" Target="../drawings/vmlDrawing2.v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p:cNvSpPr/>
          <p:nvPr userDrawn="1"/>
        </p:nvSpPr>
        <p:spPr>
          <a:xfrm>
            <a:off x="1143000" y="0"/>
            <a:ext cx="8001000" cy="8382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75" name="Rectangle 2"/>
          <p:cNvSpPr>
            <a:spLocks noGrp="1" noChangeArrowheads="1"/>
          </p:cNvSpPr>
          <p:nvPr>
            <p:ph type="title"/>
          </p:nvPr>
        </p:nvSpPr>
        <p:spPr bwMode="auto">
          <a:xfrm>
            <a:off x="1295400" y="0"/>
            <a:ext cx="68485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6" name="Rectangle 3"/>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8" name="Text Box 14"/>
          <p:cNvSpPr txBox="1">
            <a:spLocks noChangeArrowheads="1"/>
          </p:cNvSpPr>
          <p:nvPr userDrawn="1"/>
        </p:nvSpPr>
        <p:spPr bwMode="auto">
          <a:xfrm>
            <a:off x="-71438" y="6111875"/>
            <a:ext cx="1443038" cy="661720"/>
          </a:xfrm>
          <a:prstGeom prst="rect">
            <a:avLst/>
          </a:prstGeom>
          <a:noFill/>
          <a:ln w="9525">
            <a:noFill/>
            <a:miter lim="800000"/>
            <a:headEnd/>
            <a:tailEnd/>
          </a:ln>
          <a:effectLst/>
        </p:spPr>
        <p:txBody>
          <a:bodyPr wrap="square">
            <a:spAutoFit/>
          </a:bodyPr>
          <a:lstStyle/>
          <a:p>
            <a:pPr algn="r">
              <a:defRPr/>
            </a:pPr>
            <a:r>
              <a:rPr lang="en-US" sz="900" dirty="0">
                <a:latin typeface="Tahoma" pitchFamily="34" charset="0"/>
              </a:rPr>
              <a:t>CERN </a:t>
            </a:r>
            <a:r>
              <a:rPr lang="en-US" sz="900" dirty="0" smtClean="0">
                <a:latin typeface="Tahoma" pitchFamily="34" charset="0"/>
              </a:rPr>
              <a:t>GS </a:t>
            </a:r>
            <a:r>
              <a:rPr lang="en-US" sz="900" dirty="0">
                <a:latin typeface="Tahoma" pitchFamily="34" charset="0"/>
              </a:rPr>
              <a:t>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900" b="1" dirty="0" smtClean="0">
                <a:latin typeface="Tahoma" pitchFamily="34" charset="0"/>
              </a:rPr>
              <a:t>www.cern.ch/gs-dep</a:t>
            </a:r>
            <a:endParaRPr lang="en-US" sz="700" b="1" dirty="0">
              <a:latin typeface="Tahoma" pitchFamily="34" charset="0"/>
            </a:endParaRPr>
          </a:p>
        </p:txBody>
      </p:sp>
      <p:sp>
        <p:nvSpPr>
          <p:cNvPr id="1040" name="Rectangle 16"/>
          <p:cNvSpPr>
            <a:spLocks noGrp="1" noChangeArrowheads="1"/>
          </p:cNvSpPr>
          <p:nvPr>
            <p:ph type="ftr" sz="quarter" idx="3"/>
          </p:nvPr>
        </p:nvSpPr>
        <p:spPr bwMode="auto">
          <a:xfrm>
            <a:off x="1905000" y="6324600"/>
            <a:ext cx="6086406"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GB" smtClean="0"/>
              <a:t>18.06.2009 / HRT for the GTPA</a:t>
            </a:r>
            <a:endParaRPr lang="en-US" dirty="0">
              <a:solidFill>
                <a:srgbClr val="3861AA"/>
              </a:solidFill>
            </a:endParaRPr>
          </a:p>
        </p:txBody>
      </p:sp>
      <p:pic>
        <p:nvPicPr>
          <p:cNvPr id="3079" name="Picture 22" descr="CERNlogo-rgb"/>
          <p:cNvPicPr>
            <a:picLocks noChangeAspect="1" noChangeArrowheads="1"/>
          </p:cNvPicPr>
          <p:nvPr userDrawn="1"/>
        </p:nvPicPr>
        <p:blipFill>
          <a:blip r:embed="rId13" cstate="print"/>
          <a:srcRect/>
          <a:stretch>
            <a:fillRect/>
          </a:stretch>
        </p:blipFill>
        <p:spPr bwMode="auto">
          <a:xfrm>
            <a:off x="8458200" y="6172200"/>
            <a:ext cx="619125" cy="619125"/>
          </a:xfrm>
          <a:prstGeom prst="rect">
            <a:avLst/>
          </a:prstGeom>
          <a:noFill/>
          <a:ln w="9525">
            <a:noFill/>
            <a:miter lim="800000"/>
            <a:headEnd/>
            <a:tailEnd/>
          </a:ln>
        </p:spPr>
      </p:pic>
      <p:pic>
        <p:nvPicPr>
          <p:cNvPr id="3080" name="Picture 26" descr="lato"/>
          <p:cNvPicPr>
            <a:picLocks noChangeAspect="1" noChangeArrowheads="1"/>
          </p:cNvPicPr>
          <p:nvPr userDrawn="1"/>
        </p:nvPicPr>
        <p:blipFill>
          <a:blip r:embed="rId14" cstate="print"/>
          <a:srcRect/>
          <a:stretch>
            <a:fillRect/>
          </a:stretch>
        </p:blipFill>
        <p:spPr bwMode="auto">
          <a:xfrm>
            <a:off x="0" y="0"/>
            <a:ext cx="1204913" cy="6096000"/>
          </a:xfrm>
          <a:prstGeom prst="rect">
            <a:avLst/>
          </a:prstGeom>
          <a:noFill/>
          <a:ln w="9525">
            <a:noFill/>
            <a:miter lim="800000"/>
            <a:headEnd/>
            <a:tailEnd/>
          </a:ln>
        </p:spPr>
      </p:pic>
      <p:sp>
        <p:nvSpPr>
          <p:cNvPr id="9" name="TextBox 8"/>
          <p:cNvSpPr txBox="1"/>
          <p:nvPr userDrawn="1"/>
        </p:nvSpPr>
        <p:spPr>
          <a:xfrm>
            <a:off x="7991406" y="6324600"/>
            <a:ext cx="466794" cy="369332"/>
          </a:xfrm>
          <a:prstGeom prst="rect">
            <a:avLst/>
          </a:prstGeom>
          <a:noFill/>
        </p:spPr>
        <p:txBody>
          <a:bodyPr wrap="none" rtlCol="0">
            <a:spAutoFit/>
          </a:bodyPr>
          <a:lstStyle/>
          <a:p>
            <a:fld id="{88FDD74F-4146-41B0-9485-18C24FE1A601}" type="slidenum">
              <a:rPr lang="en-US" smtClean="0">
                <a:solidFill>
                  <a:srgbClr val="3861AA"/>
                </a:solidFill>
              </a:rPr>
              <a:pPr/>
              <a:t>‹#›</a:t>
            </a:fld>
            <a:endParaRPr lang="en-US" dirty="0">
              <a:solidFill>
                <a:srgbClr val="3861AA"/>
              </a:solidFill>
            </a:endParaRPr>
          </a:p>
        </p:txBody>
      </p:sp>
      <p:sp>
        <p:nvSpPr>
          <p:cNvPr id="12" name="Oval 11"/>
          <p:cNvSpPr/>
          <p:nvPr userDrawn="1"/>
        </p:nvSpPr>
        <p:spPr>
          <a:xfrm>
            <a:off x="8215338" y="71414"/>
            <a:ext cx="714380" cy="7143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latin typeface="Times New Roman" pitchFamily="18" charset="0"/>
              <a:cs typeface="Times New Roman" pitchFamily="18" charset="0"/>
            </a:endParaRPr>
          </a:p>
        </p:txBody>
      </p:sp>
      <p:sp>
        <p:nvSpPr>
          <p:cNvPr id="13" name="TextBox 12"/>
          <p:cNvSpPr txBox="1"/>
          <p:nvPr userDrawn="1"/>
        </p:nvSpPr>
        <p:spPr>
          <a:xfrm>
            <a:off x="8215338" y="166994"/>
            <a:ext cx="714380" cy="523220"/>
          </a:xfrm>
          <a:prstGeom prst="rect">
            <a:avLst/>
          </a:prstGeom>
          <a:noFill/>
        </p:spPr>
        <p:txBody>
          <a:bodyPr wrap="square" rtlCol="0" anchor="ctr">
            <a:spAutoFit/>
          </a:bodyPr>
          <a:lstStyle/>
          <a:p>
            <a:pPr algn="ctr"/>
            <a:r>
              <a:rPr lang="fr-CH" sz="2800" b="1" dirty="0" smtClean="0">
                <a:solidFill>
                  <a:schemeClr val="bg1"/>
                </a:solidFill>
                <a:latin typeface="Trebuchet MS" pitchFamily="34" charset="0"/>
                <a:cs typeface="Times New Roman" pitchFamily="18" charset="0"/>
              </a:rPr>
              <a:t>GS</a:t>
            </a:r>
            <a:endParaRPr lang="en-GB" sz="2800" b="1" dirty="0">
              <a:solidFill>
                <a:schemeClr val="bg1"/>
              </a:solidFill>
              <a:latin typeface="Trebuchet MS"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7"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iming>
    <p:tnLst>
      <p:par>
        <p:cTn id="1" dur="indefinite" restart="never" nodeType="tmRoot"/>
      </p:par>
    </p:tnLst>
  </p:timing>
  <p:hf sldNum="0" hdr="0" dt="0"/>
  <p:txStyles>
    <p:titleStyle>
      <a:lvl1pPr algn="l" rtl="0" eaLnBrk="0" fontAlgn="base" hangingPunct="0">
        <a:spcBef>
          <a:spcPct val="0"/>
        </a:spcBef>
        <a:spcAft>
          <a:spcPct val="0"/>
        </a:spcAft>
        <a:defRPr sz="3600" b="0">
          <a:solidFill>
            <a:schemeClr val="bg1"/>
          </a:solidFill>
          <a:effectLst>
            <a:outerShdw blurRad="38100" dist="38100" dir="2700000" algn="tl">
              <a:srgbClr val="000000">
                <a:alpha val="43137"/>
              </a:srgbClr>
            </a:outerShdw>
          </a:effectLst>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Tx/>
        <a:buFont typeface="Wingdings" pitchFamily="2" charset="2"/>
        <a:buChar char="§"/>
        <a:defRPr sz="2400" b="1">
          <a:solidFill>
            <a:schemeClr val="tx1"/>
          </a:solidFill>
          <a:latin typeface="Trebuchet MS" pitchFamily="34" charset="0"/>
          <a:ea typeface="+mn-ea"/>
          <a:cs typeface="+mn-cs"/>
        </a:defRPr>
      </a:lvl1pPr>
      <a:lvl2pPr marL="742950" indent="-285750" algn="l" rtl="0" eaLnBrk="0" fontAlgn="base" hangingPunct="0">
        <a:spcBef>
          <a:spcPct val="20000"/>
        </a:spcBef>
        <a:spcAft>
          <a:spcPct val="0"/>
        </a:spcAft>
        <a:buClr>
          <a:srgbClr val="006600"/>
        </a:buClr>
        <a:buFont typeface="Wingdings" pitchFamily="2" charset="2"/>
        <a:buChar char="§"/>
        <a:defRPr sz="2400" b="1">
          <a:solidFill>
            <a:srgbClr val="006600"/>
          </a:solidFill>
          <a:latin typeface="Trebuchet MS" pitchFamily="34" charset="0"/>
        </a:defRPr>
      </a:lvl2pPr>
      <a:lvl3pPr marL="1143000" indent="-228600" algn="l" rtl="0" eaLnBrk="0" fontAlgn="base" hangingPunct="0">
        <a:spcBef>
          <a:spcPct val="20000"/>
        </a:spcBef>
        <a:spcAft>
          <a:spcPct val="0"/>
        </a:spcAft>
        <a:buFont typeface="Wingdings" pitchFamily="2" charset="2"/>
        <a:buChar char="§"/>
        <a:defRPr sz="2000" b="1">
          <a:solidFill>
            <a:srgbClr val="CC3300"/>
          </a:solidFill>
          <a:latin typeface="Trebuchet MS" pitchFamily="34" charset="0"/>
        </a:defRPr>
      </a:lvl3pPr>
      <a:lvl4pPr marL="1600200" indent="-228600" algn="l" rtl="0" eaLnBrk="0" fontAlgn="base" hangingPunct="0">
        <a:spcBef>
          <a:spcPct val="20000"/>
        </a:spcBef>
        <a:spcAft>
          <a:spcPct val="0"/>
        </a:spcAft>
        <a:buChar char="–"/>
        <a:defRPr sz="2000">
          <a:solidFill>
            <a:schemeClr val="tx1"/>
          </a:solidFill>
          <a:latin typeface="Trebuchet MS" pitchFamily="34" charset="0"/>
        </a:defRPr>
      </a:lvl4pPr>
      <a:lvl5pPr marL="2057400" indent="-228600" algn="l" rtl="0" eaLnBrk="0" fontAlgn="base" hangingPunct="0">
        <a:spcBef>
          <a:spcPct val="20000"/>
        </a:spcBef>
        <a:spcAft>
          <a:spcPct val="0"/>
        </a:spcAft>
        <a:buChar char="»"/>
        <a:defRPr sz="2000">
          <a:solidFill>
            <a:schemeClr val="tx1"/>
          </a:solidFill>
          <a:latin typeface="Trebuchet MS" pitchFamily="34" charset="0"/>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 name="Rectangle 9"/>
          <p:cNvSpPr/>
          <p:nvPr userDrawn="1"/>
        </p:nvSpPr>
        <p:spPr>
          <a:xfrm>
            <a:off x="1143000" y="0"/>
            <a:ext cx="8001000" cy="838200"/>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9" name="Rectangle 8"/>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9"/>
          <p:cNvSpPr>
            <a:spLocks noGrp="1" noChangeArrowheads="1"/>
          </p:cNvSpPr>
          <p:nvPr>
            <p:ph type="body" idx="1"/>
          </p:nvPr>
        </p:nvSpPr>
        <p:spPr bwMode="auto">
          <a:xfrm>
            <a:off x="1371600" y="1066800"/>
            <a:ext cx="75438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203" name="Rectangle 11"/>
          <p:cNvSpPr>
            <a:spLocks noGrp="1" noChangeArrowheads="1"/>
          </p:cNvSpPr>
          <p:nvPr>
            <p:ph type="ftr" sz="quarter" idx="3"/>
          </p:nvPr>
        </p:nvSpPr>
        <p:spPr bwMode="auto">
          <a:xfrm>
            <a:off x="1905000" y="63246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GB" smtClean="0"/>
              <a:t>18.06.2009 / HRT for the GTPA</a:t>
            </a:r>
            <a:endParaRPr lang="en-US" dirty="0">
              <a:solidFill>
                <a:srgbClr val="3861AA"/>
              </a:solidFill>
            </a:endParaRPr>
          </a:p>
        </p:txBody>
      </p:sp>
      <p:pic>
        <p:nvPicPr>
          <p:cNvPr id="1033" name="Picture 12" descr="CERNlogo-rgb"/>
          <p:cNvPicPr>
            <a:picLocks noChangeAspect="1" noChangeArrowheads="1"/>
          </p:cNvPicPr>
          <p:nvPr userDrawn="1"/>
        </p:nvPicPr>
        <p:blipFill>
          <a:blip r:embed="rId14" cstate="print"/>
          <a:srcRect/>
          <a:stretch>
            <a:fillRect/>
          </a:stretch>
        </p:blipFill>
        <p:spPr bwMode="auto">
          <a:xfrm>
            <a:off x="8458200" y="6172200"/>
            <a:ext cx="619125" cy="619125"/>
          </a:xfrm>
          <a:prstGeom prst="rect">
            <a:avLst/>
          </a:prstGeom>
          <a:noFill/>
          <a:ln w="9525">
            <a:noFill/>
            <a:miter lim="800000"/>
            <a:headEnd/>
            <a:tailEnd/>
          </a:ln>
        </p:spPr>
      </p:pic>
      <p:graphicFrame>
        <p:nvGraphicFramePr>
          <p:cNvPr id="1026" name="Object 16"/>
          <p:cNvGraphicFramePr>
            <a:graphicFrameLocks noChangeAspect="1"/>
          </p:cNvGraphicFramePr>
          <p:nvPr/>
        </p:nvGraphicFramePr>
        <p:xfrm>
          <a:off x="0" y="0"/>
          <a:ext cx="1204913" cy="6096000"/>
        </p:xfrm>
        <a:graphic>
          <a:graphicData uri="http://schemas.openxmlformats.org/presentationml/2006/ole">
            <p:oleObj spid="_x0000_s1026" name="Image" r:id="rId15" imgW="2006349" imgH="10158730" progId="">
              <p:embed/>
            </p:oleObj>
          </a:graphicData>
        </a:graphic>
      </p:graphicFrame>
      <p:sp>
        <p:nvSpPr>
          <p:cNvPr id="9" name="Text Box 14"/>
          <p:cNvSpPr txBox="1">
            <a:spLocks noChangeArrowheads="1"/>
          </p:cNvSpPr>
          <p:nvPr userDrawn="1"/>
        </p:nvSpPr>
        <p:spPr bwMode="auto">
          <a:xfrm>
            <a:off x="-71438" y="6111875"/>
            <a:ext cx="1443038" cy="661720"/>
          </a:xfrm>
          <a:prstGeom prst="rect">
            <a:avLst/>
          </a:prstGeom>
          <a:noFill/>
          <a:ln w="9525">
            <a:noFill/>
            <a:miter lim="800000"/>
            <a:headEnd/>
            <a:tailEnd/>
          </a:ln>
          <a:effectLst/>
        </p:spPr>
        <p:txBody>
          <a:bodyPr wrap="square">
            <a:spAutoFit/>
          </a:bodyPr>
          <a:lstStyle/>
          <a:p>
            <a:pPr algn="r">
              <a:defRPr/>
            </a:pPr>
            <a:r>
              <a:rPr lang="en-US" sz="900" dirty="0">
                <a:latin typeface="Tahoma" pitchFamily="34" charset="0"/>
              </a:rPr>
              <a:t>CERN </a:t>
            </a:r>
            <a:r>
              <a:rPr lang="en-US" sz="900" dirty="0" smtClean="0">
                <a:latin typeface="Tahoma" pitchFamily="34" charset="0"/>
              </a:rPr>
              <a:t>GS </a:t>
            </a:r>
            <a:r>
              <a:rPr lang="en-US" sz="900" dirty="0">
                <a:latin typeface="Tahoma" pitchFamily="34" charset="0"/>
              </a:rPr>
              <a:t>Department</a:t>
            </a:r>
          </a:p>
          <a:p>
            <a:pPr algn="r">
              <a:defRPr/>
            </a:pPr>
            <a:r>
              <a:rPr lang="en-US" sz="900" dirty="0">
                <a:latin typeface="Tahoma" pitchFamily="34" charset="0"/>
              </a:rPr>
              <a:t>CH-1211 Genève 23</a:t>
            </a:r>
          </a:p>
          <a:p>
            <a:pPr algn="r">
              <a:defRPr/>
            </a:pPr>
            <a:r>
              <a:rPr lang="en-US" sz="900" dirty="0">
                <a:latin typeface="Tahoma" pitchFamily="34" charset="0"/>
              </a:rPr>
              <a:t>Switzerland</a:t>
            </a:r>
          </a:p>
          <a:p>
            <a:pPr algn="r">
              <a:defRPr/>
            </a:pPr>
            <a:r>
              <a:rPr lang="en-US" sz="900" b="1" dirty="0" smtClean="0">
                <a:latin typeface="Tahoma" pitchFamily="34" charset="0"/>
              </a:rPr>
              <a:t>www.cern.ch/gs-dep</a:t>
            </a:r>
            <a:endParaRPr lang="en-US" sz="700" b="1" dirty="0">
              <a:latin typeface="Tahoma" pitchFamily="34" charset="0"/>
            </a:endParaRPr>
          </a:p>
        </p:txBody>
      </p:sp>
      <p:sp>
        <p:nvSpPr>
          <p:cNvPr id="11" name="Oval 10"/>
          <p:cNvSpPr/>
          <p:nvPr userDrawn="1"/>
        </p:nvSpPr>
        <p:spPr>
          <a:xfrm>
            <a:off x="8215338" y="71414"/>
            <a:ext cx="714380" cy="7143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latin typeface="Times New Roman" pitchFamily="18" charset="0"/>
              <a:cs typeface="Times New Roman" pitchFamily="18" charset="0"/>
            </a:endParaRPr>
          </a:p>
        </p:txBody>
      </p:sp>
      <p:sp>
        <p:nvSpPr>
          <p:cNvPr id="12" name="TextBox 11"/>
          <p:cNvSpPr txBox="1"/>
          <p:nvPr userDrawn="1"/>
        </p:nvSpPr>
        <p:spPr>
          <a:xfrm>
            <a:off x="8215338" y="166994"/>
            <a:ext cx="714380" cy="523220"/>
          </a:xfrm>
          <a:prstGeom prst="rect">
            <a:avLst/>
          </a:prstGeom>
          <a:noFill/>
        </p:spPr>
        <p:txBody>
          <a:bodyPr wrap="square" rtlCol="0" anchor="ctr">
            <a:spAutoFit/>
          </a:bodyPr>
          <a:lstStyle/>
          <a:p>
            <a:pPr algn="ctr"/>
            <a:r>
              <a:rPr lang="fr-CH" sz="2800" b="1" dirty="0" smtClean="0">
                <a:solidFill>
                  <a:schemeClr val="bg1"/>
                </a:solidFill>
                <a:latin typeface="Trebuchet MS" pitchFamily="34" charset="0"/>
                <a:cs typeface="Times New Roman" pitchFamily="18" charset="0"/>
              </a:rPr>
              <a:t>GS</a:t>
            </a:r>
            <a:endParaRPr lang="en-GB" sz="2800" b="1" dirty="0">
              <a:solidFill>
                <a:schemeClr val="bg1"/>
              </a:solidFill>
              <a:latin typeface="Trebuchet MS"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iming>
    <p:tnLst>
      <p:par>
        <p:cTn id="1" dur="indefinite" restart="never" nodeType="tmRoot"/>
      </p:par>
    </p:tnLst>
  </p:timing>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1143000" y="-1"/>
            <a:ext cx="8001000" cy="849313"/>
          </a:xfrm>
          <a:prstGeom prst="rect">
            <a:avLst/>
          </a:prstGeom>
          <a:solidFill>
            <a:srgbClr val="386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53" name="Rectangle 8"/>
          <p:cNvSpPr>
            <a:spLocks noGrp="1" noChangeArrowheads="1"/>
          </p:cNvSpPr>
          <p:nvPr>
            <p:ph type="title"/>
          </p:nvPr>
        </p:nvSpPr>
        <p:spPr bwMode="auto">
          <a:xfrm>
            <a:off x="1295400" y="0"/>
            <a:ext cx="55626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4" name="Rectangle 9"/>
          <p:cNvSpPr>
            <a:spLocks noGrp="1" noChangeArrowheads="1"/>
          </p:cNvSpPr>
          <p:nvPr>
            <p:ph type="body" idx="1"/>
          </p:nvPr>
        </p:nvSpPr>
        <p:spPr bwMode="auto">
          <a:xfrm>
            <a:off x="304800" y="1066800"/>
            <a:ext cx="8610600" cy="5410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7" name="Rectangle 11"/>
          <p:cNvSpPr>
            <a:spLocks noGrp="1" noChangeArrowheads="1"/>
          </p:cNvSpPr>
          <p:nvPr>
            <p:ph type="ftr" sz="quarter" idx="3"/>
          </p:nvPr>
        </p:nvSpPr>
        <p:spPr bwMode="auto">
          <a:xfrm>
            <a:off x="2667000" y="66294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GB" smtClean="0"/>
              <a:t>18.06.2009 / HRT for the GTPA</a:t>
            </a:r>
            <a:endParaRPr lang="en-US">
              <a:solidFill>
                <a:srgbClr val="3861AA"/>
              </a:solidFill>
            </a:endParaRPr>
          </a:p>
        </p:txBody>
      </p:sp>
      <p:graphicFrame>
        <p:nvGraphicFramePr>
          <p:cNvPr id="2050" name="Object 15"/>
          <p:cNvGraphicFramePr>
            <a:graphicFrameLocks noChangeAspect="1"/>
          </p:cNvGraphicFramePr>
          <p:nvPr/>
        </p:nvGraphicFramePr>
        <p:xfrm>
          <a:off x="0" y="0"/>
          <a:ext cx="1196975" cy="849313"/>
        </p:xfrm>
        <a:graphic>
          <a:graphicData uri="http://schemas.openxmlformats.org/presentationml/2006/ole">
            <p:oleObj spid="_x0000_s2050" name="Image" r:id="rId14" imgW="2006349" imgH="1422222" progId="">
              <p:embed/>
            </p:oleObj>
          </a:graphicData>
        </a:graphic>
      </p:graphicFrame>
      <p:sp>
        <p:nvSpPr>
          <p:cNvPr id="8" name="Oval 7"/>
          <p:cNvSpPr/>
          <p:nvPr userDrawn="1"/>
        </p:nvSpPr>
        <p:spPr>
          <a:xfrm>
            <a:off x="8215338" y="71414"/>
            <a:ext cx="714380" cy="71438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dirty="0">
              <a:latin typeface="Times New Roman" pitchFamily="18" charset="0"/>
              <a:cs typeface="Times New Roman" pitchFamily="18" charset="0"/>
            </a:endParaRPr>
          </a:p>
        </p:txBody>
      </p:sp>
      <p:sp>
        <p:nvSpPr>
          <p:cNvPr id="9" name="TextBox 8"/>
          <p:cNvSpPr txBox="1"/>
          <p:nvPr userDrawn="1"/>
        </p:nvSpPr>
        <p:spPr>
          <a:xfrm>
            <a:off x="8215338" y="166994"/>
            <a:ext cx="714380" cy="523220"/>
          </a:xfrm>
          <a:prstGeom prst="rect">
            <a:avLst/>
          </a:prstGeom>
          <a:noFill/>
        </p:spPr>
        <p:txBody>
          <a:bodyPr wrap="square" rtlCol="0" anchor="ctr">
            <a:spAutoFit/>
          </a:bodyPr>
          <a:lstStyle/>
          <a:p>
            <a:pPr algn="ctr"/>
            <a:r>
              <a:rPr lang="fr-CH" sz="2800" b="1" dirty="0" smtClean="0">
                <a:solidFill>
                  <a:schemeClr val="bg1"/>
                </a:solidFill>
                <a:latin typeface="Trebuchet MS" pitchFamily="34" charset="0"/>
                <a:cs typeface="Times New Roman" pitchFamily="18" charset="0"/>
              </a:rPr>
              <a:t>GS</a:t>
            </a:r>
            <a:endParaRPr lang="en-GB" sz="2800" b="1" dirty="0">
              <a:solidFill>
                <a:schemeClr val="bg1"/>
              </a:solidFill>
              <a:latin typeface="Trebuchet MS" pitchFamily="34"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sldNum="0" hdr="0" dt="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fontAlgn="base">
        <a:spcBef>
          <a:spcPct val="0"/>
        </a:spcBef>
        <a:spcAft>
          <a:spcPct val="0"/>
        </a:spcAft>
        <a:defRPr sz="3200">
          <a:solidFill>
            <a:schemeClr val="bg1"/>
          </a:solidFill>
          <a:latin typeface="Arial" charset="0"/>
        </a:defRPr>
      </a:lvl6pPr>
      <a:lvl7pPr marL="914400" algn="l" rtl="0" fontAlgn="base">
        <a:spcBef>
          <a:spcPct val="0"/>
        </a:spcBef>
        <a:spcAft>
          <a:spcPct val="0"/>
        </a:spcAft>
        <a:defRPr sz="3200">
          <a:solidFill>
            <a:schemeClr val="bg1"/>
          </a:solidFill>
          <a:latin typeface="Arial" charset="0"/>
        </a:defRPr>
      </a:lvl7pPr>
      <a:lvl8pPr marL="1371600" algn="l" rtl="0" fontAlgn="base">
        <a:spcBef>
          <a:spcPct val="0"/>
        </a:spcBef>
        <a:spcAft>
          <a:spcPct val="0"/>
        </a:spcAft>
        <a:defRPr sz="3200">
          <a:solidFill>
            <a:schemeClr val="bg1"/>
          </a:solidFill>
          <a:latin typeface="Arial" charset="0"/>
        </a:defRPr>
      </a:lvl8pPr>
      <a:lvl9pPr marL="1828800" algn="l"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873567" y="1458683"/>
            <a:ext cx="7942881" cy="1470025"/>
          </a:xfrm>
        </p:spPr>
        <p:txBody>
          <a:bodyPr/>
          <a:lstStyle/>
          <a:p>
            <a:pPr eaLnBrk="1" hangingPunct="1"/>
            <a:r>
              <a:rPr lang="en-US" sz="4000" dirty="0" smtClean="0"/>
              <a:t>CSC for Service Owners</a:t>
            </a:r>
          </a:p>
        </p:txBody>
      </p:sp>
      <p:sp>
        <p:nvSpPr>
          <p:cNvPr id="5123" name="Rectangle 3"/>
          <p:cNvSpPr>
            <a:spLocks noGrp="1" noChangeArrowheads="1"/>
          </p:cNvSpPr>
          <p:nvPr>
            <p:ph type="subTitle" idx="1"/>
          </p:nvPr>
        </p:nvSpPr>
        <p:spPr>
          <a:xfrm>
            <a:off x="1351123" y="2777583"/>
            <a:ext cx="7165097" cy="1752600"/>
          </a:xfrm>
        </p:spPr>
        <p:txBody>
          <a:bodyPr/>
          <a:lstStyle/>
          <a:p>
            <a:r>
              <a:rPr lang="en-US" dirty="0" smtClean="0"/>
              <a:t>How to use the CERN Service Catalogue </a:t>
            </a:r>
            <a:br>
              <a:rPr lang="en-US" dirty="0" smtClean="0"/>
            </a:br>
            <a:r>
              <a:rPr lang="en-US" dirty="0" smtClean="0"/>
              <a:t>maintenance tool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78875" y="1017043"/>
            <a:ext cx="8464619" cy="4878789"/>
          </a:xfrm>
        </p:spPr>
        <p:txBody>
          <a:bodyPr/>
          <a:lstStyle/>
          <a:p>
            <a:pPr algn="l"/>
            <a:r>
              <a:rPr lang="en-US" sz="2000" u="sng" dirty="0" smtClean="0"/>
              <a:t>Service structure</a:t>
            </a:r>
            <a:endParaRPr lang="en-US" sz="2000" dirty="0"/>
          </a:p>
        </p:txBody>
      </p:sp>
      <p:sp>
        <p:nvSpPr>
          <p:cNvPr id="59393" name="Rectangle 1"/>
          <p:cNvSpPr>
            <a:spLocks noChangeArrowheads="1"/>
          </p:cNvSpPr>
          <p:nvPr/>
        </p:nvSpPr>
        <p:spPr bwMode="auto">
          <a:xfrm>
            <a:off x="40947" y="1642803"/>
            <a:ext cx="902117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rgbClr val="3861AA"/>
                </a:solidFill>
                <a:latin typeface="Trebuchet MS" pitchFamily="34" charset="0"/>
                <a:ea typeface="Calibri" pitchFamily="34" charset="0"/>
                <a:cs typeface="Times New Roman" pitchFamily="18" charset="0"/>
              </a:rPr>
              <a:t>Shows the Customer Services included in this Service Area. The “edit dependencies” button will allow the Service Catalogue Manager to link Service Area to its Customer Services. </a:t>
            </a:r>
            <a:endParaRPr kumimoji="0" lang="en-US" i="0" u="none" strike="noStrike" cap="none" normalizeH="0" baseline="0" dirty="0" smtClean="0">
              <a:ln>
                <a:noFill/>
              </a:ln>
              <a:solidFill>
                <a:srgbClr val="3861AA"/>
              </a:solidFill>
              <a:latin typeface="Trebuchet MS" pitchFamily="34" charset="0"/>
            </a:endParaRPr>
          </a:p>
        </p:txBody>
      </p:sp>
      <p:pic>
        <p:nvPicPr>
          <p:cNvPr id="6" name="Picture 5" descr="csc-service-area-customerservices.PNG"/>
          <p:cNvPicPr/>
          <p:nvPr/>
        </p:nvPicPr>
        <p:blipFill>
          <a:blip r:embed="rId3" cstate="print"/>
          <a:stretch>
            <a:fillRect/>
          </a:stretch>
        </p:blipFill>
        <p:spPr>
          <a:xfrm>
            <a:off x="1504705" y="2446748"/>
            <a:ext cx="6735115" cy="3629532"/>
          </a:xfrm>
          <a:prstGeom prst="rect">
            <a:avLst/>
          </a:prstGeom>
        </p:spPr>
      </p:pic>
      <p:sp>
        <p:nvSpPr>
          <p:cNvPr id="7" name="Rectangle 6"/>
          <p:cNvSpPr/>
          <p:nvPr/>
        </p:nvSpPr>
        <p:spPr>
          <a:xfrm>
            <a:off x="0" y="0"/>
            <a:ext cx="8243247"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4"/>
            <a:ext cx="8096131" cy="3609548"/>
          </a:xfrm>
        </p:spPr>
        <p:txBody>
          <a:bodyPr/>
          <a:lstStyle/>
          <a:p>
            <a:pPr algn="l"/>
            <a:endParaRPr lang="en-US" sz="2000" dirty="0" smtClean="0"/>
          </a:p>
          <a:p>
            <a:pPr algn="l"/>
            <a:r>
              <a:rPr lang="en-US" sz="2000" dirty="0" smtClean="0"/>
              <a:t>You will be able to visualize information within the Service Area but you will not be able to modify this information as only the Service Manager can do it. </a:t>
            </a:r>
          </a:p>
          <a:p>
            <a:pPr algn="l"/>
            <a:endParaRPr lang="en-US" sz="2000" dirty="0" smtClean="0"/>
          </a:p>
          <a:p>
            <a:pPr algn="l"/>
            <a:endParaRPr lang="en-US" sz="2000" dirty="0" smtClean="0"/>
          </a:p>
          <a:p>
            <a:pPr algn="l"/>
            <a:r>
              <a:rPr lang="en-US" sz="2000" dirty="0" smtClean="0"/>
              <a:t>Your role is to maintain the service catalogue information for the Customer Service(s) and Service Element(s)  you are responsible for.</a:t>
            </a:r>
          </a:p>
          <a:p>
            <a:endParaRPr lang="en-US" sz="1200" b="1" i="1" dirty="0" smtClean="0"/>
          </a:p>
        </p:txBody>
      </p:sp>
      <p:sp>
        <p:nvSpPr>
          <p:cNvPr id="6" name="Rectangle 5"/>
          <p:cNvSpPr/>
          <p:nvPr/>
        </p:nvSpPr>
        <p:spPr>
          <a:xfrm>
            <a:off x="0" y="81886"/>
            <a:ext cx="8243248" cy="584775"/>
          </a:xfrm>
          <a:prstGeom prst="rect">
            <a:avLst/>
          </a:prstGeom>
        </p:spPr>
        <p:txBody>
          <a:bodyPr wrap="square">
            <a:spAutoFit/>
          </a:bodyPr>
          <a:lstStyle/>
          <a:p>
            <a:pPr algn="ctr"/>
            <a:r>
              <a:rPr lang="en-US" sz="3200" b="1" dirty="0" smtClean="0">
                <a:solidFill>
                  <a:schemeClr val="bg1"/>
                </a:solidFill>
                <a:latin typeface="Trebuchet MS" pitchFamily="34" charset="0"/>
              </a:rPr>
              <a:t>You are Service Owner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algn="l"/>
            <a:r>
              <a:rPr lang="en-US" sz="1800" dirty="0" smtClean="0"/>
              <a:t>When connecting to the CSC tool</a:t>
            </a:r>
            <a:r>
              <a:rPr lang="en-US" sz="1200" dirty="0" smtClean="0"/>
              <a:t/>
            </a:r>
            <a:br>
              <a:rPr lang="en-US" sz="1200" dirty="0" smtClean="0"/>
            </a:br>
            <a:endParaRPr lang="en-US" sz="1200" dirty="0" smtClean="0"/>
          </a:p>
          <a:p>
            <a:endParaRPr lang="en-US" sz="1200" b="1" i="1" dirty="0" smtClean="0"/>
          </a:p>
        </p:txBody>
      </p:sp>
      <p:pic>
        <p:nvPicPr>
          <p:cNvPr id="4" name="Picture 3" descr="service_owner_overview.png"/>
          <p:cNvPicPr/>
          <p:nvPr/>
        </p:nvPicPr>
        <p:blipFill>
          <a:blip r:embed="rId3" cstate="print"/>
          <a:stretch>
            <a:fillRect/>
          </a:stretch>
        </p:blipFill>
        <p:spPr>
          <a:xfrm>
            <a:off x="54644" y="1460314"/>
            <a:ext cx="9089356" cy="3029785"/>
          </a:xfrm>
          <a:prstGeom prst="rect">
            <a:avLst/>
          </a:prstGeom>
        </p:spPr>
      </p:pic>
      <p:sp>
        <p:nvSpPr>
          <p:cNvPr id="5" name="TextBox 4"/>
          <p:cNvSpPr txBox="1"/>
          <p:nvPr/>
        </p:nvSpPr>
        <p:spPr>
          <a:xfrm>
            <a:off x="395785" y="4749407"/>
            <a:ext cx="8030763" cy="1477328"/>
          </a:xfrm>
          <a:prstGeom prst="rect">
            <a:avLst/>
          </a:prstGeom>
          <a:noFill/>
        </p:spPr>
        <p:txBody>
          <a:bodyPr wrap="square" rtlCol="0">
            <a:spAutoFit/>
          </a:bodyPr>
          <a:lstStyle/>
          <a:p>
            <a:r>
              <a:rPr lang="en-US" dirty="0" smtClean="0">
                <a:solidFill>
                  <a:srgbClr val="3861AA"/>
                </a:solidFill>
                <a:latin typeface="Trebuchet MS" pitchFamily="34" charset="0"/>
              </a:rPr>
              <a:t>You can edit only the elements appearing with the pencil icon. The rest is visible as read-only mode. </a:t>
            </a:r>
            <a:br>
              <a:rPr lang="en-US" dirty="0" smtClean="0">
                <a:solidFill>
                  <a:srgbClr val="3861AA"/>
                </a:solidFill>
                <a:latin typeface="Trebuchet MS" pitchFamily="34" charset="0"/>
              </a:rPr>
            </a:br>
            <a:r>
              <a:rPr lang="en-US" dirty="0" smtClean="0">
                <a:solidFill>
                  <a:srgbClr val="3861AA"/>
                </a:solidFill>
                <a:latin typeface="Trebuchet MS" pitchFamily="34" charset="0"/>
              </a:rPr>
              <a:t>The customer service edit part will show as follows: you see the service level above (service area) and the service level below (service elements).</a:t>
            </a:r>
          </a:p>
          <a:p>
            <a:endParaRPr lang="en-US" dirty="0"/>
          </a:p>
        </p:txBody>
      </p:sp>
      <p:sp>
        <p:nvSpPr>
          <p:cNvPr id="6" name="Rectangle 5"/>
          <p:cNvSpPr/>
          <p:nvPr/>
        </p:nvSpPr>
        <p:spPr>
          <a:xfrm>
            <a:off x="1" y="122831"/>
            <a:ext cx="8215952" cy="523220"/>
          </a:xfrm>
          <a:prstGeom prst="rect">
            <a:avLst/>
          </a:prstGeom>
        </p:spPr>
        <p:txBody>
          <a:bodyPr wrap="square">
            <a:spAutoFit/>
          </a:bodyPr>
          <a:lstStyle/>
          <a:p>
            <a:pPr algn="ctr"/>
            <a:r>
              <a:rPr lang="en-US" sz="2800" b="1" dirty="0" smtClean="0">
                <a:solidFill>
                  <a:schemeClr val="bg1"/>
                </a:solidFill>
                <a:latin typeface="Trebuchet MS" pitchFamily="34" charset="0"/>
              </a:rPr>
              <a:t>Service Owner overview </a:t>
            </a:r>
            <a:endParaRPr lang="en-US" sz="2800" b="1" dirty="0">
              <a:solidFill>
                <a:schemeClr val="bg1"/>
              </a:solidFill>
              <a:latin typeface="Trebuchet MS"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pic>
        <p:nvPicPr>
          <p:cNvPr id="4" name="Picture 3" descr="customer_service_overview_shrunk.png"/>
          <p:cNvPicPr/>
          <p:nvPr/>
        </p:nvPicPr>
        <p:blipFill>
          <a:blip r:embed="rId3" cstate="print"/>
          <a:stretch>
            <a:fillRect/>
          </a:stretch>
        </p:blipFill>
        <p:spPr>
          <a:xfrm>
            <a:off x="2351148" y="1025399"/>
            <a:ext cx="3995061" cy="5832601"/>
          </a:xfrm>
          <a:prstGeom prst="rect">
            <a:avLst/>
          </a:prstGeom>
        </p:spPr>
      </p:pic>
      <p:sp>
        <p:nvSpPr>
          <p:cNvPr id="5" name="Rectangle 4"/>
          <p:cNvSpPr/>
          <p:nvPr/>
        </p:nvSpPr>
        <p:spPr>
          <a:xfrm>
            <a:off x="0" y="-1"/>
            <a:ext cx="8270543" cy="523220"/>
          </a:xfrm>
          <a:prstGeom prst="rect">
            <a:avLst/>
          </a:prstGeom>
        </p:spPr>
        <p:txBody>
          <a:bodyPr wrap="square">
            <a:spAutoFit/>
          </a:bodyPr>
          <a:lstStyle/>
          <a:p>
            <a:pPr algn="ctr"/>
            <a:r>
              <a:rPr lang="en-US" sz="2800" b="1" dirty="0" smtClean="0">
                <a:solidFill>
                  <a:schemeClr val="bg1"/>
                </a:solidFill>
                <a:latin typeface="Trebuchet MS" pitchFamily="34" charset="0"/>
              </a:rPr>
              <a:t>Customer Service page</a:t>
            </a:r>
            <a:endParaRPr lang="en-US" sz="2800" dirty="0">
              <a:solidFill>
                <a:schemeClr val="bg1"/>
              </a:solidFill>
              <a:latin typeface="Trebuchet MS"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sc-customer-service-definitions.PNG"/>
          <p:cNvPicPr/>
          <p:nvPr/>
        </p:nvPicPr>
        <p:blipFill>
          <a:blip r:embed="rId3" cstate="print"/>
          <a:stretch>
            <a:fillRect/>
          </a:stretch>
        </p:blipFill>
        <p:spPr>
          <a:xfrm>
            <a:off x="4506648" y="956220"/>
            <a:ext cx="4637352" cy="3479302"/>
          </a:xfrm>
          <a:prstGeom prst="rect">
            <a:avLst/>
          </a:prstGeom>
        </p:spPr>
      </p:pic>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832505"/>
            <a:ext cx="4176215" cy="4616648"/>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p>
          <a:p>
            <a:endParaRPr lang="en-US" b="1" u="sng" dirty="0" smtClean="0">
              <a:latin typeface="Trebuchet MS" pitchFamily="34" charset="0"/>
            </a:endParaRPr>
          </a:p>
          <a:p>
            <a:pPr lvl="0"/>
            <a:r>
              <a:rPr lang="en-US" u="sng" dirty="0" smtClean="0">
                <a:solidFill>
                  <a:srgbClr val="3861AA"/>
                </a:solidFill>
                <a:latin typeface="Trebuchet MS" pitchFamily="34" charset="0"/>
              </a:rPr>
              <a:t>Element name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unique identifier and you should not change it. If required you will need to consult the Service Catalogue Manager team.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Element type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set only once at the creation of the element</a:t>
            </a:r>
          </a:p>
          <a:p>
            <a:pPr lvl="0"/>
            <a:endParaRPr lang="en-US" dirty="0" smtClean="0">
              <a:solidFill>
                <a:srgbClr val="3861AA"/>
              </a:solidFill>
              <a:latin typeface="Trebuchet MS" pitchFamily="34" charset="0"/>
            </a:endParaRPr>
          </a:p>
          <a:p>
            <a:pPr lvl="0"/>
            <a:endParaRPr lang="en-US" dirty="0" smtClean="0">
              <a:solidFill>
                <a:srgbClr val="3861AA"/>
              </a:solidFill>
              <a:latin typeface="Trebuchet MS" pitchFamily="34" charset="0"/>
            </a:endParaRPr>
          </a:p>
          <a:p>
            <a:pPr lvl="0"/>
            <a:endParaRPr lang="en-US" dirty="0" smtClean="0">
              <a:solidFill>
                <a:srgbClr val="3861AA"/>
              </a:solidFill>
              <a:latin typeface="Trebuchet MS" pitchFamily="34" charset="0"/>
            </a:endParaRPr>
          </a:p>
          <a:p>
            <a:endParaRPr lang="en-US" dirty="0" smtClean="0"/>
          </a:p>
          <a:p>
            <a:endParaRPr lang="en-US" dirty="0"/>
          </a:p>
        </p:txBody>
      </p:sp>
      <p:sp>
        <p:nvSpPr>
          <p:cNvPr id="5" name="Rectangle 4"/>
          <p:cNvSpPr/>
          <p:nvPr/>
        </p:nvSpPr>
        <p:spPr>
          <a:xfrm>
            <a:off x="1" y="0"/>
            <a:ext cx="8175008"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provided at the </a:t>
            </a:r>
          </a:p>
          <a:p>
            <a:pPr algn="ctr"/>
            <a:r>
              <a:rPr lang="en-US" sz="2400" b="1" dirty="0" smtClean="0">
                <a:solidFill>
                  <a:schemeClr val="bg1"/>
                </a:solidFill>
                <a:latin typeface="Trebuchet MS" pitchFamily="34" charset="0"/>
              </a:rPr>
              <a:t>Customer Service level? </a:t>
            </a:r>
          </a:p>
        </p:txBody>
      </p:sp>
      <p:sp>
        <p:nvSpPr>
          <p:cNvPr id="7" name="TextBox 6"/>
          <p:cNvSpPr txBox="1"/>
          <p:nvPr/>
        </p:nvSpPr>
        <p:spPr>
          <a:xfrm>
            <a:off x="464023" y="4094326"/>
            <a:ext cx="7825626" cy="2031325"/>
          </a:xfrm>
          <a:prstGeom prst="rect">
            <a:avLst/>
          </a:prstGeom>
          <a:noFill/>
        </p:spPr>
        <p:txBody>
          <a:bodyPr wrap="square" rtlCol="0">
            <a:spAutoFit/>
          </a:bodyPr>
          <a:lstStyle/>
          <a:p>
            <a:pPr lvl="0"/>
            <a:r>
              <a:rPr lang="en-US" u="sng" dirty="0" smtClean="0">
                <a:solidFill>
                  <a:srgbClr val="3861AA"/>
                </a:solidFill>
                <a:latin typeface="Trebuchet MS" pitchFamily="34" charset="0"/>
              </a:rPr>
              <a:t>Short English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Customer Service short name as it appears in the portal. You can change the description if needed.</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Long English description</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This is the Customer Service long name as it appears in the portal. You can change the description if needed</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68232" y="846153"/>
            <a:ext cx="5281683" cy="4001095"/>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p>
          <a:p>
            <a:endParaRPr lang="en-US" b="1" u="sng" dirty="0" smtClean="0">
              <a:latin typeface="Trebuchet MS" pitchFamily="34" charset="0"/>
            </a:endParaRPr>
          </a:p>
          <a:p>
            <a:pPr lvl="0"/>
            <a:r>
              <a:rPr lang="en-US" u="sng" dirty="0" smtClean="0">
                <a:solidFill>
                  <a:srgbClr val="3861AA"/>
                </a:solidFill>
                <a:latin typeface="Trebuchet MS" pitchFamily="34" charset="0"/>
              </a:rPr>
              <a:t>Short/Long French description </a:t>
            </a:r>
          </a:p>
          <a:p>
            <a:pPr lvl="0"/>
            <a:r>
              <a:rPr lang="en-US" dirty="0" smtClean="0">
                <a:solidFill>
                  <a:srgbClr val="3861AA"/>
                </a:solidFill>
                <a:latin typeface="Trebuchet MS" pitchFamily="34" charset="0"/>
              </a:rPr>
              <a:t>(for future use)</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General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Provide an explanation of what the customer service does in one or two explicit sentences. </a:t>
            </a:r>
          </a:p>
          <a:p>
            <a:pPr lvl="0"/>
            <a:r>
              <a:rPr lang="en-US" dirty="0" smtClean="0">
                <a:solidFill>
                  <a:srgbClr val="3861AA"/>
                </a:solidFill>
                <a:latin typeface="Trebuchet MS" pitchFamily="34" charset="0"/>
              </a:rPr>
              <a:t>(If necessary you can add another one). This information will appear on the portal. </a:t>
            </a:r>
          </a:p>
          <a:p>
            <a:pPr lvl="0"/>
            <a:endParaRPr lang="en-US" dirty="0" smtClean="0">
              <a:solidFill>
                <a:srgbClr val="3861AA"/>
              </a:solidFill>
              <a:latin typeface="Trebuchet MS" pitchFamily="34" charset="0"/>
            </a:endParaRPr>
          </a:p>
          <a:p>
            <a:pPr lvl="0"/>
            <a:endParaRPr lang="en-US" dirty="0" smtClean="0">
              <a:solidFill>
                <a:srgbClr val="3861AA"/>
              </a:solidFill>
              <a:latin typeface="Trebuchet MS" pitchFamily="34" charset="0"/>
            </a:endParaRPr>
          </a:p>
          <a:p>
            <a:endParaRPr lang="en-US" dirty="0" smtClean="0"/>
          </a:p>
          <a:p>
            <a:endParaRPr lang="en-US" dirty="0"/>
          </a:p>
        </p:txBody>
      </p:sp>
      <p:sp>
        <p:nvSpPr>
          <p:cNvPr id="5" name="Rectangle 4"/>
          <p:cNvSpPr/>
          <p:nvPr/>
        </p:nvSpPr>
        <p:spPr>
          <a:xfrm>
            <a:off x="1" y="0"/>
            <a:ext cx="8161360"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provided at the </a:t>
            </a:r>
          </a:p>
          <a:p>
            <a:pPr algn="ctr"/>
            <a:r>
              <a:rPr lang="en-US" sz="2400" b="1" dirty="0" smtClean="0">
                <a:solidFill>
                  <a:schemeClr val="bg1"/>
                </a:solidFill>
                <a:latin typeface="Trebuchet MS" pitchFamily="34" charset="0"/>
              </a:rPr>
              <a:t>Customer Service level? </a:t>
            </a:r>
          </a:p>
        </p:txBody>
      </p:sp>
      <p:pic>
        <p:nvPicPr>
          <p:cNvPr id="7" name="Picture 6" descr="csc-customer-service-definitions.PNG"/>
          <p:cNvPicPr/>
          <p:nvPr/>
        </p:nvPicPr>
        <p:blipFill>
          <a:blip r:embed="rId3" cstate="print"/>
          <a:stretch>
            <a:fillRect/>
          </a:stretch>
        </p:blipFill>
        <p:spPr>
          <a:xfrm>
            <a:off x="4872251" y="915274"/>
            <a:ext cx="4271749" cy="3204999"/>
          </a:xfrm>
          <a:prstGeom prst="rect">
            <a:avLst/>
          </a:prstGeom>
        </p:spPr>
      </p:pic>
      <p:sp>
        <p:nvSpPr>
          <p:cNvPr id="8" name="Rectangle 7"/>
          <p:cNvSpPr/>
          <p:nvPr/>
        </p:nvSpPr>
        <p:spPr>
          <a:xfrm>
            <a:off x="45362" y="5591748"/>
            <a:ext cx="4226383" cy="369332"/>
          </a:xfrm>
          <a:prstGeom prst="rect">
            <a:avLst/>
          </a:prstGeom>
        </p:spPr>
        <p:txBody>
          <a:bodyPr wrap="square">
            <a:spAutoFit/>
          </a:bodyPr>
          <a:lstStyle/>
          <a:p>
            <a:pPr lvl="0"/>
            <a:r>
              <a:rPr lang="en-US" u="sng" dirty="0" smtClean="0">
                <a:solidFill>
                  <a:srgbClr val="3861AA"/>
                </a:solidFill>
                <a:latin typeface="Trebuchet MS" pitchFamily="34" charset="0"/>
              </a:rPr>
              <a:t>Display order</a:t>
            </a:r>
            <a:r>
              <a:rPr lang="en-US" dirty="0" smtClean="0">
                <a:solidFill>
                  <a:srgbClr val="3861AA"/>
                </a:solidFill>
                <a:latin typeface="Trebuchet MS" pitchFamily="34" charset="0"/>
              </a:rPr>
              <a:t> (not used)</a:t>
            </a:r>
          </a:p>
        </p:txBody>
      </p:sp>
      <p:sp>
        <p:nvSpPr>
          <p:cNvPr id="9" name="Rectangle 8"/>
          <p:cNvSpPr/>
          <p:nvPr/>
        </p:nvSpPr>
        <p:spPr>
          <a:xfrm>
            <a:off x="47764" y="3760424"/>
            <a:ext cx="9096235" cy="1754326"/>
          </a:xfrm>
          <a:prstGeom prst="rect">
            <a:avLst/>
          </a:prstGeom>
        </p:spPr>
        <p:txBody>
          <a:bodyPr wrap="square">
            <a:spAutoFit/>
          </a:bodyPr>
          <a:lstStyle/>
          <a:p>
            <a:pPr lvl="0"/>
            <a:r>
              <a:rPr lang="en-US" u="sng" dirty="0" smtClean="0">
                <a:solidFill>
                  <a:srgbClr val="3861AA"/>
                </a:solidFill>
                <a:latin typeface="Trebuchet MS" pitchFamily="34" charset="0"/>
              </a:rPr>
              <a:t>Comments</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used internally only to communicate with the service managers, own reminders. The content entered here will not be published.</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Lifecycle Phase (</a:t>
            </a:r>
            <a:r>
              <a:rPr lang="en-US" dirty="0" smtClean="0">
                <a:solidFill>
                  <a:srgbClr val="3861AA"/>
                </a:solidFill>
                <a:latin typeface="Trebuchet MS" pitchFamily="34" charset="0"/>
              </a:rPr>
              <a:t>for future use)</a:t>
            </a:r>
            <a:br>
              <a:rPr lang="en-US" dirty="0" smtClean="0">
                <a:solidFill>
                  <a:srgbClr val="3861AA"/>
                </a:solidFill>
                <a:latin typeface="Trebuchet MS" pitchFamily="34" charset="0"/>
              </a:rPr>
            </a:br>
            <a:r>
              <a:rPr lang="en-US" dirty="0" smtClean="0">
                <a:solidFill>
                  <a:srgbClr val="3861AA"/>
                </a:solidFill>
                <a:latin typeface="Trebuchet MS" pitchFamily="34" charset="0"/>
              </a:rPr>
              <a:t>The default value used from the list of value is ‘operation’.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1282889"/>
            <a:ext cx="7709935" cy="2616101"/>
          </a:xfrm>
          <a:prstGeom prst="rect">
            <a:avLst/>
          </a:prstGeom>
          <a:noFill/>
        </p:spPr>
        <p:txBody>
          <a:bodyPr wrap="square" rtlCol="0">
            <a:spAutoFit/>
          </a:bodyPr>
          <a:lstStyle/>
          <a:p>
            <a:r>
              <a:rPr lang="en-US" sz="2000" b="1" u="sng" dirty="0" smtClean="0">
                <a:solidFill>
                  <a:srgbClr val="3861AA"/>
                </a:solidFill>
                <a:latin typeface="Trebuchet MS" pitchFamily="34" charset="0"/>
              </a:rPr>
              <a:t>Roles</a:t>
            </a:r>
            <a:endParaRPr lang="en-US" sz="2000" dirty="0" smtClean="0">
              <a:solidFill>
                <a:srgbClr val="3861AA"/>
              </a:solidFill>
              <a:latin typeface="Trebuchet MS" pitchFamily="34" charset="0"/>
            </a:endParaRPr>
          </a:p>
          <a:p>
            <a:endParaRPr lang="en-US" dirty="0" smtClean="0">
              <a:latin typeface="Trebuchet MS" pitchFamily="34" charset="0"/>
            </a:endParaRPr>
          </a:p>
          <a:p>
            <a:r>
              <a:rPr lang="en-US" dirty="0" smtClean="0">
                <a:solidFill>
                  <a:srgbClr val="3861AA"/>
                </a:solidFill>
                <a:latin typeface="Trebuchet MS" pitchFamily="34" charset="0"/>
              </a:rPr>
              <a:t>The Service Owners and deputies roles should only be maintained by the Service Catalogue Managers.</a:t>
            </a:r>
          </a:p>
          <a:p>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Contact them for changes to the service owner role.</a:t>
            </a:r>
          </a:p>
          <a:p>
            <a:endParaRPr lang="en-US" dirty="0" smtClean="0">
              <a:solidFill>
                <a:srgbClr val="3861AA"/>
              </a:solidFill>
              <a:latin typeface="Trebuchet MS" pitchFamily="34" charset="0"/>
            </a:endParaRPr>
          </a:p>
          <a:p>
            <a:endParaRPr lang="en-US" dirty="0" smtClean="0"/>
          </a:p>
          <a:p>
            <a:endParaRPr lang="en-US" dirty="0"/>
          </a:p>
        </p:txBody>
      </p:sp>
      <p:pic>
        <p:nvPicPr>
          <p:cNvPr id="4" name="Picture 3" descr="csc-customer-service-roles.PNG"/>
          <p:cNvPicPr/>
          <p:nvPr/>
        </p:nvPicPr>
        <p:blipFill>
          <a:blip r:embed="rId3" cstate="print"/>
          <a:stretch>
            <a:fillRect/>
          </a:stretch>
        </p:blipFill>
        <p:spPr>
          <a:xfrm>
            <a:off x="965579" y="3669641"/>
            <a:ext cx="6858000" cy="1565910"/>
          </a:xfrm>
          <a:prstGeom prst="rect">
            <a:avLst/>
          </a:prstGeom>
        </p:spPr>
      </p:pic>
      <p:sp>
        <p:nvSpPr>
          <p:cNvPr id="5" name="Rectangle 4"/>
          <p:cNvSpPr/>
          <p:nvPr/>
        </p:nvSpPr>
        <p:spPr>
          <a:xfrm>
            <a:off x="1" y="0"/>
            <a:ext cx="8188656"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provided at the </a:t>
            </a:r>
          </a:p>
          <a:p>
            <a:pPr algn="ctr"/>
            <a:r>
              <a:rPr lang="en-US" sz="2400" b="1" dirty="0" smtClean="0">
                <a:solidFill>
                  <a:schemeClr val="bg1"/>
                </a:solidFill>
                <a:latin typeface="Trebuchet MS" pitchFamily="34" charset="0"/>
              </a:rPr>
              <a:t>Customer Service level?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3" y="914393"/>
            <a:ext cx="4094328" cy="1231106"/>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Structure</a:t>
            </a:r>
            <a:endParaRPr lang="en-US" sz="2000" dirty="0" smtClean="0">
              <a:solidFill>
                <a:srgbClr val="3861AA"/>
              </a:solidFill>
              <a:latin typeface="Trebuchet MS" pitchFamily="34" charset="0"/>
            </a:endParaRPr>
          </a:p>
          <a:p>
            <a:endParaRPr lang="en-US" dirty="0" smtClean="0">
              <a:latin typeface="Trebuchet MS" pitchFamily="34" charset="0"/>
            </a:endParaRPr>
          </a:p>
          <a:p>
            <a:r>
              <a:rPr lang="en-US" b="1" dirty="0" smtClean="0"/>
              <a:t/>
            </a:r>
            <a:br>
              <a:rPr lang="en-US" b="1" dirty="0" smtClean="0"/>
            </a:br>
            <a:endParaRPr lang="en-US" dirty="0"/>
          </a:p>
        </p:txBody>
      </p:sp>
      <p:pic>
        <p:nvPicPr>
          <p:cNvPr id="4" name="Picture 3" descr="csc-customer-service-structure.PNG"/>
          <p:cNvPicPr/>
          <p:nvPr/>
        </p:nvPicPr>
        <p:blipFill>
          <a:blip r:embed="rId3" cstate="print"/>
          <a:stretch>
            <a:fillRect/>
          </a:stretch>
        </p:blipFill>
        <p:spPr>
          <a:xfrm>
            <a:off x="1527691" y="1396767"/>
            <a:ext cx="5814805" cy="2472369"/>
          </a:xfrm>
          <a:prstGeom prst="rect">
            <a:avLst/>
          </a:prstGeom>
        </p:spPr>
      </p:pic>
      <p:sp>
        <p:nvSpPr>
          <p:cNvPr id="5" name="Rectangle 4"/>
          <p:cNvSpPr/>
          <p:nvPr/>
        </p:nvSpPr>
        <p:spPr>
          <a:xfrm>
            <a:off x="0" y="0"/>
            <a:ext cx="8188657"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provided at the </a:t>
            </a:r>
          </a:p>
          <a:p>
            <a:pPr algn="ctr"/>
            <a:r>
              <a:rPr lang="en-US" sz="2400" b="1" dirty="0" smtClean="0">
                <a:solidFill>
                  <a:schemeClr val="bg1"/>
                </a:solidFill>
                <a:latin typeface="Trebuchet MS" pitchFamily="34" charset="0"/>
              </a:rPr>
              <a:t>Customer Service level? </a:t>
            </a:r>
          </a:p>
        </p:txBody>
      </p:sp>
      <p:sp>
        <p:nvSpPr>
          <p:cNvPr id="7" name="Rectangle 6"/>
          <p:cNvSpPr/>
          <p:nvPr/>
        </p:nvSpPr>
        <p:spPr>
          <a:xfrm>
            <a:off x="0" y="3862311"/>
            <a:ext cx="8925636" cy="1754326"/>
          </a:xfrm>
          <a:prstGeom prst="rect">
            <a:avLst/>
          </a:prstGeom>
        </p:spPr>
        <p:txBody>
          <a:bodyPr wrap="square">
            <a:spAutoFit/>
          </a:bodyPr>
          <a:lstStyle/>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Under the Service area you will find the name of the area your customer service is attached to.</a:t>
            </a: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The Service Element block lists the service element(s) that are part of your customer service.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1064521"/>
            <a:ext cx="7137779" cy="3447098"/>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Structure</a:t>
            </a:r>
            <a:endParaRPr lang="en-US" sz="2000" dirty="0" smtClean="0">
              <a:solidFill>
                <a:srgbClr val="3861AA"/>
              </a:solidFill>
              <a:latin typeface="Trebuchet MS" pitchFamily="34" charset="0"/>
            </a:endParaRPr>
          </a:p>
          <a:p>
            <a:endParaRPr lang="en-US" dirty="0" smtClean="0">
              <a:latin typeface="Trebuchet MS" pitchFamily="34" charset="0"/>
            </a:endParaRP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The Supports block list other elements supported by this customer service.</a:t>
            </a:r>
          </a:p>
          <a:p>
            <a:endParaRPr lang="en-US" dirty="0" smtClean="0">
              <a:solidFill>
                <a:srgbClr val="3861AA"/>
              </a:solidFill>
              <a:latin typeface="Trebuchet MS" pitchFamily="34" charset="0"/>
            </a:endParaRP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The Service structure is maintained by the Service Catalogue Managers.</a:t>
            </a:r>
            <a:br>
              <a:rPr lang="en-US" dirty="0" smtClean="0">
                <a:solidFill>
                  <a:srgbClr val="3861AA"/>
                </a:solidFill>
                <a:latin typeface="Trebuchet MS" pitchFamily="34" charset="0"/>
              </a:rPr>
            </a:br>
            <a:r>
              <a:rPr lang="en-US" dirty="0" smtClean="0">
                <a:solidFill>
                  <a:srgbClr val="3861AA"/>
                </a:solidFill>
                <a:latin typeface="Trebuchet MS" pitchFamily="34" charset="0"/>
              </a:rPr>
              <a:t>Contact them for changes to the service structure.</a:t>
            </a:r>
          </a:p>
          <a:p>
            <a:r>
              <a:rPr lang="en-US" b="1" dirty="0" smtClean="0"/>
              <a:t/>
            </a:r>
            <a:br>
              <a:rPr lang="en-US" b="1" dirty="0" smtClean="0"/>
            </a:br>
            <a:endParaRPr lang="en-US" dirty="0"/>
          </a:p>
        </p:txBody>
      </p:sp>
      <p:sp>
        <p:nvSpPr>
          <p:cNvPr id="5" name="Rectangle 4"/>
          <p:cNvSpPr/>
          <p:nvPr/>
        </p:nvSpPr>
        <p:spPr>
          <a:xfrm>
            <a:off x="0" y="0"/>
            <a:ext cx="8188657"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provided at the </a:t>
            </a:r>
          </a:p>
          <a:p>
            <a:pPr algn="ctr"/>
            <a:r>
              <a:rPr lang="en-US" sz="2400" b="1" dirty="0" smtClean="0">
                <a:solidFill>
                  <a:schemeClr val="bg1"/>
                </a:solidFill>
                <a:latin typeface="Trebuchet MS" pitchFamily="34" charset="0"/>
              </a:rPr>
              <a:t>Customer Service level?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pic>
        <p:nvPicPr>
          <p:cNvPr id="5" name="Picture 4" descr="service_element_overview_shrunk.png"/>
          <p:cNvPicPr/>
          <p:nvPr/>
        </p:nvPicPr>
        <p:blipFill>
          <a:blip r:embed="rId3" cstate="print"/>
          <a:stretch>
            <a:fillRect/>
          </a:stretch>
        </p:blipFill>
        <p:spPr>
          <a:xfrm>
            <a:off x="2374749" y="815829"/>
            <a:ext cx="4162567" cy="5721451"/>
          </a:xfrm>
          <a:prstGeom prst="rect">
            <a:avLst/>
          </a:prstGeom>
        </p:spPr>
      </p:pic>
      <p:sp>
        <p:nvSpPr>
          <p:cNvPr id="7" name="Rectangle 6"/>
          <p:cNvSpPr/>
          <p:nvPr/>
        </p:nvSpPr>
        <p:spPr>
          <a:xfrm>
            <a:off x="0" y="0"/>
            <a:ext cx="8229599" cy="461665"/>
          </a:xfrm>
          <a:prstGeom prst="rect">
            <a:avLst/>
          </a:prstGeom>
        </p:spPr>
        <p:txBody>
          <a:bodyPr wrap="square">
            <a:spAutoFit/>
          </a:bodyPr>
          <a:lstStyle/>
          <a:p>
            <a:pPr algn="ctr"/>
            <a:r>
              <a:rPr lang="en-US" sz="2400" b="1" dirty="0" smtClean="0">
                <a:solidFill>
                  <a:schemeClr val="bg1"/>
                </a:solidFill>
                <a:latin typeface="Trebuchet MS" pitchFamily="34" charset="0"/>
              </a:rPr>
              <a:t>Overview of Service Element page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505083" y="2456597"/>
            <a:ext cx="7942881" cy="1604923"/>
          </a:xfrm>
        </p:spPr>
        <p:txBody>
          <a:bodyPr/>
          <a:lstStyle/>
          <a:p>
            <a:pPr eaLnBrk="1" hangingPunct="1"/>
            <a:r>
              <a:rPr lang="en-US" sz="2400" b="0" dirty="0" smtClean="0">
                <a:effectLst/>
                <a:latin typeface="Trebuchet MS" pitchFamily="34" charset="0"/>
              </a:rPr>
              <a:t/>
            </a:r>
            <a:br>
              <a:rPr lang="en-US" sz="2400" b="0" dirty="0" smtClean="0">
                <a:effectLst/>
                <a:latin typeface="Trebuchet MS" pitchFamily="34" charset="0"/>
              </a:rPr>
            </a:br>
            <a:r>
              <a:rPr lang="en-US" sz="1800" b="0" dirty="0" smtClean="0">
                <a:effectLst/>
                <a:latin typeface="Trebuchet MS" pitchFamily="34" charset="0"/>
              </a:rPr>
              <a:t/>
            </a:r>
            <a:br>
              <a:rPr lang="en-US" sz="1800" b="0" dirty="0" smtClean="0">
                <a:effectLst/>
                <a:latin typeface="Trebuchet MS" pitchFamily="34" charset="0"/>
              </a:rPr>
            </a:br>
            <a:r>
              <a:rPr lang="en-US" sz="1800" b="0" dirty="0" smtClean="0">
                <a:effectLst/>
                <a:latin typeface="Trebuchet MS" pitchFamily="34" charset="0"/>
              </a:rPr>
              <a:t/>
            </a:r>
            <a:br>
              <a:rPr lang="en-US" sz="1800" b="0" dirty="0" smtClean="0">
                <a:effectLst/>
                <a:latin typeface="Trebuchet MS" pitchFamily="34" charset="0"/>
              </a:rPr>
            </a:br>
            <a:r>
              <a:rPr lang="en-US" sz="1800" b="0" dirty="0" smtClean="0">
                <a:effectLst/>
                <a:latin typeface="Trebuchet MS" pitchFamily="34" charset="0"/>
              </a:rPr>
              <a:t/>
            </a:r>
            <a:br>
              <a:rPr lang="en-US" sz="1800" b="0" dirty="0" smtClean="0">
                <a:effectLst/>
                <a:latin typeface="Trebuchet MS" pitchFamily="34" charset="0"/>
              </a:rPr>
            </a:br>
            <a:r>
              <a:rPr lang="en-US" sz="2400" b="0" dirty="0" smtClean="0">
                <a:effectLst/>
                <a:latin typeface="Trebuchet MS" pitchFamily="34" charset="0"/>
              </a:rPr>
              <a:t/>
            </a:r>
            <a:br>
              <a:rPr lang="en-US" sz="2400" b="0" dirty="0" smtClean="0">
                <a:effectLst/>
                <a:latin typeface="Trebuchet MS" pitchFamily="34" charset="0"/>
              </a:rPr>
            </a:br>
            <a:r>
              <a:rPr lang="en-US" sz="2400" b="0" dirty="0" smtClean="0">
                <a:effectLst/>
                <a:latin typeface="Trebuchet MS" pitchFamily="34" charset="0"/>
              </a:rPr>
              <a:t/>
            </a:r>
            <a:br>
              <a:rPr lang="en-US" sz="2400" b="0" dirty="0" smtClean="0">
                <a:effectLst/>
                <a:latin typeface="Trebuchet MS" pitchFamily="34" charset="0"/>
              </a:rPr>
            </a:br>
            <a:endParaRPr lang="en-US" sz="2400" b="0" dirty="0" smtClean="0">
              <a:effectLst/>
              <a:latin typeface="Trebuchet MS" pitchFamily="34" charset="0"/>
            </a:endParaRPr>
          </a:p>
        </p:txBody>
      </p:sp>
      <p:sp>
        <p:nvSpPr>
          <p:cNvPr id="9" name="TextBox 8"/>
          <p:cNvSpPr txBox="1"/>
          <p:nvPr/>
        </p:nvSpPr>
        <p:spPr>
          <a:xfrm>
            <a:off x="1678674" y="2538476"/>
            <a:ext cx="4954137" cy="1569660"/>
          </a:xfrm>
          <a:prstGeom prst="rect">
            <a:avLst/>
          </a:prstGeom>
          <a:noFill/>
        </p:spPr>
        <p:txBody>
          <a:bodyPr wrap="square" rtlCol="0">
            <a:spAutoFit/>
          </a:bodyPr>
          <a:lstStyle/>
          <a:p>
            <a:r>
              <a:rPr lang="en-US" sz="2400" b="1" dirty="0" smtClean="0">
                <a:solidFill>
                  <a:srgbClr val="3861AA"/>
                </a:solidFill>
                <a:latin typeface="Trebuchet MS" pitchFamily="34" charset="0"/>
              </a:rPr>
              <a:t>1. </a:t>
            </a:r>
            <a:r>
              <a:rPr lang="en-US" sz="2400" b="1" dirty="0" smtClean="0">
                <a:solidFill>
                  <a:srgbClr val="FFC000"/>
                </a:solidFill>
                <a:latin typeface="Trebuchet MS" pitchFamily="34" charset="0"/>
              </a:rPr>
              <a:t>Service Area</a:t>
            </a:r>
            <a:r>
              <a:rPr lang="en-US" sz="2400" b="1" dirty="0" smtClean="0">
                <a:solidFill>
                  <a:srgbClr val="3861AA"/>
                </a:solidFill>
                <a:latin typeface="Trebuchet MS" pitchFamily="34" charset="0"/>
              </a:rPr>
              <a:t/>
            </a:r>
            <a:br>
              <a:rPr lang="en-US" sz="2400" b="1" dirty="0" smtClean="0">
                <a:solidFill>
                  <a:srgbClr val="3861AA"/>
                </a:solidFill>
                <a:latin typeface="Trebuchet MS" pitchFamily="34" charset="0"/>
              </a:rPr>
            </a:br>
            <a:r>
              <a:rPr lang="en-US" sz="2400" b="1" dirty="0" smtClean="0">
                <a:solidFill>
                  <a:srgbClr val="3861AA"/>
                </a:solidFill>
                <a:latin typeface="Trebuchet MS" pitchFamily="34" charset="0"/>
              </a:rPr>
              <a:t>2. </a:t>
            </a:r>
            <a:r>
              <a:rPr lang="en-US" sz="2400" b="1" dirty="0" smtClean="0">
                <a:solidFill>
                  <a:srgbClr val="FF0000"/>
                </a:solidFill>
                <a:latin typeface="Trebuchet MS" pitchFamily="34" charset="0"/>
              </a:rPr>
              <a:t>Customer Service</a:t>
            </a:r>
            <a:r>
              <a:rPr lang="en-US" sz="2400" b="1" dirty="0" smtClean="0">
                <a:solidFill>
                  <a:srgbClr val="3861AA"/>
                </a:solidFill>
                <a:latin typeface="Trebuchet MS" pitchFamily="34" charset="0"/>
              </a:rPr>
              <a:t/>
            </a:r>
            <a:br>
              <a:rPr lang="en-US" sz="2400" b="1" dirty="0" smtClean="0">
                <a:solidFill>
                  <a:srgbClr val="3861AA"/>
                </a:solidFill>
                <a:latin typeface="Trebuchet MS" pitchFamily="34" charset="0"/>
              </a:rPr>
            </a:br>
            <a:r>
              <a:rPr lang="en-US" sz="2400" b="1" dirty="0" smtClean="0">
                <a:solidFill>
                  <a:srgbClr val="3861AA"/>
                </a:solidFill>
                <a:latin typeface="Trebuchet MS" pitchFamily="34" charset="0"/>
              </a:rPr>
              <a:t>3</a:t>
            </a:r>
            <a:r>
              <a:rPr lang="en-US" sz="2400" b="1" dirty="0" smtClean="0">
                <a:solidFill>
                  <a:srgbClr val="006600"/>
                </a:solidFill>
                <a:latin typeface="Trebuchet MS" pitchFamily="34" charset="0"/>
              </a:rPr>
              <a:t>. Service Elements </a:t>
            </a:r>
            <a:r>
              <a:rPr lang="en-US" sz="2400" b="1" dirty="0" smtClean="0">
                <a:solidFill>
                  <a:srgbClr val="3861AA"/>
                </a:solidFill>
                <a:latin typeface="Trebuchet MS" pitchFamily="34" charset="0"/>
              </a:rPr>
              <a:t/>
            </a:r>
            <a:br>
              <a:rPr lang="en-US" sz="2400" b="1" dirty="0" smtClean="0">
                <a:solidFill>
                  <a:srgbClr val="3861AA"/>
                </a:solidFill>
                <a:latin typeface="Trebuchet MS" pitchFamily="34" charset="0"/>
              </a:rPr>
            </a:br>
            <a:r>
              <a:rPr lang="en-US" sz="2400" b="1" dirty="0" smtClean="0">
                <a:solidFill>
                  <a:srgbClr val="3861AA"/>
                </a:solidFill>
                <a:latin typeface="Trebuchet MS" pitchFamily="34" charset="0"/>
              </a:rPr>
              <a:t>4. </a:t>
            </a:r>
            <a:r>
              <a:rPr lang="en-US" sz="2400" b="1" dirty="0" smtClean="0">
                <a:solidFill>
                  <a:schemeClr val="accent6">
                    <a:lumMod val="60000"/>
                    <a:lumOff val="40000"/>
                  </a:schemeClr>
                </a:solidFill>
                <a:latin typeface="Trebuchet MS" pitchFamily="34" charset="0"/>
              </a:rPr>
              <a:t>Functional Service Elements</a:t>
            </a:r>
            <a:endParaRPr lang="en-US" sz="2400" b="1" dirty="0">
              <a:solidFill>
                <a:schemeClr val="accent6">
                  <a:lumMod val="60000"/>
                  <a:lumOff val="40000"/>
                </a:schemeClr>
              </a:solidFill>
            </a:endParaRPr>
          </a:p>
        </p:txBody>
      </p:sp>
      <p:sp>
        <p:nvSpPr>
          <p:cNvPr id="11" name="TextBox 10"/>
          <p:cNvSpPr txBox="1"/>
          <p:nvPr/>
        </p:nvSpPr>
        <p:spPr>
          <a:xfrm>
            <a:off x="0" y="997336"/>
            <a:ext cx="9144000" cy="830997"/>
          </a:xfrm>
          <a:prstGeom prst="rect">
            <a:avLst/>
          </a:prstGeom>
          <a:noFill/>
        </p:spPr>
        <p:txBody>
          <a:bodyPr wrap="square" rtlCol="0">
            <a:spAutoFit/>
          </a:bodyPr>
          <a:lstStyle/>
          <a:p>
            <a:pPr algn="ctr"/>
            <a:r>
              <a:rPr lang="en-US" sz="2400" dirty="0" smtClean="0">
                <a:solidFill>
                  <a:srgbClr val="3861AA"/>
                </a:solidFill>
                <a:latin typeface="Trebuchet MS" pitchFamily="34" charset="0"/>
              </a:rPr>
              <a:t>The CERN Service Catalogue is structured into </a:t>
            </a:r>
          </a:p>
          <a:p>
            <a:pPr algn="ctr"/>
            <a:r>
              <a:rPr lang="en-US" sz="2400" dirty="0" smtClean="0">
                <a:solidFill>
                  <a:srgbClr val="3861AA"/>
                </a:solidFill>
                <a:latin typeface="Trebuchet MS" pitchFamily="34" charset="0"/>
              </a:rPr>
              <a:t>4 main levels</a:t>
            </a:r>
            <a:endParaRPr lang="en-US" sz="2400" dirty="0">
              <a:solidFill>
                <a:srgbClr val="3861AA"/>
              </a:solidFill>
            </a:endParaRPr>
          </a:p>
        </p:txBody>
      </p:sp>
      <p:sp>
        <p:nvSpPr>
          <p:cNvPr id="12" name="Rectangle 11"/>
          <p:cNvSpPr/>
          <p:nvPr/>
        </p:nvSpPr>
        <p:spPr>
          <a:xfrm>
            <a:off x="1822809" y="91699"/>
            <a:ext cx="5458546" cy="646331"/>
          </a:xfrm>
          <a:prstGeom prst="rect">
            <a:avLst/>
          </a:prstGeom>
        </p:spPr>
        <p:txBody>
          <a:bodyPr wrap="none">
            <a:spAutoFit/>
          </a:bodyPr>
          <a:lstStyle/>
          <a:p>
            <a:r>
              <a:rPr lang="en-US" sz="3600" b="1" dirty="0" smtClean="0">
                <a:solidFill>
                  <a:schemeClr val="bg1"/>
                </a:solidFill>
                <a:latin typeface="Trebuchet MS" pitchFamily="34" charset="0"/>
              </a:rPr>
              <a:t>CERN Service Catalogue </a:t>
            </a:r>
            <a:endParaRPr lang="en-US" sz="3600" b="1" dirty="0">
              <a:solidFill>
                <a:schemeClr val="bg1"/>
              </a:solidFill>
            </a:endParaRPr>
          </a:p>
        </p:txBody>
      </p:sp>
      <p:pic>
        <p:nvPicPr>
          <p:cNvPr id="6" name="Picture 1"/>
          <p:cNvPicPr>
            <a:picLocks noChangeAspect="1" noChangeArrowheads="1"/>
          </p:cNvPicPr>
          <p:nvPr/>
        </p:nvPicPr>
        <p:blipFill>
          <a:blip r:embed="rId3" cstate="print"/>
          <a:srcRect/>
          <a:stretch>
            <a:fillRect/>
          </a:stretch>
        </p:blipFill>
        <p:spPr bwMode="auto">
          <a:xfrm>
            <a:off x="5209308" y="2530763"/>
            <a:ext cx="3647243" cy="1099128"/>
          </a:xfrm>
          <a:prstGeom prst="rect">
            <a:avLst/>
          </a:prstGeom>
          <a:noFill/>
          <a:ln w="9525">
            <a:noFill/>
            <a:miter lim="800000"/>
            <a:headEnd/>
            <a:tailEnd/>
          </a:ln>
        </p:spPr>
      </p:pic>
      <p:pic>
        <p:nvPicPr>
          <p:cNvPr id="7" name="Picture 1"/>
          <p:cNvPicPr>
            <a:picLocks noChangeAspect="1" noChangeArrowheads="1"/>
          </p:cNvPicPr>
          <p:nvPr/>
        </p:nvPicPr>
        <p:blipFill>
          <a:blip r:embed="rId4" cstate="print"/>
          <a:srcRect/>
          <a:stretch>
            <a:fillRect/>
          </a:stretch>
        </p:blipFill>
        <p:spPr bwMode="auto">
          <a:xfrm>
            <a:off x="6400800" y="4005304"/>
            <a:ext cx="1698786" cy="25363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77416" y="982633"/>
            <a:ext cx="3780435" cy="4832092"/>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endParaRPr lang="en-US" sz="2000" dirty="0" smtClean="0">
              <a:solidFill>
                <a:srgbClr val="3861AA"/>
              </a:solidFill>
              <a:latin typeface="Trebuchet MS" pitchFamily="34" charset="0"/>
            </a:endParaRPr>
          </a:p>
          <a:p>
            <a:endParaRPr lang="en-US" dirty="0" smtClean="0"/>
          </a:p>
          <a:p>
            <a:pPr lvl="0"/>
            <a:r>
              <a:rPr lang="en-US" u="sng" dirty="0" smtClean="0">
                <a:solidFill>
                  <a:srgbClr val="3861AA"/>
                </a:solidFill>
                <a:latin typeface="Trebuchet MS" pitchFamily="34" charset="0"/>
              </a:rPr>
              <a:t>Element name</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This is the unique identifier and you should not to change it.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Element type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set only once at the creation </a:t>
            </a:r>
          </a:p>
          <a:p>
            <a:pPr lvl="0"/>
            <a:r>
              <a:rPr lang="en-US" dirty="0" smtClean="0">
                <a:solidFill>
                  <a:srgbClr val="3861AA"/>
                </a:solidFill>
                <a:latin typeface="Trebuchet MS" pitchFamily="34" charset="0"/>
              </a:rPr>
              <a:t>of the element.</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Short English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service element short name as it appears in the portal.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Long English description</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This is the service element long name as it appears in the portal. </a:t>
            </a:r>
          </a:p>
        </p:txBody>
      </p:sp>
      <p:pic>
        <p:nvPicPr>
          <p:cNvPr id="4" name="Picture 3" descr="csc-service-element-definitions.PNG"/>
          <p:cNvPicPr/>
          <p:nvPr/>
        </p:nvPicPr>
        <p:blipFill>
          <a:blip r:embed="rId3" cstate="print"/>
          <a:stretch>
            <a:fillRect/>
          </a:stretch>
        </p:blipFill>
        <p:spPr>
          <a:xfrm>
            <a:off x="3789671" y="1360913"/>
            <a:ext cx="5381625" cy="4272684"/>
          </a:xfrm>
          <a:prstGeom prst="rect">
            <a:avLst/>
          </a:prstGeom>
        </p:spPr>
      </p:pic>
      <p:sp>
        <p:nvSpPr>
          <p:cNvPr id="5" name="Rectangle 4"/>
          <p:cNvSpPr/>
          <p:nvPr/>
        </p:nvSpPr>
        <p:spPr>
          <a:xfrm>
            <a:off x="0" y="40944"/>
            <a:ext cx="8134065"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77417" y="982633"/>
            <a:ext cx="3903264" cy="4001095"/>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endParaRPr lang="en-US" sz="2000" dirty="0" smtClean="0">
              <a:solidFill>
                <a:srgbClr val="3861AA"/>
              </a:solidFill>
              <a:latin typeface="Trebuchet MS" pitchFamily="34" charset="0"/>
            </a:endParaRPr>
          </a:p>
          <a:p>
            <a:endParaRPr lang="en-US" dirty="0" smtClean="0"/>
          </a:p>
          <a:p>
            <a:pPr lvl="0"/>
            <a:r>
              <a:rPr lang="en-US" u="sng" dirty="0" smtClean="0">
                <a:solidFill>
                  <a:srgbClr val="3861AA"/>
                </a:solidFill>
                <a:latin typeface="Trebuchet MS" pitchFamily="34" charset="0"/>
              </a:rPr>
              <a:t>Short/Long French description </a:t>
            </a:r>
            <a:r>
              <a:rPr lang="en-US" dirty="0" smtClean="0">
                <a:solidFill>
                  <a:srgbClr val="3861AA"/>
                </a:solidFill>
                <a:latin typeface="Trebuchet MS" pitchFamily="34" charset="0"/>
              </a:rPr>
              <a:t>(for future use)</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General description</a:t>
            </a:r>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Provide a clear explanation of what the service does in one or two explicit sentences.(If necessary you can add another one). This information will appear on the portal.</a:t>
            </a:r>
          </a:p>
          <a:p>
            <a:endParaRPr lang="en-US" dirty="0" smtClean="0">
              <a:solidFill>
                <a:srgbClr val="3861AA"/>
              </a:solidFill>
              <a:latin typeface="Trebuchet MS" pitchFamily="34" charset="0"/>
            </a:endParaRPr>
          </a:p>
          <a:p>
            <a:endParaRPr lang="en-US" dirty="0"/>
          </a:p>
        </p:txBody>
      </p:sp>
      <p:pic>
        <p:nvPicPr>
          <p:cNvPr id="4" name="Picture 3" descr="csc-service-element-definitions.PNG"/>
          <p:cNvPicPr/>
          <p:nvPr/>
        </p:nvPicPr>
        <p:blipFill>
          <a:blip r:embed="rId3" cstate="print"/>
          <a:stretch>
            <a:fillRect/>
          </a:stretch>
        </p:blipFill>
        <p:spPr>
          <a:xfrm>
            <a:off x="3957851" y="869585"/>
            <a:ext cx="5240741" cy="4272684"/>
          </a:xfrm>
          <a:prstGeom prst="rect">
            <a:avLst/>
          </a:prstGeom>
        </p:spPr>
      </p:pic>
      <p:sp>
        <p:nvSpPr>
          <p:cNvPr id="5" name="Rectangle 4"/>
          <p:cNvSpPr/>
          <p:nvPr/>
        </p:nvSpPr>
        <p:spPr>
          <a:xfrm>
            <a:off x="0" y="40944"/>
            <a:ext cx="8134065"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77417" y="982633"/>
            <a:ext cx="3903264" cy="4001095"/>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endParaRPr lang="en-US" sz="2000" dirty="0" smtClean="0">
              <a:solidFill>
                <a:srgbClr val="3861AA"/>
              </a:solidFill>
              <a:latin typeface="Trebuchet MS" pitchFamily="34" charset="0"/>
            </a:endParaRPr>
          </a:p>
          <a:p>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Comments </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Only for internal use. If you are unclear about something you can enter it here. The content will not be published.</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Lifecycle Phase</a:t>
            </a:r>
            <a:r>
              <a:rPr lang="en-US" dirty="0" smtClean="0">
                <a:solidFill>
                  <a:srgbClr val="3861AA"/>
                </a:solidFill>
                <a:latin typeface="Trebuchet MS" pitchFamily="34" charset="0"/>
              </a:rPr>
              <a:t> (for future use)</a:t>
            </a:r>
          </a:p>
          <a:p>
            <a:r>
              <a:rPr lang="en-US" dirty="0" smtClean="0">
                <a:solidFill>
                  <a:srgbClr val="3861AA"/>
                </a:solidFill>
                <a:latin typeface="Trebuchet MS" pitchFamily="34" charset="0"/>
              </a:rPr>
              <a:t>The default value used from the list of value is ‘operation’.</a:t>
            </a:r>
          </a:p>
          <a:p>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Display order</a:t>
            </a:r>
            <a:r>
              <a:rPr lang="en-US" dirty="0" smtClean="0">
                <a:solidFill>
                  <a:srgbClr val="3861AA"/>
                </a:solidFill>
                <a:latin typeface="Trebuchet MS" pitchFamily="34" charset="0"/>
              </a:rPr>
              <a:t> (not used)</a:t>
            </a:r>
          </a:p>
          <a:p>
            <a:endParaRPr lang="en-US" dirty="0"/>
          </a:p>
        </p:txBody>
      </p:sp>
      <p:pic>
        <p:nvPicPr>
          <p:cNvPr id="4" name="Picture 3" descr="csc-service-element-definitions.PNG"/>
          <p:cNvPicPr/>
          <p:nvPr/>
        </p:nvPicPr>
        <p:blipFill>
          <a:blip r:embed="rId3" cstate="print"/>
          <a:stretch>
            <a:fillRect/>
          </a:stretch>
        </p:blipFill>
        <p:spPr>
          <a:xfrm>
            <a:off x="3957851" y="869585"/>
            <a:ext cx="5240741" cy="4272684"/>
          </a:xfrm>
          <a:prstGeom prst="rect">
            <a:avLst/>
          </a:prstGeom>
        </p:spPr>
      </p:pic>
      <p:sp>
        <p:nvSpPr>
          <p:cNvPr id="5" name="Rectangle 4"/>
          <p:cNvSpPr/>
          <p:nvPr/>
        </p:nvSpPr>
        <p:spPr>
          <a:xfrm>
            <a:off x="0" y="40944"/>
            <a:ext cx="8134065"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09177" y="1255593"/>
            <a:ext cx="3794084" cy="4001095"/>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element specific data</a:t>
            </a:r>
          </a:p>
          <a:p>
            <a:endParaRPr lang="en-US" b="1" u="sng" dirty="0" smtClean="0">
              <a:latin typeface="Trebuchet MS" pitchFamily="34" charset="0"/>
            </a:endParaRPr>
          </a:p>
          <a:p>
            <a:pPr lvl="0"/>
            <a:r>
              <a:rPr lang="en-US" u="sng" dirty="0" smtClean="0">
                <a:solidFill>
                  <a:srgbClr val="3861AA"/>
                </a:solidFill>
                <a:latin typeface="Trebuchet MS" pitchFamily="34" charset="0"/>
              </a:rPr>
              <a:t>Service Offers</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List of things and activities that are offered at a general level such as hotel rooms, apartments, consultancy. </a:t>
            </a:r>
          </a:p>
          <a:p>
            <a:pPr lvl="0"/>
            <a:r>
              <a:rPr lang="en-US" dirty="0" smtClean="0">
                <a:solidFill>
                  <a:srgbClr val="3861AA"/>
                </a:solidFill>
                <a:latin typeface="Trebuchet MS" pitchFamily="34" charset="0"/>
              </a:rPr>
              <a:t>Each phrase entered here will appear as a bullet point on the portal. </a:t>
            </a:r>
          </a:p>
          <a:p>
            <a:pPr lvl="0"/>
            <a:endParaRPr lang="en-US" dirty="0" smtClean="0">
              <a:solidFill>
                <a:srgbClr val="3861AA"/>
              </a:solidFill>
              <a:latin typeface="Trebuchet MS" pitchFamily="34" charset="0"/>
            </a:endParaRPr>
          </a:p>
          <a:p>
            <a:r>
              <a:rPr lang="en-US" dirty="0" smtClean="0">
                <a:solidFill>
                  <a:srgbClr val="C00000"/>
                </a:solidFill>
                <a:latin typeface="Trebuchet MS" pitchFamily="34" charset="0"/>
              </a:rPr>
              <a:t>So NO empty lines and only VERY SHORT sentences straight to the point.</a:t>
            </a:r>
          </a:p>
        </p:txBody>
      </p:sp>
      <p:pic>
        <p:nvPicPr>
          <p:cNvPr id="4" name="Picture 3" descr="csc-service-element-specificdata.PNG"/>
          <p:cNvPicPr/>
          <p:nvPr/>
        </p:nvPicPr>
        <p:blipFill>
          <a:blip r:embed="rId3" cstate="print"/>
          <a:stretch>
            <a:fillRect/>
          </a:stretch>
        </p:blipFill>
        <p:spPr>
          <a:xfrm>
            <a:off x="3910484" y="1743497"/>
            <a:ext cx="5233516" cy="4165983"/>
          </a:xfrm>
          <a:prstGeom prst="rect">
            <a:avLst/>
          </a:prstGeom>
        </p:spPr>
      </p:pic>
      <p:sp>
        <p:nvSpPr>
          <p:cNvPr id="5" name="Rectangle 4"/>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09177" y="1255593"/>
            <a:ext cx="3794084" cy="3447098"/>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element specific data</a:t>
            </a:r>
          </a:p>
          <a:p>
            <a:endParaRPr lang="en-US" b="1" u="sng" dirty="0" smtClean="0">
              <a:latin typeface="Trebuchet MS" pitchFamily="34" charset="0"/>
            </a:endParaRPr>
          </a:p>
          <a:p>
            <a:pPr lvl="0"/>
            <a:endParaRPr lang="en-US" u="sng" dirty="0" smtClean="0">
              <a:solidFill>
                <a:srgbClr val="3861AA"/>
              </a:solidFill>
              <a:latin typeface="Trebuchet MS" pitchFamily="34" charset="0"/>
            </a:endParaRPr>
          </a:p>
          <a:p>
            <a:pPr lvl="0"/>
            <a:r>
              <a:rPr lang="en-US" u="sng" dirty="0" smtClean="0">
                <a:solidFill>
                  <a:srgbClr val="3861AA"/>
                </a:solidFill>
                <a:latin typeface="Trebuchet MS" pitchFamily="34" charset="0"/>
              </a:rPr>
              <a:t>Limitations</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A short description of known limitations or restrictions to delivering the service.  </a:t>
            </a:r>
          </a:p>
          <a:p>
            <a:pPr lvl="0"/>
            <a:endParaRPr lang="en-US" dirty="0" smtClean="0">
              <a:solidFill>
                <a:srgbClr val="3861AA"/>
              </a:solidFill>
              <a:latin typeface="Trebuchet MS" pitchFamily="34" charset="0"/>
            </a:endParaRPr>
          </a:p>
          <a:p>
            <a:pPr lvl="0"/>
            <a:r>
              <a:rPr lang="en-US" dirty="0" smtClean="0">
                <a:solidFill>
                  <a:srgbClr val="3861AA"/>
                </a:solidFill>
                <a:latin typeface="Trebuchet MS" pitchFamily="34" charset="0"/>
              </a:rPr>
              <a:t>If limitations are known, please provide the information using the ‘link to relevant documents’ part. </a:t>
            </a:r>
          </a:p>
          <a:p>
            <a:endParaRPr lang="en-US" dirty="0"/>
          </a:p>
        </p:txBody>
      </p:sp>
      <p:pic>
        <p:nvPicPr>
          <p:cNvPr id="4" name="Picture 3" descr="csc-service-element-specificdata.PNG"/>
          <p:cNvPicPr/>
          <p:nvPr/>
        </p:nvPicPr>
        <p:blipFill>
          <a:blip r:embed="rId3" cstate="print"/>
          <a:stretch>
            <a:fillRect/>
          </a:stretch>
        </p:blipFill>
        <p:spPr>
          <a:xfrm>
            <a:off x="3910484" y="1743497"/>
            <a:ext cx="5233516" cy="4165983"/>
          </a:xfrm>
          <a:prstGeom prst="rect">
            <a:avLst/>
          </a:prstGeom>
        </p:spPr>
      </p:pic>
      <p:sp>
        <p:nvSpPr>
          <p:cNvPr id="5" name="Rectangle 4"/>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09177" y="1255592"/>
            <a:ext cx="3903265" cy="4278094"/>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element specific data</a:t>
            </a:r>
          </a:p>
          <a:p>
            <a:endParaRPr lang="en-US" b="1" u="sng" dirty="0" smtClean="0">
              <a:latin typeface="Trebuchet MS" pitchFamily="34" charset="0"/>
            </a:endParaRPr>
          </a:p>
          <a:p>
            <a:pPr lvl="0"/>
            <a:r>
              <a:rPr lang="en-US" u="sng" dirty="0" smtClean="0">
                <a:solidFill>
                  <a:srgbClr val="3861AA"/>
                </a:solidFill>
                <a:latin typeface="Trebuchet MS" pitchFamily="34" charset="0"/>
              </a:rPr>
              <a:t>Additional info/Related information</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Any additional information or related information that could be useful to understand how to use the service. </a:t>
            </a:r>
          </a:p>
          <a:p>
            <a:pPr lvl="0"/>
            <a:endParaRPr lang="en-US" dirty="0" smtClean="0">
              <a:solidFill>
                <a:srgbClr val="3861AA"/>
              </a:solidFill>
              <a:latin typeface="Trebuchet MS" pitchFamily="34" charset="0"/>
            </a:endParaRPr>
          </a:p>
          <a:p>
            <a:pPr lvl="0"/>
            <a:r>
              <a:rPr lang="en-US" dirty="0" smtClean="0">
                <a:solidFill>
                  <a:srgbClr val="3861AA"/>
                </a:solidFill>
                <a:latin typeface="Trebuchet MS" pitchFamily="34" charset="0"/>
              </a:rPr>
              <a:t>This information will be displayed on the portal.</a:t>
            </a:r>
          </a:p>
          <a:p>
            <a:pPr lvl="0"/>
            <a:endParaRPr lang="en-US" dirty="0" smtClean="0">
              <a:solidFill>
                <a:srgbClr val="3861AA"/>
              </a:solidFill>
              <a:latin typeface="Trebuchet MS" pitchFamily="34" charset="0"/>
            </a:endParaRPr>
          </a:p>
          <a:p>
            <a:r>
              <a:rPr lang="en-US" i="1" dirty="0" smtClean="0">
                <a:solidFill>
                  <a:srgbClr val="C00000"/>
                </a:solidFill>
                <a:latin typeface="Trebuchet MS" pitchFamily="34" charset="0"/>
              </a:rPr>
              <a:t>Only use this fields if you do not have this information available in a link. (see links below).</a:t>
            </a:r>
            <a:endParaRPr lang="en-US" dirty="0" smtClean="0">
              <a:solidFill>
                <a:srgbClr val="C00000"/>
              </a:solidFill>
              <a:latin typeface="Trebuchet MS" pitchFamily="34" charset="0"/>
            </a:endParaRPr>
          </a:p>
          <a:p>
            <a:endParaRPr lang="en-US" dirty="0"/>
          </a:p>
        </p:txBody>
      </p:sp>
      <p:pic>
        <p:nvPicPr>
          <p:cNvPr id="4" name="Picture 3" descr="csc-service-element-specificdata.PNG"/>
          <p:cNvPicPr/>
          <p:nvPr/>
        </p:nvPicPr>
        <p:blipFill>
          <a:blip r:embed="rId3" cstate="print"/>
          <a:stretch>
            <a:fillRect/>
          </a:stretch>
        </p:blipFill>
        <p:spPr>
          <a:xfrm>
            <a:off x="3937780" y="1743497"/>
            <a:ext cx="5233516" cy="4165983"/>
          </a:xfrm>
          <a:prstGeom prst="rect">
            <a:avLst/>
          </a:prstGeom>
        </p:spPr>
      </p:pic>
      <p:sp>
        <p:nvSpPr>
          <p:cNvPr id="5" name="Rectangle 4"/>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54585" y="1050873"/>
            <a:ext cx="4667540" cy="3724096"/>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quality information</a:t>
            </a:r>
            <a:endParaRPr lang="en-US" sz="2000" dirty="0" smtClean="0">
              <a:solidFill>
                <a:srgbClr val="3861AA"/>
              </a:solidFill>
              <a:latin typeface="Trebuchet MS" pitchFamily="34" charset="0"/>
            </a:endParaRPr>
          </a:p>
          <a:p>
            <a:endParaRPr lang="en-US" dirty="0" smtClean="0">
              <a:latin typeface="Trebuchet MS" pitchFamily="34" charset="0"/>
            </a:endParaRPr>
          </a:p>
          <a:p>
            <a:pPr lvl="0"/>
            <a:r>
              <a:rPr lang="en-US" u="sng" dirty="0" smtClean="0">
                <a:solidFill>
                  <a:srgbClr val="3861AA"/>
                </a:solidFill>
                <a:latin typeface="Trebuchet MS" pitchFamily="34" charset="0"/>
              </a:rPr>
              <a:t>Capacities</a:t>
            </a:r>
            <a:r>
              <a:rPr lang="en-US" dirty="0" smtClean="0">
                <a:solidFill>
                  <a:srgbClr val="3861AA"/>
                </a:solidFill>
                <a:latin typeface="Trebuchet MS" pitchFamily="34" charset="0"/>
              </a:rPr>
              <a:t> (optional)</a:t>
            </a:r>
            <a:br>
              <a:rPr lang="en-US" dirty="0" smtClean="0">
                <a:solidFill>
                  <a:srgbClr val="3861AA"/>
                </a:solidFill>
                <a:latin typeface="Trebuchet MS" pitchFamily="34" charset="0"/>
              </a:rPr>
            </a:br>
            <a:r>
              <a:rPr lang="en-US" dirty="0" smtClean="0">
                <a:solidFill>
                  <a:srgbClr val="3861AA"/>
                </a:solidFill>
                <a:latin typeface="Trebuchet MS" pitchFamily="34" charset="0"/>
              </a:rPr>
              <a:t>Indicate the number of resources you have available for this service. How many are you offering? For example, how many floating licenses do you have? How many single rooms or double rooms do you have? Anything that can be counted.</a:t>
            </a:r>
          </a:p>
          <a:p>
            <a:pPr lvl="0"/>
            <a:endParaRPr lang="en-US" dirty="0" smtClean="0">
              <a:solidFill>
                <a:srgbClr val="3861AA"/>
              </a:solidFill>
              <a:latin typeface="Trebuchet MS" pitchFamily="34" charset="0"/>
            </a:endParaRPr>
          </a:p>
          <a:p>
            <a:r>
              <a:rPr lang="en-US" b="1" dirty="0" smtClean="0">
                <a:latin typeface="Trebuchet MS" pitchFamily="34" charset="0"/>
              </a:rPr>
              <a:t/>
            </a:r>
            <a:br>
              <a:rPr lang="en-US" b="1" dirty="0" smtClean="0">
                <a:latin typeface="Trebuchet MS" pitchFamily="34" charset="0"/>
              </a:rPr>
            </a:br>
            <a:r>
              <a:rPr lang="en-US" b="1" dirty="0" smtClean="0">
                <a:latin typeface="Trebuchet MS" pitchFamily="34" charset="0"/>
              </a:rPr>
              <a:t> </a:t>
            </a:r>
            <a:endParaRPr lang="en-US" dirty="0" smtClean="0">
              <a:latin typeface="Trebuchet MS" pitchFamily="34" charset="0"/>
            </a:endParaRPr>
          </a:p>
          <a:p>
            <a:endParaRPr lang="en-US" dirty="0"/>
          </a:p>
        </p:txBody>
      </p:sp>
      <p:pic>
        <p:nvPicPr>
          <p:cNvPr id="4" name="Picture 3" descr="csc-service-element-quality.PNG"/>
          <p:cNvPicPr/>
          <p:nvPr/>
        </p:nvPicPr>
        <p:blipFill>
          <a:blip r:embed="rId3" cstate="print"/>
          <a:stretch>
            <a:fillRect/>
          </a:stretch>
        </p:blipFill>
        <p:spPr>
          <a:xfrm>
            <a:off x="5068437" y="1015569"/>
            <a:ext cx="4075563" cy="2601088"/>
          </a:xfrm>
          <a:prstGeom prst="rect">
            <a:avLst/>
          </a:prstGeom>
        </p:spPr>
      </p:pic>
      <p:sp>
        <p:nvSpPr>
          <p:cNvPr id="5" name="Rectangle 4"/>
          <p:cNvSpPr/>
          <p:nvPr/>
        </p:nvSpPr>
        <p:spPr>
          <a:xfrm>
            <a:off x="0" y="0"/>
            <a:ext cx="8229600"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
        <p:nvSpPr>
          <p:cNvPr id="7" name="TextBox 6"/>
          <p:cNvSpPr txBox="1"/>
          <p:nvPr/>
        </p:nvSpPr>
        <p:spPr>
          <a:xfrm>
            <a:off x="40944" y="3971494"/>
            <a:ext cx="8918917" cy="2031325"/>
          </a:xfrm>
          <a:prstGeom prst="rect">
            <a:avLst/>
          </a:prstGeom>
          <a:noFill/>
        </p:spPr>
        <p:txBody>
          <a:bodyPr wrap="square" rtlCol="0">
            <a:spAutoFit/>
          </a:bodyPr>
          <a:lstStyle/>
          <a:p>
            <a:pPr lvl="0"/>
            <a:r>
              <a:rPr lang="en-US" u="sng" dirty="0" smtClean="0">
                <a:solidFill>
                  <a:srgbClr val="3861AA"/>
                </a:solidFill>
                <a:latin typeface="Trebuchet MS" pitchFamily="34" charset="0"/>
              </a:rPr>
              <a:t>Performance</a:t>
            </a:r>
            <a:r>
              <a:rPr lang="en-US" dirty="0" smtClean="0">
                <a:solidFill>
                  <a:srgbClr val="3861AA"/>
                </a:solidFill>
                <a:latin typeface="Trebuchet MS" pitchFamily="34" charset="0"/>
              </a:rPr>
              <a:t> (optional)</a:t>
            </a:r>
            <a:br>
              <a:rPr lang="en-US" dirty="0" smtClean="0">
                <a:solidFill>
                  <a:srgbClr val="3861AA"/>
                </a:solidFill>
                <a:latin typeface="Trebuchet MS" pitchFamily="34" charset="0"/>
              </a:rPr>
            </a:br>
            <a:r>
              <a:rPr lang="en-US" dirty="0" smtClean="0">
                <a:solidFill>
                  <a:srgbClr val="3861AA"/>
                </a:solidFill>
                <a:latin typeface="Trebuchet MS" pitchFamily="34" charset="0"/>
              </a:rPr>
              <a:t>Only put what you want people to see related to performance. For example, access card made within 4 working hours.</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Others</a:t>
            </a:r>
            <a:r>
              <a:rPr lang="en-US" dirty="0" smtClean="0">
                <a:solidFill>
                  <a:srgbClr val="3861AA"/>
                </a:solidFill>
                <a:latin typeface="Trebuchet MS" pitchFamily="34" charset="0"/>
              </a:rPr>
              <a:t> (optional)</a:t>
            </a:r>
            <a:br>
              <a:rPr lang="en-US" dirty="0" smtClean="0">
                <a:solidFill>
                  <a:srgbClr val="3861AA"/>
                </a:solidFill>
                <a:latin typeface="Trebuchet MS" pitchFamily="34" charset="0"/>
              </a:rPr>
            </a:br>
            <a:r>
              <a:rPr lang="en-US" dirty="0" smtClean="0">
                <a:solidFill>
                  <a:srgbClr val="3861AA"/>
                </a:solidFill>
                <a:latin typeface="Trebuchet MS" pitchFamily="34" charset="0"/>
              </a:rPr>
              <a:t>Anything specific about the quality of a service. It has to be measurable.</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1282889"/>
            <a:ext cx="7709935" cy="2523768"/>
          </a:xfrm>
          <a:prstGeom prst="rect">
            <a:avLst/>
          </a:prstGeom>
          <a:noFill/>
        </p:spPr>
        <p:txBody>
          <a:bodyPr wrap="square" rtlCol="0">
            <a:spAutoFit/>
          </a:bodyPr>
          <a:lstStyle/>
          <a:p>
            <a:r>
              <a:rPr lang="en-US" sz="2000" b="1" u="sng" dirty="0" smtClean="0">
                <a:solidFill>
                  <a:srgbClr val="3861AA"/>
                </a:solidFill>
                <a:latin typeface="Trebuchet MS" pitchFamily="34" charset="0"/>
              </a:rPr>
              <a:t>Contacts</a:t>
            </a:r>
            <a:endParaRPr lang="en-US" sz="2000" dirty="0" smtClean="0">
              <a:solidFill>
                <a:srgbClr val="3861AA"/>
              </a:solidFill>
              <a:latin typeface="Trebuchet MS" pitchFamily="34" charset="0"/>
            </a:endParaRPr>
          </a:p>
          <a:p>
            <a:endParaRPr lang="en-US" sz="1200" u="sng" dirty="0" smtClean="0">
              <a:latin typeface="Trebuchet MS" pitchFamily="34" charset="0"/>
            </a:endParaRPr>
          </a:p>
          <a:p>
            <a:r>
              <a:rPr lang="en-US" u="sng" dirty="0" smtClean="0">
                <a:solidFill>
                  <a:srgbClr val="3861AA"/>
                </a:solidFill>
                <a:latin typeface="Trebuchet MS" pitchFamily="34" charset="0"/>
              </a:rPr>
              <a:t>Contact information</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The service desk will be the contact entry point for all services. </a:t>
            </a:r>
            <a:br>
              <a:rPr lang="en-US" dirty="0" smtClean="0">
                <a:solidFill>
                  <a:srgbClr val="3861AA"/>
                </a:solidFill>
                <a:latin typeface="Trebuchet MS" pitchFamily="34" charset="0"/>
              </a:rPr>
            </a:br>
            <a:r>
              <a:rPr lang="en-US" dirty="0" smtClean="0">
                <a:solidFill>
                  <a:srgbClr val="3861AA"/>
                </a:solidFill>
                <a:latin typeface="Trebuchet MS" pitchFamily="34" charset="0"/>
              </a:rPr>
              <a:t>Provide any other contact information if your service has a specific contact point that you would like to expose to everybody at CERN. </a:t>
            </a:r>
            <a:r>
              <a:rPr lang="en-US" sz="1200" dirty="0" smtClean="0"/>
              <a:t/>
            </a:r>
            <a:br>
              <a:rPr lang="en-US" sz="1200" dirty="0" smtClean="0"/>
            </a:br>
            <a:endParaRPr lang="en-US" sz="1200" dirty="0" smtClean="0"/>
          </a:p>
          <a:p>
            <a:endParaRPr lang="en-US" sz="1200" dirty="0" smtClean="0"/>
          </a:p>
          <a:p>
            <a:endParaRPr lang="en-US" sz="1200" dirty="0" smtClean="0"/>
          </a:p>
          <a:p>
            <a:endParaRPr lang="en-US" dirty="0"/>
          </a:p>
        </p:txBody>
      </p:sp>
      <p:pic>
        <p:nvPicPr>
          <p:cNvPr id="4" name="Picture 3" descr="csc-service-element-contacts.PNG"/>
          <p:cNvPicPr/>
          <p:nvPr/>
        </p:nvPicPr>
        <p:blipFill>
          <a:blip r:embed="rId3" cstate="print"/>
          <a:stretch>
            <a:fillRect/>
          </a:stretch>
        </p:blipFill>
        <p:spPr>
          <a:xfrm>
            <a:off x="388961" y="3207275"/>
            <a:ext cx="8562083" cy="1337429"/>
          </a:xfrm>
          <a:prstGeom prst="rect">
            <a:avLst/>
          </a:prstGeom>
        </p:spPr>
      </p:pic>
      <p:sp>
        <p:nvSpPr>
          <p:cNvPr id="7" name="Rectangle 6"/>
          <p:cNvSpPr/>
          <p:nvPr/>
        </p:nvSpPr>
        <p:spPr>
          <a:xfrm>
            <a:off x="0" y="0"/>
            <a:ext cx="8243248"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668744" y="968986"/>
            <a:ext cx="7709935" cy="2062103"/>
          </a:xfrm>
          <a:prstGeom prst="rect">
            <a:avLst/>
          </a:prstGeom>
          <a:noFill/>
        </p:spPr>
        <p:txBody>
          <a:bodyPr wrap="square" rtlCol="0">
            <a:spAutoFit/>
          </a:bodyPr>
          <a:lstStyle/>
          <a:p>
            <a:r>
              <a:rPr lang="en-US" sz="2000" b="1" u="sng" dirty="0" smtClean="0">
                <a:solidFill>
                  <a:srgbClr val="3861AA"/>
                </a:solidFill>
                <a:latin typeface="Trebuchet MS" pitchFamily="34" charset="0"/>
              </a:rPr>
              <a:t>Schedules</a:t>
            </a:r>
          </a:p>
          <a:p>
            <a:endParaRPr lang="en-US" b="1" u="sng" dirty="0" smtClean="0">
              <a:solidFill>
                <a:srgbClr val="3861AA"/>
              </a:solidFill>
              <a:latin typeface="Trebuchet MS" pitchFamily="34" charset="0"/>
            </a:endParaRPr>
          </a:p>
          <a:p>
            <a:r>
              <a:rPr lang="en-US" dirty="0" smtClean="0">
                <a:solidFill>
                  <a:srgbClr val="3861AA"/>
                </a:solidFill>
                <a:latin typeface="Trebuchet MS" pitchFamily="34" charset="0"/>
              </a:rPr>
              <a:t>You can have multiple lines to compose a single schedule.. If you need to enter different hours for Sunday and Holidays, you can enter two different lines for these two days.</a:t>
            </a:r>
          </a:p>
          <a:p>
            <a:endParaRPr lang="en-US" dirty="0" smtClean="0">
              <a:solidFill>
                <a:srgbClr val="3861AA"/>
              </a:solidFill>
              <a:latin typeface="Trebuchet MS" pitchFamily="34" charset="0"/>
            </a:endParaRPr>
          </a:p>
          <a:p>
            <a:endParaRPr lang="en-US" dirty="0">
              <a:solidFill>
                <a:srgbClr val="3861AA"/>
              </a:solidFill>
            </a:endParaRPr>
          </a:p>
        </p:txBody>
      </p:sp>
      <p:pic>
        <p:nvPicPr>
          <p:cNvPr id="4" name="Picture 3" descr="csc-service-element-schedules.PNG"/>
          <p:cNvPicPr/>
          <p:nvPr/>
        </p:nvPicPr>
        <p:blipFill>
          <a:blip r:embed="rId3" cstate="print"/>
          <a:stretch>
            <a:fillRect/>
          </a:stretch>
        </p:blipFill>
        <p:spPr>
          <a:xfrm>
            <a:off x="678975" y="2948447"/>
            <a:ext cx="8165705" cy="2346884"/>
          </a:xfrm>
          <a:prstGeom prst="rect">
            <a:avLst/>
          </a:prstGeom>
        </p:spPr>
      </p:pic>
      <p:sp>
        <p:nvSpPr>
          <p:cNvPr id="5" name="Rectangle 4"/>
          <p:cNvSpPr/>
          <p:nvPr/>
        </p:nvSpPr>
        <p:spPr>
          <a:xfrm>
            <a:off x="0" y="0"/>
            <a:ext cx="8256895"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09432" y="1241946"/>
            <a:ext cx="7709935" cy="1231106"/>
          </a:xfrm>
          <a:prstGeom prst="rect">
            <a:avLst/>
          </a:prstGeom>
          <a:noFill/>
        </p:spPr>
        <p:txBody>
          <a:bodyPr wrap="square" rtlCol="0">
            <a:spAutoFit/>
          </a:bodyPr>
          <a:lstStyle/>
          <a:p>
            <a:r>
              <a:rPr lang="en-US" sz="2000" b="1" u="sng" dirty="0" smtClean="0">
                <a:solidFill>
                  <a:srgbClr val="3861AA"/>
                </a:solidFill>
                <a:latin typeface="Trebuchet MS" pitchFamily="34" charset="0"/>
              </a:rPr>
              <a:t>Schedules</a:t>
            </a:r>
          </a:p>
          <a:p>
            <a:endParaRPr lang="en-US" b="1" u="sng" dirty="0" smtClean="0">
              <a:solidFill>
                <a:srgbClr val="3861AA"/>
              </a:solidFill>
              <a:latin typeface="Trebuchet MS" pitchFamily="34" charset="0"/>
            </a:endParaRPr>
          </a:p>
          <a:p>
            <a:endParaRPr lang="en-US" dirty="0" smtClean="0">
              <a:solidFill>
                <a:srgbClr val="3861AA"/>
              </a:solidFill>
              <a:latin typeface="Trebuchet MS" pitchFamily="34" charset="0"/>
            </a:endParaRPr>
          </a:p>
          <a:p>
            <a:endParaRPr lang="en-US" dirty="0">
              <a:solidFill>
                <a:srgbClr val="3861AA"/>
              </a:solidFill>
            </a:endParaRPr>
          </a:p>
        </p:txBody>
      </p:sp>
      <p:sp>
        <p:nvSpPr>
          <p:cNvPr id="5" name="Rectangle 4"/>
          <p:cNvSpPr/>
          <p:nvPr/>
        </p:nvSpPr>
        <p:spPr>
          <a:xfrm>
            <a:off x="0" y="0"/>
            <a:ext cx="8256895"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
        <p:nvSpPr>
          <p:cNvPr id="7" name="TextBox 6"/>
          <p:cNvSpPr txBox="1"/>
          <p:nvPr/>
        </p:nvSpPr>
        <p:spPr>
          <a:xfrm>
            <a:off x="409438" y="1937963"/>
            <a:ext cx="7560862" cy="3416320"/>
          </a:xfrm>
          <a:prstGeom prst="rect">
            <a:avLst/>
          </a:prstGeom>
          <a:noFill/>
        </p:spPr>
        <p:txBody>
          <a:bodyPr wrap="square" rtlCol="0">
            <a:spAutoFit/>
          </a:bodyPr>
          <a:lstStyle/>
          <a:p>
            <a:pPr lvl="0"/>
            <a:r>
              <a:rPr lang="en-US" u="sng" dirty="0" smtClean="0">
                <a:solidFill>
                  <a:srgbClr val="3861AA"/>
                </a:solidFill>
                <a:latin typeface="Trebuchet MS" pitchFamily="34" charset="0"/>
              </a:rPr>
              <a:t>Operational time/Opening hours</a:t>
            </a:r>
            <a:r>
              <a:rPr lang="en-US" dirty="0" smtClean="0">
                <a:solidFill>
                  <a:srgbClr val="3861AA"/>
                </a:solidFill>
                <a:latin typeface="Trebuchet MS" pitchFamily="34" charset="0"/>
              </a:rPr>
              <a:t> (mandatory)</a:t>
            </a:r>
          </a:p>
          <a:p>
            <a:r>
              <a:rPr lang="en-US" dirty="0" smtClean="0">
                <a:solidFill>
                  <a:srgbClr val="3861AA"/>
                </a:solidFill>
                <a:latin typeface="Trebuchet MS" pitchFamily="34" charset="0"/>
              </a:rPr>
              <a:t>When is the service normally running? For example an application service is running 24 hours a day.</a:t>
            </a:r>
          </a:p>
          <a:p>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Service Time</a:t>
            </a:r>
            <a:r>
              <a:rPr lang="en-US" dirty="0" smtClean="0">
                <a:solidFill>
                  <a:srgbClr val="3861AA"/>
                </a:solidFill>
                <a:latin typeface="Trebuchet MS" pitchFamily="34" charset="0"/>
              </a:rPr>
              <a:t> (mandatory)</a:t>
            </a:r>
            <a:br>
              <a:rPr lang="en-US" dirty="0" smtClean="0">
                <a:solidFill>
                  <a:srgbClr val="3861AA"/>
                </a:solidFill>
                <a:latin typeface="Trebuchet MS" pitchFamily="34" charset="0"/>
              </a:rPr>
            </a:br>
            <a:r>
              <a:rPr lang="en-US" dirty="0" smtClean="0">
                <a:solidFill>
                  <a:srgbClr val="3861AA"/>
                </a:solidFill>
                <a:latin typeface="Trebuchet MS" pitchFamily="34" charset="0"/>
              </a:rPr>
              <a:t>Is when quality and performance are measured ,when the service is running. Quality of the service is guaranteed.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Support Time</a:t>
            </a:r>
            <a:r>
              <a:rPr lang="en-US" dirty="0" smtClean="0">
                <a:solidFill>
                  <a:srgbClr val="3861AA"/>
                </a:solidFill>
                <a:latin typeface="Trebuchet MS" pitchFamily="34" charset="0"/>
              </a:rPr>
              <a:t> (mandatory)</a:t>
            </a:r>
            <a:br>
              <a:rPr lang="en-US" dirty="0" smtClean="0">
                <a:solidFill>
                  <a:srgbClr val="3861AA"/>
                </a:solidFill>
                <a:latin typeface="Trebuchet MS" pitchFamily="34" charset="0"/>
              </a:rPr>
            </a:br>
            <a:r>
              <a:rPr lang="en-US" dirty="0" smtClean="0">
                <a:solidFill>
                  <a:srgbClr val="3861AA"/>
                </a:solidFill>
                <a:latin typeface="Trebuchet MS" pitchFamily="34" charset="0"/>
              </a:rPr>
              <a:t>When support is available on all levels to attend to requests. For example from 8.30 to 17.30.</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618698" y="898469"/>
            <a:ext cx="8525302" cy="4178490"/>
          </a:xfrm>
        </p:spPr>
        <p:txBody>
          <a:bodyPr/>
          <a:lstStyle/>
          <a:p>
            <a:pPr algn="l"/>
            <a:r>
              <a:rPr lang="en-US" sz="1800" dirty="0" smtClean="0"/>
              <a:t>As a Service Manager, your main role is to maintain the catalogue structure and to update the information relevant to the Service area level. </a:t>
            </a:r>
          </a:p>
          <a:p>
            <a:pPr algn="l"/>
            <a:endParaRPr lang="en-US" sz="1800" dirty="0" smtClean="0"/>
          </a:p>
          <a:p>
            <a:pPr algn="l"/>
            <a:r>
              <a:rPr lang="en-US" sz="1800" dirty="0" smtClean="0"/>
              <a:t>The Element search will provide you with the list of all elements, you may want to filter by type.</a:t>
            </a:r>
            <a:r>
              <a:rPr lang="en-US" dirty="0" smtClean="0"/>
              <a:t/>
            </a:r>
            <a:br>
              <a:rPr lang="en-US" dirty="0" smtClean="0"/>
            </a:br>
            <a:r>
              <a:rPr lang="en-US" dirty="0" smtClean="0"/>
              <a:t/>
            </a:r>
            <a:br>
              <a:rPr lang="en-US" dirty="0" smtClean="0"/>
            </a:br>
            <a:endParaRPr lang="en-US" dirty="0" smtClean="0"/>
          </a:p>
          <a:p>
            <a:endParaRPr lang="en-US" dirty="0"/>
          </a:p>
        </p:txBody>
      </p:sp>
      <p:pic>
        <p:nvPicPr>
          <p:cNvPr id="5" name="Picture 4" descr="service_area_overview.png"/>
          <p:cNvPicPr/>
          <p:nvPr/>
        </p:nvPicPr>
        <p:blipFill>
          <a:blip r:embed="rId3" cstate="print"/>
          <a:stretch>
            <a:fillRect/>
          </a:stretch>
        </p:blipFill>
        <p:spPr>
          <a:xfrm>
            <a:off x="504965" y="2661305"/>
            <a:ext cx="8420669" cy="3480179"/>
          </a:xfrm>
          <a:prstGeom prst="rect">
            <a:avLst/>
          </a:prstGeom>
        </p:spPr>
      </p:pic>
      <p:sp>
        <p:nvSpPr>
          <p:cNvPr id="6" name="Rectangle 5"/>
          <p:cNvSpPr/>
          <p:nvPr/>
        </p:nvSpPr>
        <p:spPr>
          <a:xfrm>
            <a:off x="232016" y="109183"/>
            <a:ext cx="8175009" cy="584775"/>
          </a:xfrm>
          <a:prstGeom prst="rect">
            <a:avLst/>
          </a:prstGeom>
        </p:spPr>
        <p:txBody>
          <a:bodyPr wrap="square">
            <a:spAutoFit/>
          </a:bodyPr>
          <a:lstStyle/>
          <a:p>
            <a:pPr algn="ctr"/>
            <a:r>
              <a:rPr lang="en-US" sz="3200" b="1" dirty="0" smtClean="0">
                <a:solidFill>
                  <a:schemeClr val="bg1"/>
                </a:solidFill>
                <a:latin typeface="Trebuchet MS" pitchFamily="34" charset="0"/>
              </a:rPr>
              <a:t>You are Service Catalogue Manager</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7" name="TextBox 6"/>
          <p:cNvSpPr txBox="1"/>
          <p:nvPr/>
        </p:nvSpPr>
        <p:spPr>
          <a:xfrm>
            <a:off x="313900" y="1050876"/>
            <a:ext cx="8461610" cy="707886"/>
          </a:xfrm>
          <a:prstGeom prst="rect">
            <a:avLst/>
          </a:prstGeom>
          <a:noFill/>
        </p:spPr>
        <p:txBody>
          <a:bodyPr wrap="square" rtlCol="0">
            <a:spAutoFit/>
          </a:bodyPr>
          <a:lstStyle/>
          <a:p>
            <a:r>
              <a:rPr lang="en-US" sz="2000" b="1" u="sng" dirty="0" smtClean="0">
                <a:solidFill>
                  <a:srgbClr val="3861AA"/>
                </a:solidFill>
                <a:latin typeface="Trebuchet MS" pitchFamily="34" charset="0"/>
              </a:rPr>
              <a:t>Process information</a:t>
            </a:r>
            <a:endParaRPr lang="en-US" sz="2000" dirty="0" smtClean="0">
              <a:solidFill>
                <a:srgbClr val="3861AA"/>
              </a:solidFill>
              <a:latin typeface="Trebuchet MS" pitchFamily="34" charset="0"/>
            </a:endParaRPr>
          </a:p>
          <a:p>
            <a:endParaRPr lang="en-US" sz="2000" dirty="0">
              <a:solidFill>
                <a:srgbClr val="3861AA"/>
              </a:solidFill>
            </a:endParaRPr>
          </a:p>
        </p:txBody>
      </p:sp>
      <p:sp>
        <p:nvSpPr>
          <p:cNvPr id="8" name="TextBox 7"/>
          <p:cNvSpPr txBox="1"/>
          <p:nvPr/>
        </p:nvSpPr>
        <p:spPr>
          <a:xfrm>
            <a:off x="300241" y="1651370"/>
            <a:ext cx="7833185" cy="4524315"/>
          </a:xfrm>
          <a:prstGeom prst="rect">
            <a:avLst/>
          </a:prstGeom>
          <a:noFill/>
        </p:spPr>
        <p:txBody>
          <a:bodyPr wrap="square" rtlCol="0">
            <a:spAutoFit/>
          </a:bodyPr>
          <a:lstStyle/>
          <a:p>
            <a:pPr lvl="0"/>
            <a:r>
              <a:rPr lang="en-US" u="sng" dirty="0" smtClean="0">
                <a:solidFill>
                  <a:srgbClr val="3861AA"/>
                </a:solidFill>
                <a:latin typeface="Trebuchet MS" pitchFamily="34" charset="0"/>
              </a:rPr>
              <a:t>User </a:t>
            </a:r>
            <a:r>
              <a:rPr lang="en-US" u="sng" dirty="0" err="1" smtClean="0">
                <a:solidFill>
                  <a:srgbClr val="3861AA"/>
                </a:solidFill>
                <a:latin typeface="Trebuchet MS" pitchFamily="34" charset="0"/>
              </a:rPr>
              <a:t>Egroup</a:t>
            </a:r>
            <a:r>
              <a:rPr lang="en-US" dirty="0" smtClean="0">
                <a:solidFill>
                  <a:srgbClr val="3861AA"/>
                </a:solidFill>
                <a:latin typeface="Trebuchet MS" pitchFamily="34" charset="0"/>
              </a:rPr>
              <a:t> (for future use)</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Has secondary users</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You need to answer ‘Yes’ or ‘No’. </a:t>
            </a:r>
            <a:br>
              <a:rPr lang="en-US" dirty="0" smtClean="0">
                <a:solidFill>
                  <a:srgbClr val="3861AA"/>
                </a:solidFill>
                <a:latin typeface="Trebuchet MS" pitchFamily="34" charset="0"/>
              </a:rPr>
            </a:br>
            <a:r>
              <a:rPr lang="en-US" i="1" dirty="0" smtClean="0">
                <a:solidFill>
                  <a:srgbClr val="3861AA"/>
                </a:solidFill>
                <a:latin typeface="Trebuchet MS" pitchFamily="34" charset="0"/>
              </a:rPr>
              <a:t>Note that the right half of the image shows up only if YES activated</a:t>
            </a:r>
          </a:p>
          <a:p>
            <a:pPr lvl="0"/>
            <a:endParaRPr lang="en-US"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endParaRPr lang="en-US" u="sng" dirty="0" smtClean="0">
              <a:solidFill>
                <a:srgbClr val="3861AA"/>
              </a:solidFill>
              <a:latin typeface="Trebuchet MS" pitchFamily="34" charset="0"/>
            </a:endParaRPr>
          </a:p>
          <a:p>
            <a:pPr lvl="0"/>
            <a:r>
              <a:rPr lang="en-US" u="sng" dirty="0" smtClean="0">
                <a:solidFill>
                  <a:srgbClr val="3861AA"/>
                </a:solidFill>
                <a:latin typeface="Trebuchet MS" pitchFamily="34" charset="0"/>
              </a:rPr>
              <a:t>Primary users are allowed to Request for</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Here you can explicitly state what your primary users can ask for. List of all known occurring requests.</a:t>
            </a:r>
          </a:p>
          <a:p>
            <a:endParaRPr lang="en-US" dirty="0">
              <a:solidFill>
                <a:srgbClr val="3861AA"/>
              </a:solidFill>
              <a:latin typeface="Trebuchet MS" pitchFamily="34" charset="0"/>
            </a:endParaRPr>
          </a:p>
        </p:txBody>
      </p:sp>
      <p:pic>
        <p:nvPicPr>
          <p:cNvPr id="9" name="Picture 8" descr="csc-service-element-process.PNG"/>
          <p:cNvPicPr/>
          <p:nvPr/>
        </p:nvPicPr>
        <p:blipFill>
          <a:blip r:embed="rId3" cstate="print"/>
          <a:stretch>
            <a:fillRect/>
          </a:stretch>
        </p:blipFill>
        <p:spPr>
          <a:xfrm>
            <a:off x="746931" y="3027838"/>
            <a:ext cx="7086884" cy="1781170"/>
          </a:xfrm>
          <a:prstGeom prst="rect">
            <a:avLst/>
          </a:prstGeom>
        </p:spPr>
      </p:pic>
      <p:sp>
        <p:nvSpPr>
          <p:cNvPr id="10" name="Rectangle 9"/>
          <p:cNvSpPr/>
          <p:nvPr/>
        </p:nvSpPr>
        <p:spPr>
          <a:xfrm>
            <a:off x="0" y="0"/>
            <a:ext cx="8215951"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7" name="TextBox 6"/>
          <p:cNvSpPr txBox="1"/>
          <p:nvPr/>
        </p:nvSpPr>
        <p:spPr>
          <a:xfrm>
            <a:off x="313900" y="900748"/>
            <a:ext cx="8461610" cy="707886"/>
          </a:xfrm>
          <a:prstGeom prst="rect">
            <a:avLst/>
          </a:prstGeom>
          <a:noFill/>
        </p:spPr>
        <p:txBody>
          <a:bodyPr wrap="square" rtlCol="0">
            <a:spAutoFit/>
          </a:bodyPr>
          <a:lstStyle/>
          <a:p>
            <a:r>
              <a:rPr lang="en-US" sz="2000" b="1" u="sng" dirty="0" smtClean="0">
                <a:solidFill>
                  <a:srgbClr val="3861AA"/>
                </a:solidFill>
                <a:latin typeface="Trebuchet MS" pitchFamily="34" charset="0"/>
              </a:rPr>
              <a:t>Process information</a:t>
            </a:r>
            <a:endParaRPr lang="en-US" sz="2000" dirty="0" smtClean="0">
              <a:solidFill>
                <a:srgbClr val="3861AA"/>
              </a:solidFill>
              <a:latin typeface="Trebuchet MS" pitchFamily="34" charset="0"/>
            </a:endParaRPr>
          </a:p>
          <a:p>
            <a:endParaRPr lang="en-US" sz="2000" dirty="0">
              <a:solidFill>
                <a:srgbClr val="3861AA"/>
              </a:solidFill>
            </a:endParaRPr>
          </a:p>
        </p:txBody>
      </p:sp>
      <p:sp>
        <p:nvSpPr>
          <p:cNvPr id="8" name="TextBox 7"/>
          <p:cNvSpPr txBox="1"/>
          <p:nvPr/>
        </p:nvSpPr>
        <p:spPr>
          <a:xfrm>
            <a:off x="382129" y="1514890"/>
            <a:ext cx="8270552" cy="3693319"/>
          </a:xfrm>
          <a:prstGeom prst="rect">
            <a:avLst/>
          </a:prstGeom>
          <a:noFill/>
        </p:spPr>
        <p:txBody>
          <a:bodyPr wrap="square" rtlCol="0">
            <a:spAutoFit/>
          </a:bodyPr>
          <a:lstStyle/>
          <a:p>
            <a:pPr lvl="0"/>
            <a:r>
              <a:rPr lang="en-US" u="sng" dirty="0" smtClean="0">
                <a:solidFill>
                  <a:srgbClr val="3861AA"/>
                </a:solidFill>
                <a:latin typeface="Trebuchet MS" pitchFamily="34" charset="0"/>
              </a:rPr>
              <a:t>Report incident</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You have to decide whether the user is allowed to report an incident on the service or not by answering ‘Yes’ or ‘No’.</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Secondary users Name/DESC</a:t>
            </a:r>
            <a:r>
              <a:rPr lang="en-US" dirty="0" smtClean="0">
                <a:solidFill>
                  <a:srgbClr val="3861AA"/>
                </a:solidFill>
                <a:latin typeface="Trebuchet MS" pitchFamily="34" charset="0"/>
              </a:rPr>
              <a:t> (for future use)</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Secondary users are allowed to request for</a:t>
            </a:r>
            <a:r>
              <a:rPr lang="en-US" dirty="0" smtClean="0">
                <a:solidFill>
                  <a:srgbClr val="3861AA"/>
                </a:solidFill>
                <a:latin typeface="Trebuchet MS" pitchFamily="34" charset="0"/>
              </a:rPr>
              <a:t> </a:t>
            </a:r>
          </a:p>
          <a:p>
            <a:r>
              <a:rPr lang="en-US" dirty="0" smtClean="0">
                <a:solidFill>
                  <a:srgbClr val="3861AA"/>
                </a:solidFill>
                <a:latin typeface="Trebuchet MS" pitchFamily="34" charset="0"/>
              </a:rPr>
              <a:t>Here you can explicitly state what your secondary users can ask for. List of all known occurring requests.</a:t>
            </a:r>
          </a:p>
          <a:p>
            <a:r>
              <a:rPr lang="en-US" dirty="0" smtClean="0">
                <a:solidFill>
                  <a:srgbClr val="3861AA"/>
                </a:solidFill>
                <a:latin typeface="Trebuchet MS" pitchFamily="34" charset="0"/>
              </a:rPr>
              <a:t>The notion of primary and secondary users was explained in the ITIL Service Owner training sessions, remember the example with the bus company, the primary user is the bus driver, the secondary are the bus passengers. </a:t>
            </a:r>
          </a:p>
          <a:p>
            <a:endParaRPr lang="en-US" dirty="0">
              <a:solidFill>
                <a:srgbClr val="3861AA"/>
              </a:solidFill>
              <a:latin typeface="Trebuchet MS" pitchFamily="34" charset="0"/>
            </a:endParaRPr>
          </a:p>
        </p:txBody>
      </p:sp>
      <p:sp>
        <p:nvSpPr>
          <p:cNvPr id="10" name="Rectangle 9"/>
          <p:cNvSpPr/>
          <p:nvPr/>
        </p:nvSpPr>
        <p:spPr>
          <a:xfrm>
            <a:off x="0" y="0"/>
            <a:ext cx="8215951"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245656" y="1187353"/>
            <a:ext cx="7709935" cy="954107"/>
          </a:xfrm>
          <a:prstGeom prst="rect">
            <a:avLst/>
          </a:prstGeom>
          <a:noFill/>
        </p:spPr>
        <p:txBody>
          <a:bodyPr wrap="square" rtlCol="0">
            <a:spAutoFit/>
          </a:bodyPr>
          <a:lstStyle/>
          <a:p>
            <a:r>
              <a:rPr lang="en-US" sz="2000" b="1" u="sng" dirty="0" smtClean="0">
                <a:solidFill>
                  <a:srgbClr val="3861AA"/>
                </a:solidFill>
                <a:latin typeface="Trebuchet MS" pitchFamily="34" charset="0"/>
              </a:rPr>
              <a:t>Roles</a:t>
            </a:r>
            <a:endParaRPr lang="en-US" sz="2000" dirty="0" smtClean="0">
              <a:solidFill>
                <a:srgbClr val="3861AA"/>
              </a:solidFill>
              <a:latin typeface="Trebuchet MS" pitchFamily="34" charset="0"/>
            </a:endParaRPr>
          </a:p>
          <a:p>
            <a:endParaRPr lang="en-US" dirty="0" smtClean="0"/>
          </a:p>
          <a:p>
            <a:endParaRPr lang="en-US" dirty="0"/>
          </a:p>
        </p:txBody>
      </p:sp>
      <p:sp>
        <p:nvSpPr>
          <p:cNvPr id="5" name="TextBox 4"/>
          <p:cNvSpPr txBox="1"/>
          <p:nvPr/>
        </p:nvSpPr>
        <p:spPr>
          <a:xfrm>
            <a:off x="204717" y="1719618"/>
            <a:ext cx="8748214" cy="923330"/>
          </a:xfrm>
          <a:prstGeom prst="rect">
            <a:avLst/>
          </a:prstGeom>
          <a:noFill/>
        </p:spPr>
        <p:txBody>
          <a:bodyPr wrap="square" rtlCol="0">
            <a:spAutoFit/>
          </a:bodyPr>
          <a:lstStyle/>
          <a:p>
            <a:pPr lvl="0"/>
            <a:r>
              <a:rPr lang="en-US" dirty="0" smtClean="0">
                <a:solidFill>
                  <a:srgbClr val="3861AA"/>
                </a:solidFill>
                <a:latin typeface="Trebuchet MS" pitchFamily="34" charset="0"/>
              </a:rPr>
              <a:t>Here you create the customers of your service element level using the roles application.</a:t>
            </a:r>
          </a:p>
          <a:p>
            <a:endParaRPr lang="en-US" dirty="0"/>
          </a:p>
        </p:txBody>
      </p:sp>
      <p:pic>
        <p:nvPicPr>
          <p:cNvPr id="7" name="Picture 6" descr="csc-service-element-roles.PNG"/>
          <p:cNvPicPr/>
          <p:nvPr/>
        </p:nvPicPr>
        <p:blipFill>
          <a:blip r:embed="rId3" cstate="print"/>
          <a:stretch>
            <a:fillRect/>
          </a:stretch>
        </p:blipFill>
        <p:spPr>
          <a:xfrm>
            <a:off x="1470697" y="2457587"/>
            <a:ext cx="6049220" cy="2133898"/>
          </a:xfrm>
          <a:prstGeom prst="rect">
            <a:avLst/>
          </a:prstGeom>
        </p:spPr>
      </p:pic>
      <p:sp>
        <p:nvSpPr>
          <p:cNvPr id="8" name="Rectangle 7"/>
          <p:cNvSpPr/>
          <p:nvPr/>
        </p:nvSpPr>
        <p:spPr>
          <a:xfrm>
            <a:off x="0" y="0"/>
            <a:ext cx="8243247"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382136" y="1105465"/>
            <a:ext cx="7709935" cy="677108"/>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Structure</a:t>
            </a:r>
            <a:endParaRPr lang="en-US" sz="2000" dirty="0" smtClean="0">
              <a:solidFill>
                <a:srgbClr val="3861AA"/>
              </a:solidFill>
              <a:latin typeface="Trebuchet MS" pitchFamily="34" charset="0"/>
            </a:endParaRPr>
          </a:p>
          <a:p>
            <a:endParaRPr lang="en-US" dirty="0"/>
          </a:p>
        </p:txBody>
      </p:sp>
      <p:pic>
        <p:nvPicPr>
          <p:cNvPr id="5" name="Picture 4" descr="csc-service-element-structure.PNG"/>
          <p:cNvPicPr/>
          <p:nvPr/>
        </p:nvPicPr>
        <p:blipFill>
          <a:blip r:embed="rId3" cstate="print"/>
          <a:stretch>
            <a:fillRect/>
          </a:stretch>
        </p:blipFill>
        <p:spPr>
          <a:xfrm>
            <a:off x="474259" y="1460733"/>
            <a:ext cx="6858000" cy="2571750"/>
          </a:xfrm>
          <a:prstGeom prst="rect">
            <a:avLst/>
          </a:prstGeom>
        </p:spPr>
      </p:pic>
      <p:sp>
        <p:nvSpPr>
          <p:cNvPr id="7" name="TextBox 6"/>
          <p:cNvSpPr txBox="1"/>
          <p:nvPr/>
        </p:nvSpPr>
        <p:spPr>
          <a:xfrm>
            <a:off x="436729" y="4107969"/>
            <a:ext cx="8202304" cy="2308324"/>
          </a:xfrm>
          <a:prstGeom prst="rect">
            <a:avLst/>
          </a:prstGeom>
          <a:noFill/>
        </p:spPr>
        <p:txBody>
          <a:bodyPr wrap="square" rtlCol="0">
            <a:spAutoFit/>
          </a:bodyPr>
          <a:lstStyle/>
          <a:p>
            <a:r>
              <a:rPr lang="en-US" dirty="0" smtClean="0">
                <a:solidFill>
                  <a:srgbClr val="3861AA"/>
                </a:solidFill>
                <a:latin typeface="Trebuchet MS" pitchFamily="34" charset="0"/>
              </a:rPr>
              <a:t>Under the “Customer Service” you will find the name of the customer service your service element is attached to.</a:t>
            </a:r>
          </a:p>
          <a:p>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The” Service Element depends on” block lists the customer service(s) and functional service element(s) that are supporting this element</a:t>
            </a:r>
            <a:br>
              <a:rPr lang="en-US" dirty="0" smtClean="0">
                <a:solidFill>
                  <a:srgbClr val="3861AA"/>
                </a:solidFill>
                <a:latin typeface="Trebuchet MS" pitchFamily="34" charset="0"/>
              </a:rPr>
            </a:br>
            <a:r>
              <a:rPr lang="en-US" dirty="0" smtClean="0">
                <a:solidFill>
                  <a:srgbClr val="3861AA"/>
                </a:solidFill>
                <a:latin typeface="Trebuchet MS" pitchFamily="34" charset="0"/>
              </a:rPr>
              <a:t>The Service structure is maintained by the Service Catalogue Managers.</a:t>
            </a:r>
            <a:br>
              <a:rPr lang="en-US" dirty="0" smtClean="0">
                <a:solidFill>
                  <a:srgbClr val="3861AA"/>
                </a:solidFill>
                <a:latin typeface="Trebuchet MS" pitchFamily="34" charset="0"/>
              </a:rPr>
            </a:br>
            <a:r>
              <a:rPr lang="en-US" dirty="0" smtClean="0">
                <a:solidFill>
                  <a:srgbClr val="3861AA"/>
                </a:solidFill>
                <a:latin typeface="Trebuchet MS" pitchFamily="34" charset="0"/>
              </a:rPr>
              <a:t>Contact them for changes to the service structure.</a:t>
            </a:r>
          </a:p>
          <a:p>
            <a:endParaRPr lang="en-US" dirty="0"/>
          </a:p>
        </p:txBody>
      </p:sp>
      <p:sp>
        <p:nvSpPr>
          <p:cNvPr id="8" name="Rectangle 7"/>
          <p:cNvSpPr/>
          <p:nvPr/>
        </p:nvSpPr>
        <p:spPr>
          <a:xfrm>
            <a:off x="0" y="0"/>
            <a:ext cx="8202304"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Element level?</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832505"/>
            <a:ext cx="7709935" cy="1754326"/>
          </a:xfrm>
          <a:prstGeom prst="rect">
            <a:avLst/>
          </a:prstGeom>
          <a:noFill/>
        </p:spPr>
        <p:txBody>
          <a:bodyPr wrap="square" rtlCol="0">
            <a:spAutoFit/>
          </a:bodyPr>
          <a:lstStyle/>
          <a:p>
            <a:r>
              <a:rPr lang="en-US" b="1" dirty="0" smtClean="0"/>
              <a:t/>
            </a:r>
            <a:br>
              <a:rPr lang="en-US" b="1" dirty="0" smtClean="0"/>
            </a:br>
            <a:r>
              <a:rPr lang="en-US" dirty="0" smtClean="0">
                <a:solidFill>
                  <a:srgbClr val="3861AA"/>
                </a:solidFill>
                <a:latin typeface="Trebuchet MS" pitchFamily="34" charset="0"/>
              </a:rPr>
              <a:t>With this role you are responsible to keep the functional elements information up-to-date.</a:t>
            </a:r>
            <a:br>
              <a:rPr lang="en-US" dirty="0" smtClean="0">
                <a:solidFill>
                  <a:srgbClr val="3861AA"/>
                </a:solidFill>
                <a:latin typeface="Trebuchet MS" pitchFamily="34" charset="0"/>
              </a:rPr>
            </a:b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When you connect to the CSC tool this is the overview you will see:</a:t>
            </a:r>
          </a:p>
          <a:p>
            <a:endParaRPr lang="en-US" dirty="0"/>
          </a:p>
        </p:txBody>
      </p:sp>
      <p:pic>
        <p:nvPicPr>
          <p:cNvPr id="8" name="Picture 7" descr="functional_element_overview_editicon.png"/>
          <p:cNvPicPr/>
          <p:nvPr/>
        </p:nvPicPr>
        <p:blipFill>
          <a:blip r:embed="rId3" cstate="print"/>
          <a:stretch>
            <a:fillRect/>
          </a:stretch>
        </p:blipFill>
        <p:spPr>
          <a:xfrm>
            <a:off x="1372097" y="2804105"/>
            <a:ext cx="5362575" cy="2696436"/>
          </a:xfrm>
          <a:prstGeom prst="rect">
            <a:avLst/>
          </a:prstGeom>
        </p:spPr>
      </p:pic>
      <p:sp>
        <p:nvSpPr>
          <p:cNvPr id="9" name="Rectangle 8"/>
          <p:cNvSpPr/>
          <p:nvPr/>
        </p:nvSpPr>
        <p:spPr>
          <a:xfrm>
            <a:off x="1217598" y="187236"/>
            <a:ext cx="6174960" cy="523220"/>
          </a:xfrm>
          <a:prstGeom prst="rect">
            <a:avLst/>
          </a:prstGeom>
        </p:spPr>
        <p:txBody>
          <a:bodyPr wrap="none">
            <a:spAutoFit/>
          </a:bodyPr>
          <a:lstStyle/>
          <a:p>
            <a:r>
              <a:rPr lang="en-US" sz="2800" b="1" dirty="0" smtClean="0">
                <a:solidFill>
                  <a:schemeClr val="bg1"/>
                </a:solidFill>
                <a:latin typeface="Trebuchet MS" pitchFamily="34" charset="0"/>
              </a:rPr>
              <a:t>You are Functional Service Manager</a:t>
            </a:r>
            <a:endParaRPr lang="en-US" sz="2800" dirty="0">
              <a:solidFill>
                <a:schemeClr val="bg1"/>
              </a:solidFill>
              <a:latin typeface="Trebuchet MS"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pic>
        <p:nvPicPr>
          <p:cNvPr id="8" name="Picture 7" descr="functional_service_element_overview_shrunk.png"/>
          <p:cNvPicPr/>
          <p:nvPr/>
        </p:nvPicPr>
        <p:blipFill>
          <a:blip r:embed="rId3" cstate="print"/>
          <a:stretch>
            <a:fillRect/>
          </a:stretch>
        </p:blipFill>
        <p:spPr>
          <a:xfrm>
            <a:off x="2351150" y="909721"/>
            <a:ext cx="4336253" cy="5745726"/>
          </a:xfrm>
          <a:prstGeom prst="rect">
            <a:avLst/>
          </a:prstGeom>
          <a:ln>
            <a:noFill/>
          </a:ln>
        </p:spPr>
      </p:pic>
      <p:sp>
        <p:nvSpPr>
          <p:cNvPr id="9" name="Rectangle 8"/>
          <p:cNvSpPr/>
          <p:nvPr/>
        </p:nvSpPr>
        <p:spPr>
          <a:xfrm>
            <a:off x="0" y="122832"/>
            <a:ext cx="8215952" cy="954107"/>
          </a:xfrm>
          <a:prstGeom prst="rect">
            <a:avLst/>
          </a:prstGeom>
        </p:spPr>
        <p:txBody>
          <a:bodyPr wrap="square">
            <a:spAutoFit/>
          </a:bodyPr>
          <a:lstStyle/>
          <a:p>
            <a:pPr algn="ctr"/>
            <a:r>
              <a:rPr lang="en-US" sz="2800" b="1" dirty="0" smtClean="0">
                <a:solidFill>
                  <a:schemeClr val="bg1"/>
                </a:solidFill>
              </a:rPr>
              <a:t>Overview of the Functional Service page</a:t>
            </a:r>
            <a:br>
              <a:rPr lang="en-US" sz="2800" b="1" dirty="0" smtClean="0">
                <a:solidFill>
                  <a:schemeClr val="bg1"/>
                </a:solidFill>
              </a:rPr>
            </a:br>
            <a:endParaRPr lang="en-US" sz="2800" b="1" dirty="0" smtClean="0">
              <a:solidFill>
                <a:schemeClr val="bg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3677787"/>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 y="0"/>
            <a:ext cx="8202304" cy="1107996"/>
          </a:xfrm>
          <a:prstGeom prst="rect">
            <a:avLst/>
          </a:prstGeom>
          <a:noFill/>
        </p:spPr>
        <p:txBody>
          <a:bodyPr wrap="square" rtlCol="0">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smtClean="0">
              <a:solidFill>
                <a:schemeClr val="bg1"/>
              </a:solidFill>
              <a:latin typeface="Trebuchet MS" pitchFamily="34" charset="0"/>
            </a:endParaRPr>
          </a:p>
          <a:p>
            <a:endParaRPr lang="en-US" dirty="0"/>
          </a:p>
        </p:txBody>
      </p:sp>
      <p:sp>
        <p:nvSpPr>
          <p:cNvPr id="5" name="TextBox 4"/>
          <p:cNvSpPr txBox="1"/>
          <p:nvPr/>
        </p:nvSpPr>
        <p:spPr>
          <a:xfrm>
            <a:off x="177422" y="928029"/>
            <a:ext cx="4244453" cy="3754874"/>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p>
          <a:p>
            <a:endParaRPr lang="en-US" sz="2000" dirty="0" smtClean="0">
              <a:solidFill>
                <a:srgbClr val="3861AA"/>
              </a:solidFill>
              <a:latin typeface="Trebuchet MS" pitchFamily="34" charset="0"/>
            </a:endParaRPr>
          </a:p>
          <a:p>
            <a:pPr lvl="0"/>
            <a:r>
              <a:rPr lang="en-US" u="sng" dirty="0" smtClean="0">
                <a:solidFill>
                  <a:srgbClr val="3861AA"/>
                </a:solidFill>
                <a:latin typeface="Trebuchet MS" pitchFamily="34" charset="0"/>
              </a:rPr>
              <a:t>Element name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unique identifier.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Element type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set only once at the creation of the element.</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Org Unit</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Department, Group and Section Delivering the service. </a:t>
            </a:r>
          </a:p>
          <a:p>
            <a:pPr lvl="0"/>
            <a:endParaRPr lang="en-US" dirty="0" smtClean="0">
              <a:solidFill>
                <a:srgbClr val="3861AA"/>
              </a:solidFill>
              <a:latin typeface="Trebuchet MS" pitchFamily="34" charset="0"/>
            </a:endParaRPr>
          </a:p>
        </p:txBody>
      </p:sp>
      <p:pic>
        <p:nvPicPr>
          <p:cNvPr id="9" name="Picture 8" descr="csc-functional-service-definitions.PNG"/>
          <p:cNvPicPr/>
          <p:nvPr/>
        </p:nvPicPr>
        <p:blipFill>
          <a:blip r:embed="rId3" cstate="print"/>
          <a:stretch>
            <a:fillRect/>
          </a:stretch>
        </p:blipFill>
        <p:spPr>
          <a:xfrm>
            <a:off x="4430405" y="1093064"/>
            <a:ext cx="4454288" cy="3411654"/>
          </a:xfrm>
          <a:prstGeom prst="rect">
            <a:avLst/>
          </a:prstGeom>
        </p:spPr>
      </p:pic>
      <p:sp>
        <p:nvSpPr>
          <p:cNvPr id="7" name="Rectangle 6"/>
          <p:cNvSpPr/>
          <p:nvPr/>
        </p:nvSpPr>
        <p:spPr>
          <a:xfrm>
            <a:off x="170594" y="4489819"/>
            <a:ext cx="7949822" cy="1477328"/>
          </a:xfrm>
          <a:prstGeom prst="rect">
            <a:avLst/>
          </a:prstGeom>
        </p:spPr>
        <p:txBody>
          <a:bodyPr wrap="square">
            <a:spAutoFit/>
          </a:bodyPr>
          <a:lstStyle/>
          <a:p>
            <a:pPr lvl="0"/>
            <a:r>
              <a:rPr lang="en-US" u="sng" dirty="0" smtClean="0">
                <a:solidFill>
                  <a:srgbClr val="3861AA"/>
                </a:solidFill>
                <a:latin typeface="Trebuchet MS" pitchFamily="34" charset="0"/>
              </a:rPr>
              <a:t>Short English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functional element short name as it appears in the portal.</a:t>
            </a:r>
          </a:p>
          <a:p>
            <a:pPr lvl="0"/>
            <a:r>
              <a:rPr lang="en-US" dirty="0" smtClean="0">
                <a:solidFill>
                  <a:srgbClr val="3861AA"/>
                </a:solidFill>
                <a:latin typeface="Trebuchet MS" pitchFamily="34" charset="0"/>
              </a:rPr>
              <a:t> </a:t>
            </a:r>
          </a:p>
          <a:p>
            <a:pPr lvl="0"/>
            <a:r>
              <a:rPr lang="en-US" u="sng" dirty="0" smtClean="0">
                <a:solidFill>
                  <a:srgbClr val="3861AA"/>
                </a:solidFill>
                <a:latin typeface="Trebuchet MS" pitchFamily="34" charset="0"/>
              </a:rPr>
              <a:t>Long English description</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This is the functional element long  name as it appears in the portal.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 y="0"/>
            <a:ext cx="8202304" cy="1107996"/>
          </a:xfrm>
          <a:prstGeom prst="rect">
            <a:avLst/>
          </a:prstGeom>
          <a:noFill/>
        </p:spPr>
        <p:txBody>
          <a:bodyPr wrap="square" rtlCol="0">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smtClean="0">
              <a:solidFill>
                <a:schemeClr val="bg1"/>
              </a:solidFill>
              <a:latin typeface="Trebuchet MS" pitchFamily="34" charset="0"/>
            </a:endParaRPr>
          </a:p>
          <a:p>
            <a:endParaRPr lang="en-US" dirty="0"/>
          </a:p>
        </p:txBody>
      </p:sp>
      <p:sp>
        <p:nvSpPr>
          <p:cNvPr id="5" name="TextBox 4"/>
          <p:cNvSpPr txBox="1"/>
          <p:nvPr/>
        </p:nvSpPr>
        <p:spPr>
          <a:xfrm>
            <a:off x="136469" y="928029"/>
            <a:ext cx="4517409" cy="4616648"/>
          </a:xfrm>
          <a:prstGeom prst="rect">
            <a:avLst/>
          </a:prstGeom>
          <a:noFill/>
        </p:spPr>
        <p:txBody>
          <a:bodyPr wrap="square" rtlCol="0">
            <a:spAutoFit/>
          </a:bodyPr>
          <a:lstStyle/>
          <a:p>
            <a:endParaRPr lang="en-US" sz="2000" b="1" u="sng" dirty="0" smtClean="0">
              <a:solidFill>
                <a:srgbClr val="3861AA"/>
              </a:solidFill>
              <a:latin typeface="Trebuchet MS" pitchFamily="34" charset="0"/>
            </a:endParaRPr>
          </a:p>
          <a:p>
            <a:r>
              <a:rPr lang="en-US" sz="2000" b="1" u="sng" dirty="0" smtClean="0">
                <a:solidFill>
                  <a:srgbClr val="3861AA"/>
                </a:solidFill>
                <a:latin typeface="Trebuchet MS" pitchFamily="34" charset="0"/>
              </a:rPr>
              <a:t>Definitions</a:t>
            </a:r>
          </a:p>
          <a:p>
            <a:endParaRPr lang="en-US" sz="2000" dirty="0" smtClean="0">
              <a:solidFill>
                <a:srgbClr val="3861AA"/>
              </a:solidFill>
              <a:latin typeface="Trebuchet MS" pitchFamily="34" charset="0"/>
            </a:endParaRPr>
          </a:p>
          <a:p>
            <a:pPr lvl="0"/>
            <a:r>
              <a:rPr lang="en-US" u="sng" dirty="0" smtClean="0">
                <a:solidFill>
                  <a:srgbClr val="3861AA"/>
                </a:solidFill>
                <a:latin typeface="Trebuchet MS" pitchFamily="34" charset="0"/>
              </a:rPr>
              <a:t>Short/Long French description </a:t>
            </a:r>
          </a:p>
          <a:p>
            <a:pPr lvl="0"/>
            <a:r>
              <a:rPr lang="en-US" dirty="0" smtClean="0">
                <a:solidFill>
                  <a:srgbClr val="3861AA"/>
                </a:solidFill>
                <a:latin typeface="Trebuchet MS" pitchFamily="34" charset="0"/>
              </a:rPr>
              <a:t>(for future use)</a:t>
            </a:r>
          </a:p>
          <a:p>
            <a:pPr lvl="0"/>
            <a:endParaRPr lang="en-US" dirty="0" smtClean="0">
              <a:solidFill>
                <a:srgbClr val="3861AA"/>
              </a:solidFill>
              <a:latin typeface="Trebuchet MS" pitchFamily="34" charset="0"/>
            </a:endParaRP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General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Provide an explanation of what the functional element does in one or two explicit sentences. (If necessary you can add another one). This information will appear on the portal. </a:t>
            </a:r>
          </a:p>
          <a:p>
            <a:pPr lvl="0"/>
            <a:r>
              <a:rPr lang="en-US" b="1" u="sng" dirty="0" smtClean="0">
                <a:latin typeface="Trebuchet MS" pitchFamily="34" charset="0"/>
              </a:rPr>
              <a:t/>
            </a:r>
            <a:br>
              <a:rPr lang="en-US" b="1" u="sng" dirty="0" smtClean="0">
                <a:latin typeface="Trebuchet MS" pitchFamily="34" charset="0"/>
              </a:rPr>
            </a:br>
            <a:endParaRPr lang="en-US" dirty="0" smtClean="0">
              <a:latin typeface="Trebuchet MS" pitchFamily="34" charset="0"/>
            </a:endParaRPr>
          </a:p>
          <a:p>
            <a:endParaRPr lang="en-US" dirty="0"/>
          </a:p>
        </p:txBody>
      </p:sp>
      <p:pic>
        <p:nvPicPr>
          <p:cNvPr id="7" name="Picture 6" descr="csc-functional-service-definitions.PNG"/>
          <p:cNvPicPr/>
          <p:nvPr/>
        </p:nvPicPr>
        <p:blipFill>
          <a:blip r:embed="rId3" cstate="print"/>
          <a:stretch>
            <a:fillRect/>
          </a:stretch>
        </p:blipFill>
        <p:spPr>
          <a:xfrm>
            <a:off x="4621477" y="1461560"/>
            <a:ext cx="4454288" cy="3411654"/>
          </a:xfrm>
          <a:prstGeom prst="rect">
            <a:avLst/>
          </a:prstGeo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1" y="0"/>
            <a:ext cx="8202304" cy="1107996"/>
          </a:xfrm>
          <a:prstGeom prst="rect">
            <a:avLst/>
          </a:prstGeom>
          <a:noFill/>
        </p:spPr>
        <p:txBody>
          <a:bodyPr wrap="square" rtlCol="0">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smtClean="0">
              <a:solidFill>
                <a:schemeClr val="bg1"/>
              </a:solidFill>
              <a:latin typeface="Trebuchet MS" pitchFamily="34" charset="0"/>
            </a:endParaRPr>
          </a:p>
          <a:p>
            <a:endParaRPr lang="en-US" dirty="0"/>
          </a:p>
        </p:txBody>
      </p:sp>
      <p:sp>
        <p:nvSpPr>
          <p:cNvPr id="5" name="TextBox 4"/>
          <p:cNvSpPr txBox="1"/>
          <p:nvPr/>
        </p:nvSpPr>
        <p:spPr>
          <a:xfrm>
            <a:off x="68230" y="1378413"/>
            <a:ext cx="4435532" cy="4308872"/>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p>
          <a:p>
            <a:endParaRPr lang="en-US" sz="2000" dirty="0" smtClean="0">
              <a:solidFill>
                <a:srgbClr val="3861AA"/>
              </a:solidFill>
              <a:latin typeface="Trebuchet MS" pitchFamily="34" charset="0"/>
            </a:endParaRPr>
          </a:p>
          <a:p>
            <a:pPr lvl="0"/>
            <a:r>
              <a:rPr lang="en-US" u="sng" dirty="0" smtClean="0">
                <a:solidFill>
                  <a:srgbClr val="3861AA"/>
                </a:solidFill>
                <a:latin typeface="Trebuchet MS" pitchFamily="34" charset="0"/>
              </a:rPr>
              <a:t>Comments</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used internally only to communicate with the service managers, own reminders. The content entered here will not be published.</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Lifecycle Phase (</a:t>
            </a:r>
            <a:r>
              <a:rPr lang="en-US" dirty="0" smtClean="0">
                <a:solidFill>
                  <a:srgbClr val="3861AA"/>
                </a:solidFill>
                <a:latin typeface="Trebuchet MS" pitchFamily="34" charset="0"/>
              </a:rPr>
              <a:t>for future use)</a:t>
            </a:r>
            <a:br>
              <a:rPr lang="en-US" dirty="0" smtClean="0">
                <a:solidFill>
                  <a:srgbClr val="3861AA"/>
                </a:solidFill>
                <a:latin typeface="Trebuchet MS" pitchFamily="34" charset="0"/>
              </a:rPr>
            </a:br>
            <a:r>
              <a:rPr lang="en-US" dirty="0" smtClean="0">
                <a:solidFill>
                  <a:srgbClr val="3861AA"/>
                </a:solidFill>
                <a:latin typeface="Trebuchet MS" pitchFamily="34" charset="0"/>
              </a:rPr>
              <a:t>The default value used from the list of value is ‘operation’.</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Display order</a:t>
            </a:r>
            <a:r>
              <a:rPr lang="en-US" dirty="0" smtClean="0">
                <a:solidFill>
                  <a:srgbClr val="3861AA"/>
                </a:solidFill>
                <a:latin typeface="Trebuchet MS" pitchFamily="34" charset="0"/>
              </a:rPr>
              <a:t> (not used)</a:t>
            </a:r>
            <a:r>
              <a:rPr lang="en-US" b="1" u="sng" dirty="0" smtClean="0">
                <a:latin typeface="Trebuchet MS" pitchFamily="34" charset="0"/>
              </a:rPr>
              <a:t/>
            </a:r>
            <a:br>
              <a:rPr lang="en-US" b="1" u="sng" dirty="0" smtClean="0">
                <a:latin typeface="Trebuchet MS" pitchFamily="34" charset="0"/>
              </a:rPr>
            </a:br>
            <a:endParaRPr lang="en-US" dirty="0" smtClean="0">
              <a:latin typeface="Trebuchet MS" pitchFamily="34" charset="0"/>
            </a:endParaRPr>
          </a:p>
          <a:p>
            <a:endParaRPr lang="en-US" dirty="0"/>
          </a:p>
        </p:txBody>
      </p:sp>
      <p:pic>
        <p:nvPicPr>
          <p:cNvPr id="7" name="Picture 6" descr="csc-functional-service-definitions.PNG"/>
          <p:cNvPicPr/>
          <p:nvPr/>
        </p:nvPicPr>
        <p:blipFill>
          <a:blip r:embed="rId3" cstate="print"/>
          <a:stretch>
            <a:fillRect/>
          </a:stretch>
        </p:blipFill>
        <p:spPr>
          <a:xfrm>
            <a:off x="4430405" y="1529800"/>
            <a:ext cx="4454288" cy="341165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218360" y="1173705"/>
            <a:ext cx="7709935" cy="954107"/>
          </a:xfrm>
          <a:prstGeom prst="rect">
            <a:avLst/>
          </a:prstGeom>
          <a:noFill/>
        </p:spPr>
        <p:txBody>
          <a:bodyPr wrap="square" rtlCol="0">
            <a:spAutoFit/>
          </a:bodyPr>
          <a:lstStyle/>
          <a:p>
            <a:r>
              <a:rPr lang="en-US" sz="2000" b="1" u="sng" dirty="0" smtClean="0">
                <a:solidFill>
                  <a:srgbClr val="3861AA"/>
                </a:solidFill>
                <a:latin typeface="Trebuchet MS" pitchFamily="34" charset="0"/>
              </a:rPr>
              <a:t>Functional service specific data</a:t>
            </a:r>
            <a:endParaRPr lang="en-US" sz="2000" dirty="0" smtClean="0">
              <a:solidFill>
                <a:srgbClr val="3861AA"/>
              </a:solidFill>
              <a:latin typeface="Trebuchet MS" pitchFamily="34" charset="0"/>
            </a:endParaRPr>
          </a:p>
          <a:p>
            <a:endParaRPr lang="en-US" dirty="0" smtClean="0"/>
          </a:p>
          <a:p>
            <a:endParaRPr lang="en-US" dirty="0"/>
          </a:p>
        </p:txBody>
      </p:sp>
      <p:sp>
        <p:nvSpPr>
          <p:cNvPr id="8" name="TextBox 7"/>
          <p:cNvSpPr txBox="1"/>
          <p:nvPr/>
        </p:nvSpPr>
        <p:spPr>
          <a:xfrm>
            <a:off x="219415" y="1818510"/>
            <a:ext cx="4188812" cy="2585323"/>
          </a:xfrm>
          <a:prstGeom prst="rect">
            <a:avLst/>
          </a:prstGeom>
          <a:noFill/>
        </p:spPr>
        <p:txBody>
          <a:bodyPr wrap="square" rtlCol="0">
            <a:spAutoFit/>
          </a:bodyPr>
          <a:lstStyle/>
          <a:p>
            <a:pPr lvl="0"/>
            <a:endParaRPr lang="en-US" u="sng" dirty="0" smtClean="0">
              <a:solidFill>
                <a:srgbClr val="3861AA"/>
              </a:solidFill>
              <a:latin typeface="Trebuchet MS" pitchFamily="34" charset="0"/>
            </a:endParaRPr>
          </a:p>
          <a:p>
            <a:pPr lvl="0"/>
            <a:r>
              <a:rPr lang="en-US" u="sng" dirty="0" smtClean="0">
                <a:solidFill>
                  <a:srgbClr val="3861AA"/>
                </a:solidFill>
                <a:latin typeface="Trebuchet MS" pitchFamily="34" charset="0"/>
              </a:rPr>
              <a:t>Provided Goods and Products</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r>
              <a:rPr lang="en-US" dirty="0" smtClean="0">
                <a:solidFill>
                  <a:srgbClr val="3861AA"/>
                </a:solidFill>
                <a:latin typeface="Trebuchet MS" pitchFamily="34" charset="0"/>
              </a:rPr>
              <a:t>Here you name the list of applications or products  provided by this service.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Activities</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List of responsibilities such as maintenance, support, development or purchasing. </a:t>
            </a:r>
          </a:p>
        </p:txBody>
      </p:sp>
      <p:pic>
        <p:nvPicPr>
          <p:cNvPr id="7" name="Picture 6" descr="csc-functional-service-specific-data.PNG"/>
          <p:cNvPicPr/>
          <p:nvPr/>
        </p:nvPicPr>
        <p:blipFill>
          <a:blip r:embed="rId3" cstate="print"/>
          <a:stretch>
            <a:fillRect/>
          </a:stretch>
        </p:blipFill>
        <p:spPr>
          <a:xfrm>
            <a:off x="4333164" y="2129221"/>
            <a:ext cx="4810836" cy="2541725"/>
          </a:xfrm>
          <a:prstGeom prst="rect">
            <a:avLst/>
          </a:prstGeom>
        </p:spPr>
      </p:pic>
      <p:sp>
        <p:nvSpPr>
          <p:cNvPr id="9" name="Rectangle 8"/>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smtClean="0">
              <a:solidFill>
                <a:schemeClr val="bg1"/>
              </a:solidFill>
              <a:latin typeface="Trebuchet MS"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ervice_manager_overview_shrunk.png"/>
          <p:cNvPicPr/>
          <p:nvPr/>
        </p:nvPicPr>
        <p:blipFill>
          <a:blip r:embed="rId3" cstate="print"/>
          <a:stretch>
            <a:fillRect/>
          </a:stretch>
        </p:blipFill>
        <p:spPr>
          <a:xfrm>
            <a:off x="2090481" y="973731"/>
            <a:ext cx="4610569" cy="5433885"/>
          </a:xfrm>
          <a:prstGeom prst="rect">
            <a:avLst/>
          </a:prstGeom>
        </p:spPr>
      </p:pic>
      <p:sp>
        <p:nvSpPr>
          <p:cNvPr id="6" name="Rectangle 5"/>
          <p:cNvSpPr/>
          <p:nvPr/>
        </p:nvSpPr>
        <p:spPr>
          <a:xfrm>
            <a:off x="0" y="122831"/>
            <a:ext cx="8175009" cy="523220"/>
          </a:xfrm>
          <a:prstGeom prst="rect">
            <a:avLst/>
          </a:prstGeom>
        </p:spPr>
        <p:txBody>
          <a:bodyPr wrap="square">
            <a:spAutoFit/>
          </a:bodyPr>
          <a:lstStyle/>
          <a:p>
            <a:pPr algn="ctr"/>
            <a:r>
              <a:rPr lang="en-US" sz="2800" b="1" dirty="0" smtClean="0">
                <a:solidFill>
                  <a:schemeClr val="bg1"/>
                </a:solidFill>
              </a:rPr>
              <a:t>Full overview of the Service Area page</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218360" y="982633"/>
            <a:ext cx="7709935" cy="954107"/>
          </a:xfrm>
          <a:prstGeom prst="rect">
            <a:avLst/>
          </a:prstGeom>
          <a:noFill/>
        </p:spPr>
        <p:txBody>
          <a:bodyPr wrap="square" rtlCol="0">
            <a:spAutoFit/>
          </a:bodyPr>
          <a:lstStyle/>
          <a:p>
            <a:r>
              <a:rPr lang="en-US" sz="2000" b="1" u="sng" dirty="0" smtClean="0">
                <a:solidFill>
                  <a:srgbClr val="3861AA"/>
                </a:solidFill>
                <a:latin typeface="Trebuchet MS" pitchFamily="34" charset="0"/>
              </a:rPr>
              <a:t>Functional service specific data</a:t>
            </a:r>
            <a:endParaRPr lang="en-US" sz="2000" dirty="0" smtClean="0">
              <a:solidFill>
                <a:srgbClr val="3861AA"/>
              </a:solidFill>
              <a:latin typeface="Trebuchet MS" pitchFamily="34" charset="0"/>
            </a:endParaRPr>
          </a:p>
          <a:p>
            <a:endParaRPr lang="en-US" dirty="0" smtClean="0"/>
          </a:p>
          <a:p>
            <a:endParaRPr lang="en-US" dirty="0"/>
          </a:p>
        </p:txBody>
      </p:sp>
      <p:sp>
        <p:nvSpPr>
          <p:cNvPr id="8" name="TextBox 7"/>
          <p:cNvSpPr txBox="1"/>
          <p:nvPr/>
        </p:nvSpPr>
        <p:spPr>
          <a:xfrm>
            <a:off x="219414" y="1600144"/>
            <a:ext cx="8747165" cy="5016758"/>
          </a:xfrm>
          <a:prstGeom prst="rect">
            <a:avLst/>
          </a:prstGeom>
          <a:noFill/>
        </p:spPr>
        <p:txBody>
          <a:bodyPr wrap="square" rtlCol="0">
            <a:spAutoFit/>
          </a:bodyPr>
          <a:lstStyle/>
          <a:p>
            <a:pPr lvl="0"/>
            <a:r>
              <a:rPr lang="en-US" u="sng" dirty="0" smtClean="0">
                <a:solidFill>
                  <a:srgbClr val="3861AA"/>
                </a:solidFill>
                <a:latin typeface="Trebuchet MS" pitchFamily="34" charset="0"/>
              </a:rPr>
              <a:t>Contract Type (functional element type)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From the list you can choose one of the following:</a:t>
            </a:r>
          </a:p>
          <a:p>
            <a:pPr lvl="0"/>
            <a:endParaRPr lang="en-US" dirty="0" smtClean="0">
              <a:solidFill>
                <a:srgbClr val="3861AA"/>
              </a:solidFill>
              <a:latin typeface="Trebuchet MS" pitchFamily="34" charset="0"/>
            </a:endParaRPr>
          </a:p>
          <a:p>
            <a:pPr lvl="1"/>
            <a:r>
              <a:rPr lang="en-US" sz="1600" u="sng" dirty="0" smtClean="0">
                <a:solidFill>
                  <a:srgbClr val="3861AA"/>
                </a:solidFill>
                <a:latin typeface="Trebuchet MS" pitchFamily="34" charset="0"/>
              </a:rPr>
              <a:t>Internal to Catalogues:</a:t>
            </a:r>
            <a:r>
              <a:rPr lang="en-US" sz="1600" dirty="0" smtClean="0">
                <a:solidFill>
                  <a:srgbClr val="3861AA"/>
                </a:solidFill>
                <a:latin typeface="Trebuchet MS" pitchFamily="34" charset="0"/>
              </a:rPr>
              <a:t>  </a:t>
            </a:r>
            <a:br>
              <a:rPr lang="en-US" sz="1600" dirty="0" smtClean="0">
                <a:solidFill>
                  <a:srgbClr val="3861AA"/>
                </a:solidFill>
                <a:latin typeface="Trebuchet MS" pitchFamily="34" charset="0"/>
              </a:rPr>
            </a:br>
            <a:r>
              <a:rPr lang="en-US" sz="1600" dirty="0" smtClean="0">
                <a:solidFill>
                  <a:srgbClr val="3861AA"/>
                </a:solidFill>
                <a:latin typeface="Trebuchet MS" pitchFamily="34" charset="0"/>
              </a:rPr>
              <a:t>Defines a functional service as fully supported integral part of the catalogue.</a:t>
            </a:r>
          </a:p>
          <a:p>
            <a:pPr lvl="1"/>
            <a:endParaRPr lang="en-US" sz="1600" dirty="0" smtClean="0">
              <a:solidFill>
                <a:srgbClr val="3861AA"/>
              </a:solidFill>
              <a:latin typeface="Trebuchet MS" pitchFamily="34" charset="0"/>
            </a:endParaRPr>
          </a:p>
          <a:p>
            <a:pPr lvl="1"/>
            <a:r>
              <a:rPr lang="en-US" sz="1600" u="sng" dirty="0" smtClean="0">
                <a:solidFill>
                  <a:srgbClr val="3861AA"/>
                </a:solidFill>
                <a:latin typeface="Trebuchet MS" pitchFamily="34" charset="0"/>
              </a:rPr>
              <a:t>External (but still at CERN):</a:t>
            </a:r>
            <a:br>
              <a:rPr lang="en-US" sz="1600" u="sng" dirty="0" smtClean="0">
                <a:solidFill>
                  <a:srgbClr val="3861AA"/>
                </a:solidFill>
                <a:latin typeface="Trebuchet MS" pitchFamily="34" charset="0"/>
              </a:rPr>
            </a:br>
            <a:r>
              <a:rPr lang="en-US" sz="1600" dirty="0" smtClean="0">
                <a:solidFill>
                  <a:srgbClr val="3861AA"/>
                </a:solidFill>
                <a:latin typeface="Trebuchet MS" pitchFamily="34" charset="0"/>
              </a:rPr>
              <a:t>Describes a CERN functional service that is NOT part of the catalogue but is described  here to identify  the function and its dependencies.</a:t>
            </a:r>
          </a:p>
          <a:p>
            <a:pPr lvl="1"/>
            <a:endParaRPr lang="en-US" sz="1600" dirty="0" smtClean="0">
              <a:solidFill>
                <a:srgbClr val="3861AA"/>
              </a:solidFill>
              <a:latin typeface="Trebuchet MS" pitchFamily="34" charset="0"/>
            </a:endParaRPr>
          </a:p>
          <a:p>
            <a:pPr lvl="1"/>
            <a:r>
              <a:rPr lang="en-US" sz="1600" u="sng" dirty="0" smtClean="0">
                <a:solidFill>
                  <a:srgbClr val="3861AA"/>
                </a:solidFill>
                <a:latin typeface="Trebuchet MS" pitchFamily="34" charset="0"/>
              </a:rPr>
              <a:t>External contract:</a:t>
            </a:r>
            <a:br>
              <a:rPr lang="en-US" sz="1600" u="sng" dirty="0" smtClean="0">
                <a:solidFill>
                  <a:srgbClr val="3861AA"/>
                </a:solidFill>
                <a:latin typeface="Trebuchet MS" pitchFamily="34" charset="0"/>
              </a:rPr>
            </a:br>
            <a:r>
              <a:rPr lang="en-US" sz="1600" dirty="0" smtClean="0">
                <a:solidFill>
                  <a:srgbClr val="3861AA"/>
                </a:solidFill>
                <a:latin typeface="Trebuchet MS" pitchFamily="34" charset="0"/>
              </a:rPr>
              <a:t>Describes a Functional service that CERN acquires from a contractor. The management of this functional service is generally done by the CERN contract manager of this item.</a:t>
            </a:r>
          </a:p>
          <a:p>
            <a:pPr lvl="1"/>
            <a:r>
              <a:rPr lang="en-US" sz="1600" i="1" dirty="0" smtClean="0">
                <a:solidFill>
                  <a:srgbClr val="C00000"/>
                </a:solidFill>
                <a:latin typeface="Trebuchet MS" pitchFamily="34" charset="0"/>
              </a:rPr>
              <a:t>Note that the Contract Description field shows up only if External contract is selected</a:t>
            </a:r>
            <a:endParaRPr lang="en-US" sz="1600" dirty="0" smtClean="0">
              <a:solidFill>
                <a:srgbClr val="C00000"/>
              </a:solidFill>
              <a:latin typeface="Trebuchet MS" pitchFamily="34" charset="0"/>
            </a:endParaRPr>
          </a:p>
          <a:p>
            <a:pPr lvl="0"/>
            <a:endParaRPr lang="en-US" u="sng" dirty="0" smtClean="0">
              <a:solidFill>
                <a:srgbClr val="3861AA"/>
              </a:solidFill>
              <a:latin typeface="Trebuchet MS" pitchFamily="34" charset="0"/>
            </a:endParaRPr>
          </a:p>
          <a:p>
            <a:pPr lvl="0"/>
            <a:r>
              <a:rPr lang="en-US" u="sng" dirty="0" smtClean="0">
                <a:solidFill>
                  <a:srgbClr val="3861AA"/>
                </a:solidFill>
                <a:latin typeface="Trebuchet MS" pitchFamily="34" charset="0"/>
              </a:rPr>
              <a:t>Contract description </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Specify the contract number and description.</a:t>
            </a:r>
          </a:p>
          <a:p>
            <a:r>
              <a:rPr lang="en-US" b="1" dirty="0" smtClean="0">
                <a:solidFill>
                  <a:srgbClr val="3861AA"/>
                </a:solidFill>
                <a:latin typeface="Trebuchet MS" pitchFamily="34" charset="0"/>
              </a:rPr>
              <a:t> </a:t>
            </a:r>
            <a:endParaRPr lang="en-US" dirty="0" smtClean="0">
              <a:solidFill>
                <a:srgbClr val="3861AA"/>
              </a:solidFill>
              <a:latin typeface="Trebuchet MS" pitchFamily="34" charset="0"/>
            </a:endParaRPr>
          </a:p>
          <a:p>
            <a:endParaRPr lang="en-US" dirty="0">
              <a:solidFill>
                <a:srgbClr val="3861AA"/>
              </a:solidFill>
              <a:latin typeface="Trebuchet MS" pitchFamily="34" charset="0"/>
            </a:endParaRPr>
          </a:p>
        </p:txBody>
      </p:sp>
      <p:sp>
        <p:nvSpPr>
          <p:cNvPr id="9" name="Rectangle 8"/>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smtClean="0">
              <a:solidFill>
                <a:schemeClr val="bg1"/>
              </a:solidFill>
              <a:latin typeface="Trebuchet MS" pitchFamily="34" charset="0"/>
            </a:endParaRPr>
          </a:p>
        </p:txBody>
      </p:sp>
      <p:pic>
        <p:nvPicPr>
          <p:cNvPr id="11" name="Picture 10" descr="csc-functional-service-specific-data.PNG"/>
          <p:cNvPicPr/>
          <p:nvPr/>
        </p:nvPicPr>
        <p:blipFill>
          <a:blip r:embed="rId3" cstate="print"/>
          <a:stretch>
            <a:fillRect/>
          </a:stretch>
        </p:blipFill>
        <p:spPr>
          <a:xfrm>
            <a:off x="3493826" y="1405890"/>
            <a:ext cx="5431809" cy="2783973"/>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1282889"/>
            <a:ext cx="7709935" cy="3170099"/>
          </a:xfrm>
          <a:prstGeom prst="rect">
            <a:avLst/>
          </a:prstGeom>
          <a:noFill/>
        </p:spPr>
        <p:txBody>
          <a:bodyPr wrap="square" rtlCol="0">
            <a:spAutoFit/>
          </a:bodyPr>
          <a:lstStyle/>
          <a:p>
            <a:r>
              <a:rPr lang="en-US" sz="2000" b="1" u="sng" dirty="0" smtClean="0">
                <a:solidFill>
                  <a:srgbClr val="3861AA"/>
                </a:solidFill>
                <a:latin typeface="Trebuchet MS" pitchFamily="34" charset="0"/>
              </a:rPr>
              <a:t>Roles associated with the element</a:t>
            </a: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You will be asked to maintain the roles associated to the functional element. The roles used for the function’s support group are ‘"CSC 1ST LINE SUPPORT"(only if you have a specific 1</a:t>
            </a:r>
            <a:r>
              <a:rPr lang="en-US" baseline="30000" dirty="0" smtClean="0">
                <a:solidFill>
                  <a:srgbClr val="3861AA"/>
                </a:solidFill>
                <a:latin typeface="Trebuchet MS" pitchFamily="34" charset="0"/>
              </a:rPr>
              <a:t>st</a:t>
            </a:r>
            <a:r>
              <a:rPr lang="en-US" dirty="0" smtClean="0">
                <a:solidFill>
                  <a:srgbClr val="3861AA"/>
                </a:solidFill>
                <a:latin typeface="Trebuchet MS" pitchFamily="34" charset="0"/>
              </a:rPr>
              <a:t> line support then mention it here) , "CSC 2ND LINE SUPPORT” ,“CSC 3ND LINE SUPPORT” and “CSC FUNC SERVICE MGR”. </a:t>
            </a: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Up to you to designate the appropriate person to fulfill these roles.</a:t>
            </a:r>
          </a:p>
          <a:p>
            <a:endParaRPr lang="en-US" dirty="0" smtClean="0"/>
          </a:p>
          <a:p>
            <a:endParaRPr lang="en-US" dirty="0"/>
          </a:p>
        </p:txBody>
      </p:sp>
      <p:pic>
        <p:nvPicPr>
          <p:cNvPr id="7" name="Picture 6" descr="csc-functional-service-roles.PNG"/>
          <p:cNvPicPr/>
          <p:nvPr/>
        </p:nvPicPr>
        <p:blipFill>
          <a:blip r:embed="rId3" cstate="print"/>
          <a:stretch>
            <a:fillRect/>
          </a:stretch>
        </p:blipFill>
        <p:spPr>
          <a:xfrm>
            <a:off x="174006" y="4024846"/>
            <a:ext cx="8703936" cy="1570738"/>
          </a:xfrm>
          <a:prstGeom prst="rect">
            <a:avLst/>
          </a:prstGeom>
        </p:spPr>
      </p:pic>
      <p:sp>
        <p:nvSpPr>
          <p:cNvPr id="8" name="Rectangle 7"/>
          <p:cNvSpPr/>
          <p:nvPr/>
        </p:nvSpPr>
        <p:spPr>
          <a:xfrm>
            <a:off x="0" y="0"/>
            <a:ext cx="8202303"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6" name="TextBox 5"/>
          <p:cNvSpPr txBox="1"/>
          <p:nvPr/>
        </p:nvSpPr>
        <p:spPr>
          <a:xfrm>
            <a:off x="477672" y="1282889"/>
            <a:ext cx="7709935" cy="1785104"/>
          </a:xfrm>
          <a:prstGeom prst="rect">
            <a:avLst/>
          </a:prstGeom>
          <a:noFill/>
        </p:spPr>
        <p:txBody>
          <a:bodyPr wrap="square" rtlCol="0">
            <a:spAutoFit/>
          </a:bodyPr>
          <a:lstStyle/>
          <a:p>
            <a:r>
              <a:rPr lang="en-US" sz="2000" b="1" u="sng" dirty="0" smtClean="0">
                <a:solidFill>
                  <a:srgbClr val="3861AA"/>
                </a:solidFill>
                <a:latin typeface="Trebuchet MS" pitchFamily="34" charset="0"/>
              </a:rPr>
              <a:t>Service Structure</a:t>
            </a:r>
            <a:endParaRPr lang="en-US" sz="2000" dirty="0" smtClean="0">
              <a:solidFill>
                <a:srgbClr val="3861AA"/>
              </a:solidFill>
              <a:latin typeface="Trebuchet MS" pitchFamily="34" charset="0"/>
            </a:endParaRPr>
          </a:p>
          <a:p>
            <a:endParaRPr lang="en-US" dirty="0" smtClean="0">
              <a:solidFill>
                <a:srgbClr val="3861AA"/>
              </a:solidFill>
              <a:latin typeface="Trebuchet MS" pitchFamily="34" charset="0"/>
            </a:endParaRPr>
          </a:p>
          <a:p>
            <a:r>
              <a:rPr lang="en-US" dirty="0" smtClean="0">
                <a:solidFill>
                  <a:srgbClr val="3861AA"/>
                </a:solidFill>
                <a:latin typeface="Trebuchet MS" pitchFamily="34" charset="0"/>
              </a:rPr>
              <a:t>Under the “Supports” tab you will find the name of the service element(s) that depend on your functional service.</a:t>
            </a:r>
          </a:p>
          <a:p>
            <a:endParaRPr lang="en-US" dirty="0" smtClean="0"/>
          </a:p>
          <a:p>
            <a:endParaRPr lang="en-US" dirty="0"/>
          </a:p>
        </p:txBody>
      </p:sp>
      <p:pic>
        <p:nvPicPr>
          <p:cNvPr id="5" name="Picture 4" descr="csc-functional-service-structure.PNG"/>
          <p:cNvPicPr/>
          <p:nvPr/>
        </p:nvPicPr>
        <p:blipFill>
          <a:blip r:embed="rId3" cstate="print"/>
          <a:stretch>
            <a:fillRect/>
          </a:stretch>
        </p:blipFill>
        <p:spPr>
          <a:xfrm>
            <a:off x="706272" y="2824452"/>
            <a:ext cx="6858000" cy="1372870"/>
          </a:xfrm>
          <a:prstGeom prst="rect">
            <a:avLst/>
          </a:prstGeom>
        </p:spPr>
      </p:pic>
      <p:sp>
        <p:nvSpPr>
          <p:cNvPr id="8" name="Rectangle 7"/>
          <p:cNvSpPr/>
          <p:nvPr/>
        </p:nvSpPr>
        <p:spPr>
          <a:xfrm>
            <a:off x="0" y="0"/>
            <a:ext cx="8202303"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Functional Element level? </a:t>
            </a:r>
            <a:endParaRPr lang="en-US" sz="2400" dirty="0">
              <a:solidFill>
                <a:schemeClr val="bg1"/>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7" y="1017043"/>
            <a:ext cx="8464619" cy="4878789"/>
          </a:xfrm>
        </p:spPr>
        <p:txBody>
          <a:bodyPr/>
          <a:lstStyle/>
          <a:p>
            <a:pPr eaLnBrk="1" hangingPunct="1"/>
            <a:endParaRPr lang="en-US" sz="1400" b="0" dirty="0" smtClean="0"/>
          </a:p>
          <a:p>
            <a:pPr eaLnBrk="1" hangingPunct="1"/>
            <a:endParaRPr lang="en-US" b="1" i="1" dirty="0" smtClean="0"/>
          </a:p>
        </p:txBody>
      </p:sp>
      <p:sp>
        <p:nvSpPr>
          <p:cNvPr id="7" name="TextBox 6"/>
          <p:cNvSpPr txBox="1"/>
          <p:nvPr/>
        </p:nvSpPr>
        <p:spPr>
          <a:xfrm>
            <a:off x="1883391" y="1883391"/>
            <a:ext cx="5841242" cy="4124206"/>
          </a:xfrm>
          <a:prstGeom prst="rect">
            <a:avLst/>
          </a:prstGeom>
          <a:noFill/>
        </p:spPr>
        <p:txBody>
          <a:bodyPr wrap="square" rtlCol="0">
            <a:spAutoFit/>
          </a:bodyPr>
          <a:lstStyle/>
          <a:p>
            <a:r>
              <a:rPr lang="en-US" sz="2800" dirty="0" smtClean="0">
                <a:solidFill>
                  <a:srgbClr val="3861AA"/>
                </a:solidFill>
                <a:latin typeface="Trebuchet MS" pitchFamily="34" charset="0"/>
              </a:rPr>
              <a:t>Together</a:t>
            </a:r>
          </a:p>
          <a:p>
            <a:r>
              <a:rPr lang="en-US" sz="2800" dirty="0" smtClean="0">
                <a:solidFill>
                  <a:srgbClr val="3861AA"/>
                </a:solidFill>
                <a:latin typeface="Trebuchet MS" pitchFamily="34" charset="0"/>
              </a:rPr>
              <a:t>Everyone</a:t>
            </a:r>
          </a:p>
          <a:p>
            <a:r>
              <a:rPr lang="en-US" sz="2800" dirty="0" smtClean="0">
                <a:solidFill>
                  <a:srgbClr val="3861AA"/>
                </a:solidFill>
                <a:latin typeface="Trebuchet MS" pitchFamily="34" charset="0"/>
              </a:rPr>
              <a:t>Achieves</a:t>
            </a:r>
          </a:p>
          <a:p>
            <a:r>
              <a:rPr lang="en-US" sz="2800" dirty="0" smtClean="0">
                <a:solidFill>
                  <a:srgbClr val="3861AA"/>
                </a:solidFill>
                <a:latin typeface="Trebuchet MS" pitchFamily="34" charset="0"/>
              </a:rPr>
              <a:t>More</a:t>
            </a:r>
          </a:p>
          <a:p>
            <a:endParaRPr lang="en-US" sz="2800" dirty="0" smtClean="0">
              <a:solidFill>
                <a:srgbClr val="3861AA"/>
              </a:solidFill>
              <a:latin typeface="Trebuchet MS" pitchFamily="34" charset="0"/>
            </a:endParaRPr>
          </a:p>
          <a:p>
            <a:endParaRPr lang="en-US" sz="2800" dirty="0" smtClean="0">
              <a:solidFill>
                <a:srgbClr val="3861AA"/>
              </a:solidFill>
              <a:latin typeface="Trebuchet MS" pitchFamily="34" charset="0"/>
            </a:endParaRPr>
          </a:p>
          <a:p>
            <a:endParaRPr lang="en-US" sz="2800" dirty="0" smtClean="0">
              <a:solidFill>
                <a:srgbClr val="3861AA"/>
              </a:solidFill>
              <a:latin typeface="Trebuchet MS" pitchFamily="34" charset="0"/>
            </a:endParaRPr>
          </a:p>
          <a:p>
            <a:r>
              <a:rPr lang="en-US" sz="6600" dirty="0" smtClean="0">
                <a:solidFill>
                  <a:srgbClr val="3861AA"/>
                </a:solidFill>
                <a:latin typeface="Trebuchet MS" pitchFamily="34" charset="0"/>
              </a:rPr>
              <a:t>THANK YOU!</a:t>
            </a:r>
            <a:endParaRPr lang="en-US" sz="6600" dirty="0">
              <a:solidFill>
                <a:srgbClr val="3861AA"/>
              </a:solidFill>
              <a:latin typeface="Trebuchet MS"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191070" y="853265"/>
            <a:ext cx="8379724" cy="4837845"/>
          </a:xfrm>
        </p:spPr>
        <p:txBody>
          <a:bodyPr/>
          <a:lstStyle/>
          <a:p>
            <a:pPr algn="l"/>
            <a:endParaRPr lang="en-US" u="sng" dirty="0" smtClean="0"/>
          </a:p>
          <a:p>
            <a:pPr algn="l"/>
            <a:endParaRPr lang="en-US" u="sng" dirty="0" smtClean="0"/>
          </a:p>
        </p:txBody>
      </p:sp>
      <p:pic>
        <p:nvPicPr>
          <p:cNvPr id="5" name="Picture 4" descr="csc-service-area-definitions.PNG"/>
          <p:cNvPicPr/>
          <p:nvPr/>
        </p:nvPicPr>
        <p:blipFill>
          <a:blip r:embed="rId3" cstate="print"/>
          <a:stretch>
            <a:fillRect/>
          </a:stretch>
        </p:blipFill>
        <p:spPr>
          <a:xfrm>
            <a:off x="5093592" y="1179437"/>
            <a:ext cx="4050408" cy="3426802"/>
          </a:xfrm>
          <a:prstGeom prst="rect">
            <a:avLst/>
          </a:prstGeom>
        </p:spPr>
      </p:pic>
      <p:sp>
        <p:nvSpPr>
          <p:cNvPr id="6" name="TextBox 5"/>
          <p:cNvSpPr txBox="1"/>
          <p:nvPr/>
        </p:nvSpPr>
        <p:spPr>
          <a:xfrm>
            <a:off x="95529" y="900725"/>
            <a:ext cx="5049251" cy="677108"/>
          </a:xfrm>
          <a:prstGeom prst="rect">
            <a:avLst/>
          </a:prstGeom>
          <a:noFill/>
        </p:spPr>
        <p:txBody>
          <a:bodyPr wrap="square" rtlCol="0">
            <a:spAutoFit/>
          </a:bodyPr>
          <a:lstStyle/>
          <a:p>
            <a:r>
              <a:rPr lang="en-US" sz="2000" b="1" u="sng" dirty="0" smtClean="0">
                <a:solidFill>
                  <a:srgbClr val="3861AA"/>
                </a:solidFill>
                <a:latin typeface="Trebuchet MS" pitchFamily="34" charset="0"/>
              </a:rPr>
              <a:t>Definitions</a:t>
            </a:r>
            <a:endParaRPr lang="en-US" sz="2400" b="1" u="sng" dirty="0" smtClean="0">
              <a:latin typeface="Trebuchet MS" pitchFamily="34" charset="0"/>
            </a:endParaRPr>
          </a:p>
          <a:p>
            <a:endParaRPr lang="en-US" dirty="0"/>
          </a:p>
        </p:txBody>
      </p:sp>
      <p:sp>
        <p:nvSpPr>
          <p:cNvPr id="7" name="Rectangle 6"/>
          <p:cNvSpPr/>
          <p:nvPr/>
        </p:nvSpPr>
        <p:spPr>
          <a:xfrm>
            <a:off x="0" y="0"/>
            <a:ext cx="8256896"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
        <p:nvSpPr>
          <p:cNvPr id="8" name="Rectangle 7"/>
          <p:cNvSpPr/>
          <p:nvPr/>
        </p:nvSpPr>
        <p:spPr>
          <a:xfrm>
            <a:off x="88707" y="1459006"/>
            <a:ext cx="5206624" cy="3970318"/>
          </a:xfrm>
          <a:prstGeom prst="rect">
            <a:avLst/>
          </a:prstGeom>
        </p:spPr>
        <p:txBody>
          <a:bodyPr wrap="square">
            <a:spAutoFit/>
          </a:bodyPr>
          <a:lstStyle/>
          <a:p>
            <a:pPr lvl="0"/>
            <a:r>
              <a:rPr lang="en-US" u="sng" dirty="0" smtClean="0">
                <a:solidFill>
                  <a:srgbClr val="3861AA"/>
                </a:solidFill>
                <a:latin typeface="Trebuchet MS" pitchFamily="34" charset="0"/>
              </a:rPr>
              <a:t>Element name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unique identifier and you can change it. </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Element type</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Is  set only once at the creation of the element.</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Catalogue</a:t>
            </a:r>
            <a:r>
              <a:rPr lang="en-US" dirty="0" smtClean="0">
                <a:solidFill>
                  <a:srgbClr val="3861AA"/>
                </a:solidFill>
                <a:latin typeface="Trebuchet MS" pitchFamily="34" charset="0"/>
              </a:rPr>
              <a:t> (for future use)</a:t>
            </a:r>
          </a:p>
          <a:p>
            <a:pPr lvl="0"/>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Short English description</a:t>
            </a:r>
            <a:br>
              <a:rPr lang="en-US" u="sng" dirty="0" smtClean="0">
                <a:solidFill>
                  <a:srgbClr val="3861AA"/>
                </a:solidFill>
                <a:latin typeface="Trebuchet MS" pitchFamily="34" charset="0"/>
              </a:rPr>
            </a:br>
            <a:r>
              <a:rPr lang="en-US" dirty="0" smtClean="0">
                <a:solidFill>
                  <a:srgbClr val="3861AA"/>
                </a:solidFill>
                <a:latin typeface="Trebuchet MS" pitchFamily="34" charset="0"/>
              </a:rPr>
              <a:t>This is the service area short name as it will be published in the Service Catalogue web portal. You can change the description if needed.</a:t>
            </a:r>
          </a:p>
          <a:p>
            <a:pPr lvl="0"/>
            <a:endParaRPr lang="en-US" dirty="0" smtClean="0">
              <a:solidFill>
                <a:srgbClr val="3861AA"/>
              </a:solidFill>
              <a:latin typeface="Trebuchet MS" pitchFamily="34" charset="0"/>
            </a:endParaRPr>
          </a:p>
        </p:txBody>
      </p:sp>
      <p:sp>
        <p:nvSpPr>
          <p:cNvPr id="9" name="Rectangle 8"/>
          <p:cNvSpPr/>
          <p:nvPr/>
        </p:nvSpPr>
        <p:spPr>
          <a:xfrm>
            <a:off x="1344300" y="5230841"/>
            <a:ext cx="7581336" cy="923330"/>
          </a:xfrm>
          <a:prstGeom prst="rect">
            <a:avLst/>
          </a:prstGeom>
        </p:spPr>
        <p:txBody>
          <a:bodyPr wrap="square">
            <a:spAutoFit/>
          </a:bodyPr>
          <a:lstStyle/>
          <a:p>
            <a:pPr lvl="0"/>
            <a:r>
              <a:rPr lang="en-US" u="sng" dirty="0" smtClean="0">
                <a:solidFill>
                  <a:srgbClr val="3861AA"/>
                </a:solidFill>
                <a:latin typeface="Trebuchet MS" pitchFamily="34" charset="0"/>
              </a:rPr>
              <a:t>Long English description</a:t>
            </a:r>
            <a:r>
              <a:rPr lang="en-US" dirty="0" smtClean="0">
                <a:solidFill>
                  <a:srgbClr val="3861AA"/>
                </a:solidFill>
                <a:latin typeface="Trebuchet MS" pitchFamily="34" charset="0"/>
              </a:rPr>
              <a:t>  </a:t>
            </a:r>
            <a:br>
              <a:rPr lang="en-US" dirty="0" smtClean="0">
                <a:solidFill>
                  <a:srgbClr val="3861AA"/>
                </a:solidFill>
                <a:latin typeface="Trebuchet MS" pitchFamily="34" charset="0"/>
              </a:rPr>
            </a:br>
            <a:r>
              <a:rPr lang="en-US" dirty="0" smtClean="0">
                <a:solidFill>
                  <a:srgbClr val="3861AA"/>
                </a:solidFill>
                <a:latin typeface="Trebuchet MS" pitchFamily="34" charset="0"/>
              </a:rPr>
              <a:t>This is the service area long name as it appears in the portal. You can change the description if needed.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56301" y="1126226"/>
            <a:ext cx="4834314" cy="4810550"/>
          </a:xfrm>
        </p:spPr>
        <p:txBody>
          <a:bodyPr/>
          <a:lstStyle/>
          <a:p>
            <a:pPr algn="l"/>
            <a:r>
              <a:rPr lang="en-US" sz="1800" u="sng" dirty="0" smtClean="0"/>
              <a:t>Definitions</a:t>
            </a:r>
            <a:endParaRPr lang="en-US" sz="2000" u="sng" dirty="0" smtClean="0"/>
          </a:p>
          <a:p>
            <a:pPr lvl="0" algn="l"/>
            <a:endParaRPr lang="en-US" sz="1800" b="0" u="sng" dirty="0" smtClean="0"/>
          </a:p>
          <a:p>
            <a:pPr lvl="0" algn="l"/>
            <a:r>
              <a:rPr lang="en-US" sz="1800" b="0" u="sng" dirty="0" smtClean="0"/>
              <a:t>Short/Long French description </a:t>
            </a:r>
          </a:p>
          <a:p>
            <a:pPr lvl="0" algn="l"/>
            <a:r>
              <a:rPr lang="en-US" sz="1800" b="0" dirty="0" smtClean="0"/>
              <a:t>(for future use)</a:t>
            </a:r>
          </a:p>
          <a:p>
            <a:pPr lvl="0" algn="l"/>
            <a:r>
              <a:rPr lang="en-US" sz="1800" b="0" u="sng" dirty="0" smtClean="0"/>
              <a:t/>
            </a:r>
            <a:br>
              <a:rPr lang="en-US" sz="1800" b="0" u="sng" dirty="0" smtClean="0"/>
            </a:br>
            <a:r>
              <a:rPr lang="en-US" sz="1800" b="0" u="sng" dirty="0" smtClean="0"/>
              <a:t>General description</a:t>
            </a:r>
            <a:br>
              <a:rPr lang="en-US" sz="1800" b="0" u="sng" dirty="0" smtClean="0"/>
            </a:br>
            <a:r>
              <a:rPr lang="en-US" sz="1800" b="0" dirty="0" smtClean="0"/>
              <a:t>Provide an explanation of what the customer service does in one or two explicit sentences. (If necessary you can add another one). This information will appear on the portal. </a:t>
            </a:r>
          </a:p>
          <a:p>
            <a:pPr lvl="0" algn="l"/>
            <a:r>
              <a:rPr lang="en-US" sz="1800" b="0" dirty="0" smtClean="0"/>
              <a:t/>
            </a:r>
            <a:br>
              <a:rPr lang="en-US" sz="1800" b="0" dirty="0" smtClean="0"/>
            </a:br>
            <a:endParaRPr lang="en-US" sz="1800" dirty="0" smtClean="0"/>
          </a:p>
        </p:txBody>
      </p:sp>
      <p:pic>
        <p:nvPicPr>
          <p:cNvPr id="5" name="Picture 4" descr="csc-service-area-definitions.PNG"/>
          <p:cNvPicPr/>
          <p:nvPr/>
        </p:nvPicPr>
        <p:blipFill>
          <a:blip r:embed="rId3" cstate="print"/>
          <a:stretch>
            <a:fillRect/>
          </a:stretch>
        </p:blipFill>
        <p:spPr>
          <a:xfrm>
            <a:off x="5093592" y="1179437"/>
            <a:ext cx="4050408" cy="3426802"/>
          </a:xfrm>
          <a:prstGeom prst="rect">
            <a:avLst/>
          </a:prstGeom>
        </p:spPr>
      </p:pic>
      <p:sp>
        <p:nvSpPr>
          <p:cNvPr id="6" name="Rectangle 5"/>
          <p:cNvSpPr/>
          <p:nvPr/>
        </p:nvSpPr>
        <p:spPr>
          <a:xfrm>
            <a:off x="0" y="0"/>
            <a:ext cx="8215951"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56301" y="1126226"/>
            <a:ext cx="4834314" cy="4810550"/>
          </a:xfrm>
        </p:spPr>
        <p:txBody>
          <a:bodyPr/>
          <a:lstStyle/>
          <a:p>
            <a:pPr algn="l"/>
            <a:r>
              <a:rPr lang="en-US" sz="1800" u="sng" dirty="0" smtClean="0"/>
              <a:t>Definitions</a:t>
            </a:r>
            <a:endParaRPr lang="en-US" sz="2000" u="sng" dirty="0" smtClean="0"/>
          </a:p>
          <a:p>
            <a:pPr lvl="0" algn="l"/>
            <a:r>
              <a:rPr lang="en-US" sz="1800" b="0" dirty="0" smtClean="0"/>
              <a:t/>
            </a:r>
            <a:br>
              <a:rPr lang="en-US" sz="1800" b="0" dirty="0" smtClean="0"/>
            </a:br>
            <a:r>
              <a:rPr lang="en-US" sz="1800" b="0" u="sng" dirty="0" smtClean="0"/>
              <a:t>Comments</a:t>
            </a:r>
            <a:br>
              <a:rPr lang="en-US" sz="1800" b="0" u="sng" dirty="0" smtClean="0"/>
            </a:br>
            <a:r>
              <a:rPr lang="en-US" sz="1800" b="0" dirty="0" smtClean="0"/>
              <a:t>Used internally only to communicate with the service managers, own reminders. The content entered here will not be published.</a:t>
            </a:r>
          </a:p>
          <a:p>
            <a:pPr lvl="0" algn="l"/>
            <a:endParaRPr lang="en-US" sz="1800" b="0" dirty="0" smtClean="0"/>
          </a:p>
          <a:p>
            <a:pPr lvl="0" algn="l"/>
            <a:r>
              <a:rPr lang="en-US" sz="1800" b="0" u="sng" dirty="0" smtClean="0"/>
              <a:t>Lifecycle Phase (</a:t>
            </a:r>
            <a:r>
              <a:rPr lang="en-US" sz="1800" b="0" dirty="0" smtClean="0"/>
              <a:t>for future use)</a:t>
            </a:r>
            <a:br>
              <a:rPr lang="en-US" sz="1800" b="0" dirty="0" smtClean="0"/>
            </a:br>
            <a:r>
              <a:rPr lang="en-US" sz="1800" b="0" dirty="0" smtClean="0"/>
              <a:t>The default value used now from the list available is ‘operation’.</a:t>
            </a:r>
          </a:p>
          <a:p>
            <a:pPr lvl="0" algn="l"/>
            <a:endParaRPr lang="en-US" sz="1800" dirty="0" smtClean="0"/>
          </a:p>
          <a:p>
            <a:pPr lvl="0" algn="l"/>
            <a:r>
              <a:rPr lang="en-US" sz="1800" b="0" u="sng" dirty="0" smtClean="0"/>
              <a:t>Display order</a:t>
            </a:r>
            <a:r>
              <a:rPr lang="en-US" sz="1800" b="0" dirty="0" smtClean="0"/>
              <a:t> (for future use)</a:t>
            </a:r>
          </a:p>
          <a:p>
            <a:pPr algn="l"/>
            <a:endParaRPr lang="en-US" dirty="0"/>
          </a:p>
        </p:txBody>
      </p:sp>
      <p:pic>
        <p:nvPicPr>
          <p:cNvPr id="5" name="Picture 4" descr="csc-service-area-definitions.PNG"/>
          <p:cNvPicPr/>
          <p:nvPr/>
        </p:nvPicPr>
        <p:blipFill>
          <a:blip r:embed="rId3" cstate="print"/>
          <a:stretch>
            <a:fillRect/>
          </a:stretch>
        </p:blipFill>
        <p:spPr>
          <a:xfrm>
            <a:off x="5093592" y="1179437"/>
            <a:ext cx="4050408" cy="3426802"/>
          </a:xfrm>
          <a:prstGeom prst="rect">
            <a:avLst/>
          </a:prstGeom>
        </p:spPr>
      </p:pic>
      <p:sp>
        <p:nvSpPr>
          <p:cNvPr id="6" name="Rectangle 5"/>
          <p:cNvSpPr/>
          <p:nvPr/>
        </p:nvSpPr>
        <p:spPr>
          <a:xfrm>
            <a:off x="0" y="0"/>
            <a:ext cx="8215951"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69949" y="1126225"/>
            <a:ext cx="8601096" cy="4865141"/>
          </a:xfrm>
        </p:spPr>
        <p:txBody>
          <a:bodyPr/>
          <a:lstStyle/>
          <a:p>
            <a:pPr algn="l" eaLnBrk="1" hangingPunct="1"/>
            <a:r>
              <a:rPr lang="en-US" sz="2000" u="sng" dirty="0" smtClean="0"/>
              <a:t>Links to other relevant documents</a:t>
            </a:r>
            <a:endParaRPr lang="en-US" sz="2000" dirty="0" smtClean="0"/>
          </a:p>
          <a:p>
            <a:pPr eaLnBrk="1" hangingPunct="1"/>
            <a:endParaRPr lang="en-US" b="1" i="1" dirty="0" smtClean="0"/>
          </a:p>
        </p:txBody>
      </p:sp>
      <p:pic>
        <p:nvPicPr>
          <p:cNvPr id="14" name="Picture 13" descr="csc-service-area-links.PNG"/>
          <p:cNvPicPr/>
          <p:nvPr/>
        </p:nvPicPr>
        <p:blipFill>
          <a:blip r:embed="rId3" cstate="print"/>
          <a:stretch>
            <a:fillRect/>
          </a:stretch>
        </p:blipFill>
        <p:spPr>
          <a:xfrm>
            <a:off x="283191" y="1535865"/>
            <a:ext cx="6858000" cy="1275080"/>
          </a:xfrm>
          <a:prstGeom prst="rect">
            <a:avLst/>
          </a:prstGeom>
        </p:spPr>
      </p:pic>
      <p:sp>
        <p:nvSpPr>
          <p:cNvPr id="20" name="TextBox 19"/>
          <p:cNvSpPr txBox="1"/>
          <p:nvPr/>
        </p:nvSpPr>
        <p:spPr>
          <a:xfrm>
            <a:off x="122824" y="2729547"/>
            <a:ext cx="8256896" cy="3231654"/>
          </a:xfrm>
          <a:prstGeom prst="rect">
            <a:avLst/>
          </a:prstGeom>
          <a:noFill/>
        </p:spPr>
        <p:txBody>
          <a:bodyPr wrap="square" rtlCol="0">
            <a:spAutoFit/>
          </a:bodyPr>
          <a:lstStyle/>
          <a:p>
            <a:r>
              <a:rPr lang="en-US" dirty="0" smtClean="0">
                <a:solidFill>
                  <a:srgbClr val="3861AA"/>
                </a:solidFill>
                <a:latin typeface="Trebuchet MS" pitchFamily="34" charset="0"/>
              </a:rPr>
              <a:t>Here you can enter links to relevant sources related to the service.</a:t>
            </a:r>
          </a:p>
          <a:p>
            <a:endParaRPr lang="en-US" dirty="0" smtClean="0">
              <a:solidFill>
                <a:srgbClr val="3861AA"/>
              </a:solidFill>
              <a:latin typeface="Trebuchet MS" pitchFamily="34" charset="0"/>
            </a:endParaRPr>
          </a:p>
          <a:p>
            <a:pPr lvl="0"/>
            <a:r>
              <a:rPr lang="en-US" u="sng" dirty="0" smtClean="0">
                <a:solidFill>
                  <a:srgbClr val="3861AA"/>
                </a:solidFill>
                <a:latin typeface="Trebuchet MS" pitchFamily="34" charset="0"/>
              </a:rPr>
              <a:t>Type</a:t>
            </a:r>
            <a:r>
              <a:rPr lang="en-US" dirty="0" smtClean="0">
                <a:solidFill>
                  <a:srgbClr val="3861AA"/>
                </a:solidFill>
                <a:latin typeface="Trebuchet MS" pitchFamily="34" charset="0"/>
              </a:rPr>
              <a:t> </a:t>
            </a:r>
          </a:p>
          <a:p>
            <a:pPr lvl="0"/>
            <a:r>
              <a:rPr lang="en-US" dirty="0" smtClean="0">
                <a:solidFill>
                  <a:srgbClr val="3861AA"/>
                </a:solidFill>
                <a:latin typeface="Trebuchet MS" pitchFamily="34" charset="0"/>
              </a:rPr>
              <a:t>You can have different types of documents. </a:t>
            </a:r>
          </a:p>
          <a:p>
            <a:r>
              <a:rPr lang="en-US" dirty="0" smtClean="0">
                <a:solidFill>
                  <a:srgbClr val="3861AA"/>
                </a:solidFill>
                <a:latin typeface="Trebuchet MS" pitchFamily="34" charset="0"/>
              </a:rPr>
              <a:t> </a:t>
            </a:r>
          </a:p>
          <a:p>
            <a:pPr>
              <a:buFont typeface="Arial" pitchFamily="34" charset="0"/>
              <a:buChar char="•"/>
            </a:pPr>
            <a:r>
              <a:rPr lang="en-US" sz="1600" i="1" dirty="0" smtClean="0">
                <a:solidFill>
                  <a:srgbClr val="3861AA"/>
                </a:solidFill>
                <a:latin typeface="Trebuchet MS" pitchFamily="34" charset="0"/>
              </a:rPr>
              <a:t>Actions</a:t>
            </a:r>
            <a:r>
              <a:rPr lang="en-US" sz="1600" dirty="0" smtClean="0">
                <a:solidFill>
                  <a:srgbClr val="3861AA"/>
                </a:solidFill>
                <a:latin typeface="Trebuchet MS" pitchFamily="34" charset="0"/>
              </a:rPr>
              <a:t>: start of new applications </a:t>
            </a:r>
            <a:r>
              <a:rPr lang="en-US" sz="1600" i="1" dirty="0" smtClean="0">
                <a:solidFill>
                  <a:srgbClr val="3861AA"/>
                </a:solidFill>
                <a:latin typeface="Trebuchet MS" pitchFamily="34" charset="0"/>
              </a:rPr>
              <a:t>Help: </a:t>
            </a:r>
            <a:r>
              <a:rPr lang="en-US" sz="1600" dirty="0" smtClean="0">
                <a:solidFill>
                  <a:srgbClr val="3861AA"/>
                </a:solidFill>
                <a:latin typeface="Trebuchet MS" pitchFamily="34" charset="0"/>
              </a:rPr>
              <a:t>Help information (will be indicated as such on the web portal)</a:t>
            </a:r>
          </a:p>
          <a:p>
            <a:pPr>
              <a:buFont typeface="Arial" pitchFamily="34" charset="0"/>
              <a:buChar char="•"/>
            </a:pPr>
            <a:r>
              <a:rPr lang="en-US" sz="1600" i="1" dirty="0" smtClean="0">
                <a:solidFill>
                  <a:srgbClr val="3861AA"/>
                </a:solidFill>
                <a:latin typeface="Trebuchet MS" pitchFamily="34" charset="0"/>
              </a:rPr>
              <a:t>Information</a:t>
            </a:r>
            <a:r>
              <a:rPr lang="en-US" sz="1600" dirty="0" smtClean="0">
                <a:solidFill>
                  <a:srgbClr val="3861AA"/>
                </a:solidFill>
                <a:latin typeface="Trebuchet MS" pitchFamily="34" charset="0"/>
              </a:rPr>
              <a:t>: any information related to the service.</a:t>
            </a:r>
          </a:p>
          <a:p>
            <a:pPr>
              <a:buFont typeface="Arial" pitchFamily="34" charset="0"/>
              <a:buChar char="•"/>
            </a:pPr>
            <a:r>
              <a:rPr lang="en-US" sz="1600" i="1" dirty="0" smtClean="0">
                <a:solidFill>
                  <a:srgbClr val="3861AA"/>
                </a:solidFill>
                <a:latin typeface="Trebuchet MS" pitchFamily="34" charset="0"/>
              </a:rPr>
              <a:t>News</a:t>
            </a:r>
            <a:r>
              <a:rPr lang="en-US" sz="1600" dirty="0" smtClean="0">
                <a:solidFill>
                  <a:srgbClr val="3861AA"/>
                </a:solidFill>
                <a:latin typeface="Trebuchet MS" pitchFamily="34" charset="0"/>
              </a:rPr>
              <a:t>: news items (will be indicated as such)</a:t>
            </a:r>
          </a:p>
          <a:p>
            <a:pPr>
              <a:buFont typeface="Arial" pitchFamily="34" charset="0"/>
              <a:buChar char="•"/>
            </a:pPr>
            <a:r>
              <a:rPr lang="en-US" sz="1600" i="1" dirty="0" smtClean="0">
                <a:solidFill>
                  <a:srgbClr val="3861AA"/>
                </a:solidFill>
                <a:latin typeface="Trebuchet MS" pitchFamily="34" charset="0"/>
              </a:rPr>
              <a:t>Related links</a:t>
            </a:r>
            <a:r>
              <a:rPr lang="en-US" sz="1600" dirty="0" smtClean="0">
                <a:solidFill>
                  <a:srgbClr val="3861AA"/>
                </a:solidFill>
                <a:latin typeface="Trebuchet MS" pitchFamily="34" charset="0"/>
              </a:rPr>
              <a:t>: links which are not part of the service but are within the same area. </a:t>
            </a:r>
            <a:br>
              <a:rPr lang="en-US" sz="1600" dirty="0" smtClean="0">
                <a:solidFill>
                  <a:srgbClr val="3861AA"/>
                </a:solidFill>
                <a:latin typeface="Trebuchet MS" pitchFamily="34" charset="0"/>
              </a:rPr>
            </a:br>
            <a:r>
              <a:rPr lang="en-US" sz="1600" dirty="0" smtClean="0">
                <a:solidFill>
                  <a:srgbClr val="3861AA"/>
                </a:solidFill>
                <a:latin typeface="Trebuchet MS" pitchFamily="34" charset="0"/>
              </a:rPr>
              <a:t>For example links to hotels in the region.</a:t>
            </a:r>
            <a:r>
              <a:rPr lang="en-US" dirty="0" smtClean="0">
                <a:solidFill>
                  <a:srgbClr val="3861AA"/>
                </a:solidFill>
                <a:latin typeface="Trebuchet MS" pitchFamily="34" charset="0"/>
              </a:rPr>
              <a:t/>
            </a:r>
            <a:br>
              <a:rPr lang="en-US" dirty="0" smtClean="0">
                <a:solidFill>
                  <a:srgbClr val="3861AA"/>
                </a:solidFill>
                <a:latin typeface="Trebuchet MS" pitchFamily="34" charset="0"/>
              </a:rPr>
            </a:br>
            <a:endParaRPr lang="en-US" dirty="0" smtClean="0">
              <a:solidFill>
                <a:srgbClr val="3861AA"/>
              </a:solidFill>
              <a:latin typeface="Trebuchet MS" pitchFamily="34" charset="0"/>
            </a:endParaRPr>
          </a:p>
        </p:txBody>
      </p:sp>
      <p:pic>
        <p:nvPicPr>
          <p:cNvPr id="21" name="Picture 20" descr="list_of_link.png"/>
          <p:cNvPicPr/>
          <p:nvPr/>
        </p:nvPicPr>
        <p:blipFill>
          <a:blip r:embed="rId4" cstate="print"/>
          <a:stretch>
            <a:fillRect/>
          </a:stretch>
        </p:blipFill>
        <p:spPr>
          <a:xfrm>
            <a:off x="6918343" y="964315"/>
            <a:ext cx="1393143" cy="1690174"/>
          </a:xfrm>
          <a:prstGeom prst="rect">
            <a:avLst/>
          </a:prstGeom>
        </p:spPr>
      </p:pic>
      <p:sp>
        <p:nvSpPr>
          <p:cNvPr id="22" name="Rectangle 21"/>
          <p:cNvSpPr/>
          <p:nvPr/>
        </p:nvSpPr>
        <p:spPr>
          <a:xfrm>
            <a:off x="0" y="0"/>
            <a:ext cx="8215952"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subTitle" idx="1"/>
          </p:nvPr>
        </p:nvSpPr>
        <p:spPr>
          <a:xfrm>
            <a:off x="256302" y="976101"/>
            <a:ext cx="7059478" cy="1752600"/>
          </a:xfrm>
        </p:spPr>
        <p:txBody>
          <a:bodyPr/>
          <a:lstStyle/>
          <a:p>
            <a:pPr algn="l"/>
            <a:r>
              <a:rPr lang="en-US" sz="1200" dirty="0" smtClean="0"/>
              <a:t/>
            </a:r>
            <a:br>
              <a:rPr lang="en-US" sz="1200" dirty="0" smtClean="0"/>
            </a:br>
            <a:r>
              <a:rPr lang="en-US" sz="2000" u="sng" dirty="0" smtClean="0"/>
              <a:t>Links to other relevant documents</a:t>
            </a:r>
            <a:endParaRPr lang="en-US" sz="2000" dirty="0" smtClean="0"/>
          </a:p>
          <a:p>
            <a:endParaRPr lang="en-US" sz="1200" dirty="0" smtClean="0"/>
          </a:p>
          <a:p>
            <a:pPr lvl="0" algn="l"/>
            <a:r>
              <a:rPr lang="en-US" sz="1800" b="0" u="sng" dirty="0" smtClean="0"/>
              <a:t>URL</a:t>
            </a:r>
            <a:r>
              <a:rPr lang="en-US" sz="1800" b="0" dirty="0" smtClean="0"/>
              <a:t> </a:t>
            </a:r>
          </a:p>
          <a:p>
            <a:pPr lvl="0" algn="l"/>
            <a:r>
              <a:rPr lang="en-US" sz="1800" b="0" dirty="0" smtClean="0"/>
              <a:t>Enter the location of the document in the ‘</a:t>
            </a:r>
            <a:r>
              <a:rPr lang="en-US" sz="1800" b="0" dirty="0" err="1" smtClean="0"/>
              <a:t>Url</a:t>
            </a:r>
            <a:r>
              <a:rPr lang="en-US" sz="1800" b="0" dirty="0" smtClean="0"/>
              <a:t>’ field. </a:t>
            </a:r>
          </a:p>
          <a:p>
            <a:pPr lvl="0" algn="l"/>
            <a:endParaRPr lang="en-US" sz="1800" b="0" dirty="0" smtClean="0"/>
          </a:p>
          <a:p>
            <a:pPr lvl="0" algn="l"/>
            <a:r>
              <a:rPr lang="en-US" sz="1800" b="0" u="sng" dirty="0" smtClean="0"/>
              <a:t>Description</a:t>
            </a:r>
            <a:r>
              <a:rPr lang="en-US" sz="1800" b="0" dirty="0" smtClean="0"/>
              <a:t> </a:t>
            </a:r>
          </a:p>
          <a:p>
            <a:pPr lvl="0" algn="l"/>
            <a:r>
              <a:rPr lang="en-US" sz="1800" b="0" dirty="0" smtClean="0"/>
              <a:t>Give a meaningful name to the document in the ‘Description’ field as this is what people will see on the portal as a hyperlink. When clicking on this hyperlink they will arrive at the </a:t>
            </a:r>
            <a:r>
              <a:rPr lang="en-US" sz="1800" b="0" dirty="0" err="1" smtClean="0"/>
              <a:t>url</a:t>
            </a:r>
            <a:r>
              <a:rPr lang="en-US" sz="1800" b="0" dirty="0" smtClean="0"/>
              <a:t> you have specified.</a:t>
            </a:r>
          </a:p>
          <a:p>
            <a:pPr algn="l" eaLnBrk="1" hangingPunct="1"/>
            <a:endParaRPr lang="en-US" b="1" i="1" dirty="0" smtClean="0"/>
          </a:p>
        </p:txBody>
      </p:sp>
      <p:sp>
        <p:nvSpPr>
          <p:cNvPr id="5" name="TextBox 4"/>
          <p:cNvSpPr txBox="1"/>
          <p:nvPr/>
        </p:nvSpPr>
        <p:spPr>
          <a:xfrm>
            <a:off x="272952" y="4776716"/>
            <a:ext cx="6254854" cy="923330"/>
          </a:xfrm>
          <a:prstGeom prst="rect">
            <a:avLst/>
          </a:prstGeom>
          <a:noFill/>
        </p:spPr>
        <p:txBody>
          <a:bodyPr wrap="none" rtlCol="0">
            <a:spAutoFit/>
          </a:bodyPr>
          <a:lstStyle/>
          <a:p>
            <a:pPr eaLnBrk="1" hangingPunct="1"/>
            <a:r>
              <a:rPr lang="en-US" u="sng" dirty="0" smtClean="0">
                <a:solidFill>
                  <a:srgbClr val="C00000"/>
                </a:solidFill>
              </a:rPr>
              <a:t>Save &amp; Navigation</a:t>
            </a:r>
          </a:p>
          <a:p>
            <a:pPr eaLnBrk="1" hangingPunct="1"/>
            <a:r>
              <a:rPr lang="en-US" dirty="0" smtClean="0">
                <a:solidFill>
                  <a:srgbClr val="C00000"/>
                </a:solidFill>
              </a:rPr>
              <a:t>TO SAVE the information you have entered so far, click on  </a:t>
            </a:r>
          </a:p>
          <a:p>
            <a:endParaRPr lang="en-US" dirty="0"/>
          </a:p>
        </p:txBody>
      </p:sp>
      <p:pic>
        <p:nvPicPr>
          <p:cNvPr id="6" name="Picture 5" descr="service_element_apply_changes.png"/>
          <p:cNvPicPr/>
          <p:nvPr/>
        </p:nvPicPr>
        <p:blipFill>
          <a:blip r:embed="rId3" cstate="print"/>
          <a:stretch>
            <a:fillRect/>
          </a:stretch>
        </p:blipFill>
        <p:spPr>
          <a:xfrm>
            <a:off x="6329861" y="5138098"/>
            <a:ext cx="933450" cy="266700"/>
          </a:xfrm>
          <a:prstGeom prst="rect">
            <a:avLst/>
          </a:prstGeom>
        </p:spPr>
      </p:pic>
      <p:sp>
        <p:nvSpPr>
          <p:cNvPr id="7" name="Rectangle 6"/>
          <p:cNvSpPr/>
          <p:nvPr/>
        </p:nvSpPr>
        <p:spPr>
          <a:xfrm>
            <a:off x="0" y="0"/>
            <a:ext cx="8175009" cy="830997"/>
          </a:xfrm>
          <a:prstGeom prst="rect">
            <a:avLst/>
          </a:prstGeom>
        </p:spPr>
        <p:txBody>
          <a:bodyPr wrap="square">
            <a:spAutoFit/>
          </a:bodyPr>
          <a:lstStyle/>
          <a:p>
            <a:pPr algn="ctr"/>
            <a:r>
              <a:rPr lang="en-US" sz="2400" b="1" dirty="0" smtClean="0">
                <a:solidFill>
                  <a:schemeClr val="bg1"/>
                </a:solidFill>
                <a:latin typeface="Trebuchet MS" pitchFamily="34" charset="0"/>
              </a:rPr>
              <a:t>What information needs to be added at the </a:t>
            </a:r>
          </a:p>
          <a:p>
            <a:pPr algn="ctr"/>
            <a:r>
              <a:rPr lang="en-US" sz="2400" b="1" dirty="0" smtClean="0">
                <a:solidFill>
                  <a:schemeClr val="bg1"/>
                </a:solidFill>
                <a:latin typeface="Trebuchet MS" pitchFamily="34" charset="0"/>
              </a:rPr>
              <a:t>Service Area level?</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AAB0A2841D0F4DA494A4B95C336376" ma:contentTypeVersion="0" ma:contentTypeDescription="Create a new document." ma:contentTypeScope="" ma:versionID="33f2b74a826e413f64b5353f5d27c8c0">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DE222CD6-0E9E-461F-8354-AB48967289C8}">
  <ds:schemaRefs>
    <ds:schemaRef ds:uri="http://schemas.microsoft.com/sharepoint/v3/contenttype/forms"/>
  </ds:schemaRefs>
</ds:datastoreItem>
</file>

<file path=customXml/itemProps2.xml><?xml version="1.0" encoding="utf-8"?>
<ds:datastoreItem xmlns:ds="http://schemas.openxmlformats.org/officeDocument/2006/customXml" ds:itemID="{E5AC483C-197C-4044-9351-3B21F6866EE0}">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0A901DB3-7E9C-4279-A3F3-E0E8D9C88B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otalTime>11173</TotalTime>
  <Words>1227</Words>
  <Application>Microsoft Office PowerPoint</Application>
  <PresentationFormat>On-screen Show (4:3)</PresentationFormat>
  <Paragraphs>369</Paragraphs>
  <Slides>43</Slides>
  <Notes>43</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43</vt:i4>
      </vt:variant>
    </vt:vector>
  </HeadingPairs>
  <TitlesOfParts>
    <vt:vector size="47" baseType="lpstr">
      <vt:lpstr>Default Design</vt:lpstr>
      <vt:lpstr>Custom Design</vt:lpstr>
      <vt:lpstr>1_Custom Design</vt:lpstr>
      <vt:lpstr>Image</vt:lpstr>
      <vt:lpstr>CSC for Service Owners</vt:lpstr>
      <vt:lpstr>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vossen</cp:lastModifiedBy>
  <cp:revision>436</cp:revision>
  <dcterms:created xsi:type="dcterms:W3CDTF">2006-05-15T08:51:15Z</dcterms:created>
  <dcterms:modified xsi:type="dcterms:W3CDTF">2010-07-05T08:58:26Z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0x010100BBAAB0A2841D0F4DA494A4B95C336376</vt:lpwstr>
  </property>
</Properties>
</file>