
<file path=[Content_Types].xml><?xml version="1.0" encoding="utf-8"?>
<Types xmlns="http://schemas.openxmlformats.org/package/2006/content-types">
  <Default Extension="emf" ContentType="image/x-emf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  <p:sldMasterId id="2147483677" r:id="rId2"/>
  </p:sldMasterIdLst>
  <p:notesMasterIdLst>
    <p:notesMasterId r:id="rId25"/>
  </p:notesMasterIdLst>
  <p:handoutMasterIdLst>
    <p:handoutMasterId r:id="rId26"/>
  </p:handoutMasterIdLst>
  <p:sldIdLst>
    <p:sldId id="259" r:id="rId3"/>
    <p:sldId id="407" r:id="rId4"/>
    <p:sldId id="422" r:id="rId5"/>
    <p:sldId id="416" r:id="rId6"/>
    <p:sldId id="371" r:id="rId7"/>
    <p:sldId id="350" r:id="rId8"/>
    <p:sldId id="257" r:id="rId9"/>
    <p:sldId id="406" r:id="rId10"/>
    <p:sldId id="337" r:id="rId11"/>
    <p:sldId id="423" r:id="rId12"/>
    <p:sldId id="424" r:id="rId13"/>
    <p:sldId id="425" r:id="rId14"/>
    <p:sldId id="426" r:id="rId15"/>
    <p:sldId id="427" r:id="rId16"/>
    <p:sldId id="352" r:id="rId17"/>
    <p:sldId id="428" r:id="rId18"/>
    <p:sldId id="361" r:id="rId19"/>
    <p:sldId id="370" r:id="rId20"/>
    <p:sldId id="381" r:id="rId21"/>
    <p:sldId id="366" r:id="rId22"/>
    <p:sldId id="387" r:id="rId23"/>
    <p:sldId id="28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12" autoAdjust="0"/>
  </p:normalViewPr>
  <p:slideViewPr>
    <p:cSldViewPr snapToGrid="0" snapToObjects="1">
      <p:cViewPr varScale="1">
        <p:scale>
          <a:sx n="69" d="100"/>
          <a:sy n="69" d="100"/>
        </p:scale>
        <p:origin x="504" y="72"/>
      </p:cViewPr>
      <p:guideLst/>
    </p:cSldViewPr>
  </p:slideViewPr>
  <p:outlineViewPr>
    <p:cViewPr>
      <p:scale>
        <a:sx n="33" d="100"/>
        <a:sy n="33" d="100"/>
      </p:scale>
      <p:origin x="0" y="-422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2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2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5682285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3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3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97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Why</a:t>
            </a:r>
            <a:r>
              <a:rPr lang="fr-CH" dirty="0"/>
              <a:t>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8477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31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22764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158241"/>
            <a:ext cx="10969139" cy="4834787"/>
          </a:xfrm>
        </p:spPr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6217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1.pdf" descr="bande-0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0"/>
            <a:ext cx="12192000" cy="942937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xfrm>
            <a:off x="10913835" y="6362743"/>
            <a:ext cx="668567" cy="35234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4" name="pasted-im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6265"/>
            <a:ext cx="12192000" cy="89746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hape 65"/>
          <p:cNvSpPr txBox="1">
            <a:spLocks/>
          </p:cNvSpPr>
          <p:nvPr userDrawn="1"/>
        </p:nvSpPr>
        <p:spPr>
          <a:xfrm>
            <a:off x="11206555" y="6257791"/>
            <a:ext cx="668567" cy="338554"/>
          </a:xfrm>
          <a:prstGeom prst="rect">
            <a:avLst/>
          </a:prstGeom>
          <a:ln w="12700">
            <a:miter lim="400000"/>
          </a:ln>
        </p:spPr>
        <p:txBody>
          <a:bodyPr lIns="60959" rIns="60959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cap="none" spc="0" normalizeH="0" baseline="0">
                <a:ln>
                  <a:noFill/>
                </a:ln>
                <a:solidFill>
                  <a:srgbClr val="8897BD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55A0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86CB4B4D-7CA3-9044-876B-883B54F8677D}" type="slidenum">
              <a:rPr lang="en-GB" sz="1600" smtClean="0"/>
              <a:pPr/>
              <a:t>‹#›</a:t>
            </a:fld>
            <a:endParaRPr lang="en-GB" sz="1600"/>
          </a:p>
        </p:txBody>
      </p:sp>
    </p:spTree>
    <p:extLst>
      <p:ext uri="{BB962C8B-B14F-4D97-AF65-F5344CB8AC3E}">
        <p14:creationId xmlns:p14="http://schemas.microsoft.com/office/powerpoint/2010/main" val="2306174936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593217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3.pdf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5" y="2444445"/>
            <a:ext cx="1563275" cy="1956056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8001721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Diapositive de titr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4.png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1" y="1753868"/>
            <a:ext cx="3360001" cy="336000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2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93179006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6_Diapositive de titr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5.pdf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54" y="2406826"/>
            <a:ext cx="1629263" cy="2047789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2024864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Titre et contenu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image1.pdf" descr="bande-0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0"/>
            <a:ext cx="12192000" cy="942937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Shape 44"/>
          <p:cNvSpPr>
            <a:spLocks noGrp="1"/>
          </p:cNvSpPr>
          <p:nvPr>
            <p:ph type="title"/>
          </p:nvPr>
        </p:nvSpPr>
        <p:spPr>
          <a:xfrm>
            <a:off x="609600" y="2442859"/>
            <a:ext cx="10969139" cy="944355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xfrm>
            <a:off x="10913835" y="6369636"/>
            <a:ext cx="668567" cy="33855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609600" y="3387213"/>
            <a:ext cx="3657600" cy="4235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1867"/>
            </a:lvl1pPr>
            <a:lvl2pPr marL="0" indent="597392">
              <a:spcBef>
                <a:spcPts val="400"/>
              </a:spcBef>
              <a:buClrTx/>
              <a:buSzTx/>
              <a:buFontTx/>
              <a:buNone/>
              <a:defRPr sz="1867"/>
            </a:lvl2pPr>
            <a:lvl3pPr marL="0" indent="999719">
              <a:spcBef>
                <a:spcPts val="400"/>
              </a:spcBef>
              <a:buClrTx/>
              <a:buSzTx/>
              <a:buFontTx/>
              <a:buNone/>
              <a:defRPr sz="1867"/>
            </a:lvl3pPr>
            <a:lvl4pPr marL="0" indent="1389853">
              <a:spcBef>
                <a:spcPts val="400"/>
              </a:spcBef>
              <a:buClrTx/>
              <a:buSzTx/>
              <a:buFontTx/>
              <a:buNone/>
              <a:defRPr sz="1867"/>
            </a:lvl4pPr>
            <a:lvl5pPr marL="0" indent="1743412">
              <a:spcBef>
                <a:spcPts val="400"/>
              </a:spcBef>
              <a:buClrTx/>
              <a:buSzTx/>
              <a:buFontTx/>
              <a:buNone/>
              <a:defRPr sz="1867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</p:spTree>
    <p:extLst>
      <p:ext uri="{BB962C8B-B14F-4D97-AF65-F5344CB8AC3E}">
        <p14:creationId xmlns:p14="http://schemas.microsoft.com/office/powerpoint/2010/main" val="936123484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re et contenu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/>
          </p:cNvSpPr>
          <p:nvPr>
            <p:ph type="title"/>
          </p:nvPr>
        </p:nvSpPr>
        <p:spPr>
          <a:xfrm>
            <a:off x="609600" y="2442859"/>
            <a:ext cx="10969139" cy="944355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54" name="Shape 54"/>
          <p:cNvSpPr>
            <a:spLocks noGrp="1"/>
          </p:cNvSpPr>
          <p:nvPr>
            <p:ph type="body" sz="quarter" idx="1"/>
          </p:nvPr>
        </p:nvSpPr>
        <p:spPr>
          <a:xfrm>
            <a:off x="609600" y="3387213"/>
            <a:ext cx="3657600" cy="4235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1867"/>
            </a:lvl1pPr>
            <a:lvl2pPr marL="0" indent="597392">
              <a:spcBef>
                <a:spcPts val="400"/>
              </a:spcBef>
              <a:buClrTx/>
              <a:buSzTx/>
              <a:buFontTx/>
              <a:buNone/>
              <a:defRPr sz="1867"/>
            </a:lvl2pPr>
            <a:lvl3pPr marL="0" indent="999719">
              <a:spcBef>
                <a:spcPts val="400"/>
              </a:spcBef>
              <a:buClrTx/>
              <a:buSzTx/>
              <a:buFontTx/>
              <a:buNone/>
              <a:defRPr sz="1867"/>
            </a:lvl3pPr>
            <a:lvl4pPr marL="0" indent="1389853">
              <a:spcBef>
                <a:spcPts val="400"/>
              </a:spcBef>
              <a:buClrTx/>
              <a:buSzTx/>
              <a:buFontTx/>
              <a:buNone/>
              <a:defRPr sz="1867"/>
            </a:lvl4pPr>
            <a:lvl5pPr marL="0" indent="1743412">
              <a:spcBef>
                <a:spcPts val="400"/>
              </a:spcBef>
              <a:buClrTx/>
              <a:buSzTx/>
              <a:buFontTx/>
              <a:buNone/>
              <a:defRPr sz="1867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5" name="Shape 5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5775740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  <a:noFill/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re et contenu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image1.pdf" descr="bande-0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0"/>
            <a:ext cx="12192000" cy="942937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09600" y="81822"/>
            <a:ext cx="10969139" cy="1243785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64" name="Shape 64"/>
          <p:cNvSpPr>
            <a:spLocks noGrp="1"/>
          </p:cNvSpPr>
          <p:nvPr>
            <p:ph type="body" idx="1"/>
          </p:nvPr>
        </p:nvSpPr>
        <p:spPr>
          <a:xfrm>
            <a:off x="609600" y="1325608"/>
            <a:ext cx="10972800" cy="5532393"/>
          </a:xfrm>
          <a:prstGeom prst="rect">
            <a:avLst/>
          </a:prstGeom>
        </p:spPr>
        <p:txBody>
          <a:bodyPr/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5" name="Shape 65"/>
          <p:cNvSpPr>
            <a:spLocks noGrp="1"/>
          </p:cNvSpPr>
          <p:nvPr>
            <p:ph type="sldNum" sz="quarter" idx="2"/>
          </p:nvPr>
        </p:nvSpPr>
        <p:spPr>
          <a:xfrm>
            <a:off x="10913835" y="6369636"/>
            <a:ext cx="668567" cy="33855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3793274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ux contenus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1.pdf" descr="bande-0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0"/>
            <a:ext cx="12192000" cy="942937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Shape 73"/>
          <p:cNvSpPr>
            <a:spLocks noGrp="1"/>
          </p:cNvSpPr>
          <p:nvPr>
            <p:ph type="title"/>
          </p:nvPr>
        </p:nvSpPr>
        <p:spPr>
          <a:xfrm>
            <a:off x="609600" y="92076"/>
            <a:ext cx="9956800" cy="1508125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48768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800"/>
              </a:spcBef>
              <a:defRPr sz="3467"/>
            </a:lvl1pPr>
            <a:lvl2pPr marL="1317811" indent="-720418">
              <a:spcBef>
                <a:spcPts val="800"/>
              </a:spcBef>
              <a:defRPr sz="3467"/>
            </a:lvl2pPr>
            <a:lvl3pPr marL="1594063" indent="-594344">
              <a:spcBef>
                <a:spcPts val="800"/>
              </a:spcBef>
              <a:defRPr sz="3467"/>
            </a:lvl3pPr>
            <a:lvl4pPr marL="2050237" indent="-660383">
              <a:spcBef>
                <a:spcPts val="800"/>
              </a:spcBef>
              <a:defRPr sz="3467"/>
            </a:lvl4pPr>
            <a:lvl5pPr marL="2403796" indent="-660383">
              <a:spcBef>
                <a:spcPts val="800"/>
              </a:spcBef>
              <a:defRPr sz="3467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5" name="Shape 75"/>
          <p:cNvSpPr>
            <a:spLocks noGrp="1"/>
          </p:cNvSpPr>
          <p:nvPr>
            <p:ph type="sldNum" sz="quarter" idx="2"/>
          </p:nvPr>
        </p:nvSpPr>
        <p:spPr>
          <a:xfrm>
            <a:off x="10913835" y="6369636"/>
            <a:ext cx="668567" cy="33855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5710932"/>
      </p:ext>
    </p:extLst>
  </p:cSld>
  <p:clrMapOvr>
    <a:masterClrMapping/>
  </p:clrMapOvr>
  <p:transition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aison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image1.pdf" descr="bande-0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0"/>
            <a:ext cx="12192000" cy="942937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Shape 83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440080"/>
          </a:xfrm>
          <a:prstGeom prst="rect">
            <a:avLst/>
          </a:prstGeom>
        </p:spPr>
        <p:txBody>
          <a:bodyPr/>
          <a:lstStyle/>
          <a:p>
            <a:r>
              <a:t>Texte du titre</a:t>
            </a:r>
          </a:p>
        </p:txBody>
      </p:sp>
      <p:sp>
        <p:nvSpPr>
          <p:cNvPr id="84" name="Shape 84"/>
          <p:cNvSpPr>
            <a:spLocks noGrp="1"/>
          </p:cNvSpPr>
          <p:nvPr>
            <p:ph type="body" sz="half" idx="1"/>
          </p:nvPr>
        </p:nvSpPr>
        <p:spPr>
          <a:xfrm>
            <a:off x="607483" y="5101965"/>
            <a:ext cx="10974917" cy="175603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67"/>
              </a:spcBef>
              <a:buClrTx/>
              <a:buSzTx/>
              <a:buFontTx/>
              <a:buNone/>
              <a:defRPr sz="3200" b="1"/>
            </a:lvl1pPr>
            <a:lvl2pPr marL="0" indent="597392">
              <a:spcBef>
                <a:spcPts val="667"/>
              </a:spcBef>
              <a:buClrTx/>
              <a:buSzTx/>
              <a:buFontTx/>
              <a:buNone/>
              <a:defRPr sz="3200" b="1"/>
            </a:lvl2pPr>
            <a:lvl3pPr marL="0" indent="999719">
              <a:spcBef>
                <a:spcPts val="667"/>
              </a:spcBef>
              <a:buClrTx/>
              <a:buSzTx/>
              <a:buFontTx/>
              <a:buNone/>
              <a:defRPr sz="3200" b="1"/>
            </a:lvl3pPr>
            <a:lvl4pPr marL="0" indent="1389853">
              <a:spcBef>
                <a:spcPts val="667"/>
              </a:spcBef>
              <a:buClrTx/>
              <a:buSzTx/>
              <a:buFontTx/>
              <a:buNone/>
              <a:defRPr sz="3200" b="1"/>
            </a:lvl4pPr>
            <a:lvl5pPr marL="0" indent="1743412">
              <a:spcBef>
                <a:spcPts val="667"/>
              </a:spcBef>
              <a:buClrTx/>
              <a:buSzTx/>
              <a:buFontTx/>
              <a:buNone/>
              <a:defRPr sz="3200" b="1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xfrm>
            <a:off x="10913835" y="6369636"/>
            <a:ext cx="668567" cy="33855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8115817"/>
      </p:ext>
    </p:extLst>
  </p:cSld>
  <p:clrMapOvr>
    <a:masterClrMapping/>
  </p:clrMapOvr>
  <p:transition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id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image1.pdf" descr="bande-0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0"/>
            <a:ext cx="12192000" cy="942937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Shape 93"/>
          <p:cNvSpPr>
            <a:spLocks noGrp="1"/>
          </p:cNvSpPr>
          <p:nvPr>
            <p:ph type="sldNum" sz="quarter" idx="2"/>
          </p:nvPr>
        </p:nvSpPr>
        <p:spPr>
          <a:xfrm>
            <a:off x="10913835" y="6369636"/>
            <a:ext cx="668567" cy="33855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pic>
        <p:nvPicPr>
          <p:cNvPr id="94" name="pasted-imag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46265"/>
            <a:ext cx="12192000" cy="89746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651928822"/>
      </p:ext>
    </p:extLst>
  </p:cSld>
  <p:clrMapOvr>
    <a:masterClrMapping/>
  </p:clrMapOvr>
  <p:transition spd="med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u avec légend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image1.pdf" descr="bande-0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0"/>
            <a:ext cx="12192000" cy="942937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Shape 102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2444751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2400" b="1"/>
            </a:lvl1pPr>
          </a:lstStyle>
          <a:p>
            <a:r>
              <a:t>Texte du titre</a:t>
            </a:r>
          </a:p>
        </p:txBody>
      </p:sp>
      <p:sp>
        <p:nvSpPr>
          <p:cNvPr id="103" name="Shape 103"/>
          <p:cNvSpPr>
            <a:spLocks noGrp="1"/>
          </p:cNvSpPr>
          <p:nvPr>
            <p:ph type="body" sz="quarter" idx="1"/>
          </p:nvPr>
        </p:nvSpPr>
        <p:spPr>
          <a:xfrm>
            <a:off x="609600" y="0"/>
            <a:ext cx="3657600" cy="1128824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spcBef>
                <a:spcPts val="400"/>
              </a:spcBef>
              <a:buClrTx/>
              <a:buSzTx/>
              <a:buFontTx/>
              <a:buNone/>
              <a:defRPr sz="1867"/>
            </a:lvl1pPr>
            <a:lvl2pPr marL="0" indent="597392">
              <a:spcBef>
                <a:spcPts val="400"/>
              </a:spcBef>
              <a:buClrTx/>
              <a:buSzTx/>
              <a:buFontTx/>
              <a:buNone/>
              <a:defRPr sz="1867"/>
            </a:lvl2pPr>
            <a:lvl3pPr marL="0" indent="999719">
              <a:spcBef>
                <a:spcPts val="400"/>
              </a:spcBef>
              <a:buClrTx/>
              <a:buSzTx/>
              <a:buFontTx/>
              <a:buNone/>
              <a:defRPr sz="1867"/>
            </a:lvl3pPr>
            <a:lvl4pPr marL="0" indent="1389853">
              <a:spcBef>
                <a:spcPts val="400"/>
              </a:spcBef>
              <a:buClrTx/>
              <a:buSzTx/>
              <a:buFontTx/>
              <a:buNone/>
              <a:defRPr sz="1867"/>
            </a:lvl4pPr>
            <a:lvl5pPr marL="0" indent="1743412">
              <a:spcBef>
                <a:spcPts val="400"/>
              </a:spcBef>
              <a:buClrTx/>
              <a:buSzTx/>
              <a:buFontTx/>
              <a:buNone/>
              <a:defRPr sz="1867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04" name="Shape 104"/>
          <p:cNvSpPr>
            <a:spLocks noGrp="1"/>
          </p:cNvSpPr>
          <p:nvPr>
            <p:ph type="sldNum" sz="quarter" idx="2"/>
          </p:nvPr>
        </p:nvSpPr>
        <p:spPr>
          <a:xfrm>
            <a:off x="10913835" y="6369636"/>
            <a:ext cx="668567" cy="33855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3165713"/>
      </p:ext>
    </p:extLst>
  </p:cSld>
  <p:clrMapOvr>
    <a:masterClrMapping/>
  </p:clrMapOvr>
  <p:transition spd="med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Image avec légende">
    <p:bg>
      <p:bgPr>
        <a:solidFill>
          <a:schemeClr val="accent1">
            <a:lumOff val="1321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image1.pdf" descr="bande-01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923530"/>
            <a:ext cx="12192000" cy="942937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Shape 112"/>
          <p:cNvSpPr>
            <a:spLocks noGrp="1"/>
          </p:cNvSpPr>
          <p:nvPr>
            <p:ph type="title"/>
          </p:nvPr>
        </p:nvSpPr>
        <p:spPr>
          <a:xfrm>
            <a:off x="7408977" y="0"/>
            <a:ext cx="4071825" cy="2959517"/>
          </a:xfrm>
          <a:prstGeom prst="rect">
            <a:avLst/>
          </a:prstGeom>
        </p:spPr>
        <p:txBody>
          <a:bodyPr anchor="b"/>
          <a:lstStyle>
            <a:lvl1pPr>
              <a:defRPr sz="2933" b="1"/>
            </a:lvl1pPr>
          </a:lstStyle>
          <a:p>
            <a:r>
              <a:t>Texte du titre</a:t>
            </a:r>
          </a:p>
        </p:txBody>
      </p:sp>
      <p:sp>
        <p:nvSpPr>
          <p:cNvPr id="113" name="Shape 113"/>
          <p:cNvSpPr>
            <a:spLocks noGrp="1"/>
          </p:cNvSpPr>
          <p:nvPr>
            <p:ph type="body" sz="quarter" idx="1"/>
          </p:nvPr>
        </p:nvSpPr>
        <p:spPr>
          <a:xfrm>
            <a:off x="7408979" y="2998764"/>
            <a:ext cx="4071821" cy="385923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267"/>
              </a:spcBef>
              <a:buClrTx/>
              <a:buSzTx/>
              <a:buFontTx/>
              <a:buNone/>
              <a:defRPr sz="1600"/>
            </a:lvl1pPr>
            <a:lvl2pPr marL="0" indent="597392">
              <a:spcBef>
                <a:spcPts val="267"/>
              </a:spcBef>
              <a:buClrTx/>
              <a:buSzTx/>
              <a:buFontTx/>
              <a:buNone/>
              <a:defRPr sz="1600"/>
            </a:lvl2pPr>
            <a:lvl3pPr marL="0" indent="999719">
              <a:spcBef>
                <a:spcPts val="267"/>
              </a:spcBef>
              <a:buClrTx/>
              <a:buSzTx/>
              <a:buFontTx/>
              <a:buNone/>
              <a:defRPr sz="1600"/>
            </a:lvl3pPr>
            <a:lvl4pPr marL="0" indent="1389853">
              <a:spcBef>
                <a:spcPts val="267"/>
              </a:spcBef>
              <a:buClrTx/>
              <a:buSzTx/>
              <a:buFontTx/>
              <a:buNone/>
              <a:defRPr sz="1600"/>
            </a:lvl4pPr>
            <a:lvl5pPr marL="0" indent="1743412">
              <a:spcBef>
                <a:spcPts val="267"/>
              </a:spcBef>
              <a:buClrTx/>
              <a:buSzTx/>
              <a:buFontTx/>
              <a:buNone/>
              <a:defRPr sz="1600"/>
            </a:lvl5pPr>
          </a:lstStyle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14" name="Shape 114"/>
          <p:cNvSpPr>
            <a:spLocks noGrp="1"/>
          </p:cNvSpPr>
          <p:nvPr>
            <p:ph type="sldNum" sz="quarter" idx="2"/>
          </p:nvPr>
        </p:nvSpPr>
        <p:spPr>
          <a:xfrm>
            <a:off x="10913835" y="6369636"/>
            <a:ext cx="668567" cy="33855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3125170"/>
      </p:ext>
    </p:extLst>
  </p:cSld>
  <p:clrMapOvr>
    <a:masterClrMapping/>
  </p:clrMapOvr>
  <p:transition spd="med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image3.pdf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355" y="2444445"/>
            <a:ext cx="1563275" cy="1956056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hape 12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5893767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Vretenar | NIMMS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6.pn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4583"/>
          </a:xfrm>
          <a:prstGeom prst="rect">
            <a:avLst/>
          </a:prstGeom>
          <a:solidFill>
            <a:srgbClr val="FFC000"/>
          </a:solidFill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  <p:sldLayoutId id="2147483676" r:id="rId23"/>
  </p:sldLayoutIdLst>
  <p:hf hdr="0"/>
  <p:txStyles>
    <p:titleStyle>
      <a:lvl1pPr marL="360000"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2.pdf" descr="logooutline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2472" y="1770397"/>
            <a:ext cx="3360003" cy="332623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Texte du titre</a:t>
            </a:r>
          </a:p>
        </p:txBody>
      </p:sp>
      <p:sp>
        <p:nvSpPr>
          <p:cNvPr id="4" name="Shape 4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" name="Shape 5"/>
          <p:cNvSpPr>
            <a:spLocks noGrp="1"/>
          </p:cNvSpPr>
          <p:nvPr>
            <p:ph type="sldNum" sz="quarter" idx="2"/>
          </p:nvPr>
        </p:nvSpPr>
        <p:spPr>
          <a:xfrm>
            <a:off x="8737600" y="6187073"/>
            <a:ext cx="2844800" cy="338554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600">
                <a:solidFill>
                  <a:srgbClr val="8897BD"/>
                </a:solidFill>
              </a:defRPr>
            </a:lvl1pPr>
          </a:lstStyle>
          <a:p>
            <a:pPr hangingPunct="0"/>
            <a:fld id="{86CB4B4D-7CA3-9044-876B-883B54F8677D}" type="slidenum">
              <a:rPr kern="0">
                <a:latin typeface="Arial"/>
                <a:cs typeface="Arial"/>
                <a:sym typeface="Arial"/>
              </a:rPr>
              <a:pPr hangingPunct="0"/>
              <a:t>‹#›</a:t>
            </a:fld>
            <a:endParaRPr kern="0"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370683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</p:sldLayoutIdLst>
  <p:transition spd="med"/>
  <p:txStyles>
    <p:titleStyle>
      <a:lvl1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33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33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33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33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33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33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33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33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133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658352" marR="0" indent="-609585" algn="l" defTabSz="1219170" rtl="0" latinLnBrk="0">
        <a:lnSpc>
          <a:spcPct val="100000"/>
        </a:lnSpc>
        <a:spcBef>
          <a:spcPts val="933"/>
        </a:spcBef>
        <a:spcAft>
          <a:spcPts val="0"/>
        </a:spcAft>
        <a:buClr>
          <a:srgbClr val="0055A0"/>
        </a:buClr>
        <a:buSzPct val="80000"/>
        <a:buFont typeface="Arial"/>
        <a:buChar char="•"/>
        <a:tabLst/>
        <a:defRPr sz="400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1pPr>
      <a:lvl2pPr marL="1300759" marR="0" indent="-703366" algn="l" defTabSz="1219170" rtl="0" latinLnBrk="0">
        <a:lnSpc>
          <a:spcPct val="100000"/>
        </a:lnSpc>
        <a:spcBef>
          <a:spcPts val="933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400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2pPr>
      <a:lvl3pPr marL="1571205" marR="0" indent="-571486" algn="l" defTabSz="1219170" rtl="0" latinLnBrk="0">
        <a:lnSpc>
          <a:spcPct val="100000"/>
        </a:lnSpc>
        <a:spcBef>
          <a:spcPts val="933"/>
        </a:spcBef>
        <a:spcAft>
          <a:spcPts val="0"/>
        </a:spcAft>
        <a:buClr>
          <a:srgbClr val="0055A0"/>
        </a:buClr>
        <a:buSzPct val="85000"/>
        <a:buFont typeface="Arial"/>
        <a:buChar char="•"/>
        <a:tabLst/>
        <a:defRPr sz="400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3pPr>
      <a:lvl4pPr marL="2075636" marR="0" indent="-685783" algn="l" defTabSz="1219170" rtl="0" latinLnBrk="0">
        <a:lnSpc>
          <a:spcPct val="100000"/>
        </a:lnSpc>
        <a:spcBef>
          <a:spcPts val="933"/>
        </a:spcBef>
        <a:spcAft>
          <a:spcPts val="0"/>
        </a:spcAft>
        <a:buClr>
          <a:srgbClr val="0055A0"/>
        </a:buClr>
        <a:buSzPct val="90000"/>
        <a:buFont typeface="Arial"/>
        <a:buChar char="•"/>
        <a:tabLst/>
        <a:defRPr sz="400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4pPr>
      <a:lvl5pPr marL="2429195" marR="0" indent="-685783" algn="l" defTabSz="1219170" rtl="0" latinLnBrk="0">
        <a:lnSpc>
          <a:spcPct val="100000"/>
        </a:lnSpc>
        <a:spcBef>
          <a:spcPts val="933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400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5pPr>
      <a:lvl6pPr marL="2389571" marR="0" indent="-365750" algn="l" defTabSz="1219170" rtl="0" latinLnBrk="0">
        <a:lnSpc>
          <a:spcPct val="100000"/>
        </a:lnSpc>
        <a:spcBef>
          <a:spcPts val="933"/>
        </a:spcBef>
        <a:spcAft>
          <a:spcPts val="0"/>
        </a:spcAft>
        <a:buClr>
          <a:srgbClr val="0055A0"/>
        </a:buClr>
        <a:buSzPct val="100000"/>
        <a:buFont typeface="Arial"/>
        <a:buChar char="-"/>
        <a:tabLst/>
        <a:defRPr sz="400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6pPr>
      <a:lvl7pPr marL="2722811" marR="0" indent="-406389" algn="l" defTabSz="1219170" rtl="0" latinLnBrk="0">
        <a:lnSpc>
          <a:spcPct val="100000"/>
        </a:lnSpc>
        <a:spcBef>
          <a:spcPts val="933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400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7pPr>
      <a:lvl8pPr marL="3066210" marR="0" indent="-457187" algn="l" defTabSz="1219170" rtl="0" latinLnBrk="0">
        <a:lnSpc>
          <a:spcPct val="100000"/>
        </a:lnSpc>
        <a:spcBef>
          <a:spcPts val="933"/>
        </a:spcBef>
        <a:spcAft>
          <a:spcPts val="0"/>
        </a:spcAft>
        <a:buClr>
          <a:srgbClr val="0055A0"/>
        </a:buClr>
        <a:buSzPct val="100000"/>
        <a:buFont typeface="Arial"/>
        <a:buChar char="▪"/>
        <a:tabLst/>
        <a:defRPr sz="400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8pPr>
      <a:lvl9pPr marL="3322236" marR="0" indent="-457187" algn="l" defTabSz="1219170" rtl="0" latinLnBrk="0">
        <a:lnSpc>
          <a:spcPct val="100000"/>
        </a:lnSpc>
        <a:spcBef>
          <a:spcPts val="933"/>
        </a:spcBef>
        <a:spcAft>
          <a:spcPts val="0"/>
        </a:spcAft>
        <a:buClr>
          <a:srgbClr val="0055A0"/>
        </a:buClr>
        <a:buSzPct val="100000"/>
        <a:buFont typeface="Arial"/>
        <a:buChar char="•"/>
        <a:tabLst/>
        <a:defRPr sz="4000" b="0" i="0" u="none" strike="noStrike" cap="none" spc="0" baseline="0">
          <a:ln>
            <a:noFill/>
          </a:ln>
          <a:solidFill>
            <a:srgbClr val="0055A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609585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1219170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828754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2438339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3047924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3657509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4267093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4876678" algn="r" defTabSz="121917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fi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292608" y="141011"/>
            <a:ext cx="2841055" cy="2339012"/>
          </a:xfrm>
        </p:spPr>
        <p:txBody>
          <a:bodyPr/>
          <a:lstStyle/>
          <a:p>
            <a:pPr algn="l"/>
            <a:r>
              <a:rPr lang="en-US" sz="2800" dirty="0"/>
              <a:t>Maurizio Vretenar CERN ATS/DO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5974EF1-81E3-416D-8094-2C31019B2B5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40936" y="5590704"/>
            <a:ext cx="12332936" cy="1246709"/>
          </a:xfrm>
        </p:spPr>
        <p:txBody>
          <a:bodyPr/>
          <a:lstStyle/>
          <a:p>
            <a:r>
              <a:rPr lang="fr-CH" sz="4000" dirty="0">
                <a:solidFill>
                  <a:srgbClr val="FFFF00"/>
                </a:solidFill>
              </a:rPr>
              <a:t>Le CERN, les accélérateurs de particules, et le traitement du cancer avec les accélérateurs 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89DEB51-B75A-495A-89B7-4B52CBEAB5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6378" y="3030035"/>
            <a:ext cx="2938189" cy="1890235"/>
          </a:xfrm>
          <a:prstGeom prst="rect">
            <a:avLst/>
          </a:prstGeom>
        </p:spPr>
      </p:pic>
      <p:pic>
        <p:nvPicPr>
          <p:cNvPr id="8" name="Image 2" descr="logooutline.eps">
            <a:extLst>
              <a:ext uri="{FF2B5EF4-FFF2-40B4-BE49-F238E27FC236}">
                <a16:creationId xmlns:a16="http://schemas.microsoft.com/office/drawing/2014/main" id="{9DB1972A-65C6-419C-B9D9-9064F385F62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0888" y="3210090"/>
            <a:ext cx="1545657" cy="1530123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A83B9BE7-3D9A-4F3D-B739-EDFD8B766784}"/>
              </a:ext>
            </a:extLst>
          </p:cNvPr>
          <p:cNvSpPr txBox="1">
            <a:spLocks/>
          </p:cNvSpPr>
          <p:nvPr/>
        </p:nvSpPr>
        <p:spPr>
          <a:xfrm>
            <a:off x="-140936" y="170508"/>
            <a:ext cx="9178423" cy="675589"/>
          </a:xfrm>
          <a:prstGeom prst="rect">
            <a:avLst/>
          </a:prstGeom>
          <a:noFill/>
        </p:spPr>
        <p:txBody>
          <a:bodyPr vert="horz" lIns="0" tIns="0" rIns="0" bIns="0" rtlCol="0" anchor="t" anchorCtr="0">
            <a:noAutofit/>
          </a:bodyPr>
          <a:lstStyle>
            <a:lvl1pPr marL="36000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4400" dirty="0">
                <a:solidFill>
                  <a:srgbClr val="FFFF00"/>
                </a:solidFill>
              </a:rPr>
              <a:t>Introduction – PTMC 8 Mars 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5043" y="1189773"/>
            <a:ext cx="2032017" cy="28835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9009" y="1599176"/>
            <a:ext cx="5274386" cy="20664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2DC9E3D-70FD-42EB-B12E-9AE752782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707887"/>
          </a:xfrm>
        </p:spPr>
        <p:txBody>
          <a:bodyPr/>
          <a:lstStyle/>
          <a:p>
            <a:r>
              <a:rPr lang="fr-CH" sz="3200" dirty="0" err="1"/>
              <a:t>Accelerators</a:t>
            </a:r>
            <a:r>
              <a:rPr lang="fr-CH" sz="3200" dirty="0"/>
              <a:t> can </a:t>
            </a:r>
            <a:r>
              <a:rPr lang="fr-CH" sz="3200" dirty="0" err="1"/>
              <a:t>modify</a:t>
            </a:r>
            <a:r>
              <a:rPr lang="fr-CH" sz="3200" dirty="0"/>
              <a:t> the </a:t>
            </a:r>
            <a:r>
              <a:rPr lang="fr-CH" sz="3200" dirty="0" err="1"/>
              <a:t>nuclei</a:t>
            </a:r>
            <a:r>
              <a:rPr lang="fr-CH" sz="3200" dirty="0"/>
              <a:t> and </a:t>
            </a:r>
            <a:r>
              <a:rPr lang="fr-CH" sz="3200" dirty="0" err="1"/>
              <a:t>create</a:t>
            </a:r>
            <a:r>
              <a:rPr lang="fr-CH" sz="3200" dirty="0"/>
              <a:t> new </a:t>
            </a:r>
            <a:r>
              <a:rPr lang="fr-CH" sz="3200" dirty="0" err="1"/>
              <a:t>particles</a:t>
            </a:r>
            <a:endParaRPr lang="en-GB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6016" y="835830"/>
            <a:ext cx="9033164" cy="70788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If the energy is sufficiently high, the particles in the beam transfer energy to the nucleus and its components (and are then scattered, reflected or absorbed).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8802" y="1801631"/>
            <a:ext cx="2670159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Particles in the beam can break and modify the nucleus (and then generate new elements and transform the matter!)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997342" y="835830"/>
            <a:ext cx="202864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600" dirty="0" err="1"/>
              <a:t>It’s</a:t>
            </a:r>
            <a:r>
              <a:rPr lang="fr-CH" sz="1600" dirty="0"/>
              <a:t> the </a:t>
            </a:r>
            <a:r>
              <a:rPr lang="fr-CH" sz="1600" dirty="0" err="1"/>
              <a:t>dream</a:t>
            </a:r>
            <a:r>
              <a:rPr lang="fr-CH" sz="1600" dirty="0"/>
              <a:t> of the </a:t>
            </a:r>
            <a:r>
              <a:rPr lang="fr-CH" sz="1600" dirty="0" err="1"/>
              <a:t>ancient</a:t>
            </a:r>
            <a:r>
              <a:rPr lang="fr-CH" sz="1600" dirty="0"/>
              <a:t> </a:t>
            </a:r>
            <a:r>
              <a:rPr lang="fr-CH" sz="1600" dirty="0" err="1"/>
              <a:t>alchemists</a:t>
            </a:r>
            <a:r>
              <a:rPr lang="fr-CH" sz="1600" dirty="0"/>
              <a:t> </a:t>
            </a:r>
            <a:r>
              <a:rPr lang="fr-CH" sz="1600" dirty="0" err="1"/>
              <a:t>coming</a:t>
            </a:r>
            <a:r>
              <a:rPr lang="fr-CH" sz="1600" dirty="0"/>
              <a:t> </a:t>
            </a:r>
            <a:r>
              <a:rPr lang="fr-CH" sz="1600" dirty="0" err="1"/>
              <a:t>true</a:t>
            </a:r>
            <a:r>
              <a:rPr lang="fr-CH" sz="1600" dirty="0"/>
              <a:t>!</a:t>
            </a:r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19CFFC5-32CB-41AB-BA79-93F64614936A}"/>
              </a:ext>
            </a:extLst>
          </p:cNvPr>
          <p:cNvSpPr txBox="1"/>
          <p:nvPr/>
        </p:nvSpPr>
        <p:spPr>
          <a:xfrm>
            <a:off x="6049015" y="4655567"/>
            <a:ext cx="2670159" cy="101566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In the collisions can be generated new particles.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80DC1F-F23D-4B61-AE0C-578383228B1B}"/>
              </a:ext>
            </a:extLst>
          </p:cNvPr>
          <p:cNvSpPr txBox="1"/>
          <p:nvPr/>
        </p:nvSpPr>
        <p:spPr>
          <a:xfrm>
            <a:off x="235017" y="5730925"/>
            <a:ext cx="1653775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chemeClr val="tx2"/>
                </a:solidFill>
              </a:rPr>
              <a:t>E = m c</a:t>
            </a:r>
            <a:r>
              <a:rPr lang="en-GB" sz="2800" baseline="30000" dirty="0">
                <a:solidFill>
                  <a:schemeClr val="tx2"/>
                </a:solidFill>
              </a:rPr>
              <a:t>2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C465DE0-413B-4093-BEC1-40957C419A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097" y="3760226"/>
            <a:ext cx="1594000" cy="18545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2A6CE71-1742-4544-96E0-A525EE14565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8684" y="4047868"/>
            <a:ext cx="3461205" cy="2019036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64CCEA0E-EADD-4CAA-9AAD-F5A54FB0C297}"/>
              </a:ext>
            </a:extLst>
          </p:cNvPr>
          <p:cNvSpPr/>
          <p:nvPr/>
        </p:nvSpPr>
        <p:spPr>
          <a:xfrm>
            <a:off x="8931039" y="2456873"/>
            <a:ext cx="269522" cy="658062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D1F56287-74A7-4CCB-8AED-4B7313AAB818}"/>
              </a:ext>
            </a:extLst>
          </p:cNvPr>
          <p:cNvSpPr/>
          <p:nvPr/>
        </p:nvSpPr>
        <p:spPr>
          <a:xfrm>
            <a:off x="8971766" y="4834367"/>
            <a:ext cx="258618" cy="658062"/>
          </a:xfrm>
          <a:prstGeom prst="rightArrow">
            <a:avLst/>
          </a:prstGeom>
          <a:solidFill>
            <a:schemeClr val="tx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 descr="A picture containing diagram&#10;&#10;Description automatically generated">
            <a:extLst>
              <a:ext uri="{FF2B5EF4-FFF2-40B4-BE49-F238E27FC236}">
                <a16:creationId xmlns:a16="http://schemas.microsoft.com/office/drawing/2014/main" id="{BFC219CA-6FCE-4908-AB5B-669C120FE1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25044" y="4233492"/>
            <a:ext cx="2433647" cy="232783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5EF9BD1-AB17-4519-AEE5-CB84F7D1847B}"/>
              </a:ext>
            </a:extLst>
          </p:cNvPr>
          <p:cNvSpPr txBox="1"/>
          <p:nvPr/>
        </p:nvSpPr>
        <p:spPr>
          <a:xfrm>
            <a:off x="289009" y="1636662"/>
            <a:ext cx="21800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NUCLEAR PHYSICS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92F6A1-B4DE-49AD-97E7-4CF033D17091}"/>
              </a:ext>
            </a:extLst>
          </p:cNvPr>
          <p:cNvSpPr txBox="1"/>
          <p:nvPr/>
        </p:nvSpPr>
        <p:spPr>
          <a:xfrm>
            <a:off x="1987894" y="3733825"/>
            <a:ext cx="218444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PARTICLE PHYSICS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26600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62861-CD88-426F-B39F-57B1D5F25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in the </a:t>
            </a:r>
            <a:r>
              <a:rPr lang="fr-CH" dirty="0" err="1"/>
              <a:t>matter</a:t>
            </a:r>
            <a:r>
              <a:rPr lang="fr-CH" dirty="0"/>
              <a:t>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D8B838-F40C-4D74-8D71-961C2F3A6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E28A26-CFE0-4FD5-BA5D-830E7E12C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C6EDE9-CA43-43E1-A099-9F3E92667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13BA61-B613-4E6C-8531-F9DD6E3F78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3768" y="1863060"/>
            <a:ext cx="3617492" cy="285901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A picture containing bunch, wire, cloudy, line&#10;&#10;Description automatically generated">
            <a:extLst>
              <a:ext uri="{FF2B5EF4-FFF2-40B4-BE49-F238E27FC236}">
                <a16:creationId xmlns:a16="http://schemas.microsoft.com/office/drawing/2014/main" id="{87E7EC80-29CC-451B-BDCF-4B83231495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7772" y="1613946"/>
            <a:ext cx="3732224" cy="3055006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DDE337-E462-4923-8078-FF80A8A0F5E8}"/>
              </a:ext>
            </a:extLst>
          </p:cNvPr>
          <p:cNvCxnSpPr/>
          <p:nvPr/>
        </p:nvCxnSpPr>
        <p:spPr>
          <a:xfrm flipV="1">
            <a:off x="1313488" y="2373327"/>
            <a:ext cx="6159024" cy="159282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85206673-CFF9-4018-B874-971E42D91323}"/>
              </a:ext>
            </a:extLst>
          </p:cNvPr>
          <p:cNvSpPr/>
          <p:nvPr/>
        </p:nvSpPr>
        <p:spPr>
          <a:xfrm>
            <a:off x="992268" y="3966153"/>
            <a:ext cx="173736" cy="18327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6069F0E-D8A7-4593-8CFF-52CFF99C8E5C}"/>
              </a:ext>
            </a:extLst>
          </p:cNvPr>
          <p:cNvSpPr txBox="1"/>
          <p:nvPr/>
        </p:nvSpPr>
        <p:spPr>
          <a:xfrm>
            <a:off x="596563" y="328378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/>
              <a:t>proton</a:t>
            </a:r>
            <a:endParaRPr lang="en-GB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87FC968-E52E-4E4B-B435-7B43D229B65B}"/>
              </a:ext>
            </a:extLst>
          </p:cNvPr>
          <p:cNvSpPr txBox="1"/>
          <p:nvPr/>
        </p:nvSpPr>
        <p:spPr>
          <a:xfrm>
            <a:off x="778424" y="5398316"/>
            <a:ext cx="1032912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A particle loses energy very slowly, until the time spent next to an atom becomes short enough to let it lose large fractions of its energy, and then the particle stops.</a:t>
            </a:r>
          </a:p>
        </p:txBody>
      </p:sp>
    </p:spTree>
    <p:extLst>
      <p:ext uri="{BB962C8B-B14F-4D97-AF65-F5344CB8AC3E}">
        <p14:creationId xmlns:p14="http://schemas.microsoft.com/office/powerpoint/2010/main" val="15295718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33FE1-10E9-4D7C-A353-70DD05441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beams</a:t>
            </a:r>
            <a:r>
              <a:rPr lang="fr-CH" dirty="0"/>
              <a:t> in </a:t>
            </a:r>
            <a:r>
              <a:rPr lang="fr-CH" dirty="0" err="1"/>
              <a:t>human</a:t>
            </a:r>
            <a:r>
              <a:rPr lang="fr-CH" dirty="0"/>
              <a:t> </a:t>
            </a:r>
            <a:r>
              <a:rPr lang="fr-CH" dirty="0" err="1"/>
              <a:t>cells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EF6ED-EEAA-401D-BAD2-EB8B047FE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38CF29-AE87-4F8E-8D0F-1CAF92FB3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E43866-D72E-4826-B21B-B80727F83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A1222E74-8A7C-4B50-8600-99C4315E0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9368" y="2300748"/>
            <a:ext cx="4113500" cy="3558179"/>
          </a:xfrm>
          <a:prstGeom prst="rect">
            <a:avLst/>
          </a:prstGeom>
        </p:spPr>
      </p:pic>
      <p:pic>
        <p:nvPicPr>
          <p:cNvPr id="2050" name="Picture 2" descr="Cancer: When good cells go bad | CTCA">
            <a:extLst>
              <a:ext uri="{FF2B5EF4-FFF2-40B4-BE49-F238E27FC236}">
                <a16:creationId xmlns:a16="http://schemas.microsoft.com/office/drawing/2014/main" id="{22152644-BAAC-4104-A9C6-E3816FD13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168" y="1291756"/>
            <a:ext cx="4253541" cy="223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356D148-F7FA-4731-A778-B5A245757E27}"/>
              </a:ext>
            </a:extLst>
          </p:cNvPr>
          <p:cNvCxnSpPr>
            <a:cxnSpLocks/>
          </p:cNvCxnSpPr>
          <p:nvPr/>
        </p:nvCxnSpPr>
        <p:spPr>
          <a:xfrm flipV="1">
            <a:off x="6289363" y="3292583"/>
            <a:ext cx="3421014" cy="103690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8056E58E-9122-4380-AAC3-EAA0D00E32D6}"/>
              </a:ext>
            </a:extLst>
          </p:cNvPr>
          <p:cNvSpPr/>
          <p:nvPr/>
        </p:nvSpPr>
        <p:spPr>
          <a:xfrm>
            <a:off x="5901899" y="4329485"/>
            <a:ext cx="173736" cy="18327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BCA259-3AE2-4854-9284-2E6110BCDC08}"/>
              </a:ext>
            </a:extLst>
          </p:cNvPr>
          <p:cNvSpPr txBox="1"/>
          <p:nvPr/>
        </p:nvSpPr>
        <p:spPr>
          <a:xfrm>
            <a:off x="5257309" y="3960153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/>
              <a:t>proton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636119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C2C81-9F9A-4629-BCF1-ABA95956C8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4583"/>
          </a:xfrm>
        </p:spPr>
        <p:txBody>
          <a:bodyPr anchor="ctr">
            <a:normAutofit/>
          </a:bodyPr>
          <a:lstStyle/>
          <a:p>
            <a:r>
              <a:rPr lang="fr-CH" dirty="0"/>
              <a:t>A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beam</a:t>
            </a:r>
            <a:r>
              <a:rPr lang="fr-CH" dirty="0"/>
              <a:t> can break the DNA and </a:t>
            </a:r>
            <a:r>
              <a:rPr lang="fr-CH" dirty="0" err="1"/>
              <a:t>kill</a:t>
            </a:r>
            <a:r>
              <a:rPr lang="fr-CH" dirty="0"/>
              <a:t> a </a:t>
            </a:r>
            <a:r>
              <a:rPr lang="fr-CH" dirty="0" err="1"/>
              <a:t>cell</a:t>
            </a:r>
            <a:endParaRPr lang="en-GB" dirty="0"/>
          </a:p>
        </p:txBody>
      </p:sp>
      <p:pic>
        <p:nvPicPr>
          <p:cNvPr id="7" name="Picture 6" descr="A christmas tree with lights&#10;&#10;Description automatically generated with low confidence">
            <a:extLst>
              <a:ext uri="{FF2B5EF4-FFF2-40B4-BE49-F238E27FC236}">
                <a16:creationId xmlns:a16="http://schemas.microsoft.com/office/drawing/2014/main" id="{595A2504-C71D-438D-A820-E885B90032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62" r="-3" b="5664"/>
          <a:stretch/>
        </p:blipFill>
        <p:spPr>
          <a:xfrm>
            <a:off x="676940" y="1295849"/>
            <a:ext cx="5616575" cy="4608512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86058D-0F8D-40DA-8A19-459BE291128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" b="2769"/>
          <a:stretch/>
        </p:blipFill>
        <p:spPr>
          <a:xfrm>
            <a:off x="7545372" y="1356736"/>
            <a:ext cx="3712798" cy="3049009"/>
          </a:xfrm>
          <a:prstGeom prst="rect">
            <a:avLst/>
          </a:pr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C87E6C-AA5D-4EC3-A67B-24B096F4F19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3/7/2021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1EA5D9-A1CC-4FD1-9D9E-8E705656FC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Presenter | Presentation Title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D022FA-9188-42C7-97E5-46DC4C845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955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51BDB-AEE8-4EF2-A5EA-961869B5A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And if the </a:t>
            </a:r>
            <a:r>
              <a:rPr lang="fr-CH" dirty="0" err="1"/>
              <a:t>cell</a:t>
            </a:r>
            <a:r>
              <a:rPr lang="fr-CH" dirty="0"/>
              <a:t> has the cancer? </a:t>
            </a:r>
            <a:r>
              <a:rPr lang="fr-CH" dirty="0" err="1"/>
              <a:t>Killed</a:t>
            </a:r>
            <a:r>
              <a:rPr lang="fr-CH" dirty="0"/>
              <a:t>!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A0FD7-D806-474B-884E-758105711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C0B1B8-7B28-4CEA-A40F-F557B02DE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9D32FA-D296-41F7-9381-3EC3DCD80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26" name="Picture 2" descr="New Drug Combo Could Help Immune Cells Target and Destroy Cancer Cells |  Technology Networks">
            <a:extLst>
              <a:ext uri="{FF2B5EF4-FFF2-40B4-BE49-F238E27FC236}">
                <a16:creationId xmlns:a16="http://schemas.microsoft.com/office/drawing/2014/main" id="{AB072674-6E06-4B3D-9B4C-BF48E4A991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0168" y="2452822"/>
            <a:ext cx="4810408" cy="2709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93140A7-E495-415C-81F6-3D285AC8265F}"/>
              </a:ext>
            </a:extLst>
          </p:cNvPr>
          <p:cNvCxnSpPr>
            <a:cxnSpLocks/>
          </p:cNvCxnSpPr>
          <p:nvPr/>
        </p:nvCxnSpPr>
        <p:spPr>
          <a:xfrm flipV="1">
            <a:off x="3726272" y="3619278"/>
            <a:ext cx="3421014" cy="103690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9D9C3B77-DC8D-4F7B-9C97-D0EFAC957013}"/>
              </a:ext>
            </a:extLst>
          </p:cNvPr>
          <p:cNvSpPr/>
          <p:nvPr/>
        </p:nvSpPr>
        <p:spPr>
          <a:xfrm>
            <a:off x="3338808" y="4656180"/>
            <a:ext cx="173736" cy="18327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17926AB-A569-4308-98D1-168551945F01}"/>
              </a:ext>
            </a:extLst>
          </p:cNvPr>
          <p:cNvSpPr txBox="1"/>
          <p:nvPr/>
        </p:nvSpPr>
        <p:spPr>
          <a:xfrm>
            <a:off x="2694218" y="4286848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/>
              <a:t>proton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407752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6181E2D-B701-46AB-83F6-4BA9E2D05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Hadron </a:t>
            </a:r>
            <a:r>
              <a:rPr lang="fr-CH" dirty="0" err="1"/>
              <a:t>therapy</a:t>
            </a:r>
            <a:r>
              <a:rPr lang="fr-CH" dirty="0"/>
              <a:t> (protons or ions)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DF70AA-054B-452C-984E-E9BE1E6D4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750323-A20C-4FA5-99B6-6CCC3B2E5A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4E363A-DB41-4934-B716-361F600B98BA}"/>
              </a:ext>
            </a:extLst>
          </p:cNvPr>
          <p:cNvSpPr txBox="1"/>
          <p:nvPr/>
        </p:nvSpPr>
        <p:spPr>
          <a:xfrm>
            <a:off x="9725891" y="4557731"/>
            <a:ext cx="2255794" cy="166199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22,000 patients/year (2018) treated with particle beams, 25,000,000 patients/year with X-rays.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97B8896-64EF-4FC7-99E0-2465127BF2DB}"/>
              </a:ext>
            </a:extLst>
          </p:cNvPr>
          <p:cNvSpPr txBox="1"/>
          <p:nvPr/>
        </p:nvSpPr>
        <p:spPr>
          <a:xfrm>
            <a:off x="1135365" y="1021209"/>
            <a:ext cx="1824217" cy="30777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fr-CH" sz="2000" dirty="0"/>
              <a:t>The Bragg </a:t>
            </a:r>
            <a:r>
              <a:rPr lang="fr-CH" sz="2000" dirty="0" err="1"/>
              <a:t>peak</a:t>
            </a:r>
            <a:endParaRPr lang="en-GB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052A7C-0204-4648-91FF-D187D17A4BEB}"/>
              </a:ext>
            </a:extLst>
          </p:cNvPr>
          <p:cNvSpPr txBox="1"/>
          <p:nvPr/>
        </p:nvSpPr>
        <p:spPr>
          <a:xfrm>
            <a:off x="672881" y="4545652"/>
            <a:ext cx="472875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Different</a:t>
            </a:r>
            <a:r>
              <a:rPr lang="fr-CH" sz="1600" dirty="0"/>
              <a:t> </a:t>
            </a:r>
            <a:r>
              <a:rPr lang="fr-CH" sz="1600" dirty="0" err="1"/>
              <a:t>from</a:t>
            </a:r>
            <a:r>
              <a:rPr lang="fr-CH" sz="1600" dirty="0"/>
              <a:t> X-rays or </a:t>
            </a:r>
            <a:r>
              <a:rPr lang="fr-CH" sz="1600" dirty="0" err="1"/>
              <a:t>electrons</a:t>
            </a:r>
            <a:r>
              <a:rPr lang="fr-CH" sz="1600" dirty="0"/>
              <a:t>, protons (and ions) </a:t>
            </a:r>
            <a:r>
              <a:rPr lang="fr-CH" sz="1600" dirty="0" err="1"/>
              <a:t>deposit</a:t>
            </a:r>
            <a:r>
              <a:rPr lang="fr-CH" sz="1600" dirty="0"/>
              <a:t> </a:t>
            </a:r>
            <a:r>
              <a:rPr lang="fr-CH" sz="1600" dirty="0" err="1"/>
              <a:t>their</a:t>
            </a:r>
            <a:r>
              <a:rPr lang="fr-CH" sz="1600" dirty="0"/>
              <a:t> </a:t>
            </a:r>
            <a:r>
              <a:rPr lang="fr-CH" sz="1600" dirty="0" err="1"/>
              <a:t>energy</a:t>
            </a:r>
            <a:r>
              <a:rPr lang="fr-CH" sz="1600" dirty="0"/>
              <a:t> at a </a:t>
            </a:r>
            <a:r>
              <a:rPr lang="fr-CH" sz="1600" dirty="0" err="1"/>
              <a:t>given</a:t>
            </a:r>
            <a:r>
              <a:rPr lang="fr-CH" sz="1600" dirty="0"/>
              <a:t> </a:t>
            </a:r>
            <a:r>
              <a:rPr lang="fr-CH" sz="1600" dirty="0" err="1"/>
              <a:t>depth</a:t>
            </a:r>
            <a:r>
              <a:rPr lang="fr-CH" sz="1600" dirty="0"/>
              <a:t> </a:t>
            </a:r>
            <a:r>
              <a:rPr lang="fr-CH" sz="1600" dirty="0" err="1"/>
              <a:t>inside</a:t>
            </a:r>
            <a:r>
              <a:rPr lang="fr-CH" sz="1600" dirty="0"/>
              <a:t> the tissues, </a:t>
            </a:r>
            <a:r>
              <a:rPr lang="fr-CH" sz="1600" b="1" dirty="0" err="1">
                <a:solidFill>
                  <a:srgbClr val="FF0000"/>
                </a:solidFill>
              </a:rPr>
              <a:t>minimising</a:t>
            </a:r>
            <a:r>
              <a:rPr lang="fr-CH" sz="1600" b="1" dirty="0">
                <a:solidFill>
                  <a:srgbClr val="FF0000"/>
                </a:solidFill>
              </a:rPr>
              <a:t> dose to the </a:t>
            </a:r>
            <a:r>
              <a:rPr lang="fr-CH" sz="1600" b="1" dirty="0" err="1">
                <a:solidFill>
                  <a:srgbClr val="FF0000"/>
                </a:solidFill>
              </a:rPr>
              <a:t>organs</a:t>
            </a:r>
            <a:r>
              <a:rPr lang="fr-CH" sz="1600" b="1" dirty="0">
                <a:solidFill>
                  <a:srgbClr val="FF0000"/>
                </a:solidFill>
              </a:rPr>
              <a:t> close to the </a:t>
            </a:r>
            <a:r>
              <a:rPr lang="fr-CH" sz="1600" b="1" dirty="0" err="1">
                <a:solidFill>
                  <a:srgbClr val="FF0000"/>
                </a:solidFill>
              </a:rPr>
              <a:t>tumour</a:t>
            </a:r>
            <a:r>
              <a:rPr lang="fr-CH" sz="1600" b="1" dirty="0">
                <a:solidFill>
                  <a:srgbClr val="FF0000"/>
                </a:solidFill>
              </a:rPr>
              <a:t>,</a:t>
            </a:r>
            <a:r>
              <a:rPr lang="fr-CH" sz="1600" dirty="0"/>
              <a:t> </a:t>
            </a:r>
            <a:r>
              <a:rPr lang="fr-CH" sz="1600" dirty="0" err="1"/>
              <a:t>sparing</a:t>
            </a:r>
            <a:r>
              <a:rPr lang="fr-CH" sz="1600" dirty="0"/>
              <a:t> </a:t>
            </a:r>
            <a:r>
              <a:rPr lang="fr-CH" sz="1600" dirty="0" err="1"/>
              <a:t>nearby</a:t>
            </a:r>
            <a:r>
              <a:rPr lang="fr-CH" sz="1600" dirty="0"/>
              <a:t> </a:t>
            </a:r>
            <a:r>
              <a:rPr lang="fr-CH" sz="1600" dirty="0" err="1"/>
              <a:t>organs</a:t>
            </a:r>
            <a:r>
              <a:rPr lang="fr-CH" sz="1600" dirty="0"/>
              <a:t>.</a:t>
            </a:r>
          </a:p>
          <a:p>
            <a:endParaRPr lang="fr-CH" sz="1000" dirty="0"/>
          </a:p>
          <a:p>
            <a:r>
              <a:rPr lang="fr-CH" sz="1400" dirty="0" err="1"/>
              <a:t>Required</a:t>
            </a:r>
            <a:r>
              <a:rPr lang="fr-CH" sz="1400" dirty="0"/>
              <a:t> </a:t>
            </a:r>
            <a:r>
              <a:rPr lang="fr-CH" sz="1400" dirty="0" err="1"/>
              <a:t>energy</a:t>
            </a:r>
            <a:r>
              <a:rPr lang="fr-CH" sz="1400" dirty="0"/>
              <a:t> for full-body </a:t>
            </a:r>
            <a:r>
              <a:rPr lang="fr-CH" sz="1400" dirty="0" err="1"/>
              <a:t>penetration</a:t>
            </a:r>
            <a:r>
              <a:rPr lang="fr-CH" sz="1400" dirty="0"/>
              <a:t>: 230 MeV protons, 450 MeV/u C-ions.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A232412-7C75-48FF-A0CB-E5536D01DF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7544" y="1312873"/>
            <a:ext cx="3978347" cy="4906851"/>
          </a:xfrm>
          <a:prstGeom prst="rect">
            <a:avLst/>
          </a:prstGeom>
          <a:noFill/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F8D391E-A7C7-4937-8375-F88E71C2B2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912" y="1478853"/>
            <a:ext cx="3848437" cy="304153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37305DCF-174B-472C-A134-28C165A4A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M. Vretenar | NIMMS</a:t>
            </a:r>
          </a:p>
        </p:txBody>
      </p:sp>
    </p:spTree>
    <p:extLst>
      <p:ext uri="{BB962C8B-B14F-4D97-AF65-F5344CB8AC3E}">
        <p14:creationId xmlns:p14="http://schemas.microsoft.com/office/powerpoint/2010/main" val="5095409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iagram&#10;&#10;Description automatically generated">
            <a:extLst>
              <a:ext uri="{FF2B5EF4-FFF2-40B4-BE49-F238E27FC236}">
                <a16:creationId xmlns:a16="http://schemas.microsoft.com/office/drawing/2014/main" id="{37FED579-FCB2-4ECC-86B5-90EBABDC92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1577" y="2669982"/>
            <a:ext cx="8048073" cy="396581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16147DB-71A7-4E56-8982-3B6C9D3FB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Accelerators</a:t>
            </a:r>
            <a:r>
              <a:rPr lang="fr-CH" dirty="0"/>
              <a:t> for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therapy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8FC92-7743-4F6F-ADE2-550E5B57F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CFDE8-C61A-4127-A5E2-E447FF44F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Vretenar | NIMMS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D1B69-4B8F-4106-B4B3-03B5CEAC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C304A9-3AA9-4EF1-8BA6-A55BF8D02F54}"/>
              </a:ext>
            </a:extLst>
          </p:cNvPr>
          <p:cNvSpPr txBox="1"/>
          <p:nvPr/>
        </p:nvSpPr>
        <p:spPr>
          <a:xfrm>
            <a:off x="403370" y="1113768"/>
            <a:ext cx="11385430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2400" dirty="0"/>
              <a:t>Particle beams realise an old human dream, of “bloodless surgery”: curing the internal part of the body without opening it. </a:t>
            </a:r>
          </a:p>
          <a:p>
            <a:pPr algn="l"/>
            <a:endParaRPr lang="en-GB" sz="2400" dirty="0"/>
          </a:p>
          <a:p>
            <a:pPr algn="l"/>
            <a:r>
              <a:rPr lang="en-GB" sz="2400" dirty="0"/>
              <a:t>We need to build very precise accelerators that can send the particles ONLY on the cancer and do not damage the surrounding tissues.</a:t>
            </a:r>
          </a:p>
        </p:txBody>
      </p:sp>
    </p:spTree>
    <p:extLst>
      <p:ext uri="{BB962C8B-B14F-4D97-AF65-F5344CB8AC3E}">
        <p14:creationId xmlns:p14="http://schemas.microsoft.com/office/powerpoint/2010/main" val="4167559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85E3E7-1A25-4C7B-AA2C-D6D4373EAF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Accelerator option #2: the </a:t>
            </a:r>
            <a:r>
              <a:rPr lang="fr-CH" dirty="0" err="1"/>
              <a:t>advanced</a:t>
            </a:r>
            <a:r>
              <a:rPr lang="fr-CH" dirty="0"/>
              <a:t> RT synchrotron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04DD8A-285B-4C72-B1DC-414AA96EA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2D674D-3776-469A-9566-8C77ABDE403D}"/>
              </a:ext>
            </a:extLst>
          </p:cNvPr>
          <p:cNvSpPr txBox="1"/>
          <p:nvPr/>
        </p:nvSpPr>
        <p:spPr>
          <a:xfrm>
            <a:off x="413469" y="1026436"/>
            <a:ext cx="6305383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Starting point: the PIMMS design </a:t>
            </a:r>
          </a:p>
          <a:p>
            <a:pPr algn="l"/>
            <a:r>
              <a:rPr lang="en-GB" b="1" dirty="0"/>
              <a:t>Improvements: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Higher beam intensity for faster treatment (2x10</a:t>
            </a:r>
            <a:r>
              <a:rPr lang="en-GB" baseline="30000" dirty="0"/>
              <a:t>10</a:t>
            </a:r>
            <a:r>
              <a:rPr lang="en-GB" dirty="0"/>
              <a:t>, 20 times higher)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Multiple energy extraction (multiple flat-tops)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Additional fast extraction for FLASH operation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Redesigned linac at higher frequency, for lower cost and parallel isotope production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Multiple particles: p, He, C, O </a:t>
            </a:r>
          </a:p>
          <a:p>
            <a:pPr marL="285750" indent="-285750" algn="l">
              <a:buFont typeface="Wingdings" panose="05000000000000000000" pitchFamily="2" charset="2"/>
              <a:buChar char="Ø"/>
            </a:pPr>
            <a:r>
              <a:rPr lang="en-GB" dirty="0"/>
              <a:t>Optimised layout of beam transport, for both research and therapy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C54F038-68ED-4818-B7A0-71B260C202C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5533" y="2434826"/>
            <a:ext cx="4903587" cy="374291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96E2574-8BD5-4BB9-929A-CC1A52C0DC1B}"/>
              </a:ext>
            </a:extLst>
          </p:cNvPr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2890" y="3863451"/>
            <a:ext cx="4346996" cy="2402564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C261FFE-2E3C-4832-A29F-95D0F4C8FA6E}"/>
              </a:ext>
            </a:extLst>
          </p:cNvPr>
          <p:cNvSpPr txBox="1"/>
          <p:nvPr/>
        </p:nvSpPr>
        <p:spPr>
          <a:xfrm>
            <a:off x="8493460" y="884583"/>
            <a:ext cx="3698540" cy="1138773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marL="180000" algn="l"/>
            <a:r>
              <a:rPr lang="fr-CH" sz="1400" b="1" dirty="0"/>
              <a:t>E. Benedetto, </a:t>
            </a:r>
            <a:r>
              <a:rPr lang="fr-CH" sz="1400" dirty="0"/>
              <a:t>M. Sapinski, TERA/SEEIIST</a:t>
            </a:r>
          </a:p>
          <a:p>
            <a:pPr marL="180000" algn="l"/>
            <a:r>
              <a:rPr lang="fr-CH" sz="1400" dirty="0"/>
              <a:t>U. Amaldi, TERA</a:t>
            </a:r>
          </a:p>
          <a:p>
            <a:pPr marL="180000" algn="l">
              <a:tabLst>
                <a:tab pos="3140075" algn="l"/>
              </a:tabLst>
            </a:pPr>
            <a:r>
              <a:rPr lang="en-GB" sz="1400" dirty="0">
                <a:effectLst/>
                <a:ea typeface="Calibri" panose="020F0502020204030204" pitchFamily="34" charset="0"/>
              </a:rPr>
              <a:t>A. Avdic, A. Ibrahimovic, U. Sarajevo</a:t>
            </a:r>
            <a:r>
              <a:rPr lang="en-GB" sz="1600" dirty="0">
                <a:effectLst/>
                <a:ea typeface="Calibri" panose="020F0502020204030204" pitchFamily="34" charset="0"/>
              </a:rPr>
              <a:t> </a:t>
            </a:r>
            <a:endParaRPr lang="fr-CH" sz="1200" dirty="0"/>
          </a:p>
          <a:p>
            <a:pPr marL="180000" algn="l"/>
            <a:r>
              <a:rPr lang="fr-CH" sz="1400" dirty="0"/>
              <a:t>X. Zhang, U. Melbourne</a:t>
            </a:r>
          </a:p>
          <a:p>
            <a:pPr marL="180000" algn="l"/>
            <a:r>
              <a:rPr lang="fr-CH" sz="1400" dirty="0"/>
              <a:t>M. Vretenar, CERN</a:t>
            </a:r>
          </a:p>
        </p:txBody>
      </p:sp>
    </p:spTree>
    <p:extLst>
      <p:ext uri="{BB962C8B-B14F-4D97-AF65-F5344CB8AC3E}">
        <p14:creationId xmlns:p14="http://schemas.microsoft.com/office/powerpoint/2010/main" val="42458992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810DAC-668E-4329-9B5B-6D0CE38BA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 </a:t>
            </a:r>
            <a:r>
              <a:rPr lang="fr-CH" dirty="0" err="1"/>
              <a:t>small</a:t>
            </a:r>
            <a:r>
              <a:rPr lang="fr-CH" dirty="0"/>
              <a:t> </a:t>
            </a:r>
            <a:r>
              <a:rPr lang="fr-CH" dirty="0" err="1"/>
              <a:t>superconducting</a:t>
            </a:r>
            <a:r>
              <a:rPr lang="fr-CH" dirty="0"/>
              <a:t> synchrotron for ion </a:t>
            </a:r>
            <a:r>
              <a:rPr lang="fr-CH" dirty="0" err="1"/>
              <a:t>therapy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5804E6-9DB7-4C21-A6C7-9EACFE41D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FE6A051-559A-4492-A0F2-4E7C9404DDFA}"/>
              </a:ext>
            </a:extLst>
          </p:cNvPr>
          <p:cNvSpPr txBox="1"/>
          <p:nvPr/>
        </p:nvSpPr>
        <p:spPr>
          <a:xfrm>
            <a:off x="3009855" y="5340735"/>
            <a:ext cx="3979629" cy="55399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b="1" dirty="0"/>
              <a:t>A compact single-room ion </a:t>
            </a:r>
            <a:r>
              <a:rPr lang="fr-CH" b="1" dirty="0" err="1"/>
              <a:t>therapy</a:t>
            </a:r>
            <a:r>
              <a:rPr lang="fr-CH" b="1" dirty="0"/>
              <a:t> </a:t>
            </a:r>
            <a:r>
              <a:rPr lang="fr-CH" b="1" dirty="0" err="1"/>
              <a:t>facility</a:t>
            </a:r>
            <a:r>
              <a:rPr lang="fr-CH" b="1" dirty="0"/>
              <a:t> in about 1,000 m</a:t>
            </a:r>
            <a:r>
              <a:rPr lang="fr-CH" b="1" baseline="30000" dirty="0"/>
              <a:t>2</a:t>
            </a:r>
            <a:r>
              <a:rPr lang="fr-CH" b="1" dirty="0"/>
              <a:t> </a:t>
            </a:r>
            <a:endParaRPr lang="en-GB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14CC14B6-3340-43A0-9392-A4F7C30115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0967" y="1230343"/>
            <a:ext cx="2491865" cy="261957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EB9C53F-5B42-410A-8623-28731EADC8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394" y="4014780"/>
            <a:ext cx="4695146" cy="217670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2D406C4-EA69-4541-AFCE-1451F7D193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679" y="906631"/>
            <a:ext cx="6505465" cy="410871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592A8B4-4E61-4959-9453-AB75D72EE53C}"/>
              </a:ext>
            </a:extLst>
          </p:cNvPr>
          <p:cNvSpPr txBox="1"/>
          <p:nvPr/>
        </p:nvSpPr>
        <p:spPr>
          <a:xfrm>
            <a:off x="3661199" y="1528478"/>
            <a:ext cx="152836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400" i="1" dirty="0"/>
              <a:t>Compact </a:t>
            </a:r>
            <a:r>
              <a:rPr lang="fr-CH" sz="1400" i="1" dirty="0" err="1"/>
              <a:t>faciliy</a:t>
            </a:r>
            <a:r>
              <a:rPr lang="fr-CH" sz="1400" i="1" dirty="0"/>
              <a:t> </a:t>
            </a:r>
            <a:r>
              <a:rPr lang="fr-CH" sz="1400" i="1" dirty="0" err="1"/>
              <a:t>with</a:t>
            </a:r>
            <a:r>
              <a:rPr lang="fr-CH" sz="1400" i="1" dirty="0"/>
              <a:t> 2 </a:t>
            </a:r>
            <a:r>
              <a:rPr lang="fr-CH" sz="1400" i="1" dirty="0" err="1"/>
              <a:t>rooms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5903215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0D97FBD-9DE7-4E92-B7B9-1A5553E632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Layout</a:t>
            </a:r>
            <a:r>
              <a:rPr lang="fr-CH" dirty="0"/>
              <a:t> of the </a:t>
            </a:r>
            <a:r>
              <a:rPr lang="fr-CH" dirty="0" err="1"/>
              <a:t>complete</a:t>
            </a:r>
            <a:r>
              <a:rPr lang="fr-CH" dirty="0"/>
              <a:t> SEEIIST-type </a:t>
            </a:r>
            <a:r>
              <a:rPr lang="fr-CH" dirty="0" err="1"/>
              <a:t>facility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709184-AC56-4147-863A-FE0578723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2C928B-A327-4C79-9436-96A1DE066E65}"/>
              </a:ext>
            </a:extLst>
          </p:cNvPr>
          <p:cNvSpPr txBox="1"/>
          <p:nvPr/>
        </p:nvSpPr>
        <p:spPr>
          <a:xfrm>
            <a:off x="10185621" y="20343"/>
            <a:ext cx="2006378" cy="646331"/>
          </a:xfrm>
          <a:prstGeom prst="rect">
            <a:avLst/>
          </a:prstGeom>
          <a:solidFill>
            <a:srgbClr val="FFC000"/>
          </a:solidFill>
        </p:spPr>
        <p:txBody>
          <a:bodyPr wrap="square" lIns="0" tIns="0" rIns="0" bIns="0" rtlCol="0">
            <a:spAutoFit/>
          </a:bodyPr>
          <a:lstStyle/>
          <a:p>
            <a:pPr marL="180000" algn="l"/>
            <a:r>
              <a:rPr lang="fr-CH" sz="1400" dirty="0"/>
              <a:t>All team, </a:t>
            </a:r>
            <a:r>
              <a:rPr lang="fr-CH" sz="1400" dirty="0" err="1"/>
              <a:t>with</a:t>
            </a:r>
            <a:r>
              <a:rPr lang="fr-CH" sz="1400" dirty="0"/>
              <a:t> P. Foka, GSI and D. Kaprinis, Kaprinis </a:t>
            </a:r>
            <a:r>
              <a:rPr lang="fr-CH" sz="1400" dirty="0" err="1"/>
              <a:t>Architects</a:t>
            </a:r>
            <a:endParaRPr lang="fr-CH" sz="14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23EDB17-6534-4839-B9FC-983621D2492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2328" y="1356011"/>
            <a:ext cx="6178163" cy="43686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6928A23-8696-4D3F-827D-487027BE3887}"/>
              </a:ext>
            </a:extLst>
          </p:cNvPr>
          <p:cNvSpPr txBox="1"/>
          <p:nvPr/>
        </p:nvSpPr>
        <p:spPr>
          <a:xfrm>
            <a:off x="3689405" y="979307"/>
            <a:ext cx="1910779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Access for </a:t>
            </a:r>
            <a:r>
              <a:rPr lang="fr-CH" dirty="0" err="1"/>
              <a:t>therapy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2A8D1E-871D-4AA3-B27D-44A03334B912}"/>
              </a:ext>
            </a:extLst>
          </p:cNvPr>
          <p:cNvSpPr txBox="1"/>
          <p:nvPr/>
        </p:nvSpPr>
        <p:spPr>
          <a:xfrm>
            <a:off x="5184250" y="5827011"/>
            <a:ext cx="4078039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pPr algn="l"/>
            <a:r>
              <a:rPr lang="fr-CH" dirty="0"/>
              <a:t>Access to </a:t>
            </a:r>
            <a:r>
              <a:rPr lang="fr-CH" dirty="0" err="1"/>
              <a:t>experimental</a:t>
            </a:r>
            <a:r>
              <a:rPr lang="fr-CH" dirty="0"/>
              <a:t> room and linac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B007877-0387-4B71-939B-DCC842B81A11}"/>
              </a:ext>
            </a:extLst>
          </p:cNvPr>
          <p:cNvSpPr txBox="1"/>
          <p:nvPr/>
        </p:nvSpPr>
        <p:spPr>
          <a:xfrm>
            <a:off x="9676365" y="4873581"/>
            <a:ext cx="1908686" cy="5539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Target for isotope production</a:t>
            </a:r>
            <a:endParaRPr lang="en-GB" dirty="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7E02AA3F-2A45-4819-B383-4865A9F7B864}"/>
              </a:ext>
            </a:extLst>
          </p:cNvPr>
          <p:cNvSpPr/>
          <p:nvPr/>
        </p:nvSpPr>
        <p:spPr>
          <a:xfrm>
            <a:off x="5184250" y="1314566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67E0284F-4CC5-4FFF-9BA7-926D1B74A376}"/>
              </a:ext>
            </a:extLst>
          </p:cNvPr>
          <p:cNvSpPr/>
          <p:nvPr/>
        </p:nvSpPr>
        <p:spPr>
          <a:xfrm rot="10800000">
            <a:off x="6301409" y="5644386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7CB4CE-FAA0-4B88-B2F1-159C9F05EB03}"/>
              </a:ext>
            </a:extLst>
          </p:cNvPr>
          <p:cNvSpPr txBox="1"/>
          <p:nvPr/>
        </p:nvSpPr>
        <p:spPr>
          <a:xfrm>
            <a:off x="9629981" y="2123287"/>
            <a:ext cx="2348199" cy="5539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Equipment room and </a:t>
            </a:r>
            <a:r>
              <a:rPr lang="fr-CH" dirty="0" err="1"/>
              <a:t>access</a:t>
            </a:r>
            <a:r>
              <a:rPr lang="fr-CH" dirty="0"/>
              <a:t> to synchrotron</a:t>
            </a:r>
          </a:p>
        </p:txBody>
      </p:sp>
      <p:sp>
        <p:nvSpPr>
          <p:cNvPr id="24" name="Arrow: Down 23">
            <a:extLst>
              <a:ext uri="{FF2B5EF4-FFF2-40B4-BE49-F238E27FC236}">
                <a16:creationId xmlns:a16="http://schemas.microsoft.com/office/drawing/2014/main" id="{B18B40CD-9E44-4497-AE9E-10209054237A}"/>
              </a:ext>
            </a:extLst>
          </p:cNvPr>
          <p:cNvSpPr/>
          <p:nvPr/>
        </p:nvSpPr>
        <p:spPr>
          <a:xfrm rot="5400000">
            <a:off x="9325692" y="2331036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Down 25">
            <a:extLst>
              <a:ext uri="{FF2B5EF4-FFF2-40B4-BE49-F238E27FC236}">
                <a16:creationId xmlns:a16="http://schemas.microsoft.com/office/drawing/2014/main" id="{6D86B8DC-EDB5-4F5C-A024-EA2C0549DB6A}"/>
              </a:ext>
            </a:extLst>
          </p:cNvPr>
          <p:cNvSpPr/>
          <p:nvPr/>
        </p:nvSpPr>
        <p:spPr>
          <a:xfrm rot="5400000">
            <a:off x="9408842" y="5081330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21486EC-F14A-4F39-A7D9-26611BF8C926}"/>
              </a:ext>
            </a:extLst>
          </p:cNvPr>
          <p:cNvSpPr txBox="1"/>
          <p:nvPr/>
        </p:nvSpPr>
        <p:spPr>
          <a:xfrm>
            <a:off x="1419122" y="5827011"/>
            <a:ext cx="3586411" cy="276999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Reconfigurable </a:t>
            </a:r>
            <a:r>
              <a:rPr lang="fr-CH" dirty="0" err="1"/>
              <a:t>experimental</a:t>
            </a:r>
            <a:r>
              <a:rPr lang="fr-CH" dirty="0"/>
              <a:t> room </a:t>
            </a:r>
            <a:endParaRPr lang="en-GB" dirty="0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A53FB5DE-7869-4F78-A938-E24157F2EB13}"/>
              </a:ext>
            </a:extLst>
          </p:cNvPr>
          <p:cNvSpPr/>
          <p:nvPr/>
        </p:nvSpPr>
        <p:spPr>
          <a:xfrm rot="10800000">
            <a:off x="4410986" y="5644387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6A94835-8F7A-48F4-9957-082E8BA4FEAC}"/>
              </a:ext>
            </a:extLst>
          </p:cNvPr>
          <p:cNvSpPr txBox="1"/>
          <p:nvPr/>
        </p:nvSpPr>
        <p:spPr>
          <a:xfrm>
            <a:off x="381663" y="1138537"/>
            <a:ext cx="2591175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FF0000"/>
                </a:solidFill>
              </a:rPr>
              <a:t>Research and Therapy Facility</a:t>
            </a:r>
          </a:p>
          <a:p>
            <a:pPr algn="l"/>
            <a:r>
              <a:rPr lang="en-GB" dirty="0"/>
              <a:t>(50% daily beam time for research, 50% for therapy)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185421-DEE6-40A0-B3CA-92370F05E0F2}"/>
              </a:ext>
            </a:extLst>
          </p:cNvPr>
          <p:cNvSpPr txBox="1"/>
          <p:nvPr/>
        </p:nvSpPr>
        <p:spPr>
          <a:xfrm>
            <a:off x="1403376" y="5150580"/>
            <a:ext cx="1513786" cy="55399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Access for animal </a:t>
            </a:r>
            <a:r>
              <a:rPr lang="fr-CH" dirty="0" err="1"/>
              <a:t>testing</a:t>
            </a:r>
            <a:endParaRPr lang="fr-CH" dirty="0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898F572B-F65B-49B2-8E73-A0B70E3E2BB7}"/>
              </a:ext>
            </a:extLst>
          </p:cNvPr>
          <p:cNvSpPr/>
          <p:nvPr/>
        </p:nvSpPr>
        <p:spPr>
          <a:xfrm rot="16200000">
            <a:off x="2944805" y="5375240"/>
            <a:ext cx="230588" cy="1385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9B63FB-2B32-41FC-AA32-6353CE032E12}"/>
              </a:ext>
            </a:extLst>
          </p:cNvPr>
          <p:cNvSpPr txBox="1"/>
          <p:nvPr/>
        </p:nvSpPr>
        <p:spPr>
          <a:xfrm>
            <a:off x="922351" y="3208049"/>
            <a:ext cx="17413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dirty="0"/>
              <a:t>Total 6,600 m</a:t>
            </a:r>
            <a:r>
              <a:rPr lang="fr-CH" baseline="30000" dirty="0"/>
              <a:t>2</a:t>
            </a:r>
            <a:r>
              <a:rPr lang="fr-CH" dirty="0"/>
              <a:t> 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E3E36CA-7677-4FBC-BA4F-09CE5BDB05AC}"/>
              </a:ext>
            </a:extLst>
          </p:cNvPr>
          <p:cNvCxnSpPr/>
          <p:nvPr/>
        </p:nvCxnSpPr>
        <p:spPr>
          <a:xfrm flipH="1">
            <a:off x="8308428" y="1453066"/>
            <a:ext cx="1063308" cy="2236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54511E9-F37F-4C2C-BD45-A2546B9F431F}"/>
              </a:ext>
            </a:extLst>
          </p:cNvPr>
          <p:cNvSpPr txBox="1"/>
          <p:nvPr/>
        </p:nvSpPr>
        <p:spPr>
          <a:xfrm>
            <a:off x="9524136" y="1032811"/>
            <a:ext cx="249876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r-CH" sz="1600" dirty="0"/>
              <a:t>The synchrotron can </a:t>
            </a:r>
            <a:r>
              <a:rPr lang="fr-CH" sz="1600" dirty="0" err="1"/>
              <a:t>be</a:t>
            </a:r>
            <a:r>
              <a:rPr lang="fr-CH" sz="1600" dirty="0"/>
              <a:t> </a:t>
            </a:r>
            <a:r>
              <a:rPr lang="fr-CH" sz="1600" dirty="0" err="1"/>
              <a:t>replaced</a:t>
            </a:r>
            <a:r>
              <a:rPr lang="fr-CH" sz="1600" dirty="0"/>
              <a:t> by an SC version if R&amp;D </a:t>
            </a:r>
            <a:r>
              <a:rPr lang="fr-CH" sz="1600" dirty="0" err="1"/>
              <a:t>successful</a:t>
            </a:r>
            <a:r>
              <a:rPr lang="fr-CH" sz="1600" dirty="0"/>
              <a:t> 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860744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8534400" y="6492876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2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 cstate="print">
            <a:lum bright="-2000"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17090" y="8796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1954: 12 European States</a:t>
            </a:r>
          </a:p>
          <a:p>
            <a:pPr>
              <a:defRPr/>
            </a:pP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“Science for Peace”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23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317090" y="1933846"/>
            <a:ext cx="4351784" cy="623578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Employees: ~2 700 staff, 800 fellows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US" dirty="0">
                <a:solidFill>
                  <a:schemeClr val="accent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Associates: ~12 400 users, 1 300 other</a:t>
            </a:r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DD00915C-1C79-0E4C-8D4F-C5E50EC4BB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6311308"/>
            <a:ext cx="502068" cy="50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47236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EC46A7-CA20-45B7-B0C2-BB67EB938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 new </a:t>
            </a:r>
            <a:r>
              <a:rPr lang="fr-CH" dirty="0" err="1"/>
              <a:t>medical</a:t>
            </a:r>
            <a:r>
              <a:rPr lang="fr-CH" dirty="0"/>
              <a:t> centre for cancer </a:t>
            </a:r>
            <a:r>
              <a:rPr lang="fr-CH" dirty="0" err="1"/>
              <a:t>therapy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ions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F7FFFC-11E8-48A7-BE70-2433607E3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DA782DD-912C-47AA-B400-1826AC2E9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21921" y="-19226"/>
            <a:ext cx="5466521" cy="727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9062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BD77867-E823-4B75-8651-EABAC5812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121AB7-B074-4D7E-BA46-50B3278C6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C6DDE-F673-453A-8001-6BE675405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Vretenar | NIMMS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5DADD-F155-4BD8-9A52-D3772C32C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92B5E6E-87D7-484A-A5FB-584FF17DD6A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31" y="884583"/>
            <a:ext cx="12113169" cy="458685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17CED35-3E5D-4BE2-8351-FFAD47D64A62}"/>
              </a:ext>
            </a:extLst>
          </p:cNvPr>
          <p:cNvSpPr txBox="1"/>
          <p:nvPr/>
        </p:nvSpPr>
        <p:spPr>
          <a:xfrm>
            <a:off x="1613592" y="5347992"/>
            <a:ext cx="9577943" cy="92333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6000"/>
              <a:t>Thank you for your attention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EE801D0-EE70-41DF-B5A3-8170E1153B9D}"/>
              </a:ext>
            </a:extLst>
          </p:cNvPr>
          <p:cNvSpPr txBox="1"/>
          <p:nvPr/>
        </p:nvSpPr>
        <p:spPr>
          <a:xfrm>
            <a:off x="10017161" y="4986505"/>
            <a:ext cx="1771639" cy="27699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200" i="1" dirty="0"/>
              <a:t>the </a:t>
            </a:r>
            <a:r>
              <a:rPr lang="fr-CH" sz="1200" i="1" dirty="0" err="1"/>
              <a:t>MedAUSTRON</a:t>
            </a:r>
            <a:r>
              <a:rPr lang="fr-CH" sz="1200" i="1" dirty="0"/>
              <a:t> hall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6643920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206477" y="342899"/>
            <a:ext cx="8123135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06477" y="1211825"/>
            <a:ext cx="8123135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Push back 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	</a:t>
            </a:r>
            <a:r>
              <a:rPr lang="en-GB" sz="16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Develop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	</a:t>
            </a:r>
            <a:r>
              <a:rPr lang="en-GB" sz="16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	Medicine - diagnosis and therapy</a:t>
            </a:r>
            <a:endParaRPr lang="en-GB" sz="2400" dirty="0">
              <a:solidFill>
                <a:srgbClr val="00B050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Train scientists and engineers of tomorrow</a:t>
            </a: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Unite people from different countries </a:t>
            </a:r>
            <a:br>
              <a:rPr lang="en-GB" sz="24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</a:br>
            <a:r>
              <a:rPr lang="en-GB" sz="2400" dirty="0">
                <a:solidFill>
                  <a:srgbClr val="00B05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and cultures</a:t>
            </a:r>
            <a:endParaRPr lang="en-GB" sz="2000" dirty="0">
              <a:solidFill>
                <a:srgbClr val="00B050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64800" y="685799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10021612" y="2514599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29612" y="25146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094787" y="9144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/>
          <a:srcRect t="4680" b="15027"/>
          <a:stretch/>
        </p:blipFill>
        <p:spPr>
          <a:xfrm>
            <a:off x="9362603" y="5235269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329612" y="3988296"/>
            <a:ext cx="3505200" cy="1128881"/>
            <a:chOff x="5483225" y="4293096"/>
            <a:chExt cx="35052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3225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6425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69102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12192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3048001"/>
            <a:ext cx="1117912" cy="3715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rgbClr val="EAEAEA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12192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solidFill>
                  <a:srgbClr val="FFC0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Our Scientific Challenge: </a:t>
            </a:r>
          </a:p>
          <a:p>
            <a:pPr algn="ctr"/>
            <a:r>
              <a:rPr lang="en-GB" sz="3000" dirty="0">
                <a:solidFill>
                  <a:srgbClr val="FFC0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sp>
        <p:nvSpPr>
          <p:cNvPr id="12" name="TextBox 11"/>
          <p:cNvSpPr txBox="1"/>
          <p:nvPr/>
        </p:nvSpPr>
        <p:spPr>
          <a:xfrm rot="17908534">
            <a:off x="9233454" y="3522696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575720" y="4581128"/>
            <a:ext cx="2520280" cy="1449452"/>
            <a:chOff x="2051720" y="4581128"/>
            <a:chExt cx="2520280" cy="1449452"/>
          </a:xfrm>
        </p:grpSpPr>
        <p:cxnSp>
          <p:nvCxnSpPr>
            <p:cNvPr id="4" name="Straight Arrow Connector 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2123728" y="5661248"/>
              <a:ext cx="24482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380,000 years</a:t>
              </a:r>
            </a:p>
          </p:txBody>
        </p:sp>
      </p:grpSp>
      <p:pic>
        <p:nvPicPr>
          <p:cNvPr id="11" name="Image 6">
            <a:extLst>
              <a:ext uri="{FF2B5EF4-FFF2-40B4-BE49-F238E27FC236}">
                <a16:creationId xmlns:a16="http://schemas.microsoft.com/office/drawing/2014/main" id="{33686A94-76E7-4D40-98FB-441098B6A8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6311308"/>
            <a:ext cx="502068" cy="50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21312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12191999" cy="6870958"/>
          </a:xfrm>
          <a:prstGeom prst="rect">
            <a:avLst/>
          </a:prstGeom>
        </p:spPr>
      </p:pic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67214" y="4648201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4705138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152400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8559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5410201" y="762001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8001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ATLAS</a:t>
              </a:r>
            </a:p>
          </p:txBody>
        </p:sp>
      </p:grpSp>
      <p:pic>
        <p:nvPicPr>
          <p:cNvPr id="36" name="Image 6">
            <a:extLst>
              <a:ext uri="{FF2B5EF4-FFF2-40B4-BE49-F238E27FC236}">
                <a16:creationId xmlns:a16="http://schemas.microsoft.com/office/drawing/2014/main" id="{03C6BD63-3592-EF4B-9F87-755831B9F93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1504" y="6311308"/>
            <a:ext cx="502068" cy="50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6984" y="473126"/>
            <a:ext cx="3194304" cy="5078311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914377"/>
            <a:r>
              <a:rPr lang="en-US" sz="3600" dirty="0"/>
              <a:t>Particle accelerators are our door to access the subatomic dimension… and exploit the atom and its components</a:t>
            </a:r>
            <a:endParaRPr lang="en-GB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0"/>
            <a:ext cx="8128000" cy="5907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0" y="0"/>
            <a:ext cx="8000851" cy="5987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89879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370"/>
          <p:cNvSpPr/>
          <p:nvPr/>
        </p:nvSpPr>
        <p:spPr>
          <a:xfrm>
            <a:off x="407517" y="180320"/>
            <a:ext cx="11439579" cy="913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0959" rIns="60959">
            <a:spAutoFit/>
          </a:bodyPr>
          <a:lstStyle>
            <a:lvl1pPr>
              <a:defRPr sz="4400">
                <a:solidFill>
                  <a:srgbClr val="0096FF"/>
                </a:solidFill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fr-CH" sz="5333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Where</a:t>
            </a:r>
            <a:r>
              <a:rPr kumimoji="0" lang="fr-CH" sz="5333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do </a:t>
            </a:r>
            <a:r>
              <a:rPr kumimoji="0" lang="fr-CH" sz="5333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we</a:t>
            </a:r>
            <a:r>
              <a:rPr kumimoji="0" lang="fr-CH" sz="5333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fr-CH" sz="5333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find</a:t>
            </a:r>
            <a:r>
              <a:rPr kumimoji="0" lang="fr-CH" sz="5333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the </a:t>
            </a:r>
            <a:r>
              <a:rPr kumimoji="0" lang="fr-CH" sz="5333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particles</a:t>
            </a:r>
            <a:r>
              <a:rPr kumimoji="0" lang="fr-CH" sz="5333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?</a:t>
            </a:r>
          </a:p>
        </p:txBody>
      </p:sp>
      <p:sp>
        <p:nvSpPr>
          <p:cNvPr id="3" name="Shape 1370"/>
          <p:cNvSpPr/>
          <p:nvPr/>
        </p:nvSpPr>
        <p:spPr>
          <a:xfrm>
            <a:off x="446065" y="4723490"/>
            <a:ext cx="11745935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60959" rIns="60959">
            <a:spAutoFit/>
          </a:bodyPr>
          <a:lstStyle>
            <a:lvl1pPr>
              <a:defRPr sz="4400">
                <a:solidFill>
                  <a:srgbClr val="0096FF"/>
                </a:solidFill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fr-CH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We</a:t>
            </a:r>
            <a:r>
              <a:rPr kumimoji="0" lang="fr-CH" sz="2800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can use </a:t>
            </a:r>
            <a:r>
              <a:rPr kumimoji="0" lang="fr-CH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electrons</a:t>
            </a:r>
            <a:r>
              <a:rPr kumimoji="0" lang="fr-CH" sz="2800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</a:t>
            </a:r>
            <a:r>
              <a:rPr kumimoji="0" lang="fr-CH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very</a:t>
            </a:r>
            <a:r>
              <a:rPr kumimoji="0" lang="fr-CH" sz="2800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light) or protons (1836 times </a:t>
            </a:r>
            <a:r>
              <a:rPr kumimoji="0" lang="fr-CH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heavier</a:t>
            </a:r>
            <a:r>
              <a:rPr kumimoji="0" lang="fr-CH" sz="2800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).</a:t>
            </a: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fr-CH" sz="2800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For the </a:t>
            </a:r>
            <a:r>
              <a:rPr kumimoji="0" lang="fr-CH" sz="2800" b="1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Large Hadron </a:t>
            </a:r>
            <a:r>
              <a:rPr kumimoji="0" lang="fr-CH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Collider</a:t>
            </a:r>
            <a:r>
              <a:rPr kumimoji="0" lang="fr-CH" sz="2800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 </a:t>
            </a:r>
            <a:r>
              <a:rPr kumimoji="0" lang="fr-CH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we</a:t>
            </a:r>
            <a:r>
              <a:rPr kumimoji="0" lang="fr-CH" sz="2800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r>
              <a:rPr kumimoji="0" lang="fr-CH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prefer</a:t>
            </a:r>
            <a:r>
              <a:rPr kumimoji="0" lang="fr-CH" sz="2800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the </a:t>
            </a:r>
            <a:r>
              <a:rPr kumimoji="0" lang="fr-CH" sz="2800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heavier</a:t>
            </a:r>
            <a:r>
              <a:rPr kumimoji="0" lang="fr-CH" sz="2800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protons</a:t>
            </a: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96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" name="Shape 1370"/>
          <p:cNvSpPr/>
          <p:nvPr/>
        </p:nvSpPr>
        <p:spPr>
          <a:xfrm>
            <a:off x="407517" y="1166874"/>
            <a:ext cx="11439579" cy="9130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0959" rIns="60959">
            <a:spAutoFit/>
          </a:bodyPr>
          <a:lstStyle>
            <a:lvl1pPr>
              <a:defRPr sz="4400">
                <a:solidFill>
                  <a:srgbClr val="0096FF"/>
                </a:solidFill>
              </a:defRPr>
            </a:lvl1pPr>
          </a:lstStyle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/>
            </a:pPr>
            <a:r>
              <a:rPr kumimoji="0" lang="fr-CH" sz="5333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Inside the </a:t>
            </a:r>
            <a:r>
              <a:rPr kumimoji="0" lang="fr-CH" sz="5333" b="0" i="0" u="none" strike="noStrike" kern="0" cap="none" spc="0" normalizeH="0" baseline="0" noProof="0" dirty="0" err="1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atoms</a:t>
            </a:r>
            <a:r>
              <a:rPr kumimoji="0" lang="fr-CH" sz="5333" b="0" i="0" u="none" strike="noStrike" kern="0" cap="none" spc="0" normalizeH="0" baseline="0" noProof="0" dirty="0">
                <a:ln>
                  <a:noFill/>
                </a:ln>
                <a:solidFill>
                  <a:srgbClr val="0096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!</a:t>
            </a:r>
            <a:endParaRPr kumimoji="0" sz="5333" b="0" i="0" u="none" strike="noStrike" kern="0" cap="none" spc="0" normalizeH="0" baseline="0" noProof="0" dirty="0">
              <a:ln>
                <a:noFill/>
              </a:ln>
              <a:solidFill>
                <a:srgbClr val="0096FF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4231" y="1317974"/>
            <a:ext cx="5362856" cy="2874249"/>
          </a:xfrm>
          <a:prstGeom prst="rect">
            <a:avLst/>
          </a:prstGeom>
        </p:spPr>
      </p:pic>
      <p:pic>
        <p:nvPicPr>
          <p:cNvPr id="1026" name="Picture 2" descr="Module 1: Structure of Matter - Environmental Health &amp; Safety">
            <a:extLst>
              <a:ext uri="{FF2B5EF4-FFF2-40B4-BE49-F238E27FC236}">
                <a16:creationId xmlns:a16="http://schemas.microsoft.com/office/drawing/2014/main" id="{FF6D69BF-8069-4CC8-957F-D54E36536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13" y="2381737"/>
            <a:ext cx="4493086" cy="1988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26793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543E08E2-CC0E-421F-9F67-7A392B963E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694536"/>
              </p:ext>
            </p:extLst>
          </p:nvPr>
        </p:nvGraphicFramePr>
        <p:xfrm>
          <a:off x="3500028" y="2799124"/>
          <a:ext cx="5847715" cy="2482850"/>
        </p:xfrm>
        <a:graphic>
          <a:graphicData uri="http://schemas.openxmlformats.org/drawingml/2006/table">
            <a:tbl>
              <a:tblPr firstRow="1" firstCol="1" bandRow="1"/>
              <a:tblGrid>
                <a:gridCol w="1463833">
                  <a:extLst>
                    <a:ext uri="{9D8B030D-6E8A-4147-A177-3AD203B41FA5}">
                      <a16:colId xmlns:a16="http://schemas.microsoft.com/office/drawing/2014/main" val="2720701194"/>
                    </a:ext>
                  </a:extLst>
                </a:gridCol>
                <a:gridCol w="1514764">
                  <a:extLst>
                    <a:ext uri="{9D8B030D-6E8A-4147-A177-3AD203B41FA5}">
                      <a16:colId xmlns:a16="http://schemas.microsoft.com/office/drawing/2014/main" val="3953917853"/>
                    </a:ext>
                  </a:extLst>
                </a:gridCol>
                <a:gridCol w="1338768">
                  <a:extLst>
                    <a:ext uri="{9D8B030D-6E8A-4147-A177-3AD203B41FA5}">
                      <a16:colId xmlns:a16="http://schemas.microsoft.com/office/drawing/2014/main" val="2898263458"/>
                    </a:ext>
                  </a:extLst>
                </a:gridCol>
                <a:gridCol w="1530350">
                  <a:extLst>
                    <a:ext uri="{9D8B030D-6E8A-4147-A177-3AD203B41FA5}">
                      <a16:colId xmlns:a16="http://schemas.microsoft.com/office/drawing/2014/main" val="37507158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Proton out of LHC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150g Yoghurt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TGV train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562764"/>
                  </a:ext>
                </a:extLst>
              </a:tr>
              <a:tr h="9353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56476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1.1 10</a:t>
                      </a:r>
                      <a:r>
                        <a:rPr lang="en-GB" sz="14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</a:t>
                      </a: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5 10</a:t>
                      </a:r>
                      <a:r>
                        <a:rPr lang="en-GB" sz="14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3.6 10</a:t>
                      </a:r>
                      <a:r>
                        <a:rPr lang="en-GB" sz="14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65588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 density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5.3 10</a:t>
                      </a:r>
                      <a:r>
                        <a:rPr lang="en-GB" sz="14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J/m</a:t>
                      </a:r>
                      <a:r>
                        <a:rPr lang="en-GB" sz="14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3.3 10</a:t>
                      </a:r>
                      <a:r>
                        <a:rPr lang="en-GB" sz="14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J/m</a:t>
                      </a:r>
                      <a:r>
                        <a:rPr lang="en-GB" sz="14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1.5 10</a:t>
                      </a:r>
                      <a:r>
                        <a:rPr lang="en-GB" sz="14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</a:t>
                      </a: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J/m</a:t>
                      </a:r>
                      <a:r>
                        <a:rPr lang="en-GB" sz="14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8598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Type of energy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Kinetic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Subatomic scale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Chemical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Macroscopic scale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Kinetic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Macroscopic scale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652867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200" i="1" noProof="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Energy full LHC beam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3.6 10</a:t>
                      </a:r>
                      <a:r>
                        <a:rPr kumimoji="0" lang="en-GB" sz="1400" b="0" i="0" u="none" strike="noStrike" kern="1200" cap="none" spc="0" normalizeH="0" baseline="3000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J</a:t>
                      </a:r>
                      <a:endParaRPr kumimoji="0" lang="en-GB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0154424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0F3281E7-4083-4121-9957-1AF31A2C8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20270"/>
          </a:xfrm>
        </p:spPr>
        <p:txBody>
          <a:bodyPr/>
          <a:lstStyle/>
          <a:p>
            <a:r>
              <a:rPr lang="fr-CH" dirty="0" err="1"/>
              <a:t>Accelerators</a:t>
            </a:r>
            <a:r>
              <a:rPr lang="fr-CH" dirty="0"/>
              <a:t>: </a:t>
            </a:r>
            <a:r>
              <a:rPr lang="fr-CH" dirty="0" err="1"/>
              <a:t>our</a:t>
            </a:r>
            <a:r>
              <a:rPr lang="fr-CH" dirty="0"/>
              <a:t> key to enter the </a:t>
            </a:r>
            <a:r>
              <a:rPr lang="fr-CH" dirty="0" err="1"/>
              <a:t>subatomic</a:t>
            </a:r>
            <a:r>
              <a:rPr lang="fr-CH" dirty="0"/>
              <a:t> world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E12F94-05F8-46B4-B888-736AA049A4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CCAD72-2DBC-4745-9A4B-0CA1355CD1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1167" y="1569959"/>
            <a:ext cx="2112160" cy="1467851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BD78839-02F9-4BCB-9532-3815F000394D}"/>
              </a:ext>
            </a:extLst>
          </p:cNvPr>
          <p:cNvCxnSpPr>
            <a:cxnSpLocks/>
          </p:cNvCxnSpPr>
          <p:nvPr/>
        </p:nvCxnSpPr>
        <p:spPr>
          <a:xfrm>
            <a:off x="5942885" y="2449027"/>
            <a:ext cx="3173309" cy="1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8C581942-14AA-49FE-ABBF-E8EB45D52993}"/>
              </a:ext>
            </a:extLst>
          </p:cNvPr>
          <p:cNvSpPr txBox="1"/>
          <p:nvPr/>
        </p:nvSpPr>
        <p:spPr>
          <a:xfrm>
            <a:off x="3067665" y="956829"/>
            <a:ext cx="9124335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we extract particles from an atom (protons, electrons) and we accelerate them we concentrate </a:t>
            </a:r>
            <a:r>
              <a:rPr lang="en-US" b="1" dirty="0">
                <a:solidFill>
                  <a:srgbClr val="FF0000"/>
                </a:solidFill>
              </a:rPr>
              <a:t>enormous amounts of energy in tiny volumes</a:t>
            </a:r>
          </a:p>
          <a:p>
            <a:endParaRPr lang="en-US" sz="1100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AB314BA-6069-4E92-B138-842C4D97B78A}"/>
              </a:ext>
            </a:extLst>
          </p:cNvPr>
          <p:cNvSpPr/>
          <p:nvPr/>
        </p:nvSpPr>
        <p:spPr>
          <a:xfrm>
            <a:off x="6818389" y="2389322"/>
            <a:ext cx="173736" cy="183274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02DAE45-F56F-4E9E-8373-3A521D9E5225}"/>
              </a:ext>
            </a:extLst>
          </p:cNvPr>
          <p:cNvSpPr txBox="1"/>
          <p:nvPr/>
        </p:nvSpPr>
        <p:spPr>
          <a:xfrm>
            <a:off x="6434557" y="2024066"/>
            <a:ext cx="6751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350" i="1" dirty="0"/>
              <a:t>proton</a:t>
            </a:r>
            <a:endParaRPr lang="en-GB" sz="1350" i="1" dirty="0"/>
          </a:p>
        </p:txBody>
      </p:sp>
      <p:pic>
        <p:nvPicPr>
          <p:cNvPr id="17" name="Picture 16" descr="A picture containing building, brick, outdoor, stone&#10;&#10;Description automatically generated">
            <a:extLst>
              <a:ext uri="{FF2B5EF4-FFF2-40B4-BE49-F238E27FC236}">
                <a16:creationId xmlns:a16="http://schemas.microsoft.com/office/drawing/2014/main" id="{39CE0377-DDD0-4B90-80CF-A60B59887EA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0271"/>
            <a:ext cx="2789007" cy="3486258"/>
          </a:xfrm>
          <a:prstGeom prst="rect">
            <a:avLst/>
          </a:prstGeom>
        </p:spPr>
      </p:pic>
      <p:sp>
        <p:nvSpPr>
          <p:cNvPr id="20" name="Oval 19">
            <a:extLst>
              <a:ext uri="{FF2B5EF4-FFF2-40B4-BE49-F238E27FC236}">
                <a16:creationId xmlns:a16="http://schemas.microsoft.com/office/drawing/2014/main" id="{2D0BE29B-94DA-43C7-A03B-15442CE4D0EB}"/>
              </a:ext>
            </a:extLst>
          </p:cNvPr>
          <p:cNvSpPr/>
          <p:nvPr/>
        </p:nvSpPr>
        <p:spPr>
          <a:xfrm flipV="1">
            <a:off x="5699370" y="3494319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A0CEAD4-3AE5-4E09-8229-12145068D26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6582" y="3113115"/>
            <a:ext cx="1136411" cy="79718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7936EDA-5099-4285-8ADE-B87AFC85497E}"/>
              </a:ext>
            </a:extLst>
          </p:cNvPr>
          <p:cNvSpPr txBox="1"/>
          <p:nvPr/>
        </p:nvSpPr>
        <p:spPr>
          <a:xfrm>
            <a:off x="176981" y="5211655"/>
            <a:ext cx="11797235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/>
          </a:p>
          <a:p>
            <a:r>
              <a:rPr lang="en-US" sz="1600" dirty="0"/>
              <a:t>Where will this energy go? An accelerated particle sent towards an atom will:</a:t>
            </a:r>
          </a:p>
          <a:p>
            <a:endParaRPr lang="en-US" sz="600" dirty="0"/>
          </a:p>
          <a:p>
            <a:pPr marL="257175" indent="-257175">
              <a:buAutoNum type="arabicPeriod"/>
            </a:pPr>
            <a:r>
              <a:rPr lang="en-US" sz="1600" dirty="0"/>
              <a:t>Deliver some </a:t>
            </a:r>
            <a:r>
              <a:rPr lang="en-US" sz="1600" b="1" dirty="0">
                <a:solidFill>
                  <a:srgbClr val="FF0000"/>
                </a:solidFill>
              </a:rPr>
              <a:t>energy to the electrons</a:t>
            </a:r>
            <a:r>
              <a:rPr lang="en-US" sz="1600" dirty="0"/>
              <a:t>.</a:t>
            </a:r>
          </a:p>
          <a:p>
            <a:pPr marL="257175" indent="-257175">
              <a:buAutoNum type="arabicPeriod"/>
            </a:pPr>
            <a:r>
              <a:rPr lang="en-US" sz="1600" dirty="0">
                <a:solidFill>
                  <a:srgbClr val="0070C0"/>
                </a:solidFill>
              </a:rPr>
              <a:t>Deliver some </a:t>
            </a:r>
            <a:r>
              <a:rPr lang="en-US" sz="1600" b="1" dirty="0">
                <a:solidFill>
                  <a:srgbClr val="FF0000"/>
                </a:solidFill>
              </a:rPr>
              <a:t>energy to the nucleus</a:t>
            </a:r>
            <a:endParaRPr lang="en-US" sz="1600" dirty="0">
              <a:solidFill>
                <a:srgbClr val="0070C0"/>
              </a:solidFill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FC8E606-E86C-4EBA-B545-3B0CBE853A6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4430" y="3053960"/>
            <a:ext cx="1316037" cy="87335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07AD3A9-69CC-416B-A6EC-F8F3E46D6EF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1077" y="1552613"/>
            <a:ext cx="1554211" cy="1165659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F14DF95-2D6C-4AE6-ABDC-11B35CA03029}"/>
              </a:ext>
            </a:extLst>
          </p:cNvPr>
          <p:cNvCxnSpPr>
            <a:cxnSpLocks/>
          </p:cNvCxnSpPr>
          <p:nvPr/>
        </p:nvCxnSpPr>
        <p:spPr>
          <a:xfrm>
            <a:off x="5942885" y="2479866"/>
            <a:ext cx="683697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2383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E8037E70-A8BD-4D0C-8A4C-E6D23B321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884583"/>
          </a:xfrm>
        </p:spPr>
        <p:txBody>
          <a:bodyPr/>
          <a:lstStyle/>
          <a:p>
            <a:r>
              <a:rPr lang="en-GB" dirty="0"/>
              <a:t>Accelerators can precisely deliver energy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74810"/>
            <a:ext cx="12192000" cy="51046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4332" y="1174054"/>
            <a:ext cx="11444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</a:rPr>
              <a:t>A «beam» of accelerated particles is like a small “knife” penetrating into the matter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332" y="4495334"/>
            <a:ext cx="3784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>
                <a:solidFill>
                  <a:srgbClr val="FFFF00"/>
                </a:solidFill>
              </a:rPr>
              <a:t>Particles</a:t>
            </a:r>
            <a:r>
              <a:rPr lang="fr-CH" sz="2000" dirty="0">
                <a:solidFill>
                  <a:srgbClr val="FFFF00"/>
                </a:solidFill>
              </a:rPr>
              <a:t> can </a:t>
            </a:r>
            <a:r>
              <a:rPr lang="fr-CH" sz="2000" dirty="0" err="1">
                <a:solidFill>
                  <a:srgbClr val="FFFF00"/>
                </a:solidFill>
              </a:rPr>
              <a:t>penetrate</a:t>
            </a:r>
            <a:r>
              <a:rPr lang="fr-CH" sz="2000" dirty="0">
                <a:solidFill>
                  <a:srgbClr val="FFFF00"/>
                </a:solidFill>
              </a:rPr>
              <a:t> in </a:t>
            </a:r>
            <a:r>
              <a:rPr lang="fr-CH" sz="2000" dirty="0" err="1">
                <a:solidFill>
                  <a:srgbClr val="FFFF00"/>
                </a:solidFill>
              </a:rPr>
              <a:t>depth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</a:p>
          <a:p>
            <a:r>
              <a:rPr lang="fr-CH" sz="2000" dirty="0">
                <a:solidFill>
                  <a:srgbClr val="FFFF00"/>
                </a:solidFill>
              </a:rPr>
              <a:t>(</a:t>
            </a:r>
            <a:r>
              <a:rPr lang="fr-CH" sz="2000" dirty="0" err="1">
                <a:solidFill>
                  <a:srgbClr val="FFFF00"/>
                </a:solidFill>
              </a:rPr>
              <a:t>different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from</a:t>
            </a:r>
            <a:r>
              <a:rPr lang="fr-CH" sz="2000" dirty="0">
                <a:solidFill>
                  <a:srgbClr val="FFFF00"/>
                </a:solidFill>
              </a:rPr>
              <a:t> lasers!).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415326" y="1603746"/>
            <a:ext cx="26931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FFFF00"/>
                </a:solidFill>
              </a:rPr>
              <a:t>A </a:t>
            </a:r>
            <a:r>
              <a:rPr lang="fr-CH" sz="2000" dirty="0" err="1">
                <a:solidFill>
                  <a:srgbClr val="FFFF00"/>
                </a:solidFill>
              </a:rPr>
              <a:t>particle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beam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can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deliver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energy</a:t>
            </a:r>
            <a:r>
              <a:rPr lang="fr-CH" sz="2000" dirty="0">
                <a:solidFill>
                  <a:srgbClr val="FFFF00"/>
                </a:solidFill>
              </a:rPr>
              <a:t> to a </a:t>
            </a:r>
            <a:r>
              <a:rPr lang="fr-CH" sz="2000" dirty="0" err="1">
                <a:solidFill>
                  <a:srgbClr val="FFFF00"/>
                </a:solidFill>
              </a:rPr>
              <a:t>very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precisely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defined</a:t>
            </a:r>
            <a:r>
              <a:rPr lang="fr-CH" sz="2000" dirty="0">
                <a:solidFill>
                  <a:srgbClr val="FFFF00"/>
                </a:solidFill>
              </a:rPr>
              <a:t> area,  </a:t>
            </a:r>
            <a:r>
              <a:rPr lang="fr-CH" sz="2000" dirty="0" err="1">
                <a:solidFill>
                  <a:srgbClr val="FFFF00"/>
                </a:solidFill>
              </a:rPr>
              <a:t>interacting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with</a:t>
            </a:r>
            <a:r>
              <a:rPr lang="fr-CH" sz="2000" dirty="0">
                <a:solidFill>
                  <a:srgbClr val="FFFF00"/>
                </a:solidFill>
              </a:rPr>
              <a:t> the </a:t>
            </a:r>
            <a:r>
              <a:rPr lang="fr-CH" sz="2000" dirty="0" err="1">
                <a:solidFill>
                  <a:srgbClr val="FFFF00"/>
                </a:solidFill>
              </a:rPr>
              <a:t>electrons</a:t>
            </a:r>
            <a:r>
              <a:rPr lang="fr-CH" sz="2000" dirty="0">
                <a:solidFill>
                  <a:srgbClr val="FFFF00"/>
                </a:solidFill>
              </a:rPr>
              <a:t> and </a:t>
            </a:r>
            <a:r>
              <a:rPr lang="fr-CH" sz="2000" dirty="0" err="1">
                <a:solidFill>
                  <a:srgbClr val="FFFF00"/>
                </a:solidFill>
              </a:rPr>
              <a:t>with</a:t>
            </a:r>
            <a:r>
              <a:rPr lang="fr-CH" sz="2000" dirty="0">
                <a:solidFill>
                  <a:srgbClr val="FFFF00"/>
                </a:solidFill>
              </a:rPr>
              <a:t> the nucleus.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4332" y="5471562"/>
            <a:ext cx="109794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>
                <a:solidFill>
                  <a:srgbClr val="FFFF00"/>
                </a:solidFill>
              </a:rPr>
              <a:t>Particle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beams</a:t>
            </a:r>
            <a:r>
              <a:rPr lang="fr-CH" sz="2000" dirty="0">
                <a:solidFill>
                  <a:srgbClr val="FFFF00"/>
                </a:solidFill>
              </a:rPr>
              <a:t> are </a:t>
            </a:r>
            <a:r>
              <a:rPr lang="fr-CH" sz="2000" dirty="0" err="1">
                <a:solidFill>
                  <a:srgbClr val="FFFF00"/>
                </a:solidFill>
              </a:rPr>
              <a:t>used</a:t>
            </a:r>
            <a:r>
              <a:rPr lang="fr-CH" sz="2000" dirty="0">
                <a:solidFill>
                  <a:srgbClr val="FFFF00"/>
                </a:solidFill>
              </a:rPr>
              <a:t> in </a:t>
            </a:r>
            <a:r>
              <a:rPr lang="fr-CH" sz="2000" dirty="0" err="1">
                <a:solidFill>
                  <a:srgbClr val="FFFF00"/>
                </a:solidFill>
              </a:rPr>
              <a:t>medical</a:t>
            </a:r>
            <a:r>
              <a:rPr lang="fr-CH" sz="2000" dirty="0">
                <a:solidFill>
                  <a:srgbClr val="FFFF00"/>
                </a:solidFill>
              </a:rPr>
              <a:t> and </a:t>
            </a:r>
            <a:r>
              <a:rPr lang="fr-CH" sz="2000" dirty="0" err="1">
                <a:solidFill>
                  <a:srgbClr val="FFFF00"/>
                </a:solidFill>
              </a:rPr>
              <a:t>industrial</a:t>
            </a:r>
            <a:r>
              <a:rPr lang="fr-CH" sz="2000" dirty="0">
                <a:solidFill>
                  <a:srgbClr val="FFFF00"/>
                </a:solidFill>
              </a:rPr>
              <a:t> applications,</a:t>
            </a:r>
          </a:p>
          <a:p>
            <a:r>
              <a:rPr lang="fr-CH" sz="2000" dirty="0">
                <a:solidFill>
                  <a:srgbClr val="FFFF00"/>
                </a:solidFill>
              </a:rPr>
              <a:t>e.g. to cure cancer, </a:t>
            </a:r>
            <a:r>
              <a:rPr lang="fr-CH" sz="2000" dirty="0" err="1">
                <a:solidFill>
                  <a:srgbClr val="FFFF00"/>
                </a:solidFill>
              </a:rPr>
              <a:t>delivering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their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energy</a:t>
            </a:r>
            <a:r>
              <a:rPr lang="fr-CH" sz="2000" dirty="0">
                <a:solidFill>
                  <a:srgbClr val="FFFF00"/>
                </a:solidFill>
              </a:rPr>
              <a:t> at a </a:t>
            </a:r>
            <a:r>
              <a:rPr lang="fr-CH" sz="2000" dirty="0" err="1">
                <a:solidFill>
                  <a:srgbClr val="FFFF00"/>
                </a:solidFill>
              </a:rPr>
              <a:t>well-defined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depth</a:t>
            </a:r>
            <a:r>
              <a:rPr lang="fr-CH" sz="2000" dirty="0">
                <a:solidFill>
                  <a:srgbClr val="FFFF00"/>
                </a:solidFill>
              </a:rPr>
              <a:t> </a:t>
            </a:r>
            <a:r>
              <a:rPr lang="fr-CH" sz="2000" dirty="0" err="1">
                <a:solidFill>
                  <a:srgbClr val="FFFF00"/>
                </a:solidFill>
              </a:rPr>
              <a:t>inside</a:t>
            </a:r>
            <a:r>
              <a:rPr lang="fr-CH" sz="2000" dirty="0">
                <a:solidFill>
                  <a:srgbClr val="FFFF00"/>
                </a:solidFill>
              </a:rPr>
              <a:t> the body (Bragg </a:t>
            </a:r>
            <a:r>
              <a:rPr lang="fr-CH" sz="2000" dirty="0" err="1">
                <a:solidFill>
                  <a:srgbClr val="FFFF00"/>
                </a:solidFill>
              </a:rPr>
              <a:t>peak</a:t>
            </a:r>
            <a:r>
              <a:rPr lang="fr-CH" sz="2000" dirty="0">
                <a:solidFill>
                  <a:srgbClr val="FFFF00"/>
                </a:solidFill>
              </a:rPr>
              <a:t>) </a:t>
            </a:r>
            <a:endParaRPr lang="en-GB" sz="2000" dirty="0">
              <a:solidFill>
                <a:srgbClr val="FFFF0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581872E-721E-43CE-8C20-E953292E5D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97779" y="3719640"/>
            <a:ext cx="2528252" cy="1998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0320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Default">
  <a:themeElements>
    <a:clrScheme name="Default">
      <a:dk1>
        <a:srgbClr val="104282"/>
      </a:dk1>
      <a:lt1>
        <a:srgbClr val="0055A0"/>
      </a:lt1>
      <a:dk2>
        <a:srgbClr val="A7A7A7"/>
      </a:dk2>
      <a:lt2>
        <a:srgbClr val="535353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00FF"/>
      </a:hlink>
      <a:folHlink>
        <a:srgbClr val="FF00FF"/>
      </a:folHlink>
    </a:clrScheme>
    <a:fontScheme name="Default">
      <a:majorFont>
        <a:latin typeface="Avenir Roman"/>
        <a:ea typeface="Avenir Roman"/>
        <a:cs typeface="Avenir Roman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Off val="13210"/>
          </a:schemeClr>
        </a:solidFill>
        <a:ln w="19050" cap="flat">
          <a:solidFill>
            <a:schemeClr val="accent4">
              <a:lumOff val="36303"/>
            </a:schemeClr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9050" cap="flat">
          <a:solidFill>
            <a:schemeClr val="accent4">
              <a:lumOff val="36303"/>
            </a:schemeClr>
          </a:solidFill>
          <a:prstDash val="solid"/>
          <a:bevel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55A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23172</TotalTime>
  <Words>1033</Words>
  <Application>Microsoft Office PowerPoint</Application>
  <PresentationFormat>Widescreen</PresentationFormat>
  <Paragraphs>170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Helvetica</vt:lpstr>
      <vt:lpstr>Wingdings</vt:lpstr>
      <vt:lpstr>Office Theme</vt:lpstr>
      <vt:lpstr>Default</vt:lpstr>
      <vt:lpstr>Le CERN, les accélérateurs de particules, et le traitement du cancer avec les accélérateurs  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Accelerators: our key to enter the subatomic world</vt:lpstr>
      <vt:lpstr>Accelerators can precisely deliver energy</vt:lpstr>
      <vt:lpstr>Accelerators can modify the nuclei and create new particles</vt:lpstr>
      <vt:lpstr>A particle beam in the matter </vt:lpstr>
      <vt:lpstr>A particle beams in human cells</vt:lpstr>
      <vt:lpstr>A particle beam can break the DNA and kill a cell</vt:lpstr>
      <vt:lpstr>And if the cell has the cancer? Killed!</vt:lpstr>
      <vt:lpstr>Hadron therapy (protons or ions)</vt:lpstr>
      <vt:lpstr>Accelerators for particle therapy</vt:lpstr>
      <vt:lpstr>Accelerator option #2: the advanced RT synchrotron</vt:lpstr>
      <vt:lpstr>A small superconducting synchrotron for ion therapy</vt:lpstr>
      <vt:lpstr>Layout of the complete SEEIIST-type facility</vt:lpstr>
      <vt:lpstr>A new medical centre for cancer therapy with ions</vt:lpstr>
      <vt:lpstr>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Next Ion Medical Machine Study: towards a new generation of accelerators for cancer therapy</dc:title>
  <dc:creator>Maurizio Vretenar</dc:creator>
  <cp:lastModifiedBy>Maurizio Vretenar</cp:lastModifiedBy>
  <cp:revision>940</cp:revision>
  <dcterms:created xsi:type="dcterms:W3CDTF">2020-10-05T08:58:48Z</dcterms:created>
  <dcterms:modified xsi:type="dcterms:W3CDTF">2021-03-07T18:13:40Z</dcterms:modified>
</cp:coreProperties>
</file>