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3"/>
  </p:notesMasterIdLst>
  <p:handoutMasterIdLst>
    <p:handoutMasterId r:id="rId14"/>
  </p:handoutMasterIdLst>
  <p:sldIdLst>
    <p:sldId id="283" r:id="rId4"/>
    <p:sldId id="299" r:id="rId5"/>
    <p:sldId id="309" r:id="rId6"/>
    <p:sldId id="308" r:id="rId7"/>
    <p:sldId id="307" r:id="rId8"/>
    <p:sldId id="301" r:id="rId9"/>
    <p:sldId id="300" r:id="rId10"/>
    <p:sldId id="310" r:id="rId11"/>
    <p:sldId id="303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13C"/>
    <a:srgbClr val="1F497D"/>
    <a:srgbClr val="1E386B"/>
    <a:srgbClr val="2C669E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54" autoAdjust="0"/>
    <p:restoredTop sz="94592" autoAdjust="0"/>
  </p:normalViewPr>
  <p:slideViewPr>
    <p:cSldViewPr snapToObjects="1" showGuides="1">
      <p:cViewPr varScale="1">
        <p:scale>
          <a:sx n="154" d="100"/>
          <a:sy n="154" d="100"/>
        </p:scale>
        <p:origin x="2166" y="8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19/04/2021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19/04/2021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Marta Bajko for the ARIES Annual Meeting APRIL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-117157"/>
            <a:ext cx="4399784" cy="308895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>
              <a:solidFill>
                <a:srgbClr val="F8B13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10102/#14-testing-of-magnets-and-comp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8200" y="2996952"/>
            <a:ext cx="7924800" cy="1477328"/>
          </a:xfrm>
        </p:spPr>
        <p:txBody>
          <a:bodyPr/>
          <a:lstStyle/>
          <a:p>
            <a:r>
              <a:rPr lang="en-US" dirty="0"/>
              <a:t>Testing of magnets and components at cryogenic temperatures, report from TNA WP9</a:t>
            </a:r>
            <a:r>
              <a:rPr lang="en-US" dirty="0">
                <a:hlinkClick r:id="rId2"/>
              </a:rPr>
              <a:t>¶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58079" y="4710759"/>
            <a:ext cx="7924800" cy="378210"/>
          </a:xfrm>
        </p:spPr>
        <p:txBody>
          <a:bodyPr/>
          <a:lstStyle/>
          <a:p>
            <a:r>
              <a:rPr lang="en-GB" b="1" u="sng" dirty="0">
                <a:solidFill>
                  <a:schemeClr val="bg1"/>
                </a:solidFill>
              </a:rPr>
              <a:t>Marta Bajko CERN</a:t>
            </a:r>
          </a:p>
          <a:p>
            <a:endParaRPr lang="en-GB" dirty="0"/>
          </a:p>
          <a:p>
            <a:r>
              <a:rPr lang="en-GB" dirty="0"/>
              <a:t>For the ARIES ANNUAL MEETING APRIL 2021</a:t>
            </a:r>
          </a:p>
        </p:txBody>
      </p:sp>
    </p:spTree>
    <p:extLst>
      <p:ext uri="{BB962C8B-B14F-4D97-AF65-F5344CB8AC3E}">
        <p14:creationId xmlns:p14="http://schemas.microsoft.com/office/powerpoint/2010/main" val="275237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 STAUS IN April: WP9.1 – The</a:t>
            </a:r>
            <a:r>
              <a:rPr lang="en-US" sz="2800" i="1" dirty="0"/>
              <a:t> </a:t>
            </a:r>
            <a:r>
              <a:rPr lang="en-US" sz="2800" i="1" dirty="0" err="1"/>
              <a:t>MagNet</a:t>
            </a:r>
            <a:r>
              <a:rPr lang="en-US" sz="2800" i="1" dirty="0"/>
              <a:t> TNA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836612"/>
            <a:ext cx="8708505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5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5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2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1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1"/>
            <a:r>
              <a:rPr lang="en-US" dirty="0">
                <a:solidFill>
                  <a:prstClr val="black"/>
                </a:solidFill>
                <a:latin typeface="Calibri"/>
              </a:rPr>
              <a:t>4 projects has been completed by performing tests thanks to the required access</a:t>
            </a:r>
          </a:p>
          <a:p>
            <a:pPr lvl="5"/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241832"/>
              </p:ext>
            </p:extLst>
          </p:nvPr>
        </p:nvGraphicFramePr>
        <p:xfrm>
          <a:off x="955373" y="4499049"/>
          <a:ext cx="7078274" cy="1090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685">
                  <a:extLst>
                    <a:ext uri="{9D8B030D-6E8A-4147-A177-3AD203B41FA5}">
                      <a16:colId xmlns:a16="http://schemas.microsoft.com/office/drawing/2014/main" val="1650871714"/>
                    </a:ext>
                  </a:extLst>
                </a:gridCol>
                <a:gridCol w="917274">
                  <a:extLst>
                    <a:ext uri="{9D8B030D-6E8A-4147-A177-3AD203B41FA5}">
                      <a16:colId xmlns:a16="http://schemas.microsoft.com/office/drawing/2014/main" val="2224410013"/>
                    </a:ext>
                  </a:extLst>
                </a:gridCol>
                <a:gridCol w="1017996">
                  <a:extLst>
                    <a:ext uri="{9D8B030D-6E8A-4147-A177-3AD203B41FA5}">
                      <a16:colId xmlns:a16="http://schemas.microsoft.com/office/drawing/2014/main" val="85367514"/>
                    </a:ext>
                  </a:extLst>
                </a:gridCol>
                <a:gridCol w="816551">
                  <a:extLst>
                    <a:ext uri="{9D8B030D-6E8A-4147-A177-3AD203B41FA5}">
                      <a16:colId xmlns:a16="http://schemas.microsoft.com/office/drawing/2014/main" val="1181233956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715350740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1746417828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1322434055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3999140394"/>
                    </a:ext>
                  </a:extLst>
                </a:gridCol>
              </a:tblGrid>
              <a:tr h="73772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Facility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</a:t>
                      </a:r>
                      <a:r>
                        <a:rPr lang="en-GB" sz="1000" dirty="0" err="1">
                          <a:effectLst/>
                        </a:rPr>
                        <a:t>aproved</a:t>
                      </a:r>
                      <a:r>
                        <a:rPr lang="en-GB" sz="1000" dirty="0">
                          <a:effectLst/>
                        </a:rPr>
                        <a:t> projects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projects </a:t>
                      </a: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GB" sz="10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which we have engaged Magnet</a:t>
                      </a:r>
                      <a:endParaRPr lang="en-GB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users till today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users </a:t>
                      </a:r>
                      <a:br>
                        <a:rPr lang="en-GB" sz="1000" dirty="0">
                          <a:effectLst/>
                        </a:rPr>
                      </a:br>
                      <a:r>
                        <a:rPr lang="en-GB" sz="1000" dirty="0">
                          <a:effectLst/>
                        </a:rPr>
                        <a:t>for which we have engaged </a:t>
                      </a:r>
                      <a:r>
                        <a:rPr lang="en-GB" sz="1000" dirty="0" err="1">
                          <a:effectLst/>
                        </a:rPr>
                        <a:t>MagNet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given access units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access units for which we have engaged </a:t>
                      </a:r>
                      <a:r>
                        <a:rPr lang="en-GB" sz="1000" dirty="0" err="1">
                          <a:effectLst/>
                        </a:rPr>
                        <a:t>MagNet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</a:rPr>
                        <a:t>Total no. of access units after re-distribution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00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5728211"/>
                  </a:ext>
                </a:extLst>
              </a:tr>
              <a:tr h="15605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MagNet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 dirty="0">
                          <a:effectLst/>
                        </a:rPr>
                        <a:t>8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27 +3 =30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 dirty="0">
                          <a:effectLst/>
                        </a:rPr>
                        <a:t>40</a:t>
                      </a:r>
                      <a:r>
                        <a:rPr lang="en-GB" sz="1100" strike="noStrike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GB" sz="1200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1090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1,920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897924"/>
                  </a:ext>
                </a:extLst>
              </a:tr>
              <a:tr h="153313">
                <a:tc gridSpan="8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71729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9E2515-59A2-B74F-9487-3121FD1941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227" y="1711991"/>
            <a:ext cx="1769561" cy="23110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69CDBB-20D1-2644-9A1D-8FEBACA36F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1782608"/>
            <a:ext cx="3532034" cy="23110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9E67D1-7117-8447-8007-8C8784427A7E}"/>
              </a:ext>
            </a:extLst>
          </p:cNvPr>
          <p:cNvSpPr txBox="1"/>
          <p:nvPr/>
        </p:nvSpPr>
        <p:spPr>
          <a:xfrm>
            <a:off x="608664" y="849743"/>
            <a:ext cx="7706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/>
              <a:t>MagNet</a:t>
            </a:r>
            <a:r>
              <a:rPr lang="en-GB" sz="1600" b="1" dirty="0"/>
              <a:t> (@CERN) is operational</a:t>
            </a:r>
            <a:r>
              <a:rPr lang="en-GB" sz="1600" dirty="0"/>
              <a:t>, </a:t>
            </a:r>
          </a:p>
          <a:p>
            <a:pPr algn="ctr"/>
            <a:r>
              <a:rPr lang="en-GB" sz="1600" dirty="0"/>
              <a:t>but entering in the phase of SERIES MAGNET TESTING for the HL-LHC project and so</a:t>
            </a:r>
          </a:p>
          <a:p>
            <a:pPr algn="ctr"/>
            <a:r>
              <a:rPr lang="en-GB" sz="1600" dirty="0"/>
              <a:t>more and more difficult to allocate the projects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D0020-DADD-4D7C-8FAB-C182C6B05117}"/>
              </a:ext>
            </a:extLst>
          </p:cNvPr>
          <p:cNvSpPr txBox="1"/>
          <p:nvPr/>
        </p:nvSpPr>
        <p:spPr>
          <a:xfrm>
            <a:off x="751970" y="5776197"/>
            <a:ext cx="7419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This is </a:t>
            </a:r>
            <a:r>
              <a:rPr lang="en-US" sz="1400" b="1" i="1" dirty="0"/>
              <a:t>the agreed engagement of the </a:t>
            </a:r>
            <a:r>
              <a:rPr lang="en-US" sz="1400" b="1" i="1" dirty="0" err="1"/>
              <a:t>MagNet</a:t>
            </a:r>
            <a:r>
              <a:rPr lang="en-US" sz="1400" b="1" i="1" dirty="0"/>
              <a:t> </a:t>
            </a:r>
            <a:r>
              <a:rPr lang="en-US" sz="1400" dirty="0"/>
              <a:t>after the COVID19 and the extension of ARIES TNA</a:t>
            </a:r>
          </a:p>
        </p:txBody>
      </p:sp>
    </p:spTree>
    <p:extLst>
      <p:ext uri="{BB962C8B-B14F-4D97-AF65-F5344CB8AC3E}">
        <p14:creationId xmlns:p14="http://schemas.microsoft.com/office/powerpoint/2010/main" val="2784394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 STAUS IN April: WP9.2 – The</a:t>
            </a:r>
            <a:r>
              <a:rPr lang="en-US" sz="2800" i="1" dirty="0"/>
              <a:t> GERSEMI TNA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836612"/>
            <a:ext cx="8708505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5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5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2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1"/>
            <a:endParaRPr lang="en-US" dirty="0">
              <a:solidFill>
                <a:prstClr val="black"/>
              </a:solidFill>
              <a:latin typeface="Calibri"/>
            </a:endParaRPr>
          </a:p>
          <a:p>
            <a:pPr lvl="1"/>
            <a:r>
              <a:rPr lang="en-US" dirty="0">
                <a:solidFill>
                  <a:prstClr val="black"/>
                </a:solidFill>
                <a:latin typeface="Calibri"/>
              </a:rPr>
              <a:t>4 projects has been completed by performing tests thanks to the required access</a:t>
            </a:r>
          </a:p>
          <a:p>
            <a:pPr lvl="5"/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9E67D1-7117-8447-8007-8C8784427A7E}"/>
              </a:ext>
            </a:extLst>
          </p:cNvPr>
          <p:cNvSpPr txBox="1"/>
          <p:nvPr/>
        </p:nvSpPr>
        <p:spPr>
          <a:xfrm>
            <a:off x="608664" y="849743"/>
            <a:ext cx="7706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GERSEMI (@FREIA) is operational</a:t>
            </a:r>
            <a:r>
              <a:rPr lang="en-GB" sz="1600" dirty="0"/>
              <a:t>, </a:t>
            </a:r>
          </a:p>
          <a:p>
            <a:pPr algn="ctr"/>
            <a:r>
              <a:rPr lang="en-GB" sz="1600" dirty="0"/>
              <a:t>and entering in the phase of TESTING also for the HL-LHC project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D0020-DADD-4D7C-8FAB-C182C6B05117}"/>
              </a:ext>
            </a:extLst>
          </p:cNvPr>
          <p:cNvSpPr txBox="1"/>
          <p:nvPr/>
        </p:nvSpPr>
        <p:spPr>
          <a:xfrm>
            <a:off x="751969" y="5776197"/>
            <a:ext cx="7562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This is </a:t>
            </a:r>
            <a:r>
              <a:rPr lang="en-US" sz="1400" b="1" i="1" dirty="0"/>
              <a:t>the agreed engagement of the GERSEMI </a:t>
            </a:r>
            <a:r>
              <a:rPr lang="en-US" sz="1400" dirty="0"/>
              <a:t>after the COVID19 and the extension of ARIES TNA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EB6D847-DF20-4E2D-88E7-15EFC85C2B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571251"/>
              </p:ext>
            </p:extLst>
          </p:nvPr>
        </p:nvGraphicFramePr>
        <p:xfrm>
          <a:off x="955373" y="4690362"/>
          <a:ext cx="7125899" cy="1105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2310">
                  <a:extLst>
                    <a:ext uri="{9D8B030D-6E8A-4147-A177-3AD203B41FA5}">
                      <a16:colId xmlns:a16="http://schemas.microsoft.com/office/drawing/2014/main" val="1650871714"/>
                    </a:ext>
                  </a:extLst>
                </a:gridCol>
                <a:gridCol w="917274">
                  <a:extLst>
                    <a:ext uri="{9D8B030D-6E8A-4147-A177-3AD203B41FA5}">
                      <a16:colId xmlns:a16="http://schemas.microsoft.com/office/drawing/2014/main" val="2224410013"/>
                    </a:ext>
                  </a:extLst>
                </a:gridCol>
                <a:gridCol w="1017996">
                  <a:extLst>
                    <a:ext uri="{9D8B030D-6E8A-4147-A177-3AD203B41FA5}">
                      <a16:colId xmlns:a16="http://schemas.microsoft.com/office/drawing/2014/main" val="85367514"/>
                    </a:ext>
                  </a:extLst>
                </a:gridCol>
                <a:gridCol w="816551">
                  <a:extLst>
                    <a:ext uri="{9D8B030D-6E8A-4147-A177-3AD203B41FA5}">
                      <a16:colId xmlns:a16="http://schemas.microsoft.com/office/drawing/2014/main" val="1181233956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715350740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1746417828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1322434055"/>
                    </a:ext>
                  </a:extLst>
                </a:gridCol>
                <a:gridCol w="917942">
                  <a:extLst>
                    <a:ext uri="{9D8B030D-6E8A-4147-A177-3AD203B41FA5}">
                      <a16:colId xmlns:a16="http://schemas.microsoft.com/office/drawing/2014/main" val="39991403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Facility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</a:t>
                      </a:r>
                      <a:r>
                        <a:rPr lang="en-GB" sz="1000" dirty="0" err="1">
                          <a:effectLst/>
                        </a:rPr>
                        <a:t>aproved</a:t>
                      </a:r>
                      <a:r>
                        <a:rPr lang="en-GB" sz="1000" dirty="0">
                          <a:effectLst/>
                        </a:rPr>
                        <a:t> projects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projects </a:t>
                      </a: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GB" sz="10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which we have engaged Magnet</a:t>
                      </a:r>
                      <a:endParaRPr lang="en-GB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users till today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users </a:t>
                      </a:r>
                      <a:br>
                        <a:rPr lang="en-GB" sz="1000" dirty="0">
                          <a:effectLst/>
                        </a:rPr>
                      </a:br>
                      <a:r>
                        <a:rPr lang="en-GB" sz="1000" dirty="0">
                          <a:effectLst/>
                        </a:rPr>
                        <a:t>for which we have engaged </a:t>
                      </a:r>
                      <a:r>
                        <a:rPr lang="en-GB" sz="1000" dirty="0" err="1">
                          <a:effectLst/>
                        </a:rPr>
                        <a:t>MagNet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No. of given access units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Total no. of access units for which we have engaged </a:t>
                      </a:r>
                      <a:r>
                        <a:rPr lang="en-GB" sz="1000" dirty="0" err="1">
                          <a:effectLst/>
                        </a:rPr>
                        <a:t>MagNet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</a:rPr>
                        <a:t>Total no. of access units after re-distribution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00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5728211"/>
                  </a:ext>
                </a:extLst>
              </a:tr>
              <a:tr h="15605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GERSEMI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 dirty="0">
                          <a:effectLst/>
                        </a:rPr>
                        <a:t>8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 dirty="0">
                          <a:effectLst/>
                        </a:rPr>
                        <a:t>56</a:t>
                      </a:r>
                      <a:r>
                        <a:rPr lang="en-GB" sz="1100" strike="noStrike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GB" sz="1200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2880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897924"/>
                  </a:ext>
                </a:extLst>
              </a:tr>
              <a:tr h="153313">
                <a:tc gridSpan="8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717294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7BB030B-31CA-431D-BB93-FD87B920D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293" y="1536386"/>
            <a:ext cx="1849880" cy="246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5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34BE8-8484-4117-BDA3-7544EA80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Score vs Evaluation criteria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ACBDE83-B850-45BA-9D87-28D41621B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58" t="12510" r="23152" b="50897"/>
          <a:stretch/>
        </p:blipFill>
        <p:spPr>
          <a:xfrm>
            <a:off x="345885" y="1353372"/>
            <a:ext cx="8195953" cy="232724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93141-F9AE-4903-B158-CC12E894A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86512"/>
            <a:ext cx="4419600" cy="196850"/>
          </a:xfrm>
        </p:spPr>
        <p:txBody>
          <a:bodyPr/>
          <a:lstStyle/>
          <a:p>
            <a:r>
              <a:rPr lang="en-GB" dirty="0"/>
              <a:t>Marta Bajko for the ARIES Annual Meeting APRIL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DDEAA7-2C14-45DA-98CF-5BA88E12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0E77F3-C2F5-4A55-ACC4-578668D3FAF0}"/>
              </a:ext>
            </a:extLst>
          </p:cNvPr>
          <p:cNvSpPr txBox="1"/>
          <p:nvPr/>
        </p:nvSpPr>
        <p:spPr>
          <a:xfrm>
            <a:off x="5037402" y="4365104"/>
            <a:ext cx="34880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International User Selection Panel</a:t>
            </a:r>
          </a:p>
          <a:p>
            <a:endParaRPr lang="en-US" dirty="0"/>
          </a:p>
          <a:p>
            <a:r>
              <a:rPr lang="en-US" dirty="0"/>
              <a:t>GianLuca Sabbi	LBNL</a:t>
            </a:r>
          </a:p>
          <a:p>
            <a:r>
              <a:rPr lang="en-US" dirty="0" err="1"/>
              <a:t>Tatsu</a:t>
            </a:r>
            <a:r>
              <a:rPr lang="en-US" dirty="0"/>
              <a:t> Nakamoto 	KEK</a:t>
            </a:r>
          </a:p>
          <a:p>
            <a:r>
              <a:rPr lang="en-US" dirty="0"/>
              <a:t>Roger Ruber 		GERSEMI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0887F3-E7EA-40F2-8EE9-1C757602174F}"/>
              </a:ext>
            </a:extLst>
          </p:cNvPr>
          <p:cNvSpPr txBox="1"/>
          <p:nvPr/>
        </p:nvSpPr>
        <p:spPr>
          <a:xfrm>
            <a:off x="107504" y="1113558"/>
            <a:ext cx="2359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Latest </a:t>
            </a:r>
            <a:r>
              <a:rPr lang="en-US" dirty="0" err="1"/>
              <a:t>MagNet</a:t>
            </a:r>
            <a:r>
              <a:rPr lang="en-US" dirty="0"/>
              <a:t> Projects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E4329C-B1C0-40BC-95A5-EC2FF40CBA06}"/>
              </a:ext>
            </a:extLst>
          </p:cNvPr>
          <p:cNvSpPr txBox="1"/>
          <p:nvPr/>
        </p:nvSpPr>
        <p:spPr>
          <a:xfrm>
            <a:off x="6876256" y="353679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D18950-11C6-4FEC-95C5-E2F4D56FA1D3}"/>
              </a:ext>
            </a:extLst>
          </p:cNvPr>
          <p:cNvSpPr txBox="1"/>
          <p:nvPr/>
        </p:nvSpPr>
        <p:spPr>
          <a:xfrm>
            <a:off x="5260091" y="3536796"/>
            <a:ext cx="152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In preparation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9DB6D-2689-4605-9A28-6CC7B27DAE91}"/>
              </a:ext>
            </a:extLst>
          </p:cNvPr>
          <p:cNvSpPr txBox="1"/>
          <p:nvPr/>
        </p:nvSpPr>
        <p:spPr>
          <a:xfrm>
            <a:off x="7893799" y="3536796"/>
            <a:ext cx="109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Approved</a:t>
            </a:r>
          </a:p>
        </p:txBody>
      </p:sp>
    </p:spTree>
    <p:extLst>
      <p:ext uri="{BB962C8B-B14F-4D97-AF65-F5344CB8AC3E}">
        <p14:creationId xmlns:p14="http://schemas.microsoft.com/office/powerpoint/2010/main" val="200217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476" y="116632"/>
            <a:ext cx="8229600" cy="561974"/>
          </a:xfrm>
        </p:spPr>
        <p:txBody>
          <a:bodyPr/>
          <a:lstStyle/>
          <a:p>
            <a:pPr algn="ctr"/>
            <a:r>
              <a:rPr lang="en-US" dirty="0"/>
              <a:t>Performed project at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CC175D-4597-8D40-A2F8-5833DA2682EC}"/>
              </a:ext>
            </a:extLst>
          </p:cNvPr>
          <p:cNvSpPr/>
          <p:nvPr/>
        </p:nvSpPr>
        <p:spPr>
          <a:xfrm>
            <a:off x="323528" y="1368714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r>
              <a:rPr lang="en-GB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ReBCO</a:t>
            </a:r>
            <a:r>
              <a:rPr lang="en-GB" sz="2400" b="1" dirty="0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-CORC-CIC 77 K test with 20 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4BA567-B7C1-B347-836A-3336CAE980DB}"/>
              </a:ext>
            </a:extLst>
          </p:cNvPr>
          <p:cNvSpPr txBox="1"/>
          <p:nvPr/>
        </p:nvSpPr>
        <p:spPr>
          <a:xfrm>
            <a:off x="3203848" y="5246221"/>
            <a:ext cx="3227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+ 5 users and </a:t>
            </a:r>
            <a:r>
              <a:rPr lang="en-GB" dirty="0" err="1"/>
              <a:t>aprox</a:t>
            </a:r>
            <a:r>
              <a:rPr lang="en-GB" dirty="0"/>
              <a:t> + 140 access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A964361-9E95-43CF-9F7B-59E873DE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FB9FAD-B11F-4CAC-BC6F-AB0DD94ABE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91" t="40358" r="26172" b="9133"/>
          <a:stretch/>
        </p:blipFill>
        <p:spPr>
          <a:xfrm>
            <a:off x="2123728" y="2204867"/>
            <a:ext cx="5544616" cy="25978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7BDDC4-F5C4-E746-8186-F1E73FBDD577}"/>
              </a:ext>
            </a:extLst>
          </p:cNvPr>
          <p:cNvSpPr txBox="1"/>
          <p:nvPr/>
        </p:nvSpPr>
        <p:spPr>
          <a:xfrm>
            <a:off x="1739741" y="5689677"/>
            <a:ext cx="57810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It has been performed successfully October-November 2020</a:t>
            </a:r>
          </a:p>
        </p:txBody>
      </p:sp>
    </p:spTree>
    <p:extLst>
      <p:ext uri="{BB962C8B-B14F-4D97-AF65-F5344CB8AC3E}">
        <p14:creationId xmlns:p14="http://schemas.microsoft.com/office/powerpoint/2010/main" val="1308098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476" y="116632"/>
            <a:ext cx="8229600" cy="561974"/>
          </a:xfrm>
        </p:spPr>
        <p:txBody>
          <a:bodyPr/>
          <a:lstStyle/>
          <a:p>
            <a:pPr algn="ctr"/>
            <a:r>
              <a:rPr lang="en-US" dirty="0"/>
              <a:t>Project at CERN in preparation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CC175D-4597-8D40-A2F8-5833DA2682EC}"/>
              </a:ext>
            </a:extLst>
          </p:cNvPr>
          <p:cNvSpPr/>
          <p:nvPr/>
        </p:nvSpPr>
        <p:spPr>
          <a:xfrm>
            <a:off x="251520" y="895541"/>
            <a:ext cx="203473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RADES </a:t>
            </a:r>
          </a:p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(Relic Axion Detector Exploratory Setup) </a:t>
            </a:r>
          </a:p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endParaRPr lang="en-GB" sz="1400" dirty="0">
              <a:latin typeface="Arial" panose="020B0604020202020204" pitchFamily="34" charset="0"/>
              <a:ea typeface="Times New Roman" panose="02020603050405020304" pitchFamily="18" charset="0"/>
              <a:cs typeface="Times" pitchFamily="2" charset="0"/>
            </a:endParaRPr>
          </a:p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is a project with the goal of directly searching for axion dark matter employing custom-made microwave filters in magnetic dipole fields. </a:t>
            </a:r>
            <a:endParaRPr lang="en-US" sz="1600" dirty="0">
              <a:effectLst/>
              <a:latin typeface="Times" pitchFamily="2" charset="0"/>
              <a:ea typeface="Times New Roman" panose="02020603050405020304" pitchFamily="18" charset="0"/>
              <a:cs typeface="Times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C6448D-E507-7C47-A9A0-DDEDF31A042D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7" t="3170" b="-102"/>
          <a:stretch/>
        </p:blipFill>
        <p:spPr bwMode="auto">
          <a:xfrm>
            <a:off x="4519803" y="769729"/>
            <a:ext cx="4243197" cy="492272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4BA567-B7C1-B347-836A-3336CAE980DB}"/>
              </a:ext>
            </a:extLst>
          </p:cNvPr>
          <p:cNvSpPr txBox="1"/>
          <p:nvPr/>
        </p:nvSpPr>
        <p:spPr>
          <a:xfrm>
            <a:off x="4138803" y="5107553"/>
            <a:ext cx="3467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+ 12 users and </a:t>
            </a:r>
            <a:r>
              <a:rPr lang="en-GB" sz="1600" dirty="0" err="1"/>
              <a:t>aprox</a:t>
            </a:r>
            <a:r>
              <a:rPr lang="en-GB" sz="1600" dirty="0"/>
              <a:t> + 760-1000 access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A964361-9E95-43CF-9F7B-59E873DE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30FB61-6AAC-47EF-944E-C34FCDA1C60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58" y="936661"/>
            <a:ext cx="1456442" cy="46401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56BE36-5F7C-4929-BD44-F4B09655CF55}"/>
              </a:ext>
            </a:extLst>
          </p:cNvPr>
          <p:cNvSpPr txBox="1"/>
          <p:nvPr/>
        </p:nvSpPr>
        <p:spPr>
          <a:xfrm>
            <a:off x="2782095" y="1204092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SP107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C0D4F2-5088-4B5D-8DC0-25B7E21CE426}"/>
              </a:ext>
            </a:extLst>
          </p:cNvPr>
          <p:cNvSpPr txBox="1"/>
          <p:nvPr/>
        </p:nvSpPr>
        <p:spPr>
          <a:xfrm>
            <a:off x="163176" y="3390622"/>
            <a:ext cx="2090387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We profit from the 11T dipole HL-LHC model magnet program. The SP107 is a single aperture magnet that has been tested several times in the HFM test stand and cooled down to </a:t>
            </a:r>
            <a:r>
              <a:rPr lang="en-US" sz="1200" i="1" dirty="0" err="1"/>
              <a:t>LHe</a:t>
            </a:r>
            <a:r>
              <a:rPr lang="en-US" sz="1200" i="1" dirty="0"/>
              <a:t> 6 times. The magnet achieved several times Ultimate performance &gt; 12 T field and powered for 2.5 h in continues manner at Nominal  field of 11 T.  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84031F7-D564-4EFD-A79B-EE5C3F0322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501"/>
          <a:stretch/>
        </p:blipFill>
        <p:spPr>
          <a:xfrm>
            <a:off x="0" y="5653908"/>
            <a:ext cx="9144000" cy="65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38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57" y="0"/>
            <a:ext cx="8229600" cy="802288"/>
          </a:xfrm>
        </p:spPr>
        <p:txBody>
          <a:bodyPr/>
          <a:lstStyle/>
          <a:p>
            <a:pPr algn="ctr"/>
            <a:r>
              <a:rPr lang="en-US" dirty="0"/>
              <a:t>Approved new project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193" y="1370524"/>
            <a:ext cx="8334807" cy="42942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1400" dirty="0"/>
              <a:t>[…] magnet is part of a large ultra-cold neutron source called </a:t>
            </a:r>
            <a:r>
              <a:rPr lang="en-GB" sz="1400" dirty="0" err="1"/>
              <a:t>SuperSUN</a:t>
            </a:r>
            <a:r>
              <a:rPr lang="en-GB" sz="1400" dirty="0"/>
              <a:t>, which will first be used to search for the electric dipole moment of the neutron and later to measure the lifetime of free neutrons. </a:t>
            </a:r>
          </a:p>
          <a:p>
            <a:pPr marL="0" indent="0">
              <a:buNone/>
            </a:pPr>
            <a:r>
              <a:rPr lang="en-GB" sz="1400" dirty="0"/>
              <a:t>This magnet is going to be built by </a:t>
            </a:r>
            <a:r>
              <a:rPr lang="en-GB" sz="1400" dirty="0" err="1"/>
              <a:t>Elytt</a:t>
            </a:r>
            <a:r>
              <a:rPr lang="en-GB" sz="1400" dirty="0"/>
              <a:t> Energy (Spain) for the ILL (France). ILL is part of </a:t>
            </a:r>
            <a:r>
              <a:rPr lang="en-GB" sz="1400" dirty="0" err="1"/>
              <a:t>EIROforum</a:t>
            </a:r>
            <a:r>
              <a:rPr lang="en-GB" sz="1400" dirty="0"/>
              <a:t> with CERN.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i="1" dirty="0">
                <a:solidFill>
                  <a:srgbClr val="1F497D"/>
                </a:solidFill>
              </a:rPr>
              <a:t>The goal is to test and train the magnet in a test cryostat before installing them inside the final cryostat.</a:t>
            </a:r>
          </a:p>
          <a:p>
            <a:pPr marL="0" indent="0">
              <a:buNone/>
            </a:pPr>
            <a:r>
              <a:rPr lang="en-GB" sz="1400" b="1" i="1" dirty="0">
                <a:solidFill>
                  <a:srgbClr val="1F497D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1400" dirty="0"/>
              <a:t>The magnet consists of a solenoid surrounded by 8 coils inside a yoke. The field will act as a magnetic trap of ultra-cold neutrons (</a:t>
            </a:r>
            <a:r>
              <a:rPr lang="en-GB" sz="1400" b="1" dirty="0"/>
              <a:t>2.1 T max </a:t>
            </a:r>
            <a:r>
              <a:rPr lang="en-GB" sz="1400" dirty="0"/>
              <a:t>on the perimeter and a few </a:t>
            </a:r>
            <a:r>
              <a:rPr lang="en-GB" sz="1400" dirty="0" err="1"/>
              <a:t>mT</a:t>
            </a:r>
            <a:r>
              <a:rPr lang="en-GB" sz="1400" dirty="0"/>
              <a:t> on the axis). The </a:t>
            </a:r>
            <a:r>
              <a:rPr lang="en-GB" sz="1400" b="1" dirty="0"/>
              <a:t>8 </a:t>
            </a:r>
            <a:r>
              <a:rPr lang="en-GB" sz="1400" b="1" dirty="0" err="1"/>
              <a:t>NbTi</a:t>
            </a:r>
            <a:r>
              <a:rPr lang="en-GB" sz="1400" b="1" dirty="0"/>
              <a:t> coils </a:t>
            </a:r>
            <a:r>
              <a:rPr lang="en-GB" sz="1400" dirty="0"/>
              <a:t>will be energised with </a:t>
            </a:r>
            <a:r>
              <a:rPr lang="en-GB" sz="1400" b="1" dirty="0"/>
              <a:t>432 A </a:t>
            </a:r>
            <a:r>
              <a:rPr lang="en-GB" sz="1400" dirty="0"/>
              <a:t>and a switch heater will allow us to work in persistent mode. The solenoid, which prevents the loss of neutrons through depolarisation, will be energised with a lower current. We shall test the persistent switches and joints at our facility before testing the coils.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The whole length of the 4 K magnet is a bit more than 3 m and the diameter is ≈ 220 mm. As we shall need space to attach the persistent joints and switches, the instrumentation and the LN2 precool loop, we estimate that we shall need a ≈Ø350 x 4000 mm</a:t>
            </a:r>
            <a:r>
              <a:rPr lang="en-GB" sz="1400" baseline="30000" dirty="0"/>
              <a:t>3</a:t>
            </a:r>
            <a:r>
              <a:rPr lang="en-GB" sz="1400" dirty="0"/>
              <a:t> 4 K cylinder.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As for the schedule, </a:t>
            </a:r>
            <a:r>
              <a:rPr lang="en-GB" sz="1400" dirty="0" err="1"/>
              <a:t>Elytt</a:t>
            </a:r>
            <a:r>
              <a:rPr lang="en-GB" sz="1400" dirty="0"/>
              <a:t> should complete the construction of the magnet in January 2021. The drawings are completed and they are preparing the </a:t>
            </a:r>
            <a:r>
              <a:rPr lang="en-GB" sz="1400" dirty="0" err="1"/>
              <a:t>mockup</a:t>
            </a:r>
            <a:r>
              <a:rPr lang="en-GB" sz="1400" dirty="0"/>
              <a:t> coil.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7046E4-0702-EF47-AD17-F23C9DD3FAF5}"/>
              </a:ext>
            </a:extLst>
          </p:cNvPr>
          <p:cNvSpPr txBox="1"/>
          <p:nvPr/>
        </p:nvSpPr>
        <p:spPr>
          <a:xfrm>
            <a:off x="2195736" y="5805264"/>
            <a:ext cx="48245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We did project approval in October 2020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72021E4-5F8E-43DC-8B17-DC03669A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262C43-5739-4547-9A5C-E3816714661B}"/>
              </a:ext>
            </a:extLst>
          </p:cNvPr>
          <p:cNvSpPr txBox="1"/>
          <p:nvPr/>
        </p:nvSpPr>
        <p:spPr>
          <a:xfrm>
            <a:off x="251520" y="853666"/>
            <a:ext cx="1728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7305">
              <a:spcAft>
                <a:spcPts val="0"/>
              </a:spcAft>
              <a:tabLst>
                <a:tab pos="1714500" algn="l"/>
                <a:tab pos="4860925" algn="l"/>
              </a:tabLst>
            </a:pPr>
            <a:r>
              <a:rPr lang="en-GB" sz="1800" b="1" dirty="0">
                <a:latin typeface="Arial" panose="020B0604020202020204" pitchFamily="34" charset="0"/>
                <a:ea typeface="Times New Roman" panose="02020603050405020304" pitchFamily="18" charset="0"/>
                <a:cs typeface="Times" pitchFamily="2" charset="0"/>
              </a:rPr>
              <a:t>SUPE Sun</a:t>
            </a:r>
          </a:p>
        </p:txBody>
      </p:sp>
    </p:spTree>
    <p:extLst>
      <p:ext uri="{BB962C8B-B14F-4D97-AF65-F5344CB8AC3E}">
        <p14:creationId xmlns:p14="http://schemas.microsoft.com/office/powerpoint/2010/main" val="427115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4D900-9836-434D-B1FA-E965B91BF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C9B9E49-7D9C-B744-B268-0EC30D8A00B3}"/>
              </a:ext>
            </a:extLst>
          </p:cNvPr>
          <p:cNvSpPr txBox="1">
            <a:spLocks/>
          </p:cNvSpPr>
          <p:nvPr/>
        </p:nvSpPr>
        <p:spPr>
          <a:xfrm>
            <a:off x="62514" y="0"/>
            <a:ext cx="9018972" cy="802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FREIA TEST STAND FULLY operational @ 1.9 K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B063CF-2670-4140-A046-AAC4116F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5E3F28-F41D-41B4-BB87-B386E5E93F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51" t="12200" r="5901" b="17800"/>
          <a:stretch/>
        </p:blipFill>
        <p:spPr>
          <a:xfrm>
            <a:off x="862919" y="2204864"/>
            <a:ext cx="7154715" cy="3888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A6E699-736F-40C9-AD2A-73BADCCDB10F}"/>
              </a:ext>
            </a:extLst>
          </p:cNvPr>
          <p:cNvSpPr txBox="1"/>
          <p:nvPr/>
        </p:nvSpPr>
        <p:spPr>
          <a:xfrm>
            <a:off x="862919" y="988335"/>
            <a:ext cx="7645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 areal great milestone although is quite late in the ARIES TNA: outside CERN but as a real extension of the Vertical test stands of </a:t>
            </a:r>
            <a:r>
              <a:rPr lang="en-US" b="1" i="1" dirty="0" err="1"/>
              <a:t>MagNet</a:t>
            </a:r>
            <a:r>
              <a:rPr lang="en-US" dirty="0"/>
              <a:t> we have a fully operational vertical magnet test cryostat in FREIA!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396AD2-F0DF-4C8C-9E02-8BB5721D49E0}"/>
              </a:ext>
            </a:extLst>
          </p:cNvPr>
          <p:cNvSpPr txBox="1"/>
          <p:nvPr/>
        </p:nvSpPr>
        <p:spPr>
          <a:xfrm>
            <a:off x="6096000" y="5731165"/>
            <a:ext cx="1645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</a:rPr>
              <a:t>Courtesy of K. Pepitone</a:t>
            </a:r>
          </a:p>
        </p:txBody>
      </p:sp>
    </p:spTree>
    <p:extLst>
      <p:ext uri="{BB962C8B-B14F-4D97-AF65-F5344CB8AC3E}">
        <p14:creationId xmlns:p14="http://schemas.microsoft.com/office/powerpoint/2010/main" val="755615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4D900-9836-434D-B1FA-E965B91BF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C9B9E49-7D9C-B744-B268-0EC30D8A00B3}"/>
              </a:ext>
            </a:extLst>
          </p:cNvPr>
          <p:cNvSpPr txBox="1">
            <a:spLocks/>
          </p:cNvSpPr>
          <p:nvPr/>
        </p:nvSpPr>
        <p:spPr>
          <a:xfrm>
            <a:off x="233548" y="-11875"/>
            <a:ext cx="8229600" cy="802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Potential projects at GERSEMI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CCC6D87-2F12-C244-AF80-67F7276E0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37" y="1772816"/>
            <a:ext cx="8229600" cy="172819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TEST of MCBXF-A/B magnets   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DONE for the HWC, but this is not a project</a:t>
            </a:r>
          </a:p>
          <a:p>
            <a:endParaRPr lang="en-US" dirty="0"/>
          </a:p>
          <a:p>
            <a:r>
              <a:rPr lang="en-US" dirty="0"/>
              <a:t>Test of the </a:t>
            </a:r>
            <a:r>
              <a:rPr lang="en-US" dirty="0" err="1"/>
              <a:t>Metrosil</a:t>
            </a:r>
            <a:r>
              <a:rPr lang="en-US" dirty="0"/>
              <a:t> varistor at cold   </a:t>
            </a:r>
            <a:r>
              <a:rPr lang="en-US" b="1" i="1" dirty="0">
                <a:solidFill>
                  <a:srgbClr val="C00000"/>
                </a:solidFill>
              </a:rPr>
              <a:t>to be confirmed</a:t>
            </a:r>
          </a:p>
          <a:p>
            <a:endParaRPr lang="en-US" dirty="0"/>
          </a:p>
          <a:p>
            <a:r>
              <a:rPr lang="en-US" dirty="0"/>
              <a:t>Test of the </a:t>
            </a:r>
            <a:r>
              <a:rPr lang="en-US" dirty="0" err="1"/>
              <a:t>Scanditronix</a:t>
            </a:r>
            <a:r>
              <a:rPr lang="en-US" dirty="0"/>
              <a:t> 50 cm short model CCT magnet  </a:t>
            </a:r>
            <a:r>
              <a:rPr lang="en-US" b="1" i="1" dirty="0">
                <a:solidFill>
                  <a:srgbClr val="C00000"/>
                </a:solidFill>
              </a:rPr>
              <a:t>has been cancelled as the magnet has a short!!!</a:t>
            </a:r>
            <a:br>
              <a:rPr lang="en-US" b="1" i="1" dirty="0">
                <a:solidFill>
                  <a:srgbClr val="C00000"/>
                </a:solidFill>
              </a:rPr>
            </a:b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B063CF-2670-4140-A046-AAC4116F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524625"/>
            <a:ext cx="4419600" cy="196850"/>
          </a:xfrm>
        </p:spPr>
        <p:txBody>
          <a:bodyPr/>
          <a:lstStyle/>
          <a:p>
            <a:r>
              <a:rPr lang="en-GB"/>
              <a:t>Marta Bajko for the ARIES Annual Meeting APRIL 2021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314A53-B98A-41DC-918C-26C941435664}"/>
              </a:ext>
            </a:extLst>
          </p:cNvPr>
          <p:cNvSpPr txBox="1"/>
          <p:nvPr/>
        </p:nvSpPr>
        <p:spPr>
          <a:xfrm>
            <a:off x="1979712" y="429309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We have to see how in the remaining short time we can spend the 1800 accesses……</a:t>
            </a:r>
          </a:p>
        </p:txBody>
      </p:sp>
    </p:spTree>
    <p:extLst>
      <p:ext uri="{BB962C8B-B14F-4D97-AF65-F5344CB8AC3E}">
        <p14:creationId xmlns:p14="http://schemas.microsoft.com/office/powerpoint/2010/main" val="42068666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8363</TotalTime>
  <Words>957</Words>
  <Application>Microsoft Office PowerPoint</Application>
  <PresentationFormat>On-screen Show (4:3)</PresentationFormat>
  <Paragraphs>144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</vt:lpstr>
      <vt:lpstr>Times New Roman</vt:lpstr>
      <vt:lpstr>Thème Office</vt:lpstr>
      <vt:lpstr>Thème ARIES</vt:lpstr>
      <vt:lpstr>Thème Office</vt:lpstr>
      <vt:lpstr>PowerPoint Presentation</vt:lpstr>
      <vt:lpstr>THE STAUS IN April: WP9.1 – The MagNet TNA</vt:lpstr>
      <vt:lpstr>THE STAUS IN April: WP9.2 – The GERSEMI TNA</vt:lpstr>
      <vt:lpstr>Score vs Evaluation criteria</vt:lpstr>
      <vt:lpstr>Performed project at CERN</vt:lpstr>
      <vt:lpstr>Project at CERN in preparation</vt:lpstr>
      <vt:lpstr>Approved new project at CERN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Marta Bajko</cp:lastModifiedBy>
  <cp:revision>146</cp:revision>
  <dcterms:created xsi:type="dcterms:W3CDTF">2017-04-26T09:15:49Z</dcterms:created>
  <dcterms:modified xsi:type="dcterms:W3CDTF">2021-04-21T10:28:28Z</dcterms:modified>
</cp:coreProperties>
</file>