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4" r:id="rId3"/>
    <p:sldId id="268" r:id="rId4"/>
    <p:sldId id="295" r:id="rId5"/>
    <p:sldId id="296" r:id="rId6"/>
    <p:sldId id="297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5CF19B-6F02-42ED-BD9C-44C634802896}" v="468" dt="2021-02-24T08:31:15.51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01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30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2/23/2021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Beamline optimization with MAPCLASS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Andrii Pastushenko</a:t>
            </a:r>
          </a:p>
          <a:p>
            <a:pPr algn="l"/>
            <a:r>
              <a:rPr lang="en-US" sz="1800" dirty="0"/>
              <a:t>24/02/2021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6444"/>
          </a:xfrm>
        </p:spPr>
        <p:txBody>
          <a:bodyPr/>
          <a:lstStyle/>
          <a:p>
            <a:r>
              <a:rPr lang="en-US" dirty="0"/>
              <a:t>Beamline optimization with MAPCLASS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24/02/2021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Pastushenko | Beamline optimization with MAPCLASS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90EB7F-FD76-450D-ABCA-47D057CA4E8E}"/>
              </a:ext>
            </a:extLst>
          </p:cNvPr>
          <p:cNvSpPr txBox="1"/>
          <p:nvPr/>
        </p:nvSpPr>
        <p:spPr>
          <a:xfrm>
            <a:off x="8055683" y="4019900"/>
            <a:ext cx="330722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i="0" dirty="0">
                <a:effectLst/>
                <a:latin typeface="-apple-system"/>
              </a:rPr>
              <a:t>MAPCLASS</a:t>
            </a:r>
            <a:r>
              <a:rPr lang="en-US" b="0" i="0" dirty="0">
                <a:effectLst/>
                <a:latin typeface="-apple-system"/>
              </a:rPr>
              <a:t> was written to perform a fast calculation of the outgoing beam size, given a transport lattice and a </a:t>
            </a:r>
            <a:r>
              <a:rPr lang="en-US" b="0" i="0" dirty="0" err="1">
                <a:effectLst/>
                <a:latin typeface="-apple-system"/>
              </a:rPr>
              <a:t>beamsize</a:t>
            </a:r>
            <a:r>
              <a:rPr lang="en-US" b="0" i="0" dirty="0">
                <a:effectLst/>
                <a:latin typeface="-apple-system"/>
              </a:rPr>
              <a:t> at the input.</a:t>
            </a:r>
            <a:endParaRPr lang="uk-UA" dirty="0"/>
          </a:p>
        </p:txBody>
      </p:sp>
      <p:graphicFrame>
        <p:nvGraphicFramePr>
          <p:cNvPr id="14" name="Об'єкт 13">
            <a:extLst>
              <a:ext uri="{FF2B5EF4-FFF2-40B4-BE49-F238E27FC236}">
                <a16:creationId xmlns:a16="http://schemas.microsoft.com/office/drawing/2014/main" id="{3AA2572E-7D69-48D7-B196-4B94C68123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2011304"/>
              </p:ext>
            </p:extLst>
          </p:nvPr>
        </p:nvGraphicFramePr>
        <p:xfrm>
          <a:off x="2032000" y="719138"/>
          <a:ext cx="5838677" cy="3892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0" imgH="0" progId="AcroExch.Document.DC">
                  <p:embed/>
                </p:oleObj>
              </mc:Choice>
              <mc:Fallback>
                <p:oleObj name="Acrobat Document" r:id="rId2" imgW="0" imgH="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5838677" cy="3892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Групувати 25">
            <a:extLst>
              <a:ext uri="{FF2B5EF4-FFF2-40B4-BE49-F238E27FC236}">
                <a16:creationId xmlns:a16="http://schemas.microsoft.com/office/drawing/2014/main" id="{63942810-10D0-4991-A5BD-1F73BE6886A0}"/>
              </a:ext>
            </a:extLst>
          </p:cNvPr>
          <p:cNvGrpSpPr/>
          <p:nvPr/>
        </p:nvGrpSpPr>
        <p:grpSpPr>
          <a:xfrm>
            <a:off x="3580687" y="925082"/>
            <a:ext cx="8118506" cy="2567273"/>
            <a:chOff x="3811424" y="991491"/>
            <a:chExt cx="8118506" cy="2567273"/>
          </a:xfrm>
        </p:grpSpPr>
        <p:pic>
          <p:nvPicPr>
            <p:cNvPr id="16" name="Рисунок 15" descr="Зображення, що містить текст, знімок екрана, монітор&#10;&#10;Автоматично згенерований опис">
              <a:extLst>
                <a:ext uri="{FF2B5EF4-FFF2-40B4-BE49-F238E27FC236}">
                  <a16:creationId xmlns:a16="http://schemas.microsoft.com/office/drawing/2014/main" id="{77B93640-5857-40F8-8D67-1D32B528A3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29" t="39303" r="22514" b="28374"/>
            <a:stretch/>
          </p:blipFill>
          <p:spPr>
            <a:xfrm>
              <a:off x="3811424" y="1285582"/>
              <a:ext cx="8118506" cy="227318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110A0C-D89D-4C14-B1B3-C4863E339534}"/>
                </a:ext>
              </a:extLst>
            </p:cNvPr>
            <p:cNvSpPr txBox="1"/>
            <p:nvPr/>
          </p:nvSpPr>
          <p:spPr>
            <a:xfrm>
              <a:off x="6444945" y="991491"/>
              <a:ext cx="220085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CLIC BDS@380 GeV</a:t>
              </a:r>
              <a:endParaRPr lang="uk-UA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581B6C3-F1AB-4C0C-B2B4-19B8224ADDE5}"/>
                  </a:ext>
                </a:extLst>
              </p:cNvPr>
              <p:cNvSpPr txBox="1"/>
              <p:nvPr/>
            </p:nvSpPr>
            <p:spPr>
              <a:xfrm>
                <a:off x="563677" y="2362430"/>
                <a:ext cx="2051336" cy="112992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/>
                  <a:t>Target beam size: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=143. 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US" b="0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US" b="0" dirty="0"/>
              </a:p>
              <a:p>
                <a:pPr algn="l"/>
                <a:endParaRPr lang="uk-UA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581B6C3-F1AB-4C0C-B2B4-19B8224AD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677" y="2362430"/>
                <a:ext cx="2051336" cy="1129925"/>
              </a:xfrm>
              <a:prstGeom prst="rect">
                <a:avLst/>
              </a:prstGeom>
              <a:blipFill>
                <a:blip r:embed="rId4"/>
                <a:stretch>
                  <a:fillRect l="-6825" t="-7027" r="-5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1C917DB2-2982-47C8-9F19-0B2D199D7479}"/>
              </a:ext>
            </a:extLst>
          </p:cNvPr>
          <p:cNvSpPr txBox="1"/>
          <p:nvPr/>
        </p:nvSpPr>
        <p:spPr>
          <a:xfrm>
            <a:off x="563677" y="1113629"/>
            <a:ext cx="299838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The key to reach high luminosity for a linear collider is to have an ultra-small beam size at the IP</a:t>
            </a:r>
            <a:endParaRPr lang="uk-UA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C5B2D29-88B0-4A04-AFD3-0D40077E34D0}"/>
              </a:ext>
            </a:extLst>
          </p:cNvPr>
          <p:cNvSpPr txBox="1"/>
          <p:nvPr/>
        </p:nvSpPr>
        <p:spPr>
          <a:xfrm>
            <a:off x="576570" y="5101921"/>
            <a:ext cx="644847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Fast </a:t>
            </a:r>
            <a:r>
              <a:rPr lang="en-US" b="1" dirty="0" err="1"/>
              <a:t>comparison@Intel</a:t>
            </a:r>
            <a:r>
              <a:rPr lang="en-US" b="1" dirty="0"/>
              <a:t> Core i7 8700k (6 threads):</a:t>
            </a:r>
          </a:p>
          <a:p>
            <a:pPr algn="l"/>
            <a:r>
              <a:rPr lang="en-US" dirty="0"/>
              <a:t>(MAD-X + PTC) (map generation) + MAPCLASS = 6.7s + 0.1s </a:t>
            </a:r>
          </a:p>
          <a:p>
            <a:pPr algn="l"/>
            <a:r>
              <a:rPr lang="en-US" dirty="0"/>
              <a:t>PLACET = 8.3s</a:t>
            </a:r>
            <a:endParaRPr lang="uk-UA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3BD4B9-96D3-4A4D-9748-82670F8E8F1D}"/>
              </a:ext>
            </a:extLst>
          </p:cNvPr>
          <p:cNvSpPr txBox="1"/>
          <p:nvPr/>
        </p:nvSpPr>
        <p:spPr>
          <a:xfrm>
            <a:off x="529494" y="3551267"/>
            <a:ext cx="40848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Calculations: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Beam size matching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Energy bandwidth optimization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..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24/02/2021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55708A27-C3E1-4980-9FC0-006A376E03E7}"/>
              </a:ext>
            </a:extLst>
          </p:cNvPr>
          <p:cNvGrpSpPr/>
          <p:nvPr/>
        </p:nvGrpSpPr>
        <p:grpSpPr>
          <a:xfrm>
            <a:off x="704132" y="1081217"/>
            <a:ext cx="10127351" cy="1583251"/>
            <a:chOff x="584140" y="3935066"/>
            <a:chExt cx="10127351" cy="1583251"/>
          </a:xfrm>
        </p:grpSpPr>
        <p:grpSp>
          <p:nvGrpSpPr>
            <p:cNvPr id="11" name="Групувати 10">
              <a:extLst>
                <a:ext uri="{FF2B5EF4-FFF2-40B4-BE49-F238E27FC236}">
                  <a16:creationId xmlns:a16="http://schemas.microsoft.com/office/drawing/2014/main" id="{F566B7AB-A675-465E-AE5A-E187CE97B4E5}"/>
                </a:ext>
              </a:extLst>
            </p:cNvPr>
            <p:cNvGrpSpPr/>
            <p:nvPr/>
          </p:nvGrpSpPr>
          <p:grpSpPr>
            <a:xfrm>
              <a:off x="584140" y="4244047"/>
              <a:ext cx="4559858" cy="910381"/>
              <a:chOff x="180847" y="4029841"/>
              <a:chExt cx="4559858" cy="910381"/>
            </a:xfrm>
          </p:grpSpPr>
          <p:pic>
            <p:nvPicPr>
              <p:cNvPr id="12" name="Рисунок 11">
                <a:extLst>
                  <a:ext uri="{FF2B5EF4-FFF2-40B4-BE49-F238E27FC236}">
                    <a16:creationId xmlns:a16="http://schemas.microsoft.com/office/drawing/2014/main" id="{27310AFD-8533-4320-B39A-611B043044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796" t="32678" b="10695"/>
              <a:stretch/>
            </p:blipFill>
            <p:spPr>
              <a:xfrm>
                <a:off x="180847" y="4282195"/>
                <a:ext cx="4078415" cy="658027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68DF97B-1E95-4B63-9A6F-982089B45621}"/>
                  </a:ext>
                </a:extLst>
              </p:cNvPr>
              <p:cNvSpPr txBox="1"/>
              <p:nvPr/>
            </p:nvSpPr>
            <p:spPr>
              <a:xfrm>
                <a:off x="407988" y="4029841"/>
                <a:ext cx="433271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Coordinate of the particle at the IP:</a:t>
                </a:r>
                <a:endParaRPr lang="uk-UA" dirty="0"/>
              </a:p>
            </p:txBody>
          </p:sp>
        </p:grpSp>
        <p:grpSp>
          <p:nvGrpSpPr>
            <p:cNvPr id="14" name="Групувати 13">
              <a:extLst>
                <a:ext uri="{FF2B5EF4-FFF2-40B4-BE49-F238E27FC236}">
                  <a16:creationId xmlns:a16="http://schemas.microsoft.com/office/drawing/2014/main" id="{57236984-9914-4E2E-94BA-520711536A8E}"/>
                </a:ext>
              </a:extLst>
            </p:cNvPr>
            <p:cNvGrpSpPr/>
            <p:nvPr/>
          </p:nvGrpSpPr>
          <p:grpSpPr>
            <a:xfrm>
              <a:off x="6768010" y="3935066"/>
              <a:ext cx="3943481" cy="1583251"/>
              <a:chOff x="6364717" y="4077146"/>
              <a:chExt cx="3943481" cy="1583251"/>
            </a:xfrm>
          </p:grpSpPr>
          <p:pic>
            <p:nvPicPr>
              <p:cNvPr id="15" name="Рисунок 14" descr="Зображення, що містить текст, знімок екрана, екран&#10;&#10;Автоматично згенерований опис">
                <a:extLst>
                  <a:ext uri="{FF2B5EF4-FFF2-40B4-BE49-F238E27FC236}">
                    <a16:creationId xmlns:a16="http://schemas.microsoft.com/office/drawing/2014/main" id="{F8F3678A-8CA2-4669-8FC0-6D4BAC946E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2112" t="51396" r="32401" b="35328"/>
              <a:stretch/>
            </p:blipFill>
            <p:spPr>
              <a:xfrm>
                <a:off x="6364717" y="4310567"/>
                <a:ext cx="3943481" cy="134983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24F6357-0B3A-4B62-8A29-06E55345D618}"/>
                  </a:ext>
                </a:extLst>
              </p:cNvPr>
              <p:cNvSpPr txBox="1"/>
              <p:nvPr/>
            </p:nvSpPr>
            <p:spPr>
              <a:xfrm>
                <a:off x="7354513" y="4077146"/>
                <a:ext cx="22851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Beam size at the IP:</a:t>
                </a:r>
                <a:endParaRPr lang="uk-UA" dirty="0"/>
              </a:p>
            </p:txBody>
          </p:sp>
        </p:grpSp>
        <p:cxnSp>
          <p:nvCxnSpPr>
            <p:cNvPr id="17" name="Пряма зі стрілкою 16">
              <a:extLst>
                <a:ext uri="{FF2B5EF4-FFF2-40B4-BE49-F238E27FC236}">
                  <a16:creationId xmlns:a16="http://schemas.microsoft.com/office/drawing/2014/main" id="{2999E27C-A437-4723-BAE3-C36C0ADA8C4B}"/>
                </a:ext>
              </a:extLst>
            </p:cNvPr>
            <p:cNvCxnSpPr/>
            <p:nvPr/>
          </p:nvCxnSpPr>
          <p:spPr>
            <a:xfrm>
              <a:off x="5128926" y="4645761"/>
              <a:ext cx="10720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itle 2">
            <a:extLst>
              <a:ext uri="{FF2B5EF4-FFF2-40B4-BE49-F238E27FC236}">
                <a16:creationId xmlns:a16="http://schemas.microsoft.com/office/drawing/2014/main" id="{F99AA683-1E7B-41B8-849F-BA93732DE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dirty="0"/>
              <a:t>Beamline optimization with MAPCLASS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8EB48C7B-34AF-46C0-B7E1-90ADABE5D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Pastushenko | Beamline optimization with MAPCLASS</a:t>
            </a:r>
          </a:p>
        </p:txBody>
      </p:sp>
      <p:grpSp>
        <p:nvGrpSpPr>
          <p:cNvPr id="34" name="Групувати 33">
            <a:extLst>
              <a:ext uri="{FF2B5EF4-FFF2-40B4-BE49-F238E27FC236}">
                <a16:creationId xmlns:a16="http://schemas.microsoft.com/office/drawing/2014/main" id="{BBD2F85F-83DF-4AB6-91CD-40EBCEA2AC68}"/>
              </a:ext>
            </a:extLst>
          </p:cNvPr>
          <p:cNvGrpSpPr/>
          <p:nvPr/>
        </p:nvGrpSpPr>
        <p:grpSpPr>
          <a:xfrm>
            <a:off x="1273415" y="2799429"/>
            <a:ext cx="4138184" cy="3329587"/>
            <a:chOff x="931273" y="2902047"/>
            <a:chExt cx="4138184" cy="3329587"/>
          </a:xfrm>
        </p:grpSpPr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id="{5ECB9028-E77D-4532-B387-0C3F797EFA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2028" t="40670" r="29392" b="26362"/>
            <a:stretch/>
          </p:blipFill>
          <p:spPr>
            <a:xfrm>
              <a:off x="931273" y="3094853"/>
              <a:ext cx="4138184" cy="3136781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4DE726E-8881-4482-8F27-9B7909C74401}"/>
                </a:ext>
              </a:extLst>
            </p:cNvPr>
            <p:cNvSpPr txBox="1"/>
            <p:nvPr/>
          </p:nvSpPr>
          <p:spPr>
            <a:xfrm>
              <a:off x="1593369" y="2902047"/>
              <a:ext cx="32925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Beam size VS order of the map:</a:t>
              </a:r>
              <a:endParaRPr lang="uk-UA" dirty="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EC69599-DEFC-467B-A779-52A70C8A3920}"/>
              </a:ext>
            </a:extLst>
          </p:cNvPr>
          <p:cNvSpPr txBox="1"/>
          <p:nvPr/>
        </p:nvSpPr>
        <p:spPr>
          <a:xfrm>
            <a:off x="6930684" y="2908836"/>
            <a:ext cx="385811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/>
              <a:t>Mapclass</a:t>
            </a:r>
            <a:r>
              <a:rPr lang="en-US" dirty="0"/>
              <a:t> takes the map coefficients from “fort.18” file or construct the map from </a:t>
            </a:r>
            <a:r>
              <a:rPr lang="en-US" dirty="0" err="1"/>
              <a:t>twiss</a:t>
            </a:r>
            <a:r>
              <a:rPr lang="en-US" dirty="0"/>
              <a:t> file.</a:t>
            </a: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1C9CEA1-756C-41D7-B97F-4B6E3EF62B78}"/>
                  </a:ext>
                </a:extLst>
              </p:cNvPr>
              <p:cNvSpPr txBox="1"/>
              <p:nvPr/>
            </p:nvSpPr>
            <p:spPr>
              <a:xfrm>
                <a:off x="6888002" y="4213077"/>
                <a:ext cx="440963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For an analysis, the map is truncated at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uk-UA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1C9CEA1-756C-41D7-B97F-4B6E3EF62B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02" y="4213077"/>
                <a:ext cx="4409630" cy="553998"/>
              </a:xfrm>
              <a:prstGeom prst="rect">
                <a:avLst/>
              </a:prstGeom>
              <a:blipFill>
                <a:blip r:embed="rId5"/>
                <a:stretch>
                  <a:fillRect l="-3320" t="-14286" b="-2527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9CB47572-8765-4CDF-B3A5-786DE7AF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D74004-843E-43A3-A6AA-C0447E05D7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24/02/2021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F91270-C4D2-4144-9A70-AE1B80E7B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Pastushenko | Beamline optimization with MAPCLASS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0C1AED3-1F7F-46EA-8037-A13FE7C34CAE}"/>
              </a:ext>
            </a:extLst>
          </p:cNvPr>
          <p:cNvSpPr txBox="1">
            <a:spLocks/>
          </p:cNvSpPr>
          <p:nvPr/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Beamline optimization with MAPCLASS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033124-95CA-4801-925E-A4484120C006}"/>
              </a:ext>
            </a:extLst>
          </p:cNvPr>
          <p:cNvSpPr txBox="1"/>
          <p:nvPr/>
        </p:nvSpPr>
        <p:spPr>
          <a:xfrm>
            <a:off x="697009" y="4183372"/>
            <a:ext cx="514914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Drawback of such optimizations: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Can occupy all available RAM.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Map is generated in file format “fort.18”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Limited to MAD-X optimizations routines.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Not possible to multithread the matching.</a:t>
            </a:r>
            <a:endParaRPr lang="uk-UA" dirty="0"/>
          </a:p>
        </p:txBody>
      </p:sp>
      <p:grpSp>
        <p:nvGrpSpPr>
          <p:cNvPr id="12" name="Групувати 11">
            <a:extLst>
              <a:ext uri="{FF2B5EF4-FFF2-40B4-BE49-F238E27FC236}">
                <a16:creationId xmlns:a16="http://schemas.microsoft.com/office/drawing/2014/main" id="{0F5ECB16-4838-4F30-848A-0BEB5CED1431}"/>
              </a:ext>
            </a:extLst>
          </p:cNvPr>
          <p:cNvGrpSpPr/>
          <p:nvPr/>
        </p:nvGrpSpPr>
        <p:grpSpPr>
          <a:xfrm>
            <a:off x="3057258" y="1352853"/>
            <a:ext cx="6077484" cy="1725386"/>
            <a:chOff x="5493522" y="3380137"/>
            <a:chExt cx="6077484" cy="172538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61D0025-3FB5-4C31-8337-3074FC43FF3C}"/>
                </a:ext>
              </a:extLst>
            </p:cNvPr>
            <p:cNvSpPr txBox="1"/>
            <p:nvPr/>
          </p:nvSpPr>
          <p:spPr>
            <a:xfrm>
              <a:off x="7137982" y="3380137"/>
              <a:ext cx="32925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/>
                <a:t>Typical calculation procedure:</a:t>
              </a:r>
              <a:endParaRPr lang="uk-UA" b="1" dirty="0"/>
            </a:p>
          </p:txBody>
        </p:sp>
        <p:grpSp>
          <p:nvGrpSpPr>
            <p:cNvPr id="14" name="Групувати 13">
              <a:extLst>
                <a:ext uri="{FF2B5EF4-FFF2-40B4-BE49-F238E27FC236}">
                  <a16:creationId xmlns:a16="http://schemas.microsoft.com/office/drawing/2014/main" id="{D81FA10B-CF2C-413D-83B9-1F086C336FA4}"/>
                </a:ext>
              </a:extLst>
            </p:cNvPr>
            <p:cNvGrpSpPr/>
            <p:nvPr/>
          </p:nvGrpSpPr>
          <p:grpSpPr>
            <a:xfrm>
              <a:off x="6163145" y="3701132"/>
              <a:ext cx="5107941" cy="583719"/>
              <a:chOff x="6804895" y="3744746"/>
              <a:chExt cx="5107941" cy="583719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51B2A89-A840-4A77-A290-D33B9716D6D2}"/>
                  </a:ext>
                </a:extLst>
              </p:cNvPr>
              <p:cNvSpPr txBox="1"/>
              <p:nvPr/>
            </p:nvSpPr>
            <p:spPr>
              <a:xfrm>
                <a:off x="6804895" y="3774467"/>
                <a:ext cx="168187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u="sng" dirty="0"/>
                  <a:t>Map generation:</a:t>
                </a:r>
              </a:p>
              <a:p>
                <a:pPr algn="l"/>
                <a:r>
                  <a:rPr lang="en-US" dirty="0"/>
                  <a:t>MAD-X + PTC</a:t>
                </a:r>
                <a:endParaRPr lang="uk-UA" dirty="0"/>
              </a:p>
            </p:txBody>
          </p:sp>
          <p:cxnSp>
            <p:nvCxnSpPr>
              <p:cNvPr id="21" name="Пряма зі стрілкою 20">
                <a:extLst>
                  <a:ext uri="{FF2B5EF4-FFF2-40B4-BE49-F238E27FC236}">
                    <a16:creationId xmlns:a16="http://schemas.microsoft.com/office/drawing/2014/main" id="{0EFC45A1-005E-4001-9730-696E8F804528}"/>
                  </a:ext>
                </a:extLst>
              </p:cNvPr>
              <p:cNvCxnSpPr/>
              <p:nvPr/>
            </p:nvCxnSpPr>
            <p:spPr>
              <a:xfrm>
                <a:off x="8639798" y="4051466"/>
                <a:ext cx="78621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0B5C709-5C3E-4352-A77E-F93C0B1C0709}"/>
                  </a:ext>
                </a:extLst>
              </p:cNvPr>
              <p:cNvSpPr txBox="1"/>
              <p:nvPr/>
            </p:nvSpPr>
            <p:spPr>
              <a:xfrm>
                <a:off x="9579043" y="3744746"/>
                <a:ext cx="2333793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u="sng" dirty="0"/>
                  <a:t>Beam size evaluation:</a:t>
                </a:r>
              </a:p>
              <a:p>
                <a:pPr algn="l"/>
                <a:r>
                  <a:rPr lang="en-US" dirty="0"/>
                  <a:t>MAPCLASS</a:t>
                </a:r>
                <a:endParaRPr lang="uk-UA" dirty="0"/>
              </a:p>
            </p:txBody>
          </p:sp>
        </p:grpSp>
        <p:cxnSp>
          <p:nvCxnSpPr>
            <p:cNvPr id="15" name="Пряма зі стрілкою 14">
              <a:extLst>
                <a:ext uri="{FF2B5EF4-FFF2-40B4-BE49-F238E27FC236}">
                  <a16:creationId xmlns:a16="http://schemas.microsoft.com/office/drawing/2014/main" id="{2F8396B5-D0AA-4639-A6F5-967225CB5280}"/>
                </a:ext>
              </a:extLst>
            </p:cNvPr>
            <p:cNvCxnSpPr>
              <a:cxnSpLocks/>
            </p:cNvCxnSpPr>
            <p:nvPr/>
          </p:nvCxnSpPr>
          <p:spPr>
            <a:xfrm>
              <a:off x="11571006" y="4007852"/>
              <a:ext cx="0" cy="94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 зі стрілкою 15">
              <a:extLst>
                <a:ext uri="{FF2B5EF4-FFF2-40B4-BE49-F238E27FC236}">
                  <a16:creationId xmlns:a16="http://schemas.microsoft.com/office/drawing/2014/main" id="{C7DE28EB-F041-433D-8FE7-1E2946A562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00374" y="4956561"/>
              <a:ext cx="18707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16B1BA-9FA6-420E-A040-C114F03E2F0D}"/>
                </a:ext>
              </a:extLst>
            </p:cNvPr>
            <p:cNvSpPr txBox="1"/>
            <p:nvPr/>
          </p:nvSpPr>
          <p:spPr>
            <a:xfrm>
              <a:off x="7845015" y="4828524"/>
              <a:ext cx="150406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/>
                <a:t>MAD-X match</a:t>
              </a:r>
              <a:endParaRPr lang="uk-UA" dirty="0"/>
            </a:p>
          </p:txBody>
        </p:sp>
        <p:cxnSp>
          <p:nvCxnSpPr>
            <p:cNvPr id="18" name="Пряма зі стрілкою 17">
              <a:extLst>
                <a:ext uri="{FF2B5EF4-FFF2-40B4-BE49-F238E27FC236}">
                  <a16:creationId xmlns:a16="http://schemas.microsoft.com/office/drawing/2014/main" id="{00380154-00C7-4114-9C15-FC1DE7C617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84940" y="4956561"/>
              <a:ext cx="18707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 зі стрілкою 18">
              <a:extLst>
                <a:ext uri="{FF2B5EF4-FFF2-40B4-BE49-F238E27FC236}">
                  <a16:creationId xmlns:a16="http://schemas.microsoft.com/office/drawing/2014/main" id="{77776CA2-495D-460D-A5F0-AB86C99183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93522" y="3956627"/>
              <a:ext cx="0" cy="10511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 зі стрілкою 22">
            <a:extLst>
              <a:ext uri="{FF2B5EF4-FFF2-40B4-BE49-F238E27FC236}">
                <a16:creationId xmlns:a16="http://schemas.microsoft.com/office/drawing/2014/main" id="{F0726960-ACBF-4000-B9B8-F71EF8922547}"/>
              </a:ext>
            </a:extLst>
          </p:cNvPr>
          <p:cNvCxnSpPr/>
          <p:nvPr/>
        </p:nvCxnSpPr>
        <p:spPr>
          <a:xfrm>
            <a:off x="1783119" y="1950847"/>
            <a:ext cx="786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 зі стрілкою 23">
            <a:extLst>
              <a:ext uri="{FF2B5EF4-FFF2-40B4-BE49-F238E27FC236}">
                <a16:creationId xmlns:a16="http://schemas.microsoft.com/office/drawing/2014/main" id="{ED636D97-C6B0-499B-A073-2F133732CB78}"/>
              </a:ext>
            </a:extLst>
          </p:cNvPr>
          <p:cNvCxnSpPr/>
          <p:nvPr/>
        </p:nvCxnSpPr>
        <p:spPr>
          <a:xfrm>
            <a:off x="9397422" y="1868048"/>
            <a:ext cx="786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24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91ABBE5-ED68-480D-BAA1-3C49DE8EF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3202C9-9596-4938-B9EC-CD55E8D8C2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24/02/2021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04EB78-18A9-46AF-8308-B480A4C51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Pastushenko | Beamline optimization with MAPCLASS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80EF1A7-9184-4B4F-8E9B-29BC2EDDD1C5}"/>
              </a:ext>
            </a:extLst>
          </p:cNvPr>
          <p:cNvSpPr txBox="1">
            <a:spLocks/>
          </p:cNvSpPr>
          <p:nvPr/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Beamline optimization with MAPCLASS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F8BDC1-088F-43D8-BDA2-38105B7C3BFD}"/>
              </a:ext>
            </a:extLst>
          </p:cNvPr>
          <p:cNvSpPr txBox="1"/>
          <p:nvPr/>
        </p:nvSpPr>
        <p:spPr>
          <a:xfrm>
            <a:off x="613841" y="1155449"/>
            <a:ext cx="57427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Mad-NG seems to offer a boost in computational time</a:t>
            </a:r>
            <a:endParaRPr lang="uk-UA" dirty="0"/>
          </a:p>
        </p:txBody>
      </p:sp>
      <p:grpSp>
        <p:nvGrpSpPr>
          <p:cNvPr id="14" name="Групувати 13">
            <a:extLst>
              <a:ext uri="{FF2B5EF4-FFF2-40B4-BE49-F238E27FC236}">
                <a16:creationId xmlns:a16="http://schemas.microsoft.com/office/drawing/2014/main" id="{0882575D-98FE-46B2-BF92-3E99FCB40D52}"/>
              </a:ext>
            </a:extLst>
          </p:cNvPr>
          <p:cNvGrpSpPr/>
          <p:nvPr/>
        </p:nvGrpSpPr>
        <p:grpSpPr>
          <a:xfrm>
            <a:off x="613841" y="1641796"/>
            <a:ext cx="4571999" cy="3574408"/>
            <a:chOff x="806122" y="2128143"/>
            <a:chExt cx="4571999" cy="3574408"/>
          </a:xfrm>
        </p:grpSpPr>
        <p:grpSp>
          <p:nvGrpSpPr>
            <p:cNvPr id="11" name="Групувати 10">
              <a:extLst>
                <a:ext uri="{FF2B5EF4-FFF2-40B4-BE49-F238E27FC236}">
                  <a16:creationId xmlns:a16="http://schemas.microsoft.com/office/drawing/2014/main" id="{0F963901-D8D2-4539-BCBA-4CEC271F9B80}"/>
                </a:ext>
              </a:extLst>
            </p:cNvPr>
            <p:cNvGrpSpPr/>
            <p:nvPr/>
          </p:nvGrpSpPr>
          <p:grpSpPr>
            <a:xfrm>
              <a:off x="806122" y="2128143"/>
              <a:ext cx="4571999" cy="3574408"/>
              <a:chOff x="794759" y="2484560"/>
              <a:chExt cx="4571999" cy="3574408"/>
            </a:xfrm>
          </p:grpSpPr>
          <p:pic>
            <p:nvPicPr>
              <p:cNvPr id="9" name="Рисунок 8">
                <a:extLst>
                  <a:ext uri="{FF2B5EF4-FFF2-40B4-BE49-F238E27FC236}">
                    <a16:creationId xmlns:a16="http://schemas.microsoft.com/office/drawing/2014/main" id="{D9521C6F-497A-46FD-AE74-9D3201BF3E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780" t="12320" r="50655" b="13261"/>
              <a:stretch/>
            </p:blipFill>
            <p:spPr>
              <a:xfrm>
                <a:off x="794759" y="2761559"/>
                <a:ext cx="4495088" cy="3297409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3427B0-3A86-4CFE-91D7-28C76D0DEA87}"/>
                  </a:ext>
                </a:extLst>
              </p:cNvPr>
              <p:cNvSpPr txBox="1"/>
              <p:nvPr/>
            </p:nvSpPr>
            <p:spPr>
              <a:xfrm>
                <a:off x="1350235" y="2484560"/>
                <a:ext cx="401652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/>
                  <a:t>Time required to generate 6D map:</a:t>
                </a:r>
                <a:endParaRPr lang="uk-UA" b="1" dirty="0"/>
              </a:p>
            </p:txBody>
          </p:sp>
        </p:grpSp>
        <p:sp>
          <p:nvSpPr>
            <p:cNvPr id="13" name="Прямокутник 12">
              <a:extLst>
                <a:ext uri="{FF2B5EF4-FFF2-40B4-BE49-F238E27FC236}">
                  <a16:creationId xmlns:a16="http://schemas.microsoft.com/office/drawing/2014/main" id="{0FBBA7D1-776E-43DE-AFBD-369A343F8557}"/>
                </a:ext>
              </a:extLst>
            </p:cNvPr>
            <p:cNvSpPr/>
            <p:nvPr/>
          </p:nvSpPr>
          <p:spPr>
            <a:xfrm>
              <a:off x="3459591" y="4589091"/>
              <a:ext cx="180918" cy="683663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cxnSp>
        <p:nvCxnSpPr>
          <p:cNvPr id="18" name="Пряма зі стрілкою 17">
            <a:extLst>
              <a:ext uri="{FF2B5EF4-FFF2-40B4-BE49-F238E27FC236}">
                <a16:creationId xmlns:a16="http://schemas.microsoft.com/office/drawing/2014/main" id="{73F46266-BFB3-499B-97D8-C9C494366EC5}"/>
              </a:ext>
            </a:extLst>
          </p:cNvPr>
          <p:cNvCxnSpPr>
            <a:cxnSpLocks/>
          </p:cNvCxnSpPr>
          <p:nvPr/>
        </p:nvCxnSpPr>
        <p:spPr>
          <a:xfrm flipH="1" flipV="1">
            <a:off x="3495230" y="4418176"/>
            <a:ext cx="305578" cy="1075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D36B835-01FE-4403-81DB-CF4B5E3878E8}"/>
              </a:ext>
            </a:extLst>
          </p:cNvPr>
          <p:cNvSpPr txBox="1"/>
          <p:nvPr/>
        </p:nvSpPr>
        <p:spPr>
          <a:xfrm>
            <a:off x="2179177" y="5594604"/>
            <a:ext cx="3580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10.9s (MAD-X) VS 1.4s (MAD-NG)</a:t>
            </a: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EFFE9A-9679-4EDB-A8B3-E07A323D959E}"/>
                  </a:ext>
                </a:extLst>
              </p:cNvPr>
              <p:cNvSpPr txBox="1"/>
              <p:nvPr/>
            </p:nvSpPr>
            <p:spPr>
              <a:xfrm>
                <a:off x="5964328" y="2716048"/>
                <a:ext cx="5742773" cy="14259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Knobs feature in the DA maps in MAD-NG with GPTSA:</a:t>
                </a:r>
              </a:p>
              <a:p>
                <a:r>
                  <a:rPr lang="en-US" dirty="0"/>
                  <a:t>We can construct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dirty="0"/>
                  <a:t>…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𝜕𝛿𝜕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(chromaticity impact)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endParaRPr lang="uk-UA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EFFE9A-9679-4EDB-A8B3-E07A323D95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328" y="2716048"/>
                <a:ext cx="5742773" cy="1425903"/>
              </a:xfrm>
              <a:prstGeom prst="rect">
                <a:avLst/>
              </a:prstGeom>
              <a:blipFill>
                <a:blip r:embed="rId3"/>
                <a:stretch>
                  <a:fillRect l="-2442" t="-5579" r="-84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6362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808683A1-CFB6-4991-88C9-1721EE83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1494557-07A3-4433-9F43-21AB9F1C0D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24/02/2021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03A0B48-BD29-41CF-9FF8-CAE5073C1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Pastushenko | Beamline optimization with MAPCLASS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7AC72B-D5DD-4C07-A091-54F724985E9B}"/>
              </a:ext>
            </a:extLst>
          </p:cNvPr>
          <p:cNvSpPr txBox="1"/>
          <p:nvPr/>
        </p:nvSpPr>
        <p:spPr>
          <a:xfrm>
            <a:off x="3609174" y="2492190"/>
            <a:ext cx="49736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Thank you for your attention!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623395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MAPCLASS_usage presentation</Template>
  <TotalTime>1000</TotalTime>
  <Words>349</Words>
  <Application>Microsoft Office PowerPoint</Application>
  <PresentationFormat>Широкий екран</PresentationFormat>
  <Paragraphs>58</Paragraphs>
  <Slides>7</Slides>
  <Notes>0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3" baseType="lpstr">
      <vt:lpstr>-apple-system</vt:lpstr>
      <vt:lpstr>Arial</vt:lpstr>
      <vt:lpstr>Calibri</vt:lpstr>
      <vt:lpstr>Cambria Math</vt:lpstr>
      <vt:lpstr>Тема Office</vt:lpstr>
      <vt:lpstr>Adobe Acrobat Document</vt:lpstr>
      <vt:lpstr>Beamline optimization with MAPCLASS</vt:lpstr>
      <vt:lpstr>Beamline optimization with MAPCLASS</vt:lpstr>
      <vt:lpstr>Beamline optimization with MAPCLASS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Beamline optimization with MAPCLASS</dc:title>
  <dc:creator>Andrii Pastushenko</dc:creator>
  <cp:lastModifiedBy>Andrii Pastushenko</cp:lastModifiedBy>
  <cp:revision>8</cp:revision>
  <dcterms:created xsi:type="dcterms:W3CDTF">2021-02-23T16:32:19Z</dcterms:created>
  <dcterms:modified xsi:type="dcterms:W3CDTF">2021-02-24T09:12:26Z</dcterms:modified>
</cp:coreProperties>
</file>