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0061" autoAdjust="0"/>
  </p:normalViewPr>
  <p:slideViewPr>
    <p:cSldViewPr>
      <p:cViewPr>
        <p:scale>
          <a:sx n="75" d="100"/>
          <a:sy n="75" d="100"/>
        </p:scale>
        <p:origin x="-123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\dfs\Departments\TE\Groups\CRG\Sections\CI\Projects_and_Services\Cryogenics\Cryolab\Projects\AEGIS_Eisel\Measurements\Dynamic%20meas\therm_diff_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773497004412012"/>
          <c:y val="9.6860982545830268E-2"/>
          <c:w val="0.79153695063634999"/>
          <c:h val="0.74304262304012736"/>
        </c:manualLayout>
      </c:layout>
      <c:scatterChart>
        <c:scatterStyle val="lineMarker"/>
        <c:ser>
          <c:idx val="0"/>
          <c:order val="0"/>
          <c:tx>
            <c:strRef>
              <c:f>'diagram 1.5'!$U$1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'diagram 1.5'!$R$2:$R$10</c:f>
              <c:numCache>
                <c:formatCode>0.0</c:formatCode>
                <c:ptCount val="9"/>
                <c:pt idx="0">
                  <c:v>33.369280948203425</c:v>
                </c:pt>
                <c:pt idx="1">
                  <c:v>33.382825748011122</c:v>
                </c:pt>
                <c:pt idx="2">
                  <c:v>32.697031310827057</c:v>
                </c:pt>
                <c:pt idx="3">
                  <c:v>51.992013897665203</c:v>
                </c:pt>
                <c:pt idx="4">
                  <c:v>51.947122978089133</c:v>
                </c:pt>
                <c:pt idx="5">
                  <c:v>51.514958798405438</c:v>
                </c:pt>
                <c:pt idx="6">
                  <c:v>71.204180830767882</c:v>
                </c:pt>
                <c:pt idx="7">
                  <c:v>71.190807825891056</c:v>
                </c:pt>
                <c:pt idx="8">
                  <c:v>70.708522163459804</c:v>
                </c:pt>
              </c:numCache>
            </c:numRef>
          </c:xVal>
          <c:yVal>
            <c:numRef>
              <c:f>'diagram 1.5'!$E$2:$E$13</c:f>
              <c:numCache>
                <c:formatCode>General</c:formatCode>
                <c:ptCount val="12"/>
                <c:pt idx="0">
                  <c:v>3.1</c:v>
                </c:pt>
                <c:pt idx="1">
                  <c:v>2.6</c:v>
                </c:pt>
                <c:pt idx="2">
                  <c:v>2.7</c:v>
                </c:pt>
                <c:pt idx="3">
                  <c:v>6.1</c:v>
                </c:pt>
                <c:pt idx="4">
                  <c:v>5.7</c:v>
                </c:pt>
                <c:pt idx="5">
                  <c:v>5.4</c:v>
                </c:pt>
                <c:pt idx="6">
                  <c:v>14.1</c:v>
                </c:pt>
                <c:pt idx="7">
                  <c:v>14.1</c:v>
                </c:pt>
                <c:pt idx="8">
                  <c:v>14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</c:ser>
        <c:ser>
          <c:idx val="1"/>
          <c:order val="1"/>
          <c:tx>
            <c:strRef>
              <c:f>'diagram 1.5'!$U$14</c:f>
              <c:strCache>
                <c:ptCount val="1"/>
                <c:pt idx="0">
                  <c:v>B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'diagram 1.5'!$R$15:$R$23</c:f>
              <c:numCache>
                <c:formatCode>0.0</c:formatCode>
                <c:ptCount val="9"/>
                <c:pt idx="0">
                  <c:v>33.065000000000012</c:v>
                </c:pt>
                <c:pt idx="1">
                  <c:v>32.989786379130443</c:v>
                </c:pt>
                <c:pt idx="2">
                  <c:v>32.592620299247379</c:v>
                </c:pt>
                <c:pt idx="3">
                  <c:v>51.79429178726312</c:v>
                </c:pt>
                <c:pt idx="4">
                  <c:v>51.803932352746479</c:v>
                </c:pt>
                <c:pt idx="5">
                  <c:v>51.577722831775013</c:v>
                </c:pt>
                <c:pt idx="6">
                  <c:v>69.827316736267449</c:v>
                </c:pt>
                <c:pt idx="7">
                  <c:v>69.821723685569964</c:v>
                </c:pt>
                <c:pt idx="8">
                  <c:v>69.773404677177766</c:v>
                </c:pt>
              </c:numCache>
            </c:numRef>
          </c:xVal>
          <c:yVal>
            <c:numRef>
              <c:f>'diagram 1.5'!$E$15:$E$23</c:f>
              <c:numCache>
                <c:formatCode>General</c:formatCode>
                <c:ptCount val="9"/>
                <c:pt idx="0">
                  <c:v>2.5</c:v>
                </c:pt>
                <c:pt idx="1">
                  <c:v>2</c:v>
                </c:pt>
                <c:pt idx="2">
                  <c:v>2.1</c:v>
                </c:pt>
                <c:pt idx="3">
                  <c:v>5.3</c:v>
                </c:pt>
                <c:pt idx="4">
                  <c:v>4.8</c:v>
                </c:pt>
                <c:pt idx="5">
                  <c:v>5.2</c:v>
                </c:pt>
                <c:pt idx="6">
                  <c:v>11.4</c:v>
                </c:pt>
                <c:pt idx="7">
                  <c:v>11.5</c:v>
                </c:pt>
                <c:pt idx="8">
                  <c:v>11.7</c:v>
                </c:pt>
              </c:numCache>
            </c:numRef>
          </c:yVal>
        </c:ser>
        <c:ser>
          <c:idx val="2"/>
          <c:order val="2"/>
          <c:tx>
            <c:strRef>
              <c:f>'diagram 1.5'!$U$25</c:f>
              <c:strCache>
                <c:ptCount val="1"/>
                <c:pt idx="0">
                  <c:v>C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'diagram 1.5'!$R$25:$R$33</c:f>
              <c:numCache>
                <c:formatCode>0.00</c:formatCode>
                <c:ptCount val="9"/>
                <c:pt idx="0">
                  <c:v>34.191055230141536</c:v>
                </c:pt>
                <c:pt idx="1">
                  <c:v>33.976543513669164</c:v>
                </c:pt>
                <c:pt idx="2">
                  <c:v>34.024039189719545</c:v>
                </c:pt>
                <c:pt idx="3">
                  <c:v>52.467258665984801</c:v>
                </c:pt>
                <c:pt idx="4">
                  <c:v>52.414213413165093</c:v>
                </c:pt>
                <c:pt idx="5">
                  <c:v>52.434678645927505</c:v>
                </c:pt>
                <c:pt idx="6">
                  <c:v>70.325766938551084</c:v>
                </c:pt>
                <c:pt idx="7">
                  <c:v>70.304619826458378</c:v>
                </c:pt>
                <c:pt idx="8">
                  <c:v>70.319988722892418</c:v>
                </c:pt>
              </c:numCache>
            </c:numRef>
          </c:xVal>
          <c:yVal>
            <c:numRef>
              <c:f>'diagram 1.5'!$E$25:$E$33</c:f>
              <c:numCache>
                <c:formatCode>General</c:formatCode>
                <c:ptCount val="9"/>
                <c:pt idx="0">
                  <c:v>6.5</c:v>
                </c:pt>
                <c:pt idx="1">
                  <c:v>4.8</c:v>
                </c:pt>
                <c:pt idx="2">
                  <c:v>3.4</c:v>
                </c:pt>
                <c:pt idx="3">
                  <c:v>10.3</c:v>
                </c:pt>
                <c:pt idx="4">
                  <c:v>10</c:v>
                </c:pt>
                <c:pt idx="5">
                  <c:v>9.5</c:v>
                </c:pt>
                <c:pt idx="6">
                  <c:v>23.4</c:v>
                </c:pt>
                <c:pt idx="7">
                  <c:v>24.2</c:v>
                </c:pt>
                <c:pt idx="8">
                  <c:v>24.1</c:v>
                </c:pt>
              </c:numCache>
            </c:numRef>
          </c:yVal>
        </c:ser>
        <c:axId val="66636032"/>
        <c:axId val="67056000"/>
      </c:scatterChart>
      <c:scatterChart>
        <c:scatterStyle val="lineMarker"/>
        <c:ser>
          <c:idx val="3"/>
          <c:order val="3"/>
          <c:tx>
            <c:strRef>
              <c:f>'diagram 1.5'!$U$35</c:f>
              <c:strCache>
                <c:ptCount val="1"/>
                <c:pt idx="0">
                  <c:v>D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'diagram 1.5'!$R$35:$R$43</c:f>
              <c:numCache>
                <c:formatCode>0.0</c:formatCode>
                <c:ptCount val="9"/>
                <c:pt idx="0">
                  <c:v>31.918991676081074</c:v>
                </c:pt>
                <c:pt idx="1">
                  <c:v>31.918991676081074</c:v>
                </c:pt>
                <c:pt idx="2">
                  <c:v>31.962685791472502</c:v>
                </c:pt>
                <c:pt idx="3">
                  <c:v>51.379253949994911</c:v>
                </c:pt>
                <c:pt idx="4">
                  <c:v>51.339733765051768</c:v>
                </c:pt>
                <c:pt idx="5">
                  <c:v>51.363955453553892</c:v>
                </c:pt>
                <c:pt idx="6">
                  <c:v>70.602573352581331</c:v>
                </c:pt>
                <c:pt idx="7">
                  <c:v>70.628122783939318</c:v>
                </c:pt>
                <c:pt idx="8">
                  <c:v>70.632158584296889</c:v>
                </c:pt>
              </c:numCache>
            </c:numRef>
          </c:xVal>
          <c:yVal>
            <c:numRef>
              <c:f>'diagram 1.5'!$E$35:$E$43</c:f>
              <c:numCache>
                <c:formatCode>General</c:formatCode>
                <c:ptCount val="9"/>
                <c:pt idx="0">
                  <c:v>6.2</c:v>
                </c:pt>
                <c:pt idx="1">
                  <c:v>4.3</c:v>
                </c:pt>
                <c:pt idx="2">
                  <c:v>3</c:v>
                </c:pt>
                <c:pt idx="3">
                  <c:v>8.6</c:v>
                </c:pt>
                <c:pt idx="4">
                  <c:v>8.1</c:v>
                </c:pt>
                <c:pt idx="5">
                  <c:v>7.9</c:v>
                </c:pt>
                <c:pt idx="6">
                  <c:v>23</c:v>
                </c:pt>
                <c:pt idx="7">
                  <c:v>23.5</c:v>
                </c:pt>
                <c:pt idx="8">
                  <c:v>23.7</c:v>
                </c:pt>
              </c:numCache>
            </c:numRef>
          </c:yVal>
        </c:ser>
        <c:ser>
          <c:idx val="4"/>
          <c:order val="4"/>
          <c:tx>
            <c:v>test</c:v>
          </c:tx>
          <c:spPr>
            <a:ln w="12700">
              <a:solidFill>
                <a:schemeClr val="accent1"/>
              </a:solidFill>
              <a:prstDash val="dashDot"/>
            </a:ln>
          </c:spPr>
          <c:marker>
            <c:symbol val="none"/>
          </c:marker>
          <c:xVal>
            <c:numRef>
              <c:f>'diagram 1.5'!$AH$2:$AH$15</c:f>
              <c:numCache>
                <c:formatCode>General</c:formatCode>
                <c:ptCount val="14"/>
                <c:pt idx="0">
                  <c:v>33</c:v>
                </c:pt>
                <c:pt idx="1">
                  <c:v>36</c:v>
                </c:pt>
                <c:pt idx="2">
                  <c:v>39</c:v>
                </c:pt>
                <c:pt idx="3">
                  <c:v>42</c:v>
                </c:pt>
                <c:pt idx="4">
                  <c:v>45</c:v>
                </c:pt>
                <c:pt idx="5">
                  <c:v>48</c:v>
                </c:pt>
                <c:pt idx="6">
                  <c:v>51</c:v>
                </c:pt>
                <c:pt idx="7">
                  <c:v>54</c:v>
                </c:pt>
                <c:pt idx="8">
                  <c:v>57</c:v>
                </c:pt>
                <c:pt idx="9">
                  <c:v>60</c:v>
                </c:pt>
                <c:pt idx="10">
                  <c:v>63</c:v>
                </c:pt>
                <c:pt idx="11">
                  <c:v>66</c:v>
                </c:pt>
                <c:pt idx="12">
                  <c:v>69</c:v>
                </c:pt>
                <c:pt idx="13">
                  <c:v>72</c:v>
                </c:pt>
              </c:numCache>
            </c:numRef>
          </c:xVal>
          <c:yVal>
            <c:numRef>
              <c:f>'diagram 1.5'!$AI$2:$AI$15</c:f>
              <c:numCache>
                <c:formatCode>General</c:formatCode>
                <c:ptCount val="14"/>
                <c:pt idx="0">
                  <c:v>2.4077790000000006</c:v>
                </c:pt>
                <c:pt idx="1">
                  <c:v>3.125951999999999</c:v>
                </c:pt>
                <c:pt idx="2">
                  <c:v>3.9743729999999977</c:v>
                </c:pt>
                <c:pt idx="3">
                  <c:v>4.963896000000001</c:v>
                </c:pt>
                <c:pt idx="4">
                  <c:v>6.1053749999999942</c:v>
                </c:pt>
                <c:pt idx="5">
                  <c:v>7.4096640000000065</c:v>
                </c:pt>
                <c:pt idx="6">
                  <c:v>8.8876170000000023</c:v>
                </c:pt>
                <c:pt idx="7">
                  <c:v>10.550088000000002</c:v>
                </c:pt>
                <c:pt idx="8">
                  <c:v>12.407931000000003</c:v>
                </c:pt>
                <c:pt idx="9">
                  <c:v>14.472000000000012</c:v>
                </c:pt>
                <c:pt idx="10">
                  <c:v>16.753148999999986</c:v>
                </c:pt>
                <c:pt idx="11">
                  <c:v>19.262231999999972</c:v>
                </c:pt>
                <c:pt idx="12">
                  <c:v>22.010103000000004</c:v>
                </c:pt>
                <c:pt idx="13">
                  <c:v>25.007615999999992</c:v>
                </c:pt>
              </c:numCache>
            </c:numRef>
          </c:yVal>
          <c:smooth val="1"/>
        </c:ser>
        <c:axId val="67063808"/>
        <c:axId val="67057920"/>
      </c:scatterChart>
      <c:valAx>
        <c:axId val="66636032"/>
        <c:scaling>
          <c:orientation val="minMax"/>
          <c:max val="80"/>
          <c:min val="0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i="0"/>
                  <a:t>Cold temperature of the Sandwich</a:t>
                </a:r>
                <a:r>
                  <a:rPr lang="en-US" sz="1200" baseline="0"/>
                  <a:t> in mK</a:t>
                </a:r>
                <a:endParaRPr lang="en-US" sz="1200"/>
              </a:p>
            </c:rich>
          </c:tx>
          <c:layout/>
        </c:title>
        <c:numFmt formatCode="General" sourceLinked="0"/>
        <c:majorTickMark val="cross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67056000"/>
        <c:crosses val="autoZero"/>
        <c:crossBetween val="midCat"/>
        <c:majorUnit val="20"/>
        <c:minorUnit val="5"/>
      </c:valAx>
      <c:valAx>
        <c:axId val="67056000"/>
        <c:scaling>
          <c:orientation val="minMax"/>
          <c:max val="25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Sandwich's</a:t>
                </a:r>
                <a:r>
                  <a:rPr lang="en-US" sz="1200" baseline="0"/>
                  <a:t> thermal diffusivity in 10</a:t>
                </a:r>
                <a:r>
                  <a:rPr lang="en-US" sz="1200" baseline="30000"/>
                  <a:t>-8</a:t>
                </a:r>
                <a:r>
                  <a:rPr lang="en-US" sz="1200" baseline="0"/>
                  <a:t> </a:t>
                </a:r>
                <a:r>
                  <a:rPr lang="en-US" sz="1200"/>
                  <a:t>m</a:t>
                </a:r>
                <a:r>
                  <a:rPr lang="en-US" sz="1200" baseline="30000"/>
                  <a:t>2</a:t>
                </a:r>
                <a:r>
                  <a:rPr lang="en-US" sz="1200"/>
                  <a:t>/s</a:t>
                </a:r>
              </a:p>
            </c:rich>
          </c:tx>
          <c:layout/>
        </c:title>
        <c:numFmt formatCode="General" sourceLinked="0"/>
        <c:majorTickMark val="cross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66636032"/>
        <c:crosses val="autoZero"/>
        <c:crossBetween val="midCat"/>
        <c:majorUnit val="5"/>
        <c:minorUnit val="1"/>
      </c:valAx>
      <c:valAx>
        <c:axId val="67057920"/>
        <c:scaling>
          <c:orientation val="minMax"/>
          <c:max val="25"/>
          <c:min val="0"/>
        </c:scaling>
        <c:axPos val="r"/>
        <c:numFmt formatCode="General" sourceLinked="1"/>
        <c:majorTickMark val="cross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67063808"/>
        <c:crosses val="max"/>
        <c:crossBetween val="midCat"/>
        <c:majorUnit val="5"/>
        <c:minorUnit val="1"/>
      </c:valAx>
      <c:valAx>
        <c:axId val="67063808"/>
        <c:scaling>
          <c:orientation val="minMax"/>
          <c:max val="80"/>
          <c:min val="0"/>
        </c:scaling>
        <c:axPos val="t"/>
        <c:numFmt formatCode="General" sourceLinked="0"/>
        <c:majorTickMark val="cross"/>
        <c:minorTickMark val="in"/>
        <c:tickLblPos val="nextTo"/>
        <c:spPr>
          <a:solidFill>
            <a:sysClr val="window" lastClr="FFFFFF"/>
          </a:solidFill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67057920"/>
        <c:crosses val="max"/>
        <c:crossBetween val="midCat"/>
        <c:majorUnit val="20"/>
        <c:minorUnit val="5"/>
      </c:valAx>
      <c:spPr>
        <a:noFill/>
        <a:ln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31550618204402664"/>
          <c:y val="0.20788477261703497"/>
          <c:w val="0.12129647876769663"/>
          <c:h val="9.3039952895287714E-2"/>
        </c:manualLayout>
      </c:layout>
      <c:spPr>
        <a:ln>
          <a:noFill/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</c:chart>
  <c:spPr>
    <a:ln>
      <a:noFill/>
    </a:ln>
  </c:sp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0.17477</cdr:x>
      <cdr:y>0.18028</cdr:y>
    </cdr:from>
    <cdr:to>
      <cdr:x>0.45288</cdr:x>
      <cdr:y>0.44626</cdr:y>
    </cdr:to>
    <cdr:grpSp>
      <cdr:nvGrpSpPr>
        <cdr:cNvPr id="2" name="Group 1"/>
        <cdr:cNvGrpSpPr/>
      </cdr:nvGrpSpPr>
      <cdr:grpSpPr>
        <a:xfrm xmlns:a="http://schemas.openxmlformats.org/drawingml/2006/main">
          <a:off x="1171938" y="947876"/>
          <a:ext cx="1864894" cy="1398470"/>
          <a:chOff x="0" y="0"/>
          <a:chExt cx="1578576" cy="1132779"/>
        </a:xfrm>
      </cdr:grpSpPr>
      <cdr:cxnSp macro="">
        <cdr:nvCxnSpPr>
          <cdr:cNvPr id="3" name="Straight Arrow Connector 2"/>
          <cdr:cNvCxnSpPr/>
        </cdr:nvCxnSpPr>
        <cdr:spPr>
          <a:xfrm xmlns:a="http://schemas.openxmlformats.org/drawingml/2006/main" rot="16200000" flipV="1">
            <a:off x="697074" y="802002"/>
            <a:ext cx="486644" cy="5949"/>
          </a:xfrm>
          <a:prstGeom xmlns:a="http://schemas.openxmlformats.org/drawingml/2006/main" prst="straightConnector1">
            <a:avLst/>
          </a:prstGeom>
          <a:noFill xmlns:a="http://schemas.openxmlformats.org/drawingml/2006/main"/>
          <a:ln xmlns:a="http://schemas.openxmlformats.org/drawingml/2006/main" w="9525" cap="flat" cmpd="sng" algn="ctr">
            <a:solidFill>
              <a:sysClr val="windowText" lastClr="000000"/>
            </a:solidFill>
            <a:prstDash val="solid"/>
            <a:tailEnd type="arrow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4" name="TextBox 12"/>
          <cdr:cNvSpPr txBox="1"/>
        </cdr:nvSpPr>
        <cdr:spPr>
          <a:xfrm xmlns:a="http://schemas.openxmlformats.org/drawingml/2006/main">
            <a:off x="361616" y="644051"/>
            <a:ext cx="704306" cy="4887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ffectLst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r>
              <a:rPr lang="en-US" sz="1000"/>
              <a:t>polished sapphire</a:t>
            </a:r>
          </a:p>
        </cdr:txBody>
      </cdr:sp>
      <cdr:cxnSp macro="">
        <cdr:nvCxnSpPr>
          <cdr:cNvPr id="5" name="Straight Arrow Connector 4"/>
          <cdr:cNvCxnSpPr/>
        </cdr:nvCxnSpPr>
        <cdr:spPr>
          <a:xfrm xmlns:a="http://schemas.openxmlformats.org/drawingml/2006/main" flipV="1">
            <a:off x="49266" y="407969"/>
            <a:ext cx="728814" cy="387"/>
          </a:xfrm>
          <a:prstGeom xmlns:a="http://schemas.openxmlformats.org/drawingml/2006/main" prst="straightConnector1">
            <a:avLst/>
          </a:prstGeom>
          <a:noFill xmlns:a="http://schemas.openxmlformats.org/drawingml/2006/main"/>
          <a:ln xmlns:a="http://schemas.openxmlformats.org/drawingml/2006/main" w="9525" cap="flat" cmpd="sng" algn="ctr">
            <a:solidFill>
              <a:sysClr val="windowText" lastClr="000000"/>
            </a:solidFill>
            <a:prstDash val="solid"/>
            <a:tailEnd type="arrow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6" name="TextBox 18"/>
          <cdr:cNvSpPr txBox="1"/>
        </cdr:nvSpPr>
        <cdr:spPr>
          <a:xfrm xmlns:a="http://schemas.openxmlformats.org/drawingml/2006/main">
            <a:off x="0" y="44764"/>
            <a:ext cx="704306" cy="4887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ffectLst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r>
              <a:rPr lang="en-US" sz="1000"/>
              <a:t>indium deposited</a:t>
            </a:r>
          </a:p>
        </cdr:txBody>
      </cdr:sp>
      <cdr:sp macro="" textlink="">
        <cdr:nvSpPr>
          <cdr:cNvPr id="7" name="Rectangle 6"/>
          <cdr:cNvSpPr/>
        </cdr:nvSpPr>
        <cdr:spPr>
          <a:xfrm xmlns:a="http://schemas.openxmlformats.org/drawingml/2006/main">
            <a:off x="11034" y="0"/>
            <a:ext cx="1567542" cy="1105413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ap="flat" cmpd="sng" algn="ctr">
            <a:solidFill>
              <a:sysClr val="windowText" lastClr="000000"/>
            </a:solidFill>
            <a:prstDash val="solid"/>
          </a:ln>
          <a:effectLst xmlns:a="http://schemas.openxmlformats.org/drawingml/2006/main"/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ysClr val="window" lastClr="FFFFFF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" lastClr="FFFFFF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" lastClr="FFFFFF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" lastClr="FFFFFF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" lastClr="FFFFFF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" lastClr="FFFFFF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" lastClr="FFFFFF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" lastClr="FFFFFF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" lastClr="FFFFFF"/>
                </a:solidFill>
                <a:latin typeface="Calibri"/>
              </a:defRPr>
            </a:lvl9pPr>
          </a:lstStyle>
          <a:p xmlns:a="http://schemas.openxmlformats.org/drawingml/2006/main">
            <a:pPr algn="ctr"/>
            <a:endParaRPr lang="en-US" sz="1100"/>
          </a:p>
        </cdr:txBody>
      </cdr:sp>
    </cdr:grpSp>
  </cdr:relSizeAnchor>
  <cdr:relSizeAnchor xmlns:cdr="http://schemas.openxmlformats.org/drawingml/2006/chartDrawing">
    <cdr:from>
      <cdr:x>0.41973</cdr:x>
      <cdr:y>0.61646</cdr:y>
    </cdr:from>
    <cdr:to>
      <cdr:x>0.47026</cdr:x>
      <cdr:y>0.7695</cdr:y>
    </cdr:to>
    <cdr:sp macro="" textlink="">
      <cdr:nvSpPr>
        <cdr:cNvPr id="8" name="Oval 7"/>
        <cdr:cNvSpPr/>
      </cdr:nvSpPr>
      <cdr:spPr>
        <a:xfrm xmlns:a="http://schemas.openxmlformats.org/drawingml/2006/main">
          <a:off x="2374801" y="2648817"/>
          <a:ext cx="285914" cy="6575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rgbClr val="4F81BD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en-US" sz="110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0.45808</cdr:x>
      <cdr:y>0.71868</cdr:y>
    </cdr:from>
    <cdr:to>
      <cdr:x>0.52769</cdr:x>
      <cdr:y>0.77659</cdr:y>
    </cdr:to>
    <cdr:sp macro="" textlink="">
      <cdr:nvSpPr>
        <cdr:cNvPr id="9" name="TextBox 15"/>
        <cdr:cNvSpPr txBox="1"/>
      </cdr:nvSpPr>
      <cdr:spPr>
        <a:xfrm xmlns:a="http://schemas.openxmlformats.org/drawingml/2006/main">
          <a:off x="2591775" y="3088010"/>
          <a:ext cx="393826" cy="2488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000"/>
            <a:t>60 s</a:t>
          </a:r>
        </a:p>
      </cdr:txBody>
    </cdr:sp>
  </cdr:relSizeAnchor>
  <cdr:relSizeAnchor xmlns:cdr="http://schemas.openxmlformats.org/drawingml/2006/chartDrawing">
    <cdr:from>
      <cdr:x>0.45808</cdr:x>
      <cdr:y>0.67424</cdr:y>
    </cdr:from>
    <cdr:to>
      <cdr:x>0.52769</cdr:x>
      <cdr:y>0.73216</cdr:y>
    </cdr:to>
    <cdr:sp macro="" textlink="">
      <cdr:nvSpPr>
        <cdr:cNvPr id="10" name="TextBox 16"/>
        <cdr:cNvSpPr txBox="1"/>
      </cdr:nvSpPr>
      <cdr:spPr>
        <a:xfrm xmlns:a="http://schemas.openxmlformats.org/drawingml/2006/main">
          <a:off x="2591775" y="2897101"/>
          <a:ext cx="393826" cy="2488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000"/>
            <a:t>40 s</a:t>
          </a:r>
        </a:p>
      </cdr:txBody>
    </cdr:sp>
  </cdr:relSizeAnchor>
  <cdr:relSizeAnchor xmlns:cdr="http://schemas.openxmlformats.org/drawingml/2006/chartDrawing">
    <cdr:from>
      <cdr:x>0.45808</cdr:x>
      <cdr:y>0.62428</cdr:y>
    </cdr:from>
    <cdr:to>
      <cdr:x>0.52769</cdr:x>
      <cdr:y>0.68219</cdr:y>
    </cdr:to>
    <cdr:sp macro="" textlink="">
      <cdr:nvSpPr>
        <cdr:cNvPr id="11" name="TextBox 17"/>
        <cdr:cNvSpPr txBox="1"/>
      </cdr:nvSpPr>
      <cdr:spPr>
        <a:xfrm xmlns:a="http://schemas.openxmlformats.org/drawingml/2006/main">
          <a:off x="2591775" y="2682400"/>
          <a:ext cx="393826" cy="2488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000"/>
            <a:t>30 s</a:t>
          </a:r>
        </a:p>
      </cdr:txBody>
    </cdr:sp>
  </cdr:relSizeAnchor>
  <cdr:relSizeAnchor xmlns:cdr="http://schemas.openxmlformats.org/drawingml/2006/chartDrawing">
    <cdr:from>
      <cdr:x>0.7471</cdr:x>
      <cdr:y>0.28815</cdr:y>
    </cdr:from>
    <cdr:to>
      <cdr:x>0.82627</cdr:x>
      <cdr:y>0.35086</cdr:y>
    </cdr:to>
    <cdr:sp macro="" textlink="">
      <cdr:nvSpPr>
        <cdr:cNvPr id="12" name="TextBox 3"/>
        <cdr:cNvSpPr txBox="1"/>
      </cdr:nvSpPr>
      <cdr:spPr>
        <a:xfrm xmlns:a="http://schemas.openxmlformats.org/drawingml/2006/main">
          <a:off x="4268412" y="1215648"/>
          <a:ext cx="452368" cy="2645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100">
              <a:solidFill>
                <a:srgbClr val="4F81BD"/>
              </a:solidFill>
            </a:rPr>
            <a:t>~ </a:t>
          </a:r>
          <a:r>
            <a:rPr lang="en-US" sz="1100" i="1">
              <a:solidFill>
                <a:srgbClr val="4F81BD"/>
              </a:solidFill>
            </a:rPr>
            <a:t>T</a:t>
          </a:r>
          <a:r>
            <a:rPr lang="en-US" sz="1100" i="1" baseline="-25000">
              <a:solidFill>
                <a:srgbClr val="4F81BD"/>
              </a:solidFill>
            </a:rPr>
            <a:t>C</a:t>
          </a:r>
          <a:r>
            <a:rPr lang="en-US" sz="1100" baseline="30000">
              <a:solidFill>
                <a:srgbClr val="4F81BD"/>
              </a:solidFill>
            </a:rPr>
            <a:t>3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D5CBB-8BE6-48E2-8CE6-3FC12C611B6A}" type="datetimeFigureOut">
              <a:rPr lang="en-US" smtClean="0"/>
              <a:pPr/>
              <a:t>11/10/2010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4862B-07ED-4D80-A309-49804E1083D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1873A-D84E-4600-B5A2-4B988A6879B2}" type="datetimeFigureOut">
              <a:rPr lang="en-US" smtClean="0"/>
              <a:pPr/>
              <a:t>11/10/2010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49763-9A82-4036-9E80-E3F966CAFF5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49763-9A82-4036-9E80-E3F966CAFF5F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3He 2 protons only one neutron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49763-9A82-4036-9E80-E3F966CAFF5F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49763-9A82-4036-9E80-E3F966CAFF5F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5400" y="1143000"/>
            <a:ext cx="6477000" cy="609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905000"/>
            <a:ext cx="6477000" cy="3733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 of the presentation</a:t>
            </a:r>
            <a:endParaRPr lang="en-GB" dirty="0"/>
          </a:p>
        </p:txBody>
      </p:sp>
      <p:sp>
        <p:nvSpPr>
          <p:cNvPr id="5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6800"/>
            <a:ext cx="2057400" cy="5059363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6800"/>
            <a:ext cx="6019800" cy="5059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0"/>
            <a:ext cx="4876800" cy="6096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1200" baseline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Heading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presentation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Test</a:t>
            </a:r>
            <a:endParaRPr lang="en-GB" dirty="0"/>
          </a:p>
        </p:txBody>
      </p:sp>
      <p:sp>
        <p:nvSpPr>
          <p:cNvPr id="5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0"/>
            <a:ext cx="4876800" cy="6096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1200" baseline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Heading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presentation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 of the presentation</a:t>
            </a:r>
            <a:endParaRPr lang="en-GB" dirty="0"/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 of the presentation</a:t>
            </a:r>
            <a:endParaRPr lang="en-GB" dirty="0"/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 of the presentation</a:t>
            </a:r>
            <a:endParaRPr lang="en-GB" dirty="0"/>
          </a:p>
        </p:txBody>
      </p:sp>
      <p:sp>
        <p:nvSpPr>
          <p:cNvPr id="4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"/>
            <a:ext cx="4876800" cy="609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 of the presentation</a:t>
            </a:r>
            <a:endParaRPr lang="en-GB" dirty="0"/>
          </a:p>
        </p:txBody>
      </p:sp>
      <p:sp>
        <p:nvSpPr>
          <p:cNvPr id="4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3008313" cy="1009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135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3992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0"/>
            <a:ext cx="4876800" cy="6096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1200" baseline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Heading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presentation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1600"/>
            <a:ext cx="5486400" cy="3355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0"/>
            <a:ext cx="4876800" cy="6096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1200" baseline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Heading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presentation</a:t>
            </a:r>
            <a:endParaRPr lang="en-GB" dirty="0"/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cdsweb.cern.ch/search?of=hd&amp;f=970__a&amp;p=000036219MMD#begin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0" y="-152400"/>
            <a:ext cx="9144000" cy="9144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10" name="Picture 15" descr="icon-lhc-pho-1996-270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-41696"/>
            <a:ext cx="762000" cy="762000"/>
          </a:xfrm>
          <a:prstGeom prst="rect">
            <a:avLst/>
          </a:prstGeom>
          <a:noFill/>
        </p:spPr>
      </p:pic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6248400" y="41148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Studies of the Cryogenic Part with Load Lock System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6248400" y="6400800"/>
            <a:ext cx="2438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>
                <a:solidFill>
                  <a:schemeClr val="bg1"/>
                </a:solidFill>
              </a:rPr>
              <a:t>T. Eisel,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CERN TE-CRG-CI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 l="24325" t="25719" r="25625" b="52344"/>
          <a:stretch>
            <a:fillRect/>
          </a:stretch>
        </p:blipFill>
        <p:spPr bwMode="auto">
          <a:xfrm>
            <a:off x="6629400" y="-98962"/>
            <a:ext cx="2362200" cy="82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 userDrawn="1"/>
        </p:nvSpPr>
        <p:spPr>
          <a:xfrm>
            <a:off x="6629400" y="-219159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AEgI</a:t>
            </a:r>
            <a:r>
              <a:rPr lang="en-US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en-GB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81000" y="63963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November 11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, 2010 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Page </a:t>
            </a:r>
            <a:fld id="{0C4E0372-85B7-49DF-B8EB-537D5D46969F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100" b="1" smtClean="0"/>
            </a:lvl1pPr>
          </a:lstStyle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pic>
        <p:nvPicPr>
          <p:cNvPr id="2050" name="Picture 2" descr="649460016@19052010-1E9E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90601" y="-41696"/>
            <a:ext cx="609599" cy="63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 userDrawn="1"/>
        </p:nvSpPr>
        <p:spPr>
          <a:xfrm>
            <a:off x="914400" y="529804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Cryolab</a:t>
            </a:r>
            <a:endParaRPr lang="en-GB" sz="140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png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cern.ch\dfs\Workspaces\d\div_lhc\Ecr\Cryolab\Projects\AEGIS_Eisel\Pictures\electrode setup_0210\IMG_0996.jpg"/>
          <p:cNvPicPr>
            <a:picLocks noChangeAspect="1" noChangeArrowheads="1"/>
          </p:cNvPicPr>
          <p:nvPr/>
        </p:nvPicPr>
        <p:blipFill>
          <a:blip r:embed="rId3" cstate="print"/>
          <a:srcRect r="46667"/>
          <a:stretch>
            <a:fillRect/>
          </a:stretch>
        </p:blipFill>
        <p:spPr bwMode="auto">
          <a:xfrm>
            <a:off x="-1" y="784334"/>
            <a:ext cx="9144001" cy="5616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543800" cy="2514600"/>
          </a:xfrm>
        </p:spPr>
        <p:txBody>
          <a:bodyPr/>
          <a:lstStyle/>
          <a:p>
            <a:r>
              <a:rPr lang="en-US" sz="4000" b="1" dirty="0" smtClean="0"/>
              <a:t>Cooling of electrically insulated high voltage electrodes down to 30 mK –</a:t>
            </a:r>
            <a:br>
              <a:rPr lang="en-US" sz="4000" b="1" dirty="0" smtClean="0"/>
            </a:br>
            <a:r>
              <a:rPr lang="en-US" sz="4000" b="1" dirty="0" smtClean="0"/>
              <a:t>Dynamic measurements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57600"/>
            <a:ext cx="7543800" cy="2514600"/>
          </a:xfrm>
        </p:spPr>
        <p:txBody>
          <a:bodyPr>
            <a:normAutofit/>
          </a:bodyPr>
          <a:lstStyle/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Eisel T., Bremer J., Burghart G., Feigl S., Haug F., Koettig T. </a:t>
            </a:r>
            <a:r>
              <a:rPr lang="en-US" sz="24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CERN, 1211 Geneva 23, Switzerland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thomas.eisel@cern.ch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832" y="2895600"/>
            <a:ext cx="4232768" cy="332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133600"/>
            <a:ext cx="8275598" cy="1981200"/>
          </a:xfrm>
        </p:spPr>
        <p:txBody>
          <a:bodyPr>
            <a:normAutofit/>
          </a:bodyPr>
          <a:lstStyle/>
          <a:p>
            <a:r>
              <a:rPr lang="en-GB" sz="1800" dirty="0" smtClean="0">
                <a:sym typeface="Wingdings" pitchFamily="2" charset="2"/>
              </a:rPr>
              <a:t>For temperatures &gt; 30 mK an indium deposition improves the diffusivity significantly (about a factor of 2)</a:t>
            </a:r>
          </a:p>
          <a:p>
            <a:r>
              <a:rPr lang="en-GB" sz="1800" dirty="0" smtClean="0">
                <a:sym typeface="Wingdings" pitchFamily="2" charset="2"/>
              </a:rPr>
              <a:t>The surface roughness influences the diffusivity only minor</a:t>
            </a:r>
          </a:p>
          <a:p>
            <a:pPr indent="0">
              <a:buNone/>
            </a:pPr>
            <a:r>
              <a:rPr lang="en-GB" sz="1800" dirty="0" smtClean="0">
                <a:solidFill>
                  <a:srgbClr val="0070C0"/>
                </a:solidFill>
                <a:sym typeface="Wingdings" pitchFamily="2" charset="2"/>
              </a:rPr>
              <a:t> contrary to static measurements</a:t>
            </a:r>
            <a:r>
              <a:rPr lang="en-GB" sz="1800" baseline="30000" dirty="0" smtClean="0">
                <a:solidFill>
                  <a:srgbClr val="0070C0"/>
                </a:solidFill>
                <a:sym typeface="Wingdings" pitchFamily="2" charset="2"/>
              </a:rPr>
              <a:t>1</a:t>
            </a:r>
            <a:r>
              <a:rPr lang="en-GB" sz="1800" dirty="0" smtClean="0">
                <a:solidFill>
                  <a:srgbClr val="0070C0"/>
                </a:solidFill>
                <a:sym typeface="Wingdings" pitchFamily="2" charset="2"/>
              </a:rPr>
              <a:t>; conclusion:			       heat transfer mechanisms of dynamic 				         and static measurements are different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Discussion/ conclusion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2209800"/>
            <a:ext cx="8275598" cy="914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04800" y="5996940"/>
            <a:ext cx="8839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fontAlgn="auto">
              <a:spcBef>
                <a:spcPct val="20000"/>
              </a:spcBef>
              <a:spcAft>
                <a:spcPts val="0"/>
              </a:spcAft>
            </a:pPr>
            <a:r>
              <a:rPr kumimoji="0" lang="en-GB" sz="11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1100" dirty="0" smtClean="0"/>
              <a:t>Eisel T., Bremer J., Burghart G., Feigl S., Haug F., Koettig T.</a:t>
            </a:r>
            <a:r>
              <a:rPr lang="en-US" sz="1100" dirty="0" smtClean="0"/>
              <a:t>, </a:t>
            </a:r>
            <a:r>
              <a:rPr lang="en-US" sz="1100" i="1" dirty="0" smtClean="0"/>
              <a:t>Cooling of electrically insulated high voltage electrodes down to 30 mK</a:t>
            </a:r>
            <a:r>
              <a:rPr lang="en-US" sz="1100" dirty="0" smtClean="0"/>
              <a:t>. Proceedings of the twenty third cryogenic engineering conference, Poland; 2010.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endParaRPr kumimoji="0" lang="en-GB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11202" y="864078"/>
            <a:ext cx="85344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Sandwich’s thermal diffusivity is more than 6 orders of magnitude smaller than the thermal diffusivity of copper or sapphire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thermal boundary resistance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The diffusivity is not constant, it diminishes with reduced temperature  thermal boundary resistance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381000" y="4495800"/>
            <a:ext cx="8351798" cy="1131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The fastest heat propagation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could be 			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achieved along a Sandwich using indium			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deposited and polished sapphire 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sz="2800" dirty="0" smtClean="0"/>
              <a:t>Electrodes integrated in AEgIS</a:t>
            </a:r>
          </a:p>
          <a:p>
            <a:r>
              <a:rPr lang="en-GB" sz="2800" dirty="0" smtClean="0"/>
              <a:t>Cooling source: Dilution Refrigerator (DR)</a:t>
            </a:r>
          </a:p>
          <a:p>
            <a:r>
              <a:rPr lang="en-GB" sz="2800" dirty="0" smtClean="0"/>
              <a:t>Cooling design: Sandwich</a:t>
            </a:r>
          </a:p>
          <a:p>
            <a:r>
              <a:rPr lang="en-GB" sz="2800" dirty="0" smtClean="0"/>
              <a:t>Theory </a:t>
            </a:r>
            <a:r>
              <a:rPr lang="en-GB" sz="1800" dirty="0" smtClean="0"/>
              <a:t>of dynamic measurements</a:t>
            </a:r>
          </a:p>
          <a:p>
            <a:r>
              <a:rPr lang="en-GB" sz="2800" dirty="0" smtClean="0"/>
              <a:t>Simulation</a:t>
            </a:r>
          </a:p>
          <a:p>
            <a:r>
              <a:rPr lang="en-GB" sz="2800" dirty="0" smtClean="0"/>
              <a:t>Results </a:t>
            </a:r>
            <a:r>
              <a:rPr lang="en-GB" sz="1800" dirty="0" smtClean="0"/>
              <a:t>of dynamic measurements</a:t>
            </a:r>
          </a:p>
          <a:p>
            <a:r>
              <a:rPr lang="en-GB" sz="2800" dirty="0" smtClean="0"/>
              <a:t>Discussion/ conclusion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AEgIS</a:t>
            </a:r>
            <a:r>
              <a:rPr lang="en-GB" sz="2800" baseline="30000" dirty="0" smtClean="0"/>
              <a:t>1</a:t>
            </a:r>
            <a:r>
              <a:rPr lang="en-GB" sz="2800" dirty="0" smtClean="0"/>
              <a:t> experiment at CERN</a:t>
            </a:r>
          </a:p>
          <a:p>
            <a:r>
              <a:rPr lang="en-GB" sz="2800" dirty="0" smtClean="0"/>
              <a:t>Scientific goal: influence of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GB" sz="2800" dirty="0" smtClean="0"/>
              <a:t> upon antimatter</a:t>
            </a:r>
          </a:p>
          <a:p>
            <a:r>
              <a:rPr lang="en-GB" sz="2800" dirty="0" smtClean="0"/>
              <a:t>Penning trap at 100 mK  </a:t>
            </a:r>
            <a:r>
              <a:rPr lang="en-GB" sz="2800" dirty="0" smtClean="0">
                <a:sym typeface="Wingdings" pitchFamily="2" charset="2"/>
              </a:rPr>
              <a:t></a:t>
            </a:r>
            <a:r>
              <a:rPr lang="en-GB" sz="2800" dirty="0" smtClean="0"/>
              <a:t>  deceleration of particles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AEgIS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4325" t="25719" r="25625" b="52344"/>
          <a:stretch>
            <a:fillRect/>
          </a:stretch>
        </p:blipFill>
        <p:spPr bwMode="auto">
          <a:xfrm>
            <a:off x="5167443" y="-152400"/>
            <a:ext cx="3976557" cy="13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1600200" y="2362200"/>
            <a:ext cx="5486400" cy="4038600"/>
            <a:chOff x="3124200" y="2438400"/>
            <a:chExt cx="4060825" cy="307181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 l="23633" t="19531" r="8984" b="12500"/>
            <a:stretch>
              <a:fillRect/>
            </a:stretch>
          </p:blipFill>
          <p:spPr bwMode="auto">
            <a:xfrm>
              <a:off x="3124200" y="2438400"/>
              <a:ext cx="4060825" cy="30718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0" name="Straight Arrow Connector 9"/>
            <p:cNvCxnSpPr/>
            <p:nvPr/>
          </p:nvCxnSpPr>
          <p:spPr>
            <a:xfrm rot="10800000" flipV="1">
              <a:off x="4695825" y="3367088"/>
              <a:ext cx="1428750" cy="50006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5838825" y="3152775"/>
              <a:ext cx="5175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DR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V="1">
              <a:off x="5838825" y="3367088"/>
              <a:ext cx="1071562" cy="85725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7"/>
            <p:cNvSpPr txBox="1">
              <a:spLocks noChangeArrowheads="1"/>
            </p:cNvSpPr>
            <p:nvPr/>
          </p:nvSpPr>
          <p:spPr bwMode="auto">
            <a:xfrm>
              <a:off x="6624637" y="3152775"/>
              <a:ext cx="5445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MC</a:t>
              </a:r>
            </a:p>
          </p:txBody>
        </p:sp>
      </p:grpSp>
      <p:sp>
        <p:nvSpPr>
          <p:cNvPr id="15" name="Content Placeholder 1"/>
          <p:cNvSpPr txBox="1">
            <a:spLocks/>
          </p:cNvSpPr>
          <p:nvPr/>
        </p:nvSpPr>
        <p:spPr>
          <a:xfrm>
            <a:off x="914400" y="6096000"/>
            <a:ext cx="8229600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kumimoji="0" lang="en-GB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600" dirty="0" smtClean="0"/>
              <a:t>http://aegis.web.cern.ch/aegis/home.html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0" descr="\\cern.ch\dfs\Users\t\Teisel\Desktop\mosci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29000"/>
            <a:ext cx="1219200" cy="112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8194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Standard cooling source: DR</a:t>
            </a:r>
            <a:r>
              <a:rPr lang="en-GB" sz="2800" baseline="30000" dirty="0" smtClean="0"/>
              <a:t>1</a:t>
            </a:r>
          </a:p>
          <a:p>
            <a:pPr lvl="1"/>
            <a:r>
              <a:rPr lang="en-GB" sz="2400" dirty="0" smtClean="0"/>
              <a:t>(0.002 to ~ 0.5) K</a:t>
            </a:r>
          </a:p>
          <a:p>
            <a:pPr lvl="1"/>
            <a:r>
              <a:rPr lang="en-GB" sz="2400" dirty="0" smtClean="0"/>
              <a:t>Continuous operation</a:t>
            </a:r>
          </a:p>
          <a:p>
            <a:pPr lvl="1"/>
            <a:r>
              <a:rPr lang="en-GB" sz="2400" dirty="0" smtClean="0"/>
              <a:t>Dilution of 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He in </a:t>
            </a:r>
            <a:r>
              <a:rPr lang="en-GB" sz="2400" baseline="30000" dirty="0" smtClean="0"/>
              <a:t>4</a:t>
            </a:r>
            <a:r>
              <a:rPr lang="en-GB" sz="2400" dirty="0" smtClean="0"/>
              <a:t>He</a:t>
            </a:r>
          </a:p>
          <a:p>
            <a:pPr lvl="1"/>
            <a:r>
              <a:rPr lang="en-GB" sz="2400" dirty="0" smtClean="0"/>
              <a:t>0.0001W @ 0.05 K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Dilution Refrigerator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914400" y="6096000"/>
            <a:ext cx="8229600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kumimoji="0" lang="en-GB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600" dirty="0" smtClean="0"/>
              <a:t>http://cdms.berkeley.edu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\\cern.ch\dfs\Users\t\Teisel\Desktop\phase diagramm He3 He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43200"/>
            <a:ext cx="437082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143500" y="990600"/>
            <a:ext cx="4000500" cy="5257800"/>
            <a:chOff x="0" y="0"/>
            <a:chExt cx="5143500" cy="6858000"/>
          </a:xfrm>
        </p:grpSpPr>
        <p:pic>
          <p:nvPicPr>
            <p:cNvPr id="10" name="Picture 1" descr="\\cern.ch\dfs\Workspaces\d\div_lhc\Ecr\Cryolab\Projects\AEGIS_Eisel\Pictures\Photos\open cryostat_0409\reduced pictures\IMG_0389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51435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3" name="Straight Arrow Connector 12"/>
            <p:cNvCxnSpPr/>
            <p:nvPr/>
          </p:nvCxnSpPr>
          <p:spPr>
            <a:xfrm rot="10800000" flipV="1">
              <a:off x="2819400" y="6477000"/>
              <a:ext cx="5715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Sandwich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1457" t="6123" r="22436" b="7250"/>
          <a:stretch>
            <a:fillRect/>
          </a:stretch>
        </p:blipFill>
        <p:spPr bwMode="auto">
          <a:xfrm>
            <a:off x="1295400" y="784302"/>
            <a:ext cx="6400800" cy="5464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 l="1966" r="37096"/>
          <a:stretch>
            <a:fillRect/>
          </a:stretch>
        </p:blipFill>
        <p:spPr bwMode="auto">
          <a:xfrm>
            <a:off x="4648199" y="1792385"/>
            <a:ext cx="3980986" cy="445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304800" y="6206704"/>
            <a:ext cx="883920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kumimoji="0" lang="en-GB" sz="1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1000" dirty="0" smtClean="0"/>
              <a:t>G. </a:t>
            </a:r>
            <a:r>
              <a:rPr lang="en-GB" sz="1000" dirty="0" err="1" smtClean="0"/>
              <a:t>Frossati</a:t>
            </a:r>
            <a:r>
              <a:rPr lang="en-GB" sz="1000" dirty="0" smtClean="0"/>
              <a:t>. Experimental Techniques: Methods for Cooling Below 300 mK</a:t>
            </a:r>
            <a:r>
              <a:rPr lang="en-GB" sz="1000" i="1" dirty="0" smtClean="0"/>
              <a:t>. Journal of Low Temperature Physics</a:t>
            </a:r>
            <a:r>
              <a:rPr lang="en-GB" sz="1000" dirty="0" smtClean="0"/>
              <a:t>, Vol. 87, Nos. 3/4, 1992</a:t>
            </a: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3340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2800" dirty="0" smtClean="0"/>
              <a:t>Antimatter creation/ annihilation </a:t>
            </a:r>
            <a:r>
              <a:rPr lang="en-GB" sz="1100" dirty="0" smtClean="0"/>
              <a:t>(</a:t>
            </a:r>
            <a:r>
              <a:rPr lang="en-GB" sz="1100" dirty="0" err="1" smtClean="0"/>
              <a:t>Illuminati</a:t>
            </a:r>
            <a:r>
              <a:rPr lang="en-GB" sz="1100" dirty="0" smtClean="0"/>
              <a:t>) </a:t>
            </a:r>
            <a:r>
              <a:rPr lang="en-GB" sz="2800" dirty="0" smtClean="0"/>
              <a:t>is periodically </a:t>
            </a:r>
            <a:r>
              <a:rPr lang="en-GB" sz="1100" dirty="0" smtClean="0"/>
              <a:t>(200 s)</a:t>
            </a:r>
          </a:p>
          <a:p>
            <a:r>
              <a:rPr lang="en-GB" sz="2800" dirty="0" smtClean="0"/>
              <a:t>Dynamic measurements</a:t>
            </a:r>
          </a:p>
          <a:p>
            <a:pPr lvl="1"/>
            <a:r>
              <a:rPr lang="en-GB" sz="2400" dirty="0" smtClean="0"/>
              <a:t>Information on how fast inserted heat can be transferred</a:t>
            </a:r>
          </a:p>
          <a:p>
            <a:pPr lvl="1"/>
            <a:r>
              <a:rPr lang="en-GB" sz="2400" dirty="0" smtClean="0"/>
              <a:t>Key property which determines the propagation-speed of a heat wave in an homogeneous material: </a:t>
            </a:r>
          </a:p>
          <a:p>
            <a:pPr lvl="1"/>
            <a:endParaRPr lang="en-GB" sz="2400" dirty="0" smtClean="0"/>
          </a:p>
          <a:p>
            <a:pPr lvl="1" algn="ctr">
              <a:buNone/>
            </a:pPr>
            <a:r>
              <a:rPr lang="en-GB" sz="2400" dirty="0" smtClean="0"/>
              <a:t> </a:t>
            </a:r>
            <a:r>
              <a:rPr lang="en-GB" sz="2400" b="1" dirty="0" smtClean="0"/>
              <a:t>material’s</a:t>
            </a:r>
            <a:r>
              <a:rPr lang="en-GB" sz="2400" dirty="0" smtClean="0"/>
              <a:t> </a:t>
            </a:r>
            <a:r>
              <a:rPr lang="en-GB" sz="2400" b="1" dirty="0" smtClean="0"/>
              <a:t>thermal diffusivity </a:t>
            </a:r>
            <a:r>
              <a:rPr lang="en-GB" sz="25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400" b="1" dirty="0" smtClean="0"/>
              <a:t> </a:t>
            </a:r>
            <a:r>
              <a:rPr lang="en-GB" sz="2400" dirty="0" smtClean="0"/>
              <a:t>(</a:t>
            </a:r>
            <a:r>
              <a:rPr lang="en-GB" sz="2400" baseline="30000" dirty="0" smtClean="0"/>
              <a:t>m</a:t>
            </a:r>
            <a:r>
              <a:rPr lang="en-GB" sz="1800" baseline="66000" dirty="0" smtClean="0"/>
              <a:t>2</a:t>
            </a:r>
            <a:r>
              <a:rPr lang="en-GB" sz="2400" dirty="0" smtClean="0"/>
              <a:t>/</a:t>
            </a:r>
            <a:r>
              <a:rPr lang="en-GB" sz="2400" baseline="-25000" dirty="0" smtClean="0"/>
              <a:t>s</a:t>
            </a:r>
            <a:r>
              <a:rPr lang="en-GB" sz="2400" dirty="0" smtClean="0"/>
              <a:t>)</a:t>
            </a:r>
          </a:p>
          <a:p>
            <a:pPr marL="0" lvl="1" algn="r">
              <a:buNone/>
            </a:pPr>
            <a:endParaRPr lang="en-GB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r">
              <a:buNone/>
            </a:pP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r">
              <a:buNone/>
            </a:pP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None/>
            </a:pPr>
            <a:r>
              <a:rPr lang="en-GB" sz="2000" i="1" dirty="0" smtClean="0">
                <a:latin typeface="Symbol" pitchFamily="18" charset="2"/>
              </a:rPr>
              <a:t>l</a:t>
            </a:r>
            <a:r>
              <a:rPr lang="en-GB" sz="2000" dirty="0" smtClean="0"/>
              <a:t>  . . . thermal conductivity</a:t>
            </a:r>
          </a:p>
          <a:p>
            <a:pPr marL="0" lvl="1">
              <a:buNone/>
            </a:pP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000" dirty="0" smtClean="0"/>
              <a:t>  . . . density</a:t>
            </a:r>
          </a:p>
          <a:p>
            <a:pPr marL="0" lvl="1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/>
              <a:t> . . . specific heat capacity</a:t>
            </a:r>
            <a:endParaRPr lang="en-GB" sz="2000" dirty="0" smtClean="0"/>
          </a:p>
          <a:p>
            <a:pPr lvl="1"/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Theory of </a:t>
            </a:r>
            <a:r>
              <a:rPr lang="en-GB" dirty="0" err="1" smtClean="0"/>
              <a:t>dyn</a:t>
            </a:r>
            <a:r>
              <a:rPr lang="en-GB" dirty="0" smtClean="0"/>
              <a:t>. meas.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579688" y="4267200"/>
          <a:ext cx="1187450" cy="849313"/>
        </p:xfrm>
        <a:graphic>
          <a:graphicData uri="http://schemas.openxmlformats.org/presentationml/2006/ole">
            <p:oleObj spid="_x0000_s3076" name="Equation" r:id="rId3" imgW="622080" imgH="4442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5800" y="4267200"/>
            <a:ext cx="2798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Sandwich’s thermal</a:t>
            </a:r>
          </a:p>
          <a:p>
            <a:r>
              <a:rPr lang="en-GB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diffusivity </a:t>
            </a:r>
            <a:r>
              <a:rPr lang="en-GB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a*</a:t>
            </a:r>
            <a:endParaRPr lang="en-US" sz="2400" i="1" dirty="0" smtClean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35878" y="4676946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Theory of </a:t>
            </a:r>
            <a:r>
              <a:rPr lang="en-GB" dirty="0" err="1" smtClean="0"/>
              <a:t>dyn</a:t>
            </a:r>
            <a:r>
              <a:rPr lang="en-GB" dirty="0" smtClean="0"/>
              <a:t>. meas.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7315200" y="2743200"/>
            <a:ext cx="1269262" cy="407194"/>
          </a:xfrm>
          <a:custGeom>
            <a:avLst/>
            <a:gdLst>
              <a:gd name="connsiteX0" fmla="*/ 90488 w 661988"/>
              <a:gd name="connsiteY0" fmla="*/ 11906 h 407194"/>
              <a:gd name="connsiteX1" fmla="*/ 28575 w 661988"/>
              <a:gd name="connsiteY1" fmla="*/ 102394 h 407194"/>
              <a:gd name="connsiteX2" fmla="*/ 61913 w 661988"/>
              <a:gd name="connsiteY2" fmla="*/ 145256 h 407194"/>
              <a:gd name="connsiteX3" fmla="*/ 19050 w 661988"/>
              <a:gd name="connsiteY3" fmla="*/ 197644 h 407194"/>
              <a:gd name="connsiteX4" fmla="*/ 76200 w 661988"/>
              <a:gd name="connsiteY4" fmla="*/ 235744 h 407194"/>
              <a:gd name="connsiteX5" fmla="*/ 23813 w 661988"/>
              <a:gd name="connsiteY5" fmla="*/ 269081 h 407194"/>
              <a:gd name="connsiteX6" fmla="*/ 71438 w 661988"/>
              <a:gd name="connsiteY6" fmla="*/ 311944 h 407194"/>
              <a:gd name="connsiteX7" fmla="*/ 0 w 661988"/>
              <a:gd name="connsiteY7" fmla="*/ 354806 h 407194"/>
              <a:gd name="connsiteX8" fmla="*/ 71438 w 661988"/>
              <a:gd name="connsiteY8" fmla="*/ 407194 h 407194"/>
              <a:gd name="connsiteX9" fmla="*/ 661988 w 661988"/>
              <a:gd name="connsiteY9" fmla="*/ 404812 h 407194"/>
              <a:gd name="connsiteX10" fmla="*/ 647700 w 661988"/>
              <a:gd name="connsiteY10" fmla="*/ 0 h 407194"/>
              <a:gd name="connsiteX11" fmla="*/ 90488 w 661988"/>
              <a:gd name="connsiteY11" fmla="*/ 11906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988" h="407194">
                <a:moveTo>
                  <a:pt x="90488" y="11906"/>
                </a:moveTo>
                <a:lnTo>
                  <a:pt x="28575" y="102394"/>
                </a:lnTo>
                <a:lnTo>
                  <a:pt x="61913" y="145256"/>
                </a:lnTo>
                <a:lnTo>
                  <a:pt x="19050" y="197644"/>
                </a:lnTo>
                <a:lnTo>
                  <a:pt x="76200" y="235744"/>
                </a:lnTo>
                <a:lnTo>
                  <a:pt x="23813" y="269081"/>
                </a:lnTo>
                <a:lnTo>
                  <a:pt x="71438" y="311944"/>
                </a:lnTo>
                <a:lnTo>
                  <a:pt x="0" y="354806"/>
                </a:lnTo>
                <a:lnTo>
                  <a:pt x="71438" y="407194"/>
                </a:lnTo>
                <a:lnTo>
                  <a:pt x="661988" y="404812"/>
                </a:lnTo>
                <a:lnTo>
                  <a:pt x="647700" y="0"/>
                </a:lnTo>
                <a:lnTo>
                  <a:pt x="90488" y="119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182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Semi-infinite rod (one dimensional)</a:t>
            </a:r>
          </a:p>
          <a:p>
            <a:r>
              <a:rPr lang="en-US" sz="2400" dirty="0" smtClean="0"/>
              <a:t>One end imposed temp. function </a:t>
            </a:r>
            <a:r>
              <a:rPr lang="en-US" sz="2400" i="1" dirty="0" smtClean="0"/>
              <a:t>T</a:t>
            </a:r>
            <a:r>
              <a:rPr lang="en-US" sz="2400" i="1" baseline="-25000" dirty="0" smtClean="0"/>
              <a:t>H</a:t>
            </a:r>
            <a:r>
              <a:rPr lang="en-US" sz="2400" dirty="0" smtClean="0"/>
              <a:t>=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t</a:t>
            </a:r>
            <a:r>
              <a:rPr lang="en-US" sz="2400" dirty="0" smtClean="0"/>
              <a:t>) (sin, </a:t>
            </a:r>
            <a:r>
              <a:rPr lang="en-US" sz="1600" dirty="0" smtClean="0"/>
              <a:t>pulse</a:t>
            </a:r>
            <a:r>
              <a:rPr lang="en-US" sz="2400" dirty="0" smtClean="0"/>
              <a:t>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i="1" dirty="0" smtClean="0"/>
              <a:t>T</a:t>
            </a:r>
            <a:r>
              <a:rPr lang="en-US" sz="2400" i="1" baseline="-25000" dirty="0" smtClean="0"/>
              <a:t>C</a:t>
            </a:r>
            <a:r>
              <a:rPr lang="en-US" sz="2400" dirty="0" smtClean="0"/>
              <a:t>=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t</a:t>
            </a:r>
            <a:r>
              <a:rPr lang="en-US" sz="2400" dirty="0" smtClean="0"/>
              <a:t>) at certain distance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GB" sz="2400" dirty="0" smtClean="0"/>
              <a:t> Alteration of the original function (</a:t>
            </a:r>
            <a:r>
              <a:rPr lang="en-GB" sz="2400" b="1" dirty="0" smtClean="0"/>
              <a:t>phase shift, </a:t>
            </a:r>
            <a:r>
              <a:rPr lang="en-GB" sz="1600" dirty="0" smtClean="0"/>
              <a:t>attenuation</a:t>
            </a:r>
            <a:r>
              <a:rPr lang="en-GB" sz="2400" dirty="0" smtClean="0"/>
              <a:t>)</a:t>
            </a:r>
          </a:p>
          <a:p>
            <a:endParaRPr lang="en-US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6471242" y="3581400"/>
            <a:ext cx="2672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material’s thermal diffusivity </a:t>
            </a:r>
            <a:r>
              <a:rPr lang="en-GB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r>
              <a:rPr lang="en-GB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 be analytically solved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791200" y="4370712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 cstate="print"/>
          <a:srcRect l="25396" t="8833" r="2833" b="24917"/>
          <a:stretch>
            <a:fillRect/>
          </a:stretch>
        </p:blipFill>
        <p:spPr bwMode="auto">
          <a:xfrm>
            <a:off x="103512" y="2438400"/>
            <a:ext cx="5638800" cy="390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4" cstate="print"/>
          <a:srcRect l="20979" t="16194" r="40234" b="19028"/>
          <a:stretch>
            <a:fillRect/>
          </a:stretch>
        </p:blipFill>
        <p:spPr bwMode="auto">
          <a:xfrm>
            <a:off x="4081730" y="2474338"/>
            <a:ext cx="3115199" cy="390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Sandwich is not a semi-infinite rod (</a:t>
            </a:r>
            <a:r>
              <a:rPr lang="en-US" sz="2400" i="1" dirty="0" smtClean="0"/>
              <a:t>T</a:t>
            </a:r>
            <a:r>
              <a:rPr lang="en-US" sz="2400" i="1" baseline="-25000" dirty="0" smtClean="0"/>
              <a:t>MC</a:t>
            </a:r>
            <a:r>
              <a:rPr lang="en-US" sz="2400" dirty="0" smtClean="0"/>
              <a:t>=</a:t>
            </a:r>
            <a:r>
              <a:rPr lang="en-US" sz="2400" i="1" dirty="0" smtClean="0"/>
              <a:t>const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Imposed temp. function </a:t>
            </a:r>
            <a:r>
              <a:rPr lang="en-US" sz="2400" i="1" dirty="0" smtClean="0"/>
              <a:t>T</a:t>
            </a:r>
            <a:r>
              <a:rPr lang="en-US" sz="2400" i="1" baseline="-25000" dirty="0" smtClean="0"/>
              <a:t>H</a:t>
            </a:r>
            <a:r>
              <a:rPr lang="en-US" sz="2400" dirty="0" smtClean="0"/>
              <a:t> is not sinusoidal (square heat wave)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Simulation (</a:t>
            </a:r>
            <a:r>
              <a:rPr lang="en-US" sz="2400" dirty="0" err="1" smtClean="0"/>
              <a:t>MATLAB</a:t>
            </a:r>
            <a:r>
              <a:rPr lang="en-US" sz="2400" baseline="30000" dirty="0" err="1" smtClean="0"/>
              <a:t>®</a:t>
            </a:r>
            <a:r>
              <a:rPr lang="en-US" sz="2400" dirty="0" err="1" smtClean="0"/>
              <a:t>,pdepe</a:t>
            </a:r>
            <a:r>
              <a:rPr lang="en-US" sz="2400" dirty="0" smtClean="0"/>
              <a:t>):</a:t>
            </a:r>
          </a:p>
          <a:p>
            <a:pPr lvl="1"/>
            <a:r>
              <a:rPr lang="en-US" sz="2400" i="1" dirty="0" smtClean="0"/>
              <a:t>T</a:t>
            </a:r>
            <a:r>
              <a:rPr lang="en-US" sz="2400" i="1" baseline="-25000" dirty="0" smtClean="0"/>
              <a:t>H</a:t>
            </a:r>
            <a:r>
              <a:rPr lang="en-US" sz="2400" i="1" dirty="0" smtClean="0"/>
              <a:t>(t)</a:t>
            </a:r>
            <a:r>
              <a:rPr lang="en-US" sz="2400" dirty="0" smtClean="0"/>
              <a:t>=</a:t>
            </a:r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H,meas</a:t>
            </a:r>
            <a:r>
              <a:rPr lang="en-US" sz="2400" i="1" dirty="0" smtClean="0"/>
              <a:t>(t)</a:t>
            </a:r>
            <a:endParaRPr lang="en-US" sz="2400" dirty="0" smtClean="0"/>
          </a:p>
          <a:p>
            <a:pPr lvl="1"/>
            <a:r>
              <a:rPr lang="en-US" sz="2400" i="1" dirty="0" smtClean="0"/>
              <a:t>T</a:t>
            </a:r>
            <a:r>
              <a:rPr lang="en-US" sz="2400" i="1" baseline="-25000" dirty="0" smtClean="0"/>
              <a:t>MC</a:t>
            </a:r>
            <a:r>
              <a:rPr lang="en-US" sz="2400" dirty="0" smtClean="0"/>
              <a:t>=</a:t>
            </a:r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MC,meas</a:t>
            </a:r>
            <a:endParaRPr lang="en-US" sz="2400" dirty="0" smtClean="0"/>
          </a:p>
          <a:p>
            <a:pPr lvl="1"/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S</a:t>
            </a:r>
            <a:r>
              <a:rPr lang="en-US" sz="2400" dirty="0" smtClean="0"/>
              <a:t>=</a:t>
            </a:r>
            <a:r>
              <a:rPr lang="en-US" sz="2400" dirty="0" err="1" smtClean="0"/>
              <a:t>x</a:t>
            </a:r>
            <a:r>
              <a:rPr lang="en-US" sz="2400" i="1" baseline="-25000" dirty="0" err="1" smtClean="0"/>
              <a:t>Sapphire</a:t>
            </a:r>
            <a:endParaRPr lang="en-US" sz="2400" i="1" dirty="0" smtClean="0"/>
          </a:p>
          <a:p>
            <a:pPr lvl="1">
              <a:buNone/>
            </a:pPr>
            <a:endParaRPr lang="en-US" sz="1300" dirty="0" smtClean="0"/>
          </a:p>
          <a:p>
            <a:pPr lvl="1"/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C,sim</a:t>
            </a:r>
            <a:r>
              <a:rPr lang="en-US" sz="2400" dirty="0" smtClean="0"/>
              <a:t>=</a:t>
            </a:r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C,meas</a:t>
            </a:r>
            <a:endParaRPr lang="en-US" sz="2400" i="1" baseline="-25000" dirty="0" smtClean="0"/>
          </a:p>
          <a:p>
            <a:pPr lvl="2"/>
            <a:r>
              <a:rPr lang="en-GB" sz="2000" i="1" dirty="0" err="1" smtClean="0">
                <a:solidFill>
                  <a:srgbClr val="C00000"/>
                </a:solidFill>
                <a:latin typeface="+mj-lt"/>
              </a:rPr>
              <a:t>x</a:t>
            </a:r>
            <a:r>
              <a:rPr lang="en-GB" sz="2000" i="1" baseline="-25000" dirty="0" err="1" smtClean="0">
                <a:solidFill>
                  <a:srgbClr val="C00000"/>
                </a:solidFill>
                <a:latin typeface="+mj-lt"/>
              </a:rPr>
              <a:t>therm</a:t>
            </a:r>
            <a:endParaRPr lang="en-US" sz="2000" i="1" baseline="-25000" dirty="0" smtClean="0">
              <a:solidFill>
                <a:srgbClr val="C00000"/>
              </a:solidFill>
              <a:latin typeface="+mj-lt"/>
            </a:endParaRPr>
          </a:p>
          <a:p>
            <a:pPr lvl="2"/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Sandwich’s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thermal</a:t>
            </a:r>
          </a:p>
          <a:p>
            <a:pPr lvl="2">
              <a:buNone/>
            </a:pP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	diffusivity 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a</a:t>
            </a:r>
            <a:r>
              <a:rPr lang="en-US" sz="2000" i="1" dirty="0" smtClean="0">
                <a:solidFill>
                  <a:srgbClr val="C00000"/>
                </a:solidFill>
                <a:latin typeface="+mj-lt"/>
              </a:rPr>
              <a:t>*</a:t>
            </a:r>
            <a:endParaRPr lang="en-US" sz="2400" baseline="-25000" dirty="0" smtClean="0">
              <a:solidFill>
                <a:srgbClr val="C00000"/>
              </a:solidFill>
            </a:endParaRPr>
          </a:p>
          <a:p>
            <a:pPr lvl="1"/>
            <a:endParaRPr lang="en-US" sz="2400" baseline="-25000" dirty="0" smtClean="0"/>
          </a:p>
          <a:p>
            <a:pPr lvl="1">
              <a:buNone/>
            </a:pPr>
            <a:endParaRPr lang="en-US" sz="2400" baseline="-25000" dirty="0" smtClean="0"/>
          </a:p>
          <a:p>
            <a:pPr lvl="1">
              <a:buNone/>
            </a:pPr>
            <a:endParaRPr lang="en-US" sz="2400" baseline="-250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7269162" y="3124200"/>
            <a:ext cx="1874838" cy="2667000"/>
            <a:chOff x="7239000" y="3133725"/>
            <a:chExt cx="1874838" cy="3303588"/>
          </a:xfrm>
        </p:grpSpPr>
        <p:sp>
          <p:nvSpPr>
            <p:cNvPr id="7" name="Rectangle 6"/>
            <p:cNvSpPr/>
            <p:nvPr/>
          </p:nvSpPr>
          <p:spPr>
            <a:xfrm rot="5400000">
              <a:off x="5905500" y="4610100"/>
              <a:ext cx="2971800" cy="30480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8001000" y="3133725"/>
            <a:ext cx="547688" cy="322263"/>
          </p:xfrm>
          <a:graphic>
            <a:graphicData uri="http://schemas.openxmlformats.org/presentationml/2006/ole">
              <p:oleObj spid="_x0000_s23554" name="Equation" r:id="rId5" imgW="368280" imgH="215640" progId="Equation.3">
                <p:embed/>
              </p:oleObj>
            </a:graphicData>
          </a:graphic>
        </p:graphicFrame>
        <p:graphicFrame>
          <p:nvGraphicFramePr>
            <p:cNvPr id="10" name="Object 4"/>
            <p:cNvGraphicFramePr>
              <a:graphicFrameLocks noChangeAspect="1"/>
            </p:cNvGraphicFramePr>
            <p:nvPr/>
          </p:nvGraphicFramePr>
          <p:xfrm>
            <a:off x="8001000" y="5486400"/>
            <a:ext cx="528638" cy="341313"/>
          </p:xfrm>
          <a:graphic>
            <a:graphicData uri="http://schemas.openxmlformats.org/presentationml/2006/ole">
              <p:oleObj spid="_x0000_s23555" name="Equation" r:id="rId6" imgW="355320" imgH="228600" progId="Equation.3">
                <p:embed/>
              </p:oleObj>
            </a:graphicData>
          </a:graphic>
        </p:graphicFrame>
        <p:graphicFrame>
          <p:nvGraphicFramePr>
            <p:cNvPr id="33" name="Object 4"/>
            <p:cNvGraphicFramePr>
              <a:graphicFrameLocks noChangeAspect="1"/>
            </p:cNvGraphicFramePr>
            <p:nvPr/>
          </p:nvGraphicFramePr>
          <p:xfrm>
            <a:off x="8001000" y="6096000"/>
            <a:ext cx="1112838" cy="341313"/>
          </p:xfrm>
          <a:graphic>
            <a:graphicData uri="http://schemas.openxmlformats.org/presentationml/2006/ole">
              <p:oleObj spid="_x0000_s23559" name="Equation" r:id="rId7" imgW="749160" imgH="228600" progId="Equation.3">
                <p:embed/>
              </p:oleObj>
            </a:graphicData>
          </a:graphic>
        </p:graphicFrame>
        <p:cxnSp>
          <p:nvCxnSpPr>
            <p:cNvPr id="36" name="Straight Arrow Connector 35"/>
            <p:cNvCxnSpPr/>
            <p:nvPr/>
          </p:nvCxnSpPr>
          <p:spPr>
            <a:xfrm rot="10800000" flipV="1">
              <a:off x="7543800" y="3276600"/>
              <a:ext cx="45640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ight Brace 39"/>
            <p:cNvSpPr/>
            <p:nvPr/>
          </p:nvSpPr>
          <p:spPr>
            <a:xfrm>
              <a:off x="7543800" y="3276600"/>
              <a:ext cx="381000" cy="2362200"/>
            </a:xfrm>
            <a:prstGeom prst="rightBrace">
              <a:avLst>
                <a:gd name="adj1" fmla="val 8333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Brace 41"/>
            <p:cNvSpPr/>
            <p:nvPr/>
          </p:nvSpPr>
          <p:spPr>
            <a:xfrm>
              <a:off x="7543800" y="5638800"/>
              <a:ext cx="381000" cy="609600"/>
            </a:xfrm>
            <a:prstGeom prst="rightBrace">
              <a:avLst>
                <a:gd name="adj1" fmla="val 8333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3" name="Object 42"/>
            <p:cNvGraphicFramePr>
              <a:graphicFrameLocks noChangeAspect="1"/>
            </p:cNvGraphicFramePr>
            <p:nvPr/>
          </p:nvGraphicFramePr>
          <p:xfrm>
            <a:off x="8064500" y="4267200"/>
            <a:ext cx="265113" cy="341313"/>
          </p:xfrm>
          <a:graphic>
            <a:graphicData uri="http://schemas.openxmlformats.org/presentationml/2006/ole">
              <p:oleObj spid="_x0000_s23561" name="Equation" r:id="rId8" imgW="177480" imgH="228600" progId="Equation.3">
                <p:embed/>
              </p:oleObj>
            </a:graphicData>
          </a:graphic>
        </p:graphicFrame>
        <p:graphicFrame>
          <p:nvGraphicFramePr>
            <p:cNvPr id="44" name="Object 43"/>
            <p:cNvGraphicFramePr>
              <a:graphicFrameLocks noChangeAspect="1"/>
            </p:cNvGraphicFramePr>
            <p:nvPr/>
          </p:nvGraphicFramePr>
          <p:xfrm>
            <a:off x="7877175" y="5791200"/>
            <a:ext cx="492125" cy="341313"/>
          </p:xfrm>
          <a:graphic>
            <a:graphicData uri="http://schemas.openxmlformats.org/presentationml/2006/ole">
              <p:oleObj spid="_x0000_s23562" name="Equation" r:id="rId9" imgW="330120" imgH="228600" progId="Equation.3">
                <p:embed/>
              </p:oleObj>
            </a:graphicData>
          </a:graphic>
        </p:graphicFrame>
        <p:cxnSp>
          <p:nvCxnSpPr>
            <p:cNvPr id="47" name="Straight Arrow Connector 46"/>
            <p:cNvCxnSpPr/>
            <p:nvPr/>
          </p:nvCxnSpPr>
          <p:spPr>
            <a:xfrm rot="10800000" flipV="1">
              <a:off x="7543800" y="5638800"/>
              <a:ext cx="45640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0800000" flipV="1">
              <a:off x="7543800" y="6248400"/>
              <a:ext cx="45640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5400000" y="4284000"/>
            <a:ext cx="954000" cy="482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Cooling of electrically insulated high voltage electrodes down to 30 mK – Dynamic measurements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762000"/>
          <a:ext cx="6705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l="16563" t="44167" r="17187" b="29333"/>
          <a:stretch>
            <a:fillRect/>
          </a:stretch>
        </p:blipFill>
        <p:spPr bwMode="auto">
          <a:xfrm>
            <a:off x="4318000" y="3559846"/>
            <a:ext cx="482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2802</TotalTime>
  <Words>597</Words>
  <Application>Microsoft Office PowerPoint</Application>
  <PresentationFormat>On-screen Show (4:3)</PresentationFormat>
  <Paragraphs>92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Cooling of electrically insulated high voltage electrodes down to 30 mK – Dynamic measurements </vt:lpstr>
      <vt:lpstr>Content</vt:lpstr>
      <vt:lpstr>AEgIS</vt:lpstr>
      <vt:lpstr>Dilution Refrigerator</vt:lpstr>
      <vt:lpstr>Sandwich</vt:lpstr>
      <vt:lpstr>Theory of dyn. meas.</vt:lpstr>
      <vt:lpstr>Theory of dyn. meas.</vt:lpstr>
      <vt:lpstr>Simulation</vt:lpstr>
      <vt:lpstr>Results</vt:lpstr>
      <vt:lpstr>Discussion/ 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burghart</dc:creator>
  <cp:lastModifiedBy>teisel</cp:lastModifiedBy>
  <cp:revision>123</cp:revision>
  <dcterms:created xsi:type="dcterms:W3CDTF">2006-09-14T16:12:26Z</dcterms:created>
  <dcterms:modified xsi:type="dcterms:W3CDTF">2010-11-10T20:26:52Z</dcterms:modified>
</cp:coreProperties>
</file>