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2"/>
  </p:notesMasterIdLst>
  <p:sldIdLst>
    <p:sldId id="256" r:id="rId3"/>
    <p:sldId id="260" r:id="rId4"/>
    <p:sldId id="258" r:id="rId5"/>
    <p:sldId id="259" r:id="rId6"/>
    <p:sldId id="262" r:id="rId7"/>
    <p:sldId id="264" r:id="rId8"/>
    <p:sldId id="265" r:id="rId9"/>
    <p:sldId id="266" r:id="rId10"/>
    <p:sldId id="271" r:id="rId11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20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20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20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 </a:t>
            </a:r>
          </a:p>
        </p:txBody>
      </p:sp>
      <p:sp>
        <p:nvSpPr>
          <p:cNvPr id="20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7CC5EDC-338E-42AC-BA50-145BC5985A2D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7640" cy="42094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4281480" y="10155240"/>
            <a:ext cx="3276000" cy="53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8B4310F-63F1-48FB-8D74-C575BD933E71}" type="slidenum">
              <a:rPr lang="en-GB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6</a:t>
            </a:fld>
            <a:endParaRPr lang="en-GB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/>
          <p:nvPr/>
        </p:nvPicPr>
        <p:blipFill>
          <a:blip r:embed="rId14"/>
          <a:srcRect l="6943"/>
          <a:stretch/>
        </p:blipFill>
        <p:spPr>
          <a:xfrm>
            <a:off x="0" y="6364440"/>
            <a:ext cx="9137160" cy="501840"/>
          </a:xfrm>
          <a:prstGeom prst="rect">
            <a:avLst/>
          </a:prstGeom>
          <a:ln>
            <a:noFill/>
          </a:ln>
        </p:spPr>
      </p:pic>
      <p:pic>
        <p:nvPicPr>
          <p:cNvPr id="6" name="Image 4" descr="bande-01.eps"/>
          <p:cNvPicPr/>
          <p:nvPr/>
        </p:nvPicPr>
        <p:blipFill>
          <a:blip r:embed="rId14"/>
          <a:srcRect l="-778" t="11408" r="92557"/>
          <a:stretch/>
        </p:blipFill>
        <p:spPr>
          <a:xfrm>
            <a:off x="-62280" y="6366600"/>
            <a:ext cx="595080" cy="494640"/>
          </a:xfrm>
          <a:prstGeom prst="rect">
            <a:avLst/>
          </a:prstGeom>
          <a:ln>
            <a:noFill/>
          </a:ln>
        </p:spPr>
      </p:pic>
      <p:pic>
        <p:nvPicPr>
          <p:cNvPr id="2" name="Image 4" descr="logooutline.eps"/>
          <p:cNvPicPr/>
          <p:nvPr/>
        </p:nvPicPr>
        <p:blipFill>
          <a:blip r:embed="rId15"/>
          <a:stretch/>
        </p:blipFill>
        <p:spPr>
          <a:xfrm>
            <a:off x="3312000" y="2181600"/>
            <a:ext cx="2513160" cy="2487960"/>
          </a:xfrm>
          <a:prstGeom prst="rect">
            <a:avLst/>
          </a:prstGeom>
          <a:ln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age 4" descr="bande-01.eps"/>
          <p:cNvPicPr/>
          <p:nvPr/>
        </p:nvPicPr>
        <p:blipFill>
          <a:blip r:embed="rId14"/>
          <a:srcRect l="6943"/>
          <a:stretch/>
        </p:blipFill>
        <p:spPr>
          <a:xfrm>
            <a:off x="0" y="6364440"/>
            <a:ext cx="9137160" cy="501840"/>
          </a:xfrm>
          <a:prstGeom prst="rect">
            <a:avLst/>
          </a:prstGeom>
          <a:ln>
            <a:noFill/>
          </a:ln>
        </p:spPr>
      </p:pic>
      <p:pic>
        <p:nvPicPr>
          <p:cNvPr id="82" name="Image 4" descr="bande-01.eps"/>
          <p:cNvPicPr/>
          <p:nvPr/>
        </p:nvPicPr>
        <p:blipFill>
          <a:blip r:embed="rId14"/>
          <a:srcRect l="-778" t="11408" r="92557"/>
          <a:stretch/>
        </p:blipFill>
        <p:spPr>
          <a:xfrm>
            <a:off x="-62280" y="6366600"/>
            <a:ext cx="595080" cy="494640"/>
          </a:xfrm>
          <a:prstGeom prst="rect">
            <a:avLst/>
          </a:prstGeom>
          <a:ln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2"/>
          <p:cNvPicPr/>
          <p:nvPr/>
        </p:nvPicPr>
        <p:blipFill>
          <a:blip r:embed="rId2"/>
          <a:stretch/>
        </p:blipFill>
        <p:spPr>
          <a:xfrm>
            <a:off x="164520" y="607320"/>
            <a:ext cx="8830440" cy="5702040"/>
          </a:xfrm>
          <a:prstGeom prst="rect">
            <a:avLst/>
          </a:prstGeom>
          <a:ln>
            <a:noFill/>
          </a:ln>
        </p:spPr>
      </p:pic>
      <p:sp>
        <p:nvSpPr>
          <p:cNvPr id="220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83CF135-7EFF-4703-9E2C-3BABF5B0A1F3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2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457200" y="125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Powering tests planning</a:t>
            </a:r>
            <a:endParaRPr lang="en-GB" sz="4000" b="0" strike="noStrike" spc="-1">
              <a:latin typeface="Arial"/>
            </a:endParaRPr>
          </a:p>
        </p:txBody>
      </p:sp>
      <p:sp>
        <p:nvSpPr>
          <p:cNvPr id="222" name="CustomShape 3"/>
          <p:cNvSpPr/>
          <p:nvPr/>
        </p:nvSpPr>
        <p:spPr>
          <a:xfrm>
            <a:off x="59400" y="2155680"/>
            <a:ext cx="8935560" cy="117000"/>
          </a:xfrm>
          <a:prstGeom prst="roundRect">
            <a:avLst>
              <a:gd name="adj" fmla="val 16667"/>
            </a:avLst>
          </a:prstGeom>
          <a:noFill/>
          <a:ln w="3816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3" name="CustomShape 4"/>
          <p:cNvSpPr/>
          <p:nvPr/>
        </p:nvSpPr>
        <p:spPr>
          <a:xfrm>
            <a:off x="6921000" y="125640"/>
            <a:ext cx="174708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1" strike="noStrike" spc="-1">
                <a:solidFill>
                  <a:srgbClr val="FF0000"/>
                </a:solidFill>
                <a:latin typeface="Arial"/>
                <a:ea typeface="DejaVu Sans"/>
              </a:rPr>
              <a:t>PRELIMINARY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E0A91E-0EED-0D48-B9C5-2721A33626DF}"/>
              </a:ext>
            </a:extLst>
          </p:cNvPr>
          <p:cNvSpPr txBox="1"/>
          <p:nvPr/>
        </p:nvSpPr>
        <p:spPr>
          <a:xfrm>
            <a:off x="5173920" y="116366"/>
            <a:ext cx="2624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Courtesy of M. Solfaroli &amp; A. Apollonio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DEEE0B-1519-CC4F-8F9D-B250BDA683FD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42580BB4-9F64-42E8-9F2B-0032AB9F89F3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3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457200" y="125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Powering tests advancement</a:t>
            </a:r>
            <a:endParaRPr lang="en-GB" sz="4000" b="0" strike="noStrike" spc="-1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827" y="818606"/>
            <a:ext cx="4122515" cy="27483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49" y="3707675"/>
            <a:ext cx="3575955" cy="23839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625" y="3633651"/>
            <a:ext cx="3798026" cy="25320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9B200B-A691-6146-8B9E-9B19A4E5CE5F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333ABED-A9DA-477D-96D6-4BF3140B771F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4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457200" y="125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Powering tests advancement</a:t>
            </a:r>
            <a:endParaRPr lang="en-GB" sz="4000" b="0" strike="noStrike" spc="-1">
              <a:latin typeface="Arial"/>
            </a:endParaRPr>
          </a:p>
        </p:txBody>
      </p:sp>
      <p:pic>
        <p:nvPicPr>
          <p:cNvPr id="1026" name="Picture 2" descr="https://lhcpoweringtests.web.cern.ch/lhcpoweringtests/PTdashboa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523" y="1063081"/>
            <a:ext cx="6096000" cy="457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DD2E42-00B5-B648-B9B9-2A6B2AD80BF1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2B46F64-E4FF-4135-8C5D-0C2962CB007B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5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28" name="CustomShape 2"/>
          <p:cNvSpPr/>
          <p:nvPr/>
        </p:nvSpPr>
        <p:spPr>
          <a:xfrm>
            <a:off x="588240" y="1791360"/>
            <a:ext cx="7949520" cy="69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RQD/F.A45:</a:t>
            </a:r>
            <a:endParaRPr lang="en-GB" sz="2200" b="0" strike="noStrike" spc="-1">
              <a:latin typeface="Arial"/>
            </a:endParaRPr>
          </a:p>
          <a:p>
            <a:pPr marL="343080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Phase1 </a:t>
            </a:r>
            <a:r>
              <a:rPr lang="en-GB" sz="1800" b="1" strike="noStrike" spc="-1">
                <a:solidFill>
                  <a:srgbClr val="0055A0"/>
                </a:solidFill>
                <a:latin typeface="Arial"/>
                <a:ea typeface="DejaVu Sans"/>
              </a:rPr>
              <a:t>completed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29" name="CustomShape 3"/>
          <p:cNvSpPr/>
          <p:nvPr/>
        </p:nvSpPr>
        <p:spPr>
          <a:xfrm rot="12000">
            <a:off x="600480" y="934920"/>
            <a:ext cx="7934760" cy="69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RB.A45:</a:t>
            </a:r>
            <a:endParaRPr lang="en-GB" sz="2200" b="0" strike="noStrike" spc="-1">
              <a:latin typeface="Arial"/>
            </a:endParaRPr>
          </a:p>
          <a:p>
            <a:pPr marL="343080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Phase1 </a:t>
            </a:r>
            <a:r>
              <a:rPr lang="en-GB" sz="1800" b="1" strike="noStrike" spc="-1">
                <a:solidFill>
                  <a:srgbClr val="0055A0"/>
                </a:solidFill>
                <a:latin typeface="Arial"/>
                <a:ea typeface="DejaVu Sans"/>
              </a:rPr>
              <a:t>completed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230" name="CustomShape 4"/>
          <p:cNvSpPr/>
          <p:nvPr/>
        </p:nvSpPr>
        <p:spPr>
          <a:xfrm>
            <a:off x="457200" y="233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Status 13 kA circuits</a:t>
            </a:r>
            <a:endParaRPr lang="en-GB" sz="4000" b="0" strike="noStrike" spc="-1">
              <a:latin typeface="Arial"/>
            </a:endParaRPr>
          </a:p>
        </p:txBody>
      </p:sp>
      <p:sp>
        <p:nvSpPr>
          <p:cNvPr id="231" name="CustomShape 5"/>
          <p:cNvSpPr/>
          <p:nvPr/>
        </p:nvSpPr>
        <p:spPr>
          <a:xfrm>
            <a:off x="588240" y="2774880"/>
            <a:ext cx="8077320" cy="35379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1800">
              <a:lnSpc>
                <a:spcPct val="100000"/>
              </a:lnSpc>
            </a:pPr>
            <a:r>
              <a:rPr lang="en-GB" sz="22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RB.A78:</a:t>
            </a:r>
            <a:endParaRPr lang="en-GB" sz="2200" b="0" strike="noStrike" spc="-1" dirty="0">
              <a:latin typeface="Arial"/>
            </a:endParaRPr>
          </a:p>
          <a:p>
            <a:pPr marL="343080" lvl="2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Phase2</a:t>
            </a: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ongoing</a:t>
            </a:r>
            <a:endParaRPr lang="en-GB" sz="1800" b="0" strike="noStrike" spc="-1" dirty="0">
              <a:latin typeface="Arial"/>
            </a:endParaRPr>
          </a:p>
          <a:p>
            <a:pPr marL="800280" lvl="3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Tests at 2 kA completed</a:t>
            </a:r>
            <a:endParaRPr lang="en-GB" sz="1800" b="0" strike="noStrike" spc="-1" dirty="0">
              <a:latin typeface="Arial"/>
            </a:endParaRPr>
          </a:p>
          <a:p>
            <a:pPr marL="108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Heater firing repeated twice due to failed sequence (EPC confirmed all is OK)</a:t>
            </a:r>
            <a:endParaRPr lang="en-GB" sz="1800" b="0" strike="noStrike" spc="-1" dirty="0">
              <a:latin typeface="Arial"/>
            </a:endParaRPr>
          </a:p>
          <a:p>
            <a:pPr marL="800280" lvl="3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Pending test with FPA in the ramp @2 kA (waiting for snapshots)</a:t>
            </a:r>
            <a:endParaRPr lang="en-GB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 dirty="0">
              <a:latin typeface="Arial"/>
            </a:endParaRPr>
          </a:p>
          <a:p>
            <a:pPr marL="1800">
              <a:lnSpc>
                <a:spcPct val="100000"/>
              </a:lnSpc>
            </a:pPr>
            <a:r>
              <a:rPr lang="en-GB" sz="22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RQD/F:</a:t>
            </a:r>
            <a:endParaRPr lang="en-GB" sz="2200" b="0" strike="noStrike" spc="-1" dirty="0">
              <a:latin typeface="Arial"/>
            </a:endParaRPr>
          </a:p>
          <a:p>
            <a:pPr marL="343080" lvl="2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Phase2</a:t>
            </a: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ongoing</a:t>
            </a:r>
            <a:endParaRPr lang="en-GB" sz="1800" b="0" strike="noStrike" spc="-1" dirty="0">
              <a:latin typeface="Arial"/>
            </a:endParaRPr>
          </a:p>
          <a:p>
            <a:pPr marL="800280" lvl="3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PLI2.f1 repeated from </a:t>
            </a:r>
            <a:r>
              <a:rPr lang="en-GB" sz="18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nQPS</a:t>
            </a:r>
            <a:endParaRPr lang="en-GB" sz="1800" b="0" strike="noStrike" spc="-1" dirty="0">
              <a:latin typeface="Arial"/>
            </a:endParaRPr>
          </a:p>
          <a:p>
            <a:pPr marL="800280" lvl="3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EE @5 kA performed correctly</a:t>
            </a:r>
            <a:endParaRPr lang="en-GB" sz="1800" b="0" strike="noStrike" spc="-1" dirty="0">
              <a:latin typeface="Arial"/>
            </a:endParaRPr>
          </a:p>
          <a:p>
            <a:pPr marL="800280" lvl="3" indent="-339480">
              <a:lnSpc>
                <a:spcPct val="100000"/>
              </a:lnSpc>
              <a:buClr>
                <a:srgbClr val="0055A0"/>
              </a:buClr>
              <a:buFont typeface="Arial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Splice mapping at </a:t>
            </a: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</a:rPr>
              <a:t>6500</a:t>
            </a: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A performed</a:t>
            </a:r>
            <a:endParaRPr lang="en-GB" sz="1800" b="0" strike="noStrike" spc="-1" dirty="0">
              <a:latin typeface="Arial"/>
            </a:endParaRPr>
          </a:p>
        </p:txBody>
      </p:sp>
      <p:sp>
        <p:nvSpPr>
          <p:cNvPr id="232" name="Line 6"/>
          <p:cNvSpPr/>
          <p:nvPr/>
        </p:nvSpPr>
        <p:spPr>
          <a:xfrm>
            <a:off x="139680" y="2657520"/>
            <a:ext cx="8847360" cy="0"/>
          </a:xfrm>
          <a:prstGeom prst="line">
            <a:avLst/>
          </a:prstGeom>
          <a:ln w="7632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901C79-CFFA-C74B-9844-2531C1D9FF8E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3B60E3FD-B413-4E28-85EE-1F1ABFB0F717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6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148320" y="893520"/>
            <a:ext cx="8638560" cy="532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Bef>
                <a:spcPts val="218"/>
              </a:spcBef>
            </a:pPr>
            <a:r>
              <a:rPr lang="en-GB" sz="20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S45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en-GB" sz="2000" b="0" strike="noStrike" spc="-1" dirty="0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Phase1 tests </a:t>
            </a:r>
            <a:r>
              <a:rPr lang="en-GB" sz="20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completed</a:t>
            </a:r>
            <a:endParaRPr lang="en-GB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18"/>
              </a:spcBef>
            </a:pPr>
            <a:r>
              <a:rPr lang="en-GB" sz="20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S78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RQ5: </a:t>
            </a:r>
            <a:r>
              <a:rPr lang="en-GB" sz="20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reached 4360 A after 1 quench (4286 A)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RD2:</a:t>
            </a:r>
            <a:r>
              <a:rPr lang="en-GB" sz="20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 reached 6100 A after 1 quench (5950 A)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RQ4:</a:t>
            </a:r>
            <a:r>
              <a:rPr lang="en-GB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endParaRPr lang="en-GB" sz="2000" b="0" strike="noStrike" spc="-1" dirty="0">
              <a:latin typeface="Arial"/>
            </a:endParaRPr>
          </a:p>
          <a:p>
            <a:pPr marL="864000" lvl="3" indent="-216000">
              <a:lnSpc>
                <a:spcPct val="100000"/>
              </a:lnSpc>
              <a:spcBef>
                <a:spcPts val="21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repeated heater firing following feedback from QPS team</a:t>
            </a:r>
            <a:endParaRPr lang="en-GB" sz="2000" b="0" strike="noStrike" spc="-1" dirty="0">
              <a:latin typeface="Arial"/>
            </a:endParaRPr>
          </a:p>
          <a:p>
            <a:pPr marL="864000" lvl="3" indent="-216000">
              <a:lnSpc>
                <a:spcPct val="100000"/>
              </a:lnSpc>
              <a:spcBef>
                <a:spcPts val="21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u="sng" spc="-1" dirty="0">
                <a:solidFill>
                  <a:srgbClr val="0055A0"/>
                </a:solidFill>
                <a:uFillTx/>
                <a:latin typeface="Arial"/>
                <a:ea typeface="DejaVu Sans"/>
              </a:rPr>
              <a:t>2</a:t>
            </a:r>
            <a:r>
              <a:rPr lang="en-GB" sz="2000" b="0" u="sng" strike="noStrike" spc="-1" dirty="0">
                <a:solidFill>
                  <a:srgbClr val="0055A0"/>
                </a:solidFill>
                <a:uFillTx/>
                <a:latin typeface="Arial"/>
                <a:ea typeface="DejaVu Sans"/>
              </a:rPr>
              <a:t> quenches</a:t>
            </a:r>
            <a:r>
              <a:rPr lang="en-GB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(3541, 3603 A) on the way to 3660 A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RQ6:</a:t>
            </a:r>
            <a:r>
              <a:rPr lang="en-GB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lang="en-GB" sz="2000" b="0" u="sng" strike="noStrike" spc="-1" dirty="0">
                <a:solidFill>
                  <a:srgbClr val="0055A0"/>
                </a:solidFill>
                <a:uFillTx/>
                <a:latin typeface="Arial"/>
                <a:ea typeface="DejaVu Sans"/>
              </a:rPr>
              <a:t>6 quenches</a:t>
            </a:r>
            <a:r>
              <a:rPr lang="en-GB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(3714, 3834, 3935, 3963, 3995, 4020 A) on the way to 4360 A =&gt; MP3 to confirm the additional 3 quenches. Nominal current is required for full performance in operation.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RQ7: </a:t>
            </a:r>
            <a:r>
              <a:rPr lang="en-GB" sz="20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reached 5440 A (NO quench)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RQ8: </a:t>
            </a:r>
            <a:r>
              <a:rPr lang="en-GB" sz="20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reached 5440 A after 1 quench (5204 A)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RQ9: </a:t>
            </a:r>
            <a:r>
              <a:rPr lang="en-GB" sz="20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reached 5440 A (NO quench)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RQ10: </a:t>
            </a:r>
            <a:r>
              <a:rPr lang="en-GB" sz="2000" b="0" strike="noStrike" spc="-1" dirty="0">
                <a:solidFill>
                  <a:srgbClr val="00B050"/>
                </a:solidFill>
                <a:latin typeface="Arial"/>
                <a:ea typeface="DejaVu Sans"/>
              </a:rPr>
              <a:t>reached 5440 A (NO quench)</a:t>
            </a:r>
            <a:endParaRPr lang="en-GB" sz="2000" b="0" strike="noStrike" spc="-1" dirty="0">
              <a:latin typeface="Arial"/>
            </a:endParaRPr>
          </a:p>
          <a:p>
            <a:pPr marL="800280" lvl="1" indent="-340560">
              <a:lnSpc>
                <a:spcPct val="100000"/>
              </a:lnSpc>
              <a:spcBef>
                <a:spcPts val="218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RQX.L8: </a:t>
            </a:r>
            <a:r>
              <a:rPr lang="en-GB" sz="20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all tests performed</a:t>
            </a:r>
            <a:endParaRPr lang="en-GB" sz="2000" b="0" strike="noStrike" spc="-1" dirty="0"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457200" y="233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Status IPQ/IPD/IT circuits</a:t>
            </a:r>
            <a:endParaRPr lang="en-GB" sz="4000" b="0" strike="noStrike" spc="-1">
              <a:latin typeface="Arial"/>
            </a:endParaRPr>
          </a:p>
        </p:txBody>
      </p:sp>
      <p:pic>
        <p:nvPicPr>
          <p:cNvPr id="239" name="Picture 238"/>
          <p:cNvPicPr/>
          <p:nvPr/>
        </p:nvPicPr>
        <p:blipFill>
          <a:blip r:embed="rId3"/>
          <a:stretch/>
        </p:blipFill>
        <p:spPr>
          <a:xfrm>
            <a:off x="5233846" y="252000"/>
            <a:ext cx="3823063" cy="1481006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1C4CD9-2D41-654F-9967-F76411C0C960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C01794C4-058D-407E-86C4-2390E068FBA1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7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41" name="CustomShape 2"/>
          <p:cNvSpPr/>
          <p:nvPr/>
        </p:nvSpPr>
        <p:spPr>
          <a:xfrm>
            <a:off x="242640" y="1062360"/>
            <a:ext cx="8686800" cy="2666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12240">
              <a:lnSpc>
                <a:spcPct val="100000"/>
              </a:lnSpc>
              <a:spcBef>
                <a:spcPts val="1417"/>
              </a:spcBef>
            </a:pP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S45</a:t>
            </a:r>
            <a:endParaRPr lang="en-GB" sz="2200" b="0" strike="noStrike" spc="-1">
              <a:latin typeface="Arial"/>
            </a:endParaRPr>
          </a:p>
          <a:p>
            <a:pPr marL="354240" indent="-339480">
              <a:lnSpc>
                <a:spcPct val="100000"/>
              </a:lnSpc>
              <a:spcBef>
                <a:spcPts val="601"/>
              </a:spcBef>
              <a:buClr>
                <a:srgbClr val="00B0F0"/>
              </a:buClr>
              <a:buFont typeface="Arial"/>
              <a:buChar char="•"/>
            </a:pPr>
            <a:r>
              <a:rPr lang="en-GB" sz="2000" b="1" strike="noStrike" spc="-1">
                <a:solidFill>
                  <a:srgbClr val="0055A0"/>
                </a:solidFill>
                <a:latin typeface="Arial"/>
                <a:ea typeface="DejaVu Sans"/>
              </a:rPr>
              <a:t>ROD.A45B1, ROD.A45B2, ROF.A45B1, RQS.A45B1 -</a:t>
            </a: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 problem with fast abort unsafe</a:t>
            </a:r>
            <a:endParaRPr lang="en-GB" sz="2000" b="0" strike="noStrike" spc="-1">
              <a:latin typeface="Arial"/>
            </a:endParaRPr>
          </a:p>
          <a:p>
            <a:pPr marL="354240" indent="-339480">
              <a:lnSpc>
                <a:spcPct val="100000"/>
              </a:lnSpc>
              <a:spcBef>
                <a:spcPts val="601"/>
              </a:spcBef>
              <a:buClr>
                <a:srgbClr val="00B0F0"/>
              </a:buClr>
              <a:buFont typeface="Arial"/>
              <a:buChar char="•"/>
            </a:pPr>
            <a:r>
              <a:rPr lang="en-GB" sz="2000" b="1" strike="noStrike" spc="-1">
                <a:solidFill>
                  <a:srgbClr val="0055A0"/>
                </a:solidFill>
                <a:latin typeface="Arial"/>
                <a:ea typeface="DejaVu Sans"/>
              </a:rPr>
              <a:t>RU.R4 -</a:t>
            </a: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 QPS intervention I_DCCT (on QPS) too noisy</a:t>
            </a:r>
            <a:endParaRPr lang="en-GB" sz="2000" b="0" strike="noStrike" spc="-1">
              <a:latin typeface="Arial"/>
            </a:endParaRPr>
          </a:p>
          <a:p>
            <a:pPr marL="354240" indent="-339480">
              <a:lnSpc>
                <a:spcPct val="100000"/>
              </a:lnSpc>
              <a:spcBef>
                <a:spcPts val="601"/>
              </a:spcBef>
              <a:buClr>
                <a:srgbClr val="00B0F0"/>
              </a:buClr>
              <a:buFont typeface="Arial"/>
              <a:buChar char="•"/>
            </a:pPr>
            <a:r>
              <a:rPr lang="en-GB" sz="2000" b="1" strike="noStrike" spc="-1">
                <a:solidFill>
                  <a:srgbClr val="0055A0"/>
                </a:solidFill>
                <a:latin typeface="Arial"/>
                <a:ea typeface="DejaVu Sans"/>
              </a:rPr>
              <a:t>RCBXs</a:t>
            </a: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lang="en-GB" sz="2000" b="0" strike="noStrike" spc="-1">
                <a:solidFill>
                  <a:srgbClr val="0055A0"/>
                </a:solidFill>
                <a:latin typeface="Wingdings"/>
                <a:ea typeface="DejaVu Sans"/>
              </a:rPr>
              <a:t></a:t>
            </a: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 see next slide</a:t>
            </a:r>
            <a:endParaRPr lang="en-GB" sz="2000" b="0" strike="noStrike" spc="-1">
              <a:latin typeface="Arial"/>
            </a:endParaRPr>
          </a:p>
          <a:p>
            <a:pPr marL="14040">
              <a:lnSpc>
                <a:spcPct val="100000"/>
              </a:lnSpc>
              <a:spcBef>
                <a:spcPts val="601"/>
              </a:spcBef>
            </a:pP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S78</a:t>
            </a:r>
            <a:endParaRPr lang="en-GB" sz="2200" b="0" strike="noStrike" spc="-1">
              <a:latin typeface="Arial"/>
            </a:endParaRPr>
          </a:p>
          <a:p>
            <a:pPr marL="354240" indent="-339480">
              <a:lnSpc>
                <a:spcPct val="100000"/>
              </a:lnSpc>
              <a:spcBef>
                <a:spcPts val="601"/>
              </a:spcBef>
              <a:buClr>
                <a:srgbClr val="00B0F0"/>
              </a:buClr>
              <a:buFont typeface="Arial"/>
              <a:buChar char="•"/>
            </a:pPr>
            <a:r>
              <a:rPr lang="en-GB" sz="2000" b="1" strike="noStrike" spc="-1">
                <a:solidFill>
                  <a:srgbClr val="0055A0"/>
                </a:solidFill>
                <a:latin typeface="Arial"/>
                <a:ea typeface="DejaVu Sans"/>
              </a:rPr>
              <a:t>RQTL9.R7B1, ROD.A78B2 </a:t>
            </a: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- problem with fast abort unsafe</a:t>
            </a:r>
            <a:endParaRPr lang="en-GB" sz="2000" b="0" strike="noStrike" spc="-1">
              <a:latin typeface="Arial"/>
            </a:endParaRPr>
          </a:p>
        </p:txBody>
      </p:sp>
      <p:sp>
        <p:nvSpPr>
          <p:cNvPr id="242" name="CustomShape 3"/>
          <p:cNvSpPr/>
          <p:nvPr/>
        </p:nvSpPr>
        <p:spPr>
          <a:xfrm>
            <a:off x="457200" y="233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Status 600 A circuits</a:t>
            </a:r>
            <a:endParaRPr lang="en-GB" sz="4000" b="0" strike="noStrike" spc="-1"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F1DF01-A2F4-E441-A280-89D5660D564C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E876728B-B71F-4DC4-A193-06108BE54850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8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457200" y="233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RCBXs.L5</a:t>
            </a:r>
            <a:endParaRPr lang="en-GB" sz="4000" b="0" strike="noStrike" spc="-1">
              <a:latin typeface="Arial"/>
            </a:endParaRPr>
          </a:p>
        </p:txBody>
      </p:sp>
      <p:graphicFrame>
        <p:nvGraphicFramePr>
          <p:cNvPr id="245" name="Table 3"/>
          <p:cNvGraphicFramePr/>
          <p:nvPr/>
        </p:nvGraphicFramePr>
        <p:xfrm>
          <a:off x="307440" y="1387080"/>
          <a:ext cx="8519400" cy="3474720"/>
        </p:xfrm>
        <a:graphic>
          <a:graphicData uri="http://schemas.openxmlformats.org/drawingml/2006/table">
            <a:tbl>
              <a:tblPr/>
              <a:tblGrid>
                <a:gridCol w="1513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3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7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FFFFFF"/>
                          </a:solidFill>
                          <a:latin typeface="Arial"/>
                          <a:ea typeface="DejaVu Sans"/>
                        </a:rPr>
                        <a:t>Circuit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FFFFFF"/>
                          </a:solidFill>
                          <a:latin typeface="Arial"/>
                          <a:ea typeface="DejaVu Sans"/>
                        </a:rPr>
                        <a:t>Quench level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FFFFFF"/>
                          </a:solidFill>
                          <a:latin typeface="Arial"/>
                          <a:ea typeface="DejaVu Sans"/>
                        </a:rPr>
                        <a:t>comment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FFFFFF"/>
                          </a:solidFill>
                          <a:latin typeface="Arial"/>
                          <a:ea typeface="DejaVu Sans"/>
                        </a:rPr>
                        <a:t>Target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9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RCBXH1.L5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321,337,381,423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FF0000"/>
                          </a:solidFill>
                          <a:latin typeface="Arial"/>
                          <a:ea typeface="DejaVu Sans"/>
                        </a:rPr>
                        <a:t>No QPS board B data</a:t>
                      </a:r>
                      <a:endParaRPr lang="en-GB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“both boards are active and work fine”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490+10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RCBXH2.L5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367,450,467,493,496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5 quenches, </a:t>
                      </a:r>
                      <a:r>
                        <a:rPr lang="en-GB" sz="1800" b="1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OK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500+10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RCBXH3.L5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330,375,435,461,468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5 quenches, </a:t>
                      </a:r>
                      <a:r>
                        <a:rPr lang="en-GB" sz="1800" b="1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OK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500+10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RCBXV1.L5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292,437,453,487,490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5 quenches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500+10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RCBXV2.L5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472,348,452,493,495,504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6 quenches (up to 9)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500+10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RCBXV3.L5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1" strike="noStrike" spc="-1">
                          <a:solidFill>
                            <a:srgbClr val="00B050"/>
                          </a:solidFill>
                          <a:latin typeface="Arial"/>
                          <a:ea typeface="DejaVu Sans"/>
                        </a:rPr>
                        <a:t>OK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RQSX3.L5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365,382,518,541,545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5 quenches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550+10</a:t>
                      </a:r>
                      <a:endParaRPr lang="en-GB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46" name="CustomShape 4"/>
          <p:cNvSpPr/>
          <p:nvPr/>
        </p:nvSpPr>
        <p:spPr>
          <a:xfrm>
            <a:off x="2258280" y="5455080"/>
            <a:ext cx="4617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Paused due to missing cryogenic conditions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A0F422-3099-364F-B90F-8A8ACE8EBB70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2D531596-62B6-46FD-9D0C-89636666FCBA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9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457200" y="233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8000" lnSpcReduction="2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Sector 34 + 67</a:t>
            </a:r>
            <a:endParaRPr lang="en-GB" sz="4000" b="0" strike="noStrike" spc="-1"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51160" y="786240"/>
            <a:ext cx="8271360" cy="5427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11880">
              <a:lnSpc>
                <a:spcPct val="100000"/>
              </a:lnSpc>
              <a:spcBef>
                <a:spcPts val="601"/>
              </a:spcBef>
            </a:pPr>
            <a:r>
              <a:rPr lang="en-GB" sz="2500" b="1" strike="noStrike" spc="-1">
                <a:solidFill>
                  <a:srgbClr val="0055A0"/>
                </a:solidFill>
                <a:latin typeface="Arial"/>
                <a:ea typeface="DejaVu Sans"/>
              </a:rPr>
              <a:t>S34</a:t>
            </a:r>
            <a:endParaRPr lang="en-GB" sz="2500" b="0" strike="noStrike" spc="-1">
              <a:latin typeface="Arial"/>
            </a:endParaRPr>
          </a:p>
          <a:p>
            <a:pPr marL="354960" indent="-342360">
              <a:lnSpc>
                <a:spcPct val="100000"/>
              </a:lnSpc>
              <a:spcBef>
                <a:spcPts val="601"/>
              </a:spcBef>
              <a:buClr>
                <a:srgbClr val="00B05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B050"/>
                </a:solidFill>
                <a:latin typeface="Arial"/>
                <a:ea typeface="DejaVu Sans"/>
              </a:rPr>
              <a:t>Standard ElQA tests completed</a:t>
            </a:r>
            <a:endParaRPr lang="en-GB" sz="2000" b="0" strike="noStrike" spc="-1">
              <a:latin typeface="Arial"/>
            </a:endParaRPr>
          </a:p>
          <a:p>
            <a:pPr marL="354960" indent="-34200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B050"/>
                </a:solidFill>
                <a:latin typeface="Arial"/>
                <a:ea typeface="DejaVu Sans"/>
              </a:rPr>
              <a:t>QPS boards exchange completed</a:t>
            </a:r>
            <a:endParaRPr lang="en-GB" sz="2000" b="0" strike="noStrike" spc="-1">
              <a:latin typeface="Arial"/>
            </a:endParaRPr>
          </a:p>
          <a:p>
            <a:pPr marL="354960" indent="-34200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B050"/>
                </a:solidFill>
                <a:latin typeface="Arial"/>
                <a:ea typeface="DejaVu Sans"/>
              </a:rPr>
              <a:t>ElQA on RB lines and DC cable reconnection</a:t>
            </a:r>
            <a:endParaRPr lang="en-GB" sz="2000" b="0" strike="noStrike" spc="-1">
              <a:latin typeface="Arial"/>
            </a:endParaRPr>
          </a:p>
          <a:p>
            <a:pPr marL="354960" indent="-34200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B050"/>
                </a:solidFill>
                <a:latin typeface="Arial"/>
                <a:ea typeface="DejaVu Sans"/>
              </a:rPr>
              <a:t>60 A PCs unlock</a:t>
            </a:r>
            <a:endParaRPr lang="en-GB" sz="2000" b="0" strike="noStrike" spc="-1">
              <a:latin typeface="Arial"/>
            </a:endParaRPr>
          </a:p>
          <a:p>
            <a:pPr marL="354960" indent="-34200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>
                <a:solidFill>
                  <a:srgbClr val="0055A0"/>
                </a:solidFill>
                <a:latin typeface="Arial"/>
                <a:ea typeface="DejaVu Sans"/>
              </a:rPr>
              <a:t>Friday 19</a:t>
            </a:r>
            <a:r>
              <a:rPr lang="en-GB" sz="2000" b="1" strike="noStrike" spc="-1" baseline="30000">
                <a:solidFill>
                  <a:srgbClr val="0055A0"/>
                </a:solidFill>
                <a:latin typeface="Arial"/>
                <a:ea typeface="DejaVu Sans"/>
              </a:rPr>
              <a:t>th</a:t>
            </a: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: UA43/UJ43/UJ33 PC unlock (but 13 kA)</a:t>
            </a:r>
            <a:endParaRPr lang="en-GB" sz="2000" b="0" strike="noStrike" spc="-1">
              <a:latin typeface="Arial"/>
            </a:endParaRPr>
          </a:p>
          <a:p>
            <a:pPr marL="11880">
              <a:lnSpc>
                <a:spcPct val="100000"/>
              </a:lnSpc>
              <a:spcBef>
                <a:spcPts val="601"/>
              </a:spcBef>
            </a:pPr>
            <a:endParaRPr lang="en-GB" sz="2000" b="0" strike="noStrike" spc="-1">
              <a:latin typeface="Arial"/>
            </a:endParaRPr>
          </a:p>
          <a:p>
            <a:pPr marL="354960" indent="-3423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Sector is ready for QPS-IST</a:t>
            </a:r>
            <a:endParaRPr lang="en-GB" sz="2000" b="0" strike="noStrike" spc="-1">
              <a:latin typeface="Arial"/>
            </a:endParaRPr>
          </a:p>
          <a:p>
            <a:pPr marL="812160" lvl="1" indent="-3423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1" strike="noStrike" spc="-1">
                <a:solidFill>
                  <a:srgbClr val="0055A0"/>
                </a:solidFill>
                <a:latin typeface="Arial"/>
                <a:ea typeface="DejaVu Sans"/>
              </a:rPr>
              <a:t>IPQ and 600 A will be released during the day</a:t>
            </a:r>
            <a:endParaRPr lang="en-GB" sz="2000" b="0" strike="noStrike" spc="-1">
              <a:latin typeface="Arial"/>
            </a:endParaRPr>
          </a:p>
          <a:p>
            <a:pPr marL="354960" indent="-3423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Intervention on </a:t>
            </a:r>
            <a:r>
              <a:rPr lang="en-GB" sz="2000" b="1" strike="noStrike" spc="-1">
                <a:solidFill>
                  <a:srgbClr val="0055A0"/>
                </a:solidFill>
                <a:latin typeface="Arial"/>
                <a:ea typeface="DejaVu Sans"/>
              </a:rPr>
              <a:t>cryo compressor in IP4 </a:t>
            </a: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successful, conditions back today</a:t>
            </a:r>
            <a:endParaRPr lang="en-GB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GB" sz="2000" b="0" strike="noStrike" spc="-1">
              <a:latin typeface="Arial"/>
            </a:endParaRPr>
          </a:p>
          <a:p>
            <a:pPr marL="11880">
              <a:lnSpc>
                <a:spcPct val="100000"/>
              </a:lnSpc>
              <a:spcBef>
                <a:spcPts val="601"/>
              </a:spcBef>
            </a:pPr>
            <a:r>
              <a:rPr lang="en-GB" sz="2500" b="1" strike="noStrike" spc="-1">
                <a:solidFill>
                  <a:srgbClr val="0055A0"/>
                </a:solidFill>
                <a:latin typeface="Arial"/>
                <a:ea typeface="DejaVu Sans"/>
              </a:rPr>
              <a:t>S67</a:t>
            </a:r>
            <a:endParaRPr lang="en-GB" sz="2500" b="0" strike="noStrike" spc="-1">
              <a:latin typeface="Arial"/>
            </a:endParaRPr>
          </a:p>
          <a:p>
            <a:pPr marL="354960" indent="-3423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Arial"/>
              <a:buChar char="•"/>
            </a:pPr>
            <a:r>
              <a:rPr lang="en-GB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Fault localized by the ELQA team on Q8L7</a:t>
            </a:r>
            <a:endParaRPr lang="en-GB" sz="2000" b="0" strike="noStrike" spc="-1"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3AFF9B-CBD0-1C4F-B6A8-A2ADABD2981D}"/>
              </a:ext>
            </a:extLst>
          </p:cNvPr>
          <p:cNvSpPr txBox="1"/>
          <p:nvPr/>
        </p:nvSpPr>
        <p:spPr>
          <a:xfrm>
            <a:off x="2656692" y="6427080"/>
            <a:ext cx="436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Courtesy of M. Solfaroli &amp; A. Apollonio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73931</TotalTime>
  <Words>549</Words>
  <Application>Microsoft Macintosh PowerPoint</Application>
  <PresentationFormat>On-screen Show (4:3)</PresentationFormat>
  <Paragraphs>107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Giulia Papotti</dc:creator>
  <dc:description/>
  <cp:lastModifiedBy>Bernardo Bordini</cp:lastModifiedBy>
  <cp:revision>1928</cp:revision>
  <dcterms:created xsi:type="dcterms:W3CDTF">2013-08-27T13:15:14Z</dcterms:created>
  <dcterms:modified xsi:type="dcterms:W3CDTF">2021-02-19T10:05:53Z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17</vt:i4>
  </property>
</Properties>
</file>