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handoutMasterIdLst>
    <p:handoutMasterId r:id="rId30"/>
  </p:handoutMasterIdLst>
  <p:sldIdLst>
    <p:sldId id="268" r:id="rId2"/>
    <p:sldId id="279" r:id="rId3"/>
    <p:sldId id="280" r:id="rId4"/>
    <p:sldId id="281" r:id="rId5"/>
    <p:sldId id="800" r:id="rId6"/>
    <p:sldId id="801" r:id="rId7"/>
    <p:sldId id="283" r:id="rId8"/>
    <p:sldId id="803" r:id="rId9"/>
    <p:sldId id="802" r:id="rId10"/>
    <p:sldId id="284" r:id="rId11"/>
    <p:sldId id="256" r:id="rId12"/>
    <p:sldId id="258" r:id="rId13"/>
    <p:sldId id="261" r:id="rId14"/>
    <p:sldId id="276" r:id="rId15"/>
    <p:sldId id="278" r:id="rId16"/>
    <p:sldId id="257" r:id="rId17"/>
    <p:sldId id="274" r:id="rId18"/>
    <p:sldId id="798" r:id="rId19"/>
    <p:sldId id="294" r:id="rId20"/>
    <p:sldId id="267" r:id="rId21"/>
    <p:sldId id="270" r:id="rId22"/>
    <p:sldId id="259" r:id="rId23"/>
    <p:sldId id="260" r:id="rId24"/>
    <p:sldId id="262" r:id="rId25"/>
    <p:sldId id="263" r:id="rId26"/>
    <p:sldId id="264" r:id="rId27"/>
    <p:sldId id="79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2" autoAdjust="0"/>
    <p:restoredTop sz="90647" autoAdjust="0"/>
  </p:normalViewPr>
  <p:slideViewPr>
    <p:cSldViewPr snapToGrid="0">
      <p:cViewPr varScale="1">
        <p:scale>
          <a:sx n="100" d="100"/>
          <a:sy n="100" d="100"/>
        </p:scale>
        <p:origin x="82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1252D-A143-4A11-A05E-5E728A9EA5D9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845EF-F0AD-49E2-ACC2-8E45A05F1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6135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383EF-8123-44C9-9584-E9885196BE4C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A9089-D97C-48A0-B284-F9B572A40E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388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81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757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300CHF/kg deposited</a:t>
            </a:r>
          </a:p>
        </p:txBody>
      </p:sp>
    </p:spTree>
    <p:extLst>
      <p:ext uri="{BB962C8B-B14F-4D97-AF65-F5344CB8AC3E}">
        <p14:creationId xmlns:p14="http://schemas.microsoft.com/office/powerpoint/2010/main" val="343033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P0 ~30 – 50 bars</a:t>
            </a:r>
          </a:p>
          <a:p>
            <a:r>
              <a:rPr lang="fr-CH" dirty="0"/>
              <a:t>T0 : 300 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319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Adiabatic</a:t>
            </a:r>
            <a:r>
              <a:rPr lang="fr-CH" dirty="0"/>
              <a:t> </a:t>
            </a:r>
            <a:r>
              <a:rPr lang="fr-CH" dirty="0" err="1"/>
              <a:t>shear</a:t>
            </a:r>
            <a:r>
              <a:rPr lang="fr-CH" dirty="0"/>
              <a:t> </a:t>
            </a:r>
            <a:r>
              <a:rPr lang="fr-CH"/>
              <a:t>instability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87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35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747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35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8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4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99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33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1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9456" y="836712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9456" y="1556792"/>
            <a:ext cx="5386917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72065" y="836712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72065" y="1556792"/>
            <a:ext cx="5389033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445" y="1"/>
            <a:ext cx="10081120" cy="7647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0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57575" y="6438105"/>
            <a:ext cx="339929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837474" y="6618644"/>
            <a:ext cx="2878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C. Garion, CLIC-VSC meeting, 25</a:t>
            </a:r>
            <a:r>
              <a:rPr lang="en-GB" sz="800" baseline="30000" dirty="0">
                <a:solidFill>
                  <a:schemeClr val="bg1"/>
                </a:solidFill>
              </a:rPr>
              <a:t>th</a:t>
            </a:r>
            <a:r>
              <a:rPr lang="en-GB" sz="800" dirty="0">
                <a:solidFill>
                  <a:schemeClr val="bg1"/>
                </a:solidFill>
              </a:rPr>
              <a:t> February 2021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1405420" y="6649421"/>
            <a:ext cx="7865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0123171-5415-4DE8-BC5A-D8511C4C49A1}" type="slidenum">
              <a:rPr lang="en-GB" sz="800" smtClean="0">
                <a:solidFill>
                  <a:schemeClr val="bg1"/>
                </a:solidFill>
              </a:rPr>
              <a:pPr algn="r"/>
              <a:t>‹#›</a:t>
            </a:fld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88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emf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microsoft.com/office/2007/relationships/media" Target="../media/media2.mp4"/><Relationship Id="rId7" Type="http://schemas.openxmlformats.org/officeDocument/2006/relationships/image" Target="../media/image48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47.jpeg"/><Relationship Id="rId11" Type="http://schemas.openxmlformats.org/officeDocument/2006/relationships/image" Target="../media/image52.tif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51.png"/><Relationship Id="rId4" Type="http://schemas.openxmlformats.org/officeDocument/2006/relationships/video" Target="../media/media2.mp4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.png"/><Relationship Id="rId5" Type="http://schemas.openxmlformats.org/officeDocument/2006/relationships/image" Target="../media/image8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tiff"/><Relationship Id="rId3" Type="http://schemas.openxmlformats.org/officeDocument/2006/relationships/image" Target="../media/image30.jpeg"/><Relationship Id="rId7" Type="http://schemas.openxmlformats.org/officeDocument/2006/relationships/image" Target="../media/image68.tif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tiff"/><Relationship Id="rId5" Type="http://schemas.microsoft.com/office/2007/relationships/hdphoto" Target="../media/hdphoto1.wdp"/><Relationship Id="rId4" Type="http://schemas.openxmlformats.org/officeDocument/2006/relationships/image" Target="../media/image66.png"/><Relationship Id="rId9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435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D359D1C7-6259-4DE8-9FAB-0E9078F4E9F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71408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Deformable RF (DRF) bridge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644939-10C5-421F-ADCA-1E4B24D46E12}"/>
              </a:ext>
            </a:extLst>
          </p:cNvPr>
          <p:cNvSpPr txBox="1"/>
          <p:nvPr/>
        </p:nvSpPr>
        <p:spPr>
          <a:xfrm>
            <a:off x="1002083" y="1692316"/>
            <a:ext cx="101711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a concept proposed for CLIC, the deformable RF fingers, offering a high robustness, will be widely used for the HL-LHC: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Inner triplet interconnection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LSS for large transversal offset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crab cavities</a:t>
            </a:r>
          </a:p>
        </p:txBody>
      </p:sp>
    </p:spTree>
    <p:extLst>
      <p:ext uri="{BB962C8B-B14F-4D97-AF65-F5344CB8AC3E}">
        <p14:creationId xmlns:p14="http://schemas.microsoft.com/office/powerpoint/2010/main" val="1848895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2171" y="67516"/>
            <a:ext cx="6874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Cold Spray Additive Manufacturing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371F0A-F15B-4CF6-BB63-37600BF8E06D}"/>
              </a:ext>
            </a:extLst>
          </p:cNvPr>
          <p:cNvSpPr txBox="1"/>
          <p:nvPr/>
        </p:nvSpPr>
        <p:spPr>
          <a:xfrm>
            <a:off x="3061028" y="1930222"/>
            <a:ext cx="609721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Cold spray technology: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Principle &amp; advantage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Possible applications in accelerators: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Functional</a:t>
            </a:r>
            <a:r>
              <a:rPr lang="fr-CH" dirty="0"/>
              <a:t> </a:t>
            </a:r>
            <a:r>
              <a:rPr lang="fr-CH" dirty="0" err="1"/>
              <a:t>coating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Additive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Applications of cold spray to UHV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Thermal outgassing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Leak tightness</a:t>
            </a:r>
          </a:p>
        </p:txBody>
      </p:sp>
    </p:spTree>
    <p:extLst>
      <p:ext uri="{BB962C8B-B14F-4D97-AF65-F5344CB8AC3E}">
        <p14:creationId xmlns:p14="http://schemas.microsoft.com/office/powerpoint/2010/main" val="1365485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607116" y="1504897"/>
            <a:ext cx="3684761" cy="12188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80572" y="605801"/>
            <a:ext cx="9947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gas dynamic cold spray coating is based on the projection of solid powder at high velocity.</a:t>
            </a:r>
          </a:p>
        </p:txBody>
      </p:sp>
      <p:sp>
        <p:nvSpPr>
          <p:cNvPr id="4" name="Round Same Side Corner Rectangle 3"/>
          <p:cNvSpPr/>
          <p:nvPr/>
        </p:nvSpPr>
        <p:spPr>
          <a:xfrm>
            <a:off x="1799166" y="2531533"/>
            <a:ext cx="550334" cy="2133600"/>
          </a:xfrm>
          <a:prstGeom prst="round2SameRect">
            <a:avLst>
              <a:gd name="adj1" fmla="val 30513"/>
              <a:gd name="adj2" fmla="val 0"/>
            </a:avLst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Compressed gas</a:t>
            </a:r>
          </a:p>
        </p:txBody>
      </p:sp>
      <p:sp>
        <p:nvSpPr>
          <p:cNvPr id="5" name="Round Same Side Corner Rectangle 4"/>
          <p:cNvSpPr/>
          <p:nvPr/>
        </p:nvSpPr>
        <p:spPr>
          <a:xfrm>
            <a:off x="1945216" y="2209801"/>
            <a:ext cx="258234" cy="321732"/>
          </a:xfrm>
          <a:prstGeom prst="round2SameRect">
            <a:avLst>
              <a:gd name="adj1" fmla="val 33791"/>
              <a:gd name="adj2" fmla="val 0"/>
            </a:avLst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886200" y="3937000"/>
            <a:ext cx="560724" cy="1364574"/>
          </a:xfrm>
          <a:prstGeom prst="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Powder feeder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4106333" y="2299319"/>
            <a:ext cx="1007534" cy="338666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2443174" y="1779434"/>
            <a:ext cx="262466" cy="262467"/>
            <a:chOff x="897467" y="2032000"/>
            <a:chExt cx="262466" cy="262467"/>
          </a:xfrm>
        </p:grpSpPr>
        <p:sp>
          <p:nvSpPr>
            <p:cNvPr id="8" name="Oval 7"/>
            <p:cNvSpPr/>
            <p:nvPr/>
          </p:nvSpPr>
          <p:spPr>
            <a:xfrm>
              <a:off x="897467" y="2032000"/>
              <a:ext cx="262466" cy="262467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74700" y="2109233"/>
              <a:ext cx="108000" cy="108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rapezoid 18"/>
          <p:cNvSpPr/>
          <p:nvPr/>
        </p:nvSpPr>
        <p:spPr>
          <a:xfrm rot="5400000">
            <a:off x="5979311" y="1640148"/>
            <a:ext cx="841972" cy="940805"/>
          </a:xfrm>
          <a:prstGeom prst="trapezoid">
            <a:avLst/>
          </a:prstGeom>
          <a:gradFill>
            <a:gsLst>
              <a:gs pos="0">
                <a:srgbClr val="FF0064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/>
          <p:nvPr/>
        </p:nvSpPr>
        <p:spPr>
          <a:xfrm rot="16200000">
            <a:off x="7660301" y="899961"/>
            <a:ext cx="841972" cy="2421172"/>
          </a:xfrm>
          <a:prstGeom prst="trapezoid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607116" y="1689563"/>
            <a:ext cx="322781" cy="841973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5" idx="3"/>
          </p:cNvCxnSpPr>
          <p:nvPr/>
        </p:nvCxnSpPr>
        <p:spPr>
          <a:xfrm flipV="1">
            <a:off x="2074333" y="2073499"/>
            <a:ext cx="0" cy="136302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074336" y="2109457"/>
            <a:ext cx="1165925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4"/>
          </p:cNvCxnSpPr>
          <p:nvPr/>
        </p:nvCxnSpPr>
        <p:spPr>
          <a:xfrm>
            <a:off x="2574410" y="2041901"/>
            <a:ext cx="509" cy="6755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106333" y="2109457"/>
            <a:ext cx="1007534" cy="0"/>
          </a:xfrm>
          <a:prstGeom prst="line">
            <a:avLst/>
          </a:prstGeom>
          <a:ln w="63500">
            <a:gradFill flip="none" rotWithShape="1">
              <a:gsLst>
                <a:gs pos="0">
                  <a:schemeClr val="tx2"/>
                </a:gs>
                <a:gs pos="100000">
                  <a:srgbClr val="FF0064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22" idx="1"/>
          </p:cNvCxnSpPr>
          <p:nvPr/>
        </p:nvCxnSpPr>
        <p:spPr>
          <a:xfrm>
            <a:off x="5113867" y="2109458"/>
            <a:ext cx="493246" cy="4862"/>
          </a:xfrm>
          <a:prstGeom prst="line">
            <a:avLst/>
          </a:prstGeom>
          <a:ln w="63500">
            <a:solidFill>
              <a:srgbClr val="FF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247295" y="2109457"/>
            <a:ext cx="859041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6" idx="0"/>
          </p:cNvCxnSpPr>
          <p:nvPr/>
        </p:nvCxnSpPr>
        <p:spPr>
          <a:xfrm rot="16200000" flipH="1">
            <a:off x="2789638" y="2560076"/>
            <a:ext cx="1827544" cy="926304"/>
          </a:xfrm>
          <a:prstGeom prst="bentConnector3">
            <a:avLst>
              <a:gd name="adj1" fmla="val 50000"/>
            </a:avLst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" idx="2"/>
          </p:cNvCxnSpPr>
          <p:nvPr/>
        </p:nvCxnSpPr>
        <p:spPr>
          <a:xfrm rot="5400000" flipH="1" flipV="1">
            <a:off x="3332297" y="3301385"/>
            <a:ext cx="2834456" cy="1165927"/>
          </a:xfrm>
          <a:prstGeom prst="bentConnector3">
            <a:avLst>
              <a:gd name="adj1" fmla="val -8065"/>
            </a:avLst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Lightning Bolt 48"/>
          <p:cNvSpPr/>
          <p:nvPr/>
        </p:nvSpPr>
        <p:spPr>
          <a:xfrm>
            <a:off x="4125144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Lightning Bolt 49"/>
          <p:cNvSpPr/>
          <p:nvPr/>
        </p:nvSpPr>
        <p:spPr>
          <a:xfrm>
            <a:off x="4232405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Lightning Bolt 50"/>
          <p:cNvSpPr/>
          <p:nvPr/>
        </p:nvSpPr>
        <p:spPr>
          <a:xfrm>
            <a:off x="4339666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Lightning Bolt 51"/>
          <p:cNvSpPr/>
          <p:nvPr/>
        </p:nvSpPr>
        <p:spPr>
          <a:xfrm>
            <a:off x="4446927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Lightning Bolt 52"/>
          <p:cNvSpPr/>
          <p:nvPr/>
        </p:nvSpPr>
        <p:spPr>
          <a:xfrm>
            <a:off x="4554188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Lightning Bolt 53"/>
          <p:cNvSpPr/>
          <p:nvPr/>
        </p:nvSpPr>
        <p:spPr>
          <a:xfrm>
            <a:off x="4661449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Lightning Bolt 54"/>
          <p:cNvSpPr/>
          <p:nvPr/>
        </p:nvSpPr>
        <p:spPr>
          <a:xfrm>
            <a:off x="4768710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Lightning Bolt 55"/>
          <p:cNvSpPr/>
          <p:nvPr/>
        </p:nvSpPr>
        <p:spPr>
          <a:xfrm>
            <a:off x="4875971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Lightning Bolt 56"/>
          <p:cNvSpPr/>
          <p:nvPr/>
        </p:nvSpPr>
        <p:spPr>
          <a:xfrm>
            <a:off x="4983233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3886200" y="5000020"/>
            <a:ext cx="560724" cy="301557"/>
          </a:xfrm>
          <a:prstGeom prst="rect">
            <a:avLst/>
          </a:prstGeom>
          <a:pattFill prst="sphere">
            <a:fgClr>
              <a:schemeClr val="accent6">
                <a:lumMod val="5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0232264" y="1031135"/>
            <a:ext cx="295889" cy="25291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Substrate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238420" y="1494484"/>
            <a:ext cx="242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De Laval Nozzle</a:t>
            </a:r>
          </a:p>
        </p:txBody>
      </p:sp>
      <p:sp>
        <p:nvSpPr>
          <p:cNvPr id="68" name="Oval 67"/>
          <p:cNvSpPr/>
          <p:nvPr/>
        </p:nvSpPr>
        <p:spPr>
          <a:xfrm>
            <a:off x="4145411" y="5322164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5321475" y="2370667"/>
            <a:ext cx="381519" cy="110726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4145411" y="5289712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4166561" y="5289712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5779301" y="2334667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5748900" y="2349727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10196261" y="212364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Oval 79"/>
          <p:cNvSpPr/>
          <p:nvPr/>
        </p:nvSpPr>
        <p:spPr>
          <a:xfrm>
            <a:off x="10196261" y="2160361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Oval 80"/>
          <p:cNvSpPr/>
          <p:nvPr/>
        </p:nvSpPr>
        <p:spPr>
          <a:xfrm>
            <a:off x="10196261" y="207588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Oval 81"/>
          <p:cNvSpPr/>
          <p:nvPr/>
        </p:nvSpPr>
        <p:spPr>
          <a:xfrm>
            <a:off x="10196261" y="203749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Oval 82"/>
          <p:cNvSpPr/>
          <p:nvPr/>
        </p:nvSpPr>
        <p:spPr>
          <a:xfrm>
            <a:off x="10160261" y="2062091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Oval 83"/>
          <p:cNvSpPr/>
          <p:nvPr/>
        </p:nvSpPr>
        <p:spPr>
          <a:xfrm>
            <a:off x="10160261" y="212081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Rectangle 84"/>
          <p:cNvSpPr/>
          <p:nvPr/>
        </p:nvSpPr>
        <p:spPr>
          <a:xfrm>
            <a:off x="5723806" y="2151225"/>
            <a:ext cx="205090" cy="342056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0" y="53379"/>
            <a:ext cx="12155998" cy="566388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Principle of Cold Spray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607113" y="4021987"/>
            <a:ext cx="62365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A compressed gas is heated before entering in a </a:t>
            </a:r>
            <a:r>
              <a:rPr lang="en-GB" sz="1600" dirty="0" err="1"/>
              <a:t>DeLaval</a:t>
            </a:r>
            <a:r>
              <a:rPr lang="en-GB" sz="1600" dirty="0"/>
              <a:t> Nozzle.</a:t>
            </a:r>
          </a:p>
          <a:p>
            <a:pPr marL="342900" indent="-342900">
              <a:buAutoNum type="arabicPeriod"/>
            </a:pPr>
            <a:r>
              <a:rPr lang="en-GB" sz="1600" dirty="0"/>
              <a:t>The gas is accelerated in the nozzle.</a:t>
            </a:r>
          </a:p>
          <a:p>
            <a:pPr marL="342900" indent="-342900">
              <a:buAutoNum type="arabicPeriod"/>
            </a:pPr>
            <a:r>
              <a:rPr lang="en-GB" sz="1600" dirty="0"/>
              <a:t>Powder is injected in the gas stream and accelerated as well.</a:t>
            </a:r>
          </a:p>
          <a:p>
            <a:pPr marL="342900" indent="-342900">
              <a:buAutoNum type="arabicPeriod"/>
            </a:pPr>
            <a:r>
              <a:rPr lang="en-GB" sz="1600" dirty="0"/>
              <a:t>The powder reaches velocity up to 1200 m/s.</a:t>
            </a:r>
          </a:p>
          <a:p>
            <a:pPr marL="342900" indent="-342900">
              <a:buAutoNum type="arabicPeriod"/>
            </a:pPr>
            <a:r>
              <a:rPr lang="en-GB" sz="1600" dirty="0"/>
              <a:t>The powder is plastically deformed and the coating is building up.</a:t>
            </a:r>
          </a:p>
        </p:txBody>
      </p:sp>
      <p:sp>
        <p:nvSpPr>
          <p:cNvPr id="58" name="Oval 57"/>
          <p:cNvSpPr/>
          <p:nvPr/>
        </p:nvSpPr>
        <p:spPr>
          <a:xfrm>
            <a:off x="4155408" y="5289725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4145411" y="529386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94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0.00093 C -0.00121 0.00856 -0.00139 0.01782 -0.00139 0.02708 C 0.04723 0.0287 0.07882 0.02592 0.12743 0.02754 C 0.12795 0.01597 0.12726 -0.36273 0.12691 -0.41829 C 0.17552 -0.43426 0.15556 -0.42847 0.17552 -0.43588 " pathEditMode="fixed" rAng="0" ptsTypes="AAAAA">
                                      <p:cBhvr>
                                        <p:cTn id="6" dur="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9" y="-20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7 -0.00162 C 0.00018 0.00949 0.00087 0.02084 0.00156 0.03218 L 0.12656 0.0301 C 0.12656 0.0176 0.12899 -0.35694 0.12899 -0.41157 C 0.14497 -0.41759 0.16163 -0.4206 0.17761 -0.42639 " pathEditMode="fixed" rAng="0" ptsTypes="AAAAA">
                                      <p:cBhvr>
                                        <p:cTn id="8" dur="9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1956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88889E-6 -3.7037E-7 C -0.00105 0.00556 -0.0007 0.01968 -0.0007 0.03033 L 0.12708 0.03009 C 0.12708 0.01759 0.12552 -0.35648 0.12552 -0.40949 C 0.17274 -0.42662 0.14479 -0.41991 0.17257 -0.42662 " pathEditMode="fixed" rAng="0" ptsTypes="AAAAA">
                                      <p:cBhvr>
                                        <p:cTn id="10" dur="9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4" y="-198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10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5.55556E-7 -3.7037E-7 C 0.00035 0.01111 0.00104 0.02245 0.00174 0.0338 L 0.12674 0.03171 C 0.12674 0.01921 0.12917 -0.35532 0.12917 -0.40995 C 0.14514 -0.41597 0.16181 -0.41898 0.17778 -0.42477 " pathEditMode="fixed" rAng="0" ptsTypes="AAAAA">
                                      <p:cBhvr>
                                        <p:cTn id="12" dur="9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1956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10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2.5E-6 4.44444E-6 C 0.00035 0.01111 0.00104 0.02245 0.00174 0.03379 L 0.12674 0.03171 C 0.12674 0.01921 0.12917 -0.35533 0.12917 -0.40996 C 0.14514 -0.41598 0.16181 -0.41899 0.17778 -0.42477 " pathEditMode="fixed" rAng="0" ptsTypes="AAAAA">
                                      <p:cBhvr>
                                        <p:cTn id="14" dur="9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1956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0.00191 -0.00024 C 0.04323 -0.01112 0.03629 -0.02408 0.11702 -0.02987 C 0.19792 -0.03542 0.36649 -0.0338 0.48316 -0.03426 " pathEditMode="relative" rAng="0" ptsTypes="AAA">
                                      <p:cBhvr>
                                        <p:cTn id="16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53" y="-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2" grpId="0" animBg="1"/>
      <p:bldP spid="73" grpId="0" animBg="1"/>
      <p:bldP spid="74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58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59033"/>
            <a:ext cx="7924799" cy="49421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Cold Spray Advantages and Limitations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88923" y="1206151"/>
            <a:ext cx="77623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powder melting.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No phase change.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No grain growth.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Low heating of the substrate.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Powder mixture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Compressive residual stress (fatigue life increase).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Nozzle geometry can be tuned for a given jet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Thick coating.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deposition rate. Typically: efficiency ~ 70%,  rate O(10 kg/hr).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8920" y="4869432"/>
            <a:ext cx="5460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One constituent has to be ductile.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Accessibility to the surface to be coated.</a:t>
            </a:r>
          </a:p>
        </p:txBody>
      </p:sp>
    </p:spTree>
    <p:extLst>
      <p:ext uri="{BB962C8B-B14F-4D97-AF65-F5344CB8AC3E}">
        <p14:creationId xmlns:p14="http://schemas.microsoft.com/office/powerpoint/2010/main" val="129091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1547"/>
            <a:ext cx="12192000" cy="537808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Possible Applications in Accelerators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7463" y="1057425"/>
            <a:ext cx="591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Functional coating: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5078" t="17836" b="17295"/>
          <a:stretch/>
        </p:blipFill>
        <p:spPr>
          <a:xfrm>
            <a:off x="3635341" y="4644517"/>
            <a:ext cx="8556659" cy="12336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81339" y="3659138"/>
            <a:ext cx="87947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Electrode: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Measurement of electrons for the FCC-</a:t>
            </a:r>
            <a:r>
              <a:rPr lang="en-GB" sz="1600" dirty="0" err="1"/>
              <a:t>hh</a:t>
            </a:r>
            <a:r>
              <a:rPr lang="en-GB" sz="1600" dirty="0"/>
              <a:t> beam screen prototype experiment at KARA.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Clearing electrode (optimisation of ceramic layer required for non-baked system).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89026" y="5902897"/>
            <a:ext cx="697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Copper and aluminium cold spray coating on ceramic insulated copper coated stainless steel sheet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7" b="47280"/>
          <a:stretch/>
        </p:blipFill>
        <p:spPr>
          <a:xfrm>
            <a:off x="557463" y="3182788"/>
            <a:ext cx="10633100" cy="3378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6" b="11068"/>
          <a:stretch/>
        </p:blipFill>
        <p:spPr>
          <a:xfrm>
            <a:off x="6942013" y="1358679"/>
            <a:ext cx="2754911" cy="169192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81339" y="1426757"/>
            <a:ext cx="46232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Heat transfer: </a:t>
            </a:r>
          </a:p>
          <a:p>
            <a:r>
              <a:rPr lang="en-GB" sz="1600" dirty="0"/>
              <a:t>Copper trips on FCC-</a:t>
            </a:r>
            <a:r>
              <a:rPr lang="en-GB" sz="1600" dirty="0" err="1"/>
              <a:t>hh</a:t>
            </a:r>
            <a:r>
              <a:rPr lang="en-GB" sz="1600" dirty="0"/>
              <a:t> beam screen prototype.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25818" r="24816" b="35199"/>
          <a:stretch/>
        </p:blipFill>
        <p:spPr>
          <a:xfrm>
            <a:off x="263937" y="4520912"/>
            <a:ext cx="3253294" cy="1332616"/>
          </a:xfrm>
          <a:prstGeom prst="rect">
            <a:avLst/>
          </a:prstGeom>
          <a:ln w="3492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12241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46" y="1593597"/>
            <a:ext cx="2561744" cy="1921308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/>
          </p:cNvCxnSpPr>
          <p:nvPr/>
        </p:nvCxnSpPr>
        <p:spPr>
          <a:xfrm flipH="1">
            <a:off x="2755237" y="2180672"/>
            <a:ext cx="732000" cy="1751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487233" y="2068121"/>
            <a:ext cx="1030320" cy="225096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Titanium heating track</a:t>
            </a:r>
            <a:endParaRPr lang="en-US" sz="1200" dirty="0"/>
          </a:p>
        </p:txBody>
      </p:sp>
      <p:cxnSp>
        <p:nvCxnSpPr>
          <p:cNvPr id="11" name="Straight Arrow Connector 10"/>
          <p:cNvCxnSpPr>
            <a:cxnSpLocks/>
            <a:stCxn id="12" idx="1"/>
          </p:cNvCxnSpPr>
          <p:nvPr/>
        </p:nvCxnSpPr>
        <p:spPr>
          <a:xfrm flipH="1">
            <a:off x="2996911" y="3243869"/>
            <a:ext cx="436886" cy="1705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433797" y="3073297"/>
            <a:ext cx="856070" cy="341144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Copper plate</a:t>
            </a:r>
            <a:endParaRPr lang="en-US" sz="1200" dirty="0"/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2996909" y="2823153"/>
            <a:ext cx="705798" cy="1914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487233" y="2568442"/>
            <a:ext cx="1205446" cy="341144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Ceramic insulation layer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19121" y="3533979"/>
            <a:ext cx="350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Copper plate with plasma sprayed ceramic and 0.2 mm thick cold sprayed titanium heating track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556" y="940742"/>
            <a:ext cx="5032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Permanent, radiation hard, heating element for bake out in or outside vacuum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77" y="4019643"/>
            <a:ext cx="2929649" cy="179402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63700" y="5798597"/>
            <a:ext cx="3100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Measurement of the temperature field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34727"/>
            <a:ext cx="12192000" cy="532307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Possible Applications in Accelerators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9122" y="479077"/>
            <a:ext cx="222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Functional coating: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2CD1D6-A442-4941-8B80-5DC03103431A}"/>
              </a:ext>
            </a:extLst>
          </p:cNvPr>
          <p:cNvSpPr txBox="1"/>
          <p:nvPr/>
        </p:nvSpPr>
        <p:spPr>
          <a:xfrm>
            <a:off x="6224160" y="940742"/>
            <a:ext cx="3749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Metallization of polymer/composite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F62D3E-5193-4AFD-A67D-22784F48A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496" y="1497293"/>
            <a:ext cx="4518976" cy="21971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C704C31-6B45-43CE-9810-3B242E04503B}"/>
              </a:ext>
            </a:extLst>
          </p:cNvPr>
          <p:cNvSpPr txBox="1"/>
          <p:nvPr/>
        </p:nvSpPr>
        <p:spPr>
          <a:xfrm>
            <a:off x="6884496" y="3718645"/>
            <a:ext cx="45189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D. Giraud, Etude des composantes mécanique et métallurgique dans la liaison revêtement-substrat par projection dynamique pas gaz froid pour les systèmes aluminium/Polyamide6,6 et titane/TA6V, Mines </a:t>
            </a:r>
            <a:r>
              <a:rPr lang="fr-FR" sz="1000" dirty="0" err="1"/>
              <a:t>ParisTech</a:t>
            </a:r>
            <a:r>
              <a:rPr lang="fr-FR" sz="1000" dirty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927978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413" y="769025"/>
            <a:ext cx="2293041" cy="17197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284" y="1025180"/>
            <a:ext cx="68273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Additive manufacturing </a:t>
            </a:r>
            <a:r>
              <a:rPr lang="en-GB" dirty="0"/>
              <a:t>for:</a:t>
            </a:r>
          </a:p>
          <a:p>
            <a:pPr marL="285750" indent="-285750">
              <a:buFontTx/>
              <a:buChar char="-"/>
            </a:pPr>
            <a:r>
              <a:rPr lang="en-GB" dirty="0"/>
              <a:t>Joining of dissimilar materials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feature</a:t>
            </a:r>
          </a:p>
          <a:p>
            <a:pPr marL="285750" indent="-285750">
              <a:buFontTx/>
              <a:buChar char="-"/>
            </a:pPr>
            <a:r>
              <a:rPr lang="en-GB" dirty="0"/>
              <a:t>Repair</a:t>
            </a:r>
          </a:p>
          <a:p>
            <a:pPr marL="285750" indent="-285750">
              <a:buFontTx/>
              <a:buChar char="-"/>
            </a:pPr>
            <a:r>
              <a:rPr lang="en-GB" dirty="0"/>
              <a:t>Local reinforcement of thin walled structure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materials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27410" y="2488806"/>
            <a:ext cx="2421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Titanium on glassy carbon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94007"/>
            <a:ext cx="12192000" cy="48625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New Manufacturing Process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00" y="3158320"/>
            <a:ext cx="5057775" cy="16765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56741" y="4834917"/>
            <a:ext cx="38419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262626"/>
                </a:solidFill>
              </a:rPr>
              <a:t>J. </a:t>
            </a:r>
            <a:r>
              <a:rPr lang="en-GB" sz="1000" dirty="0" err="1">
                <a:solidFill>
                  <a:srgbClr val="262626"/>
                </a:solidFill>
              </a:rPr>
              <a:t>Villafuerte</a:t>
            </a:r>
            <a:r>
              <a:rPr lang="en-GB" sz="1000" dirty="0">
                <a:solidFill>
                  <a:srgbClr val="262626"/>
                </a:solidFill>
              </a:rPr>
              <a:t>, ADVANCED MATERIALS &amp; PROCESSES, 2014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950" y="3984113"/>
            <a:ext cx="2235025" cy="185219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625480" y="5023675"/>
            <a:ext cx="597771" cy="38010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187586" y="5749969"/>
            <a:ext cx="242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FCC-</a:t>
            </a:r>
            <a:r>
              <a:rPr lang="en-GB" sz="1200" dirty="0" err="1"/>
              <a:t>ee</a:t>
            </a:r>
            <a:r>
              <a:rPr lang="en-GB" sz="1200" dirty="0"/>
              <a:t> quadrupole chamber with BPM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1006DC-32B8-45A5-A59C-13AE78EA1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1691" y="2579460"/>
            <a:ext cx="2235025" cy="305028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9483D0E-7616-427D-A01D-8EEFD21C2E36}"/>
              </a:ext>
            </a:extLst>
          </p:cNvPr>
          <p:cNvSpPr/>
          <p:nvPr/>
        </p:nvSpPr>
        <p:spPr>
          <a:xfrm>
            <a:off x="8458522" y="5629745"/>
            <a:ext cx="39994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latin typeface="Arial" panose="020B0604020202020204" pitchFamily="34" charset="0"/>
              </a:rPr>
              <a:t>Shuo</a:t>
            </a:r>
            <a:r>
              <a:rPr lang="en-GB" sz="1000" dirty="0">
                <a:latin typeface="Arial" panose="020B0604020202020204" pitchFamily="34" charset="0"/>
              </a:rPr>
              <a:t> Yin, Barry </a:t>
            </a:r>
            <a:r>
              <a:rPr lang="en-GB" sz="1000" dirty="0" err="1">
                <a:latin typeface="Arial" panose="020B0604020202020204" pitchFamily="34" charset="0"/>
              </a:rPr>
              <a:t>Aldwell</a:t>
            </a:r>
            <a:r>
              <a:rPr lang="en-GB" sz="1000" dirty="0">
                <a:latin typeface="Arial" panose="020B0604020202020204" pitchFamily="34" charset="0"/>
              </a:rPr>
              <a:t> and Rocco </a:t>
            </a:r>
            <a:r>
              <a:rPr lang="en-GB" sz="1000" dirty="0" err="1">
                <a:latin typeface="Arial" panose="020B0604020202020204" pitchFamily="34" charset="0"/>
              </a:rPr>
              <a:t>Lupoi</a:t>
            </a:r>
            <a:r>
              <a:rPr lang="en-GB" sz="1000" dirty="0">
                <a:latin typeface="Arial" panose="020B0604020202020204" pitchFamily="34" charset="0"/>
              </a:rPr>
              <a:t>, </a:t>
            </a:r>
            <a:r>
              <a:rPr lang="en-GB" sz="1000" dirty="0"/>
              <a:t>Advanced diamond-reinforced copper composite coatings via cold spray and material characterization, </a:t>
            </a:r>
            <a:r>
              <a:rPr lang="en-GB" sz="1000" dirty="0">
                <a:latin typeface="Arial" panose="020B0604020202020204" pitchFamily="34" charset="0"/>
              </a:rPr>
              <a:t>Trinity College Dublin </a:t>
            </a:r>
            <a:endParaRPr lang="en-GB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726BAB-F788-44A7-9C6B-4E137B93F0D4}"/>
              </a:ext>
            </a:extLst>
          </p:cNvPr>
          <p:cNvSpPr txBox="1"/>
          <p:nvPr/>
        </p:nvSpPr>
        <p:spPr>
          <a:xfrm>
            <a:off x="8790816" y="2350306"/>
            <a:ext cx="2996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/>
              <a:t>Diamond copper composite</a:t>
            </a:r>
          </a:p>
        </p:txBody>
      </p:sp>
    </p:spTree>
    <p:extLst>
      <p:ext uri="{BB962C8B-B14F-4D97-AF65-F5344CB8AC3E}">
        <p14:creationId xmlns:p14="http://schemas.microsoft.com/office/powerpoint/2010/main" val="2630477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MG-209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" t="-1" r="8165" b="22519"/>
          <a:stretch/>
        </p:blipFill>
        <p:spPr bwMode="auto">
          <a:xfrm>
            <a:off x="4660650" y="1522639"/>
            <a:ext cx="1747966" cy="214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MG_207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39"/>
          <a:stretch/>
        </p:blipFill>
        <p:spPr bwMode="auto">
          <a:xfrm>
            <a:off x="6618353" y="1522639"/>
            <a:ext cx="2667000" cy="155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ncersull\AppData\Local\Microsoft\Windows\INetCache\Content.Word\IMG_208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02"/>
          <a:stretch/>
        </p:blipFill>
        <p:spPr bwMode="auto">
          <a:xfrm>
            <a:off x="9371661" y="1522640"/>
            <a:ext cx="2615565" cy="154268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545080" y="36679"/>
            <a:ext cx="4836920" cy="485830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Vacuum Performance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5080" y="573169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Thermal outgassing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1543" y="1720471"/>
            <a:ext cx="4240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Substrate: 3 stainless steel tubes, vacuum fired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Titanium coating, grade 2, 0.5 mm thick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Copper, 99.95%, 0.5 mm thick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18353" y="307314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Titanium coated samples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71658" y="3065325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Copper coated samples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60650" y="3668685"/>
            <a:ext cx="17479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Substrates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C93C44-3AAF-412B-8D9E-DE624763258B}"/>
              </a:ext>
            </a:extLst>
          </p:cNvPr>
          <p:cNvSpPr txBox="1"/>
          <p:nvPr/>
        </p:nvSpPr>
        <p:spPr>
          <a:xfrm>
            <a:off x="551543" y="4415584"/>
            <a:ext cx="11101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Thermal outgassing after bakeout: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Outgassing of H2 for copper is similar to bulk material.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Titanium outgassing is low (slight getter effect observed).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Inert gas used during the powder fabrication may have a significant impact (high outgassing of N2 and </a:t>
            </a:r>
            <a:r>
              <a:rPr lang="en-GB" sz="1600" dirty="0" err="1"/>
              <a:t>Ar</a:t>
            </a:r>
            <a:r>
              <a:rPr lang="en-GB" sz="1600" dirty="0"/>
              <a:t> observed, for copper). </a:t>
            </a:r>
          </a:p>
        </p:txBody>
      </p:sp>
    </p:spTree>
    <p:extLst>
      <p:ext uri="{BB962C8B-B14F-4D97-AF65-F5344CB8AC3E}">
        <p14:creationId xmlns:p14="http://schemas.microsoft.com/office/powerpoint/2010/main" val="2169599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, indoor, kitchen, cluttered&#10;&#10;Description automatically generated">
            <a:extLst>
              <a:ext uri="{FF2B5EF4-FFF2-40B4-BE49-F238E27FC236}">
                <a16:creationId xmlns:a16="http://schemas.microsoft.com/office/drawing/2014/main" id="{EF74183D-37CD-4DA1-811F-BE5276AB30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929" y="2630327"/>
            <a:ext cx="2804675" cy="3031297"/>
          </a:xfrm>
          <a:prstGeom prst="rect">
            <a:avLst/>
          </a:prstGeom>
        </p:spPr>
      </p:pic>
      <p:pic>
        <p:nvPicPr>
          <p:cNvPr id="4" name="Picture 3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F12D14C2-AE07-4663-9A4E-C28BB1FE97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91" y="880947"/>
            <a:ext cx="3166970" cy="21113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7F8FE6-95BC-4419-AEB9-63D80912E7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196" y="3090964"/>
            <a:ext cx="3826309" cy="28697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072A8A-B22A-4114-AAF5-5EFDE3DB3D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195" y="477930"/>
            <a:ext cx="3826309" cy="28697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15BD17A-4ED0-4248-8E88-20B241CF5E24}"/>
              </a:ext>
            </a:extLst>
          </p:cNvPr>
          <p:cNvSpPr txBox="1"/>
          <p:nvPr/>
        </p:nvSpPr>
        <p:spPr>
          <a:xfrm>
            <a:off x="4693662" y="5661624"/>
            <a:ext cx="2804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Leak tightness tests of aluminium cold sprayed materials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9C083A-F871-4CEB-A481-1F3679CAA44F}"/>
              </a:ext>
            </a:extLst>
          </p:cNvPr>
          <p:cNvSpPr txBox="1"/>
          <p:nvPr/>
        </p:nvSpPr>
        <p:spPr>
          <a:xfrm>
            <a:off x="7963469" y="5892457"/>
            <a:ext cx="3518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Relationship between porosity and leak rate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E68CDA-6226-4AE0-B919-1E9D3E1DBA56}"/>
              </a:ext>
            </a:extLst>
          </p:cNvPr>
          <p:cNvSpPr txBox="1"/>
          <p:nvPr/>
        </p:nvSpPr>
        <p:spPr>
          <a:xfrm>
            <a:off x="3545080" y="573169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Leak tightness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434541-7048-450B-9BB7-7345601DAEF2}"/>
              </a:ext>
            </a:extLst>
          </p:cNvPr>
          <p:cNvSpPr txBox="1"/>
          <p:nvPr/>
        </p:nvSpPr>
        <p:spPr>
          <a:xfrm>
            <a:off x="140020" y="880946"/>
            <a:ext cx="4415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Study program on aluminium coatings  being finalized in collaboration with Mines </a:t>
            </a:r>
            <a:r>
              <a:rPr lang="en-GB" dirty="0" err="1"/>
              <a:t>ParisTech</a:t>
            </a:r>
            <a:r>
              <a:rPr lang="en-GB" dirty="0"/>
              <a:t>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D451D3-D4FB-4836-99BD-BD06FCC4C781}"/>
              </a:ext>
            </a:extLst>
          </p:cNvPr>
          <p:cNvSpPr txBox="1"/>
          <p:nvPr/>
        </p:nvSpPr>
        <p:spPr>
          <a:xfrm>
            <a:off x="96564" y="1932390"/>
            <a:ext cx="431407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/>
              <a:t>Powder : 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Morphology, metallurgical characteristics, mechanical properties.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Pre-treatment. 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Processing parameters: 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Cold spray: gas pressure and temperature.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Post-treatment.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Coating microstructure.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Vacuum performance.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Mechanical testing.</a:t>
            </a:r>
          </a:p>
          <a:p>
            <a:pPr marL="285750" indent="-285750">
              <a:buFontTx/>
              <a:buChar char="-"/>
            </a:pPr>
            <a:r>
              <a:rPr lang="en-GB" sz="1600" dirty="0" err="1"/>
              <a:t>Modeling</a:t>
            </a:r>
            <a:r>
              <a:rPr lang="en-GB" sz="1600" dirty="0"/>
              <a:t> and numerical simulations.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8C56DE7-31F0-4F67-BDEF-C7236C495A98}"/>
              </a:ext>
            </a:extLst>
          </p:cNvPr>
          <p:cNvSpPr txBox="1"/>
          <p:nvPr/>
        </p:nvSpPr>
        <p:spPr>
          <a:xfrm>
            <a:off x="3545080" y="36679"/>
            <a:ext cx="4836920" cy="485830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Vacuum Performance</a:t>
            </a:r>
          </a:p>
        </p:txBody>
      </p:sp>
    </p:spTree>
    <p:extLst>
      <p:ext uri="{BB962C8B-B14F-4D97-AF65-F5344CB8AC3E}">
        <p14:creationId xmlns:p14="http://schemas.microsoft.com/office/powerpoint/2010/main" val="4264069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9E25AF-9CF2-4F3E-B788-4C49795FAF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 descr="A picture containing indoor, wall, dirty&#10;&#10;Description automatically generated">
            <a:extLst>
              <a:ext uri="{FF2B5EF4-FFF2-40B4-BE49-F238E27FC236}">
                <a16:creationId xmlns:a16="http://schemas.microsoft.com/office/drawing/2014/main" id="{0ED7D77F-B336-4123-8277-69553AF6F0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238" y="1823070"/>
            <a:ext cx="3054439" cy="1718122"/>
          </a:xfrm>
          <a:prstGeom prst="rect">
            <a:avLst/>
          </a:prstGeom>
        </p:spPr>
      </p:pic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C292092F-41EE-4191-91C2-3690BB4349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821" y="3823789"/>
            <a:ext cx="2798466" cy="2098850"/>
          </a:xfrm>
          <a:prstGeom prst="rect">
            <a:avLst/>
          </a:prstGeom>
        </p:spPr>
      </p:pic>
      <p:pic>
        <p:nvPicPr>
          <p:cNvPr id="9" name="Picture 8" descr="A picture containing text, echinoderm, invertebrate&#10;&#10;Description automatically generated">
            <a:extLst>
              <a:ext uri="{FF2B5EF4-FFF2-40B4-BE49-F238E27FC236}">
                <a16:creationId xmlns:a16="http://schemas.microsoft.com/office/drawing/2014/main" id="{C05B003E-28A8-492A-B27C-5345A8F16F0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3" y="1527191"/>
            <a:ext cx="2920634" cy="1664887"/>
          </a:xfrm>
          <a:prstGeom prst="rect">
            <a:avLst/>
          </a:prstGeom>
        </p:spPr>
      </p:pic>
      <p:pic>
        <p:nvPicPr>
          <p:cNvPr id="10" name="E_2p5_300_0">
            <a:hlinkClick r:id="" action="ppaction://media"/>
            <a:extLst>
              <a:ext uri="{FF2B5EF4-FFF2-40B4-BE49-F238E27FC236}">
                <a16:creationId xmlns:a16="http://schemas.microsoft.com/office/drawing/2014/main" id="{620E4E84-B3DA-46F4-8F93-5A0CB8D989D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25325" y="4209351"/>
            <a:ext cx="2280530" cy="1253240"/>
          </a:xfrm>
          <a:prstGeom prst="rect">
            <a:avLst/>
          </a:prstGeom>
        </p:spPr>
      </p:pic>
      <p:pic>
        <p:nvPicPr>
          <p:cNvPr id="11" name="Impact100Particules">
            <a:hlinkClick r:id="" action="ppaction://media"/>
            <a:extLst>
              <a:ext uri="{FF2B5EF4-FFF2-40B4-BE49-F238E27FC236}">
                <a16:creationId xmlns:a16="http://schemas.microsoft.com/office/drawing/2014/main" id="{915DDB94-1F1B-42AF-8E61-8796D730983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160998" y="1350104"/>
            <a:ext cx="4616020" cy="36839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19CE397-BC6E-4358-8415-758A84F5263F}"/>
              </a:ext>
            </a:extLst>
          </p:cNvPr>
          <p:cNvSpPr txBox="1"/>
          <p:nvPr/>
        </p:nvSpPr>
        <p:spPr>
          <a:xfrm>
            <a:off x="129233" y="3246760"/>
            <a:ext cx="292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Aluminium coating on CFRP composite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47560A-FCA9-4CC0-AFEF-9EB6C3599823}"/>
              </a:ext>
            </a:extLst>
          </p:cNvPr>
          <p:cNvSpPr txBox="1"/>
          <p:nvPr/>
        </p:nvSpPr>
        <p:spPr>
          <a:xfrm>
            <a:off x="129233" y="5462591"/>
            <a:ext cx="2276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Porosity network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6A70BC-26A8-4387-A3A6-E44967F651B6}"/>
              </a:ext>
            </a:extLst>
          </p:cNvPr>
          <p:cNvSpPr txBox="1"/>
          <p:nvPr/>
        </p:nvSpPr>
        <p:spPr>
          <a:xfrm>
            <a:off x="7160998" y="5034051"/>
            <a:ext cx="461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Simulation of the coating process and assessment of the porosity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D65513-ED9F-43F8-A15E-B545017D84DC}"/>
              </a:ext>
            </a:extLst>
          </p:cNvPr>
          <p:cNvSpPr txBox="1"/>
          <p:nvPr/>
        </p:nvSpPr>
        <p:spPr>
          <a:xfrm>
            <a:off x="4362530" y="5933635"/>
            <a:ext cx="2798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Adhesion tests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7DC3E7-6518-46D6-B094-4A973B1B93A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63" y="4329051"/>
            <a:ext cx="1629842" cy="12140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606D90-9DD9-44DD-A61D-6FC7173F15B9}"/>
              </a:ext>
            </a:extLst>
          </p:cNvPr>
          <p:cNvSpPr txBox="1"/>
          <p:nvPr/>
        </p:nvSpPr>
        <p:spPr>
          <a:xfrm>
            <a:off x="2409763" y="5478336"/>
            <a:ext cx="162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Aluminium Coating with “closed” porosities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1F9314-623E-4034-A652-19D774532AB0}"/>
              </a:ext>
            </a:extLst>
          </p:cNvPr>
          <p:cNvSpPr txBox="1"/>
          <p:nvPr/>
        </p:nvSpPr>
        <p:spPr>
          <a:xfrm>
            <a:off x="9266898" y="4818607"/>
            <a:ext cx="251012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800" dirty="0"/>
              <a:t>Courtesy S. </a:t>
            </a:r>
            <a:r>
              <a:rPr lang="en-GB" sz="800" dirty="0" err="1"/>
              <a:t>Weiller</a:t>
            </a:r>
            <a:r>
              <a:rPr lang="en-GB" sz="800" dirty="0"/>
              <a:t>, F. </a:t>
            </a:r>
            <a:r>
              <a:rPr lang="en-GB" sz="800" dirty="0" err="1"/>
              <a:t>Delloro</a:t>
            </a:r>
            <a:r>
              <a:rPr lang="en-GB" sz="800" dirty="0"/>
              <a:t> (Mines </a:t>
            </a:r>
            <a:r>
              <a:rPr lang="en-GB" sz="800" dirty="0" err="1"/>
              <a:t>ParisTech</a:t>
            </a:r>
            <a:r>
              <a:rPr lang="en-GB" sz="800" dirty="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4DA84A-348B-412C-B472-27AC172C69CB}"/>
              </a:ext>
            </a:extLst>
          </p:cNvPr>
          <p:cNvSpPr txBox="1"/>
          <p:nvPr/>
        </p:nvSpPr>
        <p:spPr>
          <a:xfrm>
            <a:off x="3545080" y="573169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Leak tightness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E89CA9-576A-4EAB-86C3-C3CF645B32C0}"/>
              </a:ext>
            </a:extLst>
          </p:cNvPr>
          <p:cNvSpPr txBox="1"/>
          <p:nvPr/>
        </p:nvSpPr>
        <p:spPr>
          <a:xfrm>
            <a:off x="3545080" y="36679"/>
            <a:ext cx="4836920" cy="485830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Vacuum Performance</a:t>
            </a:r>
          </a:p>
        </p:txBody>
      </p:sp>
    </p:spTree>
    <p:extLst>
      <p:ext uri="{BB962C8B-B14F-4D97-AF65-F5344CB8AC3E}">
        <p14:creationId xmlns:p14="http://schemas.microsoft.com/office/powerpoint/2010/main" val="342620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2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85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E02699A-9CFA-4B18-ADFE-B1CC0234CF24}"/>
              </a:ext>
            </a:extLst>
          </p:cNvPr>
          <p:cNvSpPr txBox="1"/>
          <p:nvPr/>
        </p:nvSpPr>
        <p:spPr>
          <a:xfrm>
            <a:off x="2672171" y="67516"/>
            <a:ext cx="6874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CLIC – VSC meeting</a:t>
            </a:r>
          </a:p>
          <a:p>
            <a:pPr algn="ctr"/>
            <a:r>
              <a:rPr lang="en-GB" sz="2400" dirty="0"/>
              <a:t>Technology development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D0E951-22FD-4F9F-A081-696E072261D5}"/>
              </a:ext>
            </a:extLst>
          </p:cNvPr>
          <p:cNvSpPr txBox="1"/>
          <p:nvPr/>
        </p:nvSpPr>
        <p:spPr>
          <a:xfrm>
            <a:off x="1816099" y="2136338"/>
            <a:ext cx="8559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Outline</a:t>
            </a:r>
          </a:p>
          <a:p>
            <a:endParaRPr lang="en-GB" dirty="0"/>
          </a:p>
          <a:p>
            <a:r>
              <a:rPr lang="en-GB" dirty="0"/>
              <a:t>Status of Deformable RF (DRF) bridge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Cold spray technology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Discussion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A1BC3F-28E6-4358-BA25-8FEAE7139AC1}"/>
              </a:ext>
            </a:extLst>
          </p:cNvPr>
          <p:cNvSpPr txBox="1"/>
          <p:nvPr/>
        </p:nvSpPr>
        <p:spPr>
          <a:xfrm>
            <a:off x="4545062" y="1146508"/>
            <a:ext cx="3129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C. Garion</a:t>
            </a:r>
          </a:p>
        </p:txBody>
      </p:sp>
    </p:spTree>
    <p:extLst>
      <p:ext uri="{BB962C8B-B14F-4D97-AF65-F5344CB8AC3E}">
        <p14:creationId xmlns:p14="http://schemas.microsoft.com/office/powerpoint/2010/main" val="1677468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5080" y="144254"/>
            <a:ext cx="4836920" cy="461665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Discussion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6106" y="1077365"/>
            <a:ext cx="8401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Gas dynamic cold spray is a coating method based on supersonic jet of powders, heavily plastically deformed during the impact.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6106" y="2156385"/>
            <a:ext cx="8401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Ductile materials are well suitable for this manufacturing process.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6106" y="2958408"/>
            <a:ext cx="790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sprayed copper coating has been successfully been applied on a first FCC-</a:t>
            </a:r>
            <a:r>
              <a:rPr lang="en-GB" dirty="0" err="1"/>
              <a:t>hh</a:t>
            </a:r>
            <a:r>
              <a:rPr lang="en-GB" dirty="0"/>
              <a:t> beam screen prototype.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6106" y="4037428"/>
            <a:ext cx="8401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Other applications have been identified in different field of high energy particle accelerators. </a:t>
            </a:r>
          </a:p>
        </p:txBody>
      </p:sp>
    </p:spTree>
    <p:extLst>
      <p:ext uri="{BB962C8B-B14F-4D97-AF65-F5344CB8AC3E}">
        <p14:creationId xmlns:p14="http://schemas.microsoft.com/office/powerpoint/2010/main" val="3114663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042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Principle of Cold Spray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85365" y="871369"/>
            <a:ext cx="4249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1D isentropic flow equations:</a:t>
            </a:r>
          </a:p>
        </p:txBody>
      </p:sp>
      <p:sp>
        <p:nvSpPr>
          <p:cNvPr id="4" name="Rectangle 3"/>
          <p:cNvSpPr/>
          <p:nvPr/>
        </p:nvSpPr>
        <p:spPr>
          <a:xfrm>
            <a:off x="5077750" y="881530"/>
            <a:ext cx="3684761" cy="12188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rapezoid 4"/>
          <p:cNvSpPr/>
          <p:nvPr/>
        </p:nvSpPr>
        <p:spPr>
          <a:xfrm rot="5400000">
            <a:off x="5449945" y="1016781"/>
            <a:ext cx="841972" cy="940805"/>
          </a:xfrm>
          <a:prstGeom prst="trapezoid">
            <a:avLst/>
          </a:prstGeom>
          <a:gradFill>
            <a:gsLst>
              <a:gs pos="0">
                <a:srgbClr val="FF0064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rapezoid 5"/>
          <p:cNvSpPr/>
          <p:nvPr/>
        </p:nvSpPr>
        <p:spPr>
          <a:xfrm rot="16200000">
            <a:off x="7130935" y="276594"/>
            <a:ext cx="841972" cy="2421172"/>
          </a:xfrm>
          <a:prstGeom prst="trapezoid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077750" y="1066196"/>
            <a:ext cx="322781" cy="841973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09054" y="871117"/>
            <a:ext cx="242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De Laval Nozzle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36746" y="1001989"/>
            <a:ext cx="591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0</a:t>
            </a:r>
            <a:r>
              <a:rPr lang="en-GB" dirty="0"/>
              <a:t>, v</a:t>
            </a:r>
            <a:r>
              <a:rPr lang="en-GB" baseline="-25000" dirty="0"/>
              <a:t>0</a:t>
            </a:r>
            <a:r>
              <a:rPr lang="en-GB" dirty="0"/>
              <a:t>, T</a:t>
            </a:r>
            <a:r>
              <a:rPr lang="en-GB" baseline="-25000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83008" y="887017"/>
            <a:ext cx="591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  <a:r>
              <a:rPr lang="en-GB" dirty="0"/>
              <a:t>, v</a:t>
            </a:r>
            <a:r>
              <a:rPr lang="en-GB" baseline="-25000" dirty="0"/>
              <a:t>1</a:t>
            </a:r>
            <a:r>
              <a:rPr lang="en-GB" dirty="0"/>
              <a:t>, T</a:t>
            </a:r>
            <a:r>
              <a:rPr lang="en-GB" baseline="-25000" dirty="0"/>
              <a:t>1</a:t>
            </a:r>
            <a:r>
              <a:rPr lang="en-GB" dirty="0"/>
              <a:t>,</a:t>
            </a:r>
          </a:p>
          <a:p>
            <a:r>
              <a:rPr lang="en-GB" dirty="0"/>
              <a:t>A</a:t>
            </a:r>
            <a:r>
              <a:rPr lang="en-GB" baseline="-25000" dirty="0"/>
              <a:t>1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757539" y="2318108"/>
                <a:ext cx="2196691" cy="669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9" y="2318108"/>
                <a:ext cx="2196691" cy="669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72998" y="2414299"/>
                <a:ext cx="1660134" cy="5028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998" y="2414299"/>
                <a:ext cx="1660134" cy="5028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286228" y="2398998"/>
                <a:ext cx="1714252" cy="525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228" y="2398998"/>
                <a:ext cx="1714252" cy="525465"/>
              </a:xfrm>
              <a:prstGeom prst="rect">
                <a:avLst/>
              </a:prstGeom>
              <a:blipFill>
                <a:blip r:embed="rId5"/>
                <a:stretch>
                  <a:fillRect l="-1779"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757536" y="4042199"/>
                <a:ext cx="711092" cy="5280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6" y="4042199"/>
                <a:ext cx="711092" cy="5280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935884" y="4062910"/>
            <a:ext cx="4531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=5/3 (1.67) for monoatomic perfect gas </a:t>
            </a:r>
          </a:p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=7/5 (1.4) for diatomic perfect gas and </a:t>
            </a:r>
          </a:p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=1,33 for polyatomic perfect gas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85365" y="5145526"/>
            <a:ext cx="5455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R</a:t>
            </a:r>
            <a:r>
              <a:rPr lang="en-GB" i="1" baseline="-25000" dirty="0" err="1"/>
              <a:t>s</a:t>
            </a:r>
            <a:r>
              <a:rPr lang="en-GB" dirty="0"/>
              <a:t> is the specific gas constant given by R/</a:t>
            </a:r>
            <a:r>
              <a:rPr lang="en-GB" dirty="0" err="1"/>
              <a:t>M</a:t>
            </a:r>
            <a:r>
              <a:rPr lang="en-GB" baseline="-25000" dirty="0" err="1"/>
              <a:t>molar</a:t>
            </a:r>
            <a:endParaRPr lang="en-GB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6247333" y="1663222"/>
            <a:ext cx="59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baseline="30000" dirty="0"/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757536" y="3122445"/>
                <a:ext cx="3378874" cy="688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6" y="3122445"/>
                <a:ext cx="3378874" cy="6888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685365" y="5589148"/>
            <a:ext cx="798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Nitrogen is commonly used. Helium is used to reach higher velocity.</a:t>
            </a:r>
          </a:p>
        </p:txBody>
      </p:sp>
    </p:spTree>
    <p:extLst>
      <p:ext uri="{BB962C8B-B14F-4D97-AF65-F5344CB8AC3E}">
        <p14:creationId xmlns:p14="http://schemas.microsoft.com/office/powerpoint/2010/main" val="967005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820" y="469834"/>
            <a:ext cx="4166956" cy="2530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124" y="2228210"/>
            <a:ext cx="2719453" cy="1743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0121" y="3977818"/>
            <a:ext cx="2821032" cy="17867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8086" y="2297406"/>
            <a:ext cx="12240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GB" sz="1000" dirty="0"/>
              <a:t>Copper on copper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0124" y="5722967"/>
            <a:ext cx="297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/>
              <a:t>Assadi</a:t>
            </a:r>
            <a:r>
              <a:rPr lang="en-GB" sz="800" dirty="0"/>
              <a:t> et al., Bonding mechanism in cold gas spraying, </a:t>
            </a:r>
            <a:r>
              <a:rPr lang="en-GB" sz="800" dirty="0" err="1"/>
              <a:t>Acta</a:t>
            </a:r>
            <a:r>
              <a:rPr lang="en-GB" sz="800" dirty="0"/>
              <a:t> </a:t>
            </a:r>
            <a:r>
              <a:rPr lang="en-GB" sz="800" dirty="0" err="1"/>
              <a:t>Materialia</a:t>
            </a:r>
            <a:r>
              <a:rPr lang="en-GB" sz="800" dirty="0"/>
              <a:t>, 51, 4379-4394, 2003</a:t>
            </a:r>
          </a:p>
        </p:txBody>
      </p:sp>
      <p:sp>
        <p:nvSpPr>
          <p:cNvPr id="8" name="Rectangle 7"/>
          <p:cNvSpPr/>
          <p:nvPr/>
        </p:nvSpPr>
        <p:spPr>
          <a:xfrm>
            <a:off x="1633306" y="2864946"/>
            <a:ext cx="4381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T. Schmidt et al., From Particle Acceleration to Impact and Bonding in Cold Spraying, Journal of Thermal Spray Technology, 18, 5-6, 794-808, 2009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7587" y="550649"/>
            <a:ext cx="3154251" cy="16775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Bounding mechanism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79188" y="2507378"/>
            <a:ext cx="119254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dirty="0"/>
              <a:t>Rebound zone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959690" y="3100205"/>
            <a:ext cx="914399" cy="5327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874086" y="2428211"/>
            <a:ext cx="235416" cy="671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627236" y="3100204"/>
            <a:ext cx="246853" cy="475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14626" y="4136317"/>
            <a:ext cx="83430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dirty="0"/>
              <a:t>Material jet</a:t>
            </a:r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 flipH="1">
            <a:off x="7742175" y="4382538"/>
            <a:ext cx="189600" cy="1879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959690" y="2770043"/>
            <a:ext cx="389239" cy="25637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633303" y="3145926"/>
            <a:ext cx="4507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Typical surface around the critical velocity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8820" y="3417076"/>
            <a:ext cx="5008764" cy="250561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52187" y="3761555"/>
            <a:ext cx="155533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A1050 powder on 2024-T3 substrate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68820" y="5855284"/>
            <a:ext cx="5008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Q. </a:t>
            </a:r>
            <a:r>
              <a:rPr lang="en-GB" sz="800" dirty="0" err="1"/>
              <a:t>Blochet</a:t>
            </a:r>
            <a:r>
              <a:rPr lang="en-GB" sz="800" dirty="0"/>
              <a:t>, Influence of substrate surface roughness on cold-sprayed coating-substrate bond strength in </a:t>
            </a:r>
            <a:r>
              <a:rPr lang="en-GB" sz="800" dirty="0" err="1"/>
              <a:t>aluminum</a:t>
            </a:r>
            <a:r>
              <a:rPr lang="en-GB" sz="800" dirty="0"/>
              <a:t>-based systems, PhD Thesis, Mines </a:t>
            </a:r>
            <a:r>
              <a:rPr lang="en-GB" sz="800" dirty="0" err="1"/>
              <a:t>ParisTech</a:t>
            </a:r>
            <a:r>
              <a:rPr lang="en-GB" sz="800" dirty="0"/>
              <a:t>, 2015 </a:t>
            </a:r>
          </a:p>
        </p:txBody>
      </p:sp>
    </p:spTree>
    <p:extLst>
      <p:ext uri="{BB962C8B-B14F-4D97-AF65-F5344CB8AC3E}">
        <p14:creationId xmlns:p14="http://schemas.microsoft.com/office/powerpoint/2010/main" val="217039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1" grpId="0" animBg="1"/>
      <p:bldP spid="18" grpId="0" animBg="1"/>
      <p:bldP spid="22" grpId="0" animBg="1"/>
      <p:bldP spid="24" grpId="0"/>
      <p:bldP spid="26" grpId="0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022" y="832051"/>
            <a:ext cx="4271667" cy="197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022" y="3656951"/>
            <a:ext cx="2571575" cy="1806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2537" y="3656950"/>
            <a:ext cx="2634906" cy="18064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7576" y="3325664"/>
            <a:ext cx="3755210" cy="2017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3758" y="847707"/>
            <a:ext cx="3106922" cy="6825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7182" y="1708353"/>
            <a:ext cx="3218018" cy="16703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16252" y="3380390"/>
            <a:ext cx="378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sz="800" dirty="0"/>
              <a:t>After Jeandin et al., Coating properties in Modern cold spray, Ed. J. </a:t>
            </a:r>
            <a:r>
              <a:rPr lang="en-GB" sz="800" dirty="0" err="1"/>
              <a:t>Villafuerte</a:t>
            </a:r>
            <a:r>
              <a:rPr lang="en-GB" sz="800" dirty="0"/>
              <a:t>, Springer, 2015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469" y="478372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Electrical conductivity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8748" y="478372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Bounding strength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0" y="3043810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Coating strength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76396" y="5627507"/>
            <a:ext cx="8979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Material properties are affected by the cold spray process but they can significantly be recovered by dedicated post treatment.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78829" y="9183"/>
            <a:ext cx="529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Some properties: example of copper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76393" y="2771596"/>
            <a:ext cx="4657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T. </a:t>
            </a:r>
            <a:r>
              <a:rPr lang="en-GB" sz="800" dirty="0" err="1"/>
              <a:t>Stoltenhoff</a:t>
            </a:r>
            <a:r>
              <a:rPr lang="en-GB" sz="800" dirty="0"/>
              <a:t> et al., Microstructures and key properties of cold-prayed and thermally sprayed copper coatings, Surface &amp; coatings Technology, 200, 2006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495058" y="997985"/>
            <a:ext cx="77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With helium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6439666" y="2228516"/>
            <a:ext cx="888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With nitrogen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4940" y="5349631"/>
            <a:ext cx="4004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sz="800" dirty="0"/>
              <a:t>C.H. Boyle, Mechanical performance of integrally bounded copper coatings for the long term disposal of used nuclear fuel, Nuclear Engineering and design, 293, 2015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92566" y="5355890"/>
            <a:ext cx="4909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F. </a:t>
            </a:r>
            <a:r>
              <a:rPr lang="en-GB" sz="800" dirty="0" err="1"/>
              <a:t>Gärtner</a:t>
            </a:r>
            <a:r>
              <a:rPr lang="en-GB" sz="800" dirty="0"/>
              <a:t>, Mechanical properties of cold-sprayed and thermally sprayed copper coatings, Surface &amp; Coatings Technology 200, 2006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10158" y="3763497"/>
            <a:ext cx="344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N</a:t>
            </a:r>
            <a:r>
              <a:rPr lang="en-GB" sz="800" baseline="-25000" dirty="0"/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74012" y="3736696"/>
            <a:ext cx="344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He</a:t>
            </a:r>
            <a:endParaRPr lang="en-GB" sz="800" baseline="-25000" dirty="0"/>
          </a:p>
        </p:txBody>
      </p:sp>
    </p:spTree>
    <p:extLst>
      <p:ext uri="{BB962C8B-B14F-4D97-AF65-F5344CB8AC3E}">
        <p14:creationId xmlns:p14="http://schemas.microsoft.com/office/powerpoint/2010/main" val="368082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9895" y="34442"/>
            <a:ext cx="560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Application to FCC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6390" r="1960" b="7890"/>
          <a:stretch/>
        </p:blipFill>
        <p:spPr>
          <a:xfrm>
            <a:off x="4508430" y="1323163"/>
            <a:ext cx="3724373" cy="2248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4818" y="2342671"/>
            <a:ext cx="1845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Colaminated</a:t>
            </a:r>
            <a:r>
              <a:rPr lang="en-GB" sz="1200" dirty="0"/>
              <a:t> copper- stainless steel internal screen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4076" y="1335473"/>
            <a:ext cx="910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Cooling channel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916" y="3294563"/>
            <a:ext cx="1110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Pumping holes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87471" y="2665836"/>
            <a:ext cx="144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Copper strip for heat transfer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66827" y="3791855"/>
            <a:ext cx="8809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Copper material (thermal conductivity)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err="1"/>
              <a:t>Stainless</a:t>
            </a:r>
            <a:r>
              <a:rPr lang="fr-CH" sz="1600" dirty="0"/>
              <a:t> </a:t>
            </a:r>
            <a:r>
              <a:rPr lang="fr-CH" sz="1600" dirty="0" err="1"/>
              <a:t>steel</a:t>
            </a:r>
            <a:r>
              <a:rPr lang="fr-CH" sz="1600" dirty="0"/>
              <a:t> </a:t>
            </a:r>
            <a:r>
              <a:rPr lang="fr-CH" sz="1600" dirty="0" err="1"/>
              <a:t>substrate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Discountinuous</a:t>
            </a:r>
            <a:r>
              <a:rPr lang="en-GB" sz="1600" dirty="0"/>
              <a:t> (longitudinally </a:t>
            </a:r>
            <a:r>
              <a:rPr lang="en-GB" sz="1600" dirty="0">
                <a:sym typeface="Wingdings" panose="05000000000000000000" pitchFamily="2" charset="2"/>
              </a:rPr>
              <a:t> reduced Lorentz forces during a magnet quench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Continuous as close as possible to the cooling channel (better cooling and temperature control)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Done after beam screen assembly (welds)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spray or coating contamination inside the beam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Industrial process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66825" y="6807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/>
              <a:t>FCC-</a:t>
            </a:r>
            <a:r>
              <a:rPr lang="en-GB" b="1" u="sng" dirty="0" err="1"/>
              <a:t>hh</a:t>
            </a:r>
            <a:r>
              <a:rPr lang="en-GB" b="1" u="sng" dirty="0"/>
              <a:t> beam screen</a:t>
            </a: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>
          <a:xfrm>
            <a:off x="3930713" y="2665837"/>
            <a:ext cx="1018655" cy="359377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</p:cNvCxnSpPr>
          <p:nvPr/>
        </p:nvCxnSpPr>
        <p:spPr>
          <a:xfrm>
            <a:off x="5069290" y="1797135"/>
            <a:ext cx="78131" cy="723874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1"/>
          </p:cNvCxnSpPr>
          <p:nvPr/>
        </p:nvCxnSpPr>
        <p:spPr>
          <a:xfrm flipH="1" flipV="1">
            <a:off x="5732981" y="2665837"/>
            <a:ext cx="439932" cy="859559"/>
          </a:xfrm>
          <a:prstGeom prst="line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</p:cNvCxnSpPr>
          <p:nvPr/>
        </p:nvCxnSpPr>
        <p:spPr>
          <a:xfrm flipH="1" flipV="1">
            <a:off x="6882213" y="2665836"/>
            <a:ext cx="1205258" cy="230833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72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73" t="24403" b="20969"/>
          <a:stretch/>
        </p:blipFill>
        <p:spPr>
          <a:xfrm>
            <a:off x="5030242" y="1347583"/>
            <a:ext cx="2252094" cy="1447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7" b="47280"/>
          <a:stretch/>
        </p:blipFill>
        <p:spPr>
          <a:xfrm>
            <a:off x="1524000" y="4754860"/>
            <a:ext cx="9144000" cy="290557"/>
          </a:xfrm>
          <a:prstGeom prst="rect">
            <a:avLst/>
          </a:prstGeom>
        </p:spPr>
      </p:pic>
      <p:pic>
        <p:nvPicPr>
          <p:cNvPr id="4" name="Picture 3" descr="\\cern.ch\dfs\Departments\EN\Groups\MME\MM\Metallurgy\activité microscopie\2016\Mickael_Crouvizier_on-going\250216_Garion_RQF0557496_EDMS1584559_copper_coating_SS_tube\a300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3309" y="2685844"/>
            <a:ext cx="2405851" cy="1901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96" y="550569"/>
            <a:ext cx="2379073" cy="17843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12" y="2745787"/>
            <a:ext cx="2455519" cy="18416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715" y="27464"/>
            <a:ext cx="560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Application to FCC beam screen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21697" y="2836972"/>
            <a:ext cx="22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Cold sprayed copper on austenitic stainless steel.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09" y="640720"/>
            <a:ext cx="2430376" cy="18227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45209" y="2432649"/>
            <a:ext cx="24303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Surface preparation by blasting (Al2O3)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1357" y="5070956"/>
            <a:ext cx="57890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Possible improvements: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Surface preparation: laser treatment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Nozzle geometry: correct width</a:t>
            </a:r>
          </a:p>
          <a:p>
            <a:pPr marL="285750" indent="-285750">
              <a:buFontTx/>
              <a:buChar char="-"/>
            </a:pPr>
            <a:r>
              <a:rPr lang="fr-CH" sz="1600" dirty="0" err="1"/>
              <a:t>Process</a:t>
            </a:r>
            <a:r>
              <a:rPr lang="fr-CH" sz="1600" dirty="0"/>
              <a:t> </a:t>
            </a:r>
            <a:r>
              <a:rPr lang="fr-CH" sz="1600" dirty="0" err="1"/>
              <a:t>parameters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6" b="11068"/>
          <a:stretch/>
        </p:blipFill>
        <p:spPr>
          <a:xfrm>
            <a:off x="7390412" y="5226628"/>
            <a:ext cx="2259729" cy="138780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24749" y="1545125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472896" y="1540648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96356" y="2481486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60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C3C0C-1AC3-4D36-AD7B-A673777E8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9249C4-792A-4FF2-BFDD-A38C7F71C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70" y="3268085"/>
            <a:ext cx="2693792" cy="28113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A5869E-CDE1-449E-A950-A43658F08535}"/>
              </a:ext>
            </a:extLst>
          </p:cNvPr>
          <p:cNvSpPr txBox="1"/>
          <p:nvPr/>
        </p:nvSpPr>
        <p:spPr>
          <a:xfrm>
            <a:off x="609600" y="5512042"/>
            <a:ext cx="2504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Plate with Al2O3-TiO2 ceramic after thermal cycles at 250 C.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C19B5F-F50C-48A0-BE01-629E89AC3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781" y="2650843"/>
            <a:ext cx="5638095" cy="7142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8CC2D0-B000-4A24-A338-D7E90C097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7024" y="3474131"/>
            <a:ext cx="4465376" cy="23357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CBAFCC-34B4-4B46-A21B-6407618400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467"/>
          <a:stretch/>
        </p:blipFill>
        <p:spPr>
          <a:xfrm>
            <a:off x="2828970" y="958783"/>
            <a:ext cx="2723342" cy="17266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43BB82-9192-4B5F-950C-8BA4D3F67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0507" y="819710"/>
            <a:ext cx="5330641" cy="17796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E3370D-2C69-4424-8755-EF2B10C5E1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65" y="971129"/>
            <a:ext cx="2723342" cy="260459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F4B2E0B-588F-4590-9165-8C76564DEF8A}"/>
              </a:ext>
            </a:extLst>
          </p:cNvPr>
          <p:cNvSpPr/>
          <p:nvPr/>
        </p:nvSpPr>
        <p:spPr>
          <a:xfrm>
            <a:off x="484496" y="81614"/>
            <a:ext cx="11097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Cold spray for vacuum applications</a:t>
            </a:r>
            <a:r>
              <a:rPr lang="en-GB" sz="3200" b="1" dirty="0">
                <a:solidFill>
                  <a:srgbClr val="0055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3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62728E4-AD2B-48BF-B51A-7BF59BAC2998}"/>
              </a:ext>
            </a:extLst>
          </p:cNvPr>
          <p:cNvSpPr txBox="1">
            <a:spLocks/>
          </p:cNvSpPr>
          <p:nvPr/>
        </p:nvSpPr>
        <p:spPr>
          <a:xfrm>
            <a:off x="156720" y="647366"/>
            <a:ext cx="8568952" cy="38784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Integrated radiation hard heating track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5F0852-30E1-4721-974B-A8370FF7BF4F}"/>
              </a:ext>
            </a:extLst>
          </p:cNvPr>
          <p:cNvSpPr txBox="1"/>
          <p:nvPr/>
        </p:nvSpPr>
        <p:spPr>
          <a:xfrm>
            <a:off x="53978" y="3595230"/>
            <a:ext cx="272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Titanium track on copper plate with ceramic sub and top layers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E6A6E-F0A8-4D1A-9CD6-00BECA730D59}"/>
              </a:ext>
            </a:extLst>
          </p:cNvPr>
          <p:cNvSpPr txBox="1"/>
          <p:nvPr/>
        </p:nvSpPr>
        <p:spPr>
          <a:xfrm>
            <a:off x="2903714" y="2672123"/>
            <a:ext cx="2619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Thermal mechanical simulations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99FCD5-9E70-40FE-AAB0-D7A676DCB9BA}"/>
              </a:ext>
            </a:extLst>
          </p:cNvPr>
          <p:cNvSpPr txBox="1"/>
          <p:nvPr/>
        </p:nvSpPr>
        <p:spPr>
          <a:xfrm>
            <a:off x="6033448" y="5861347"/>
            <a:ext cx="6104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GB" dirty="0"/>
              <a:t>Assessment of internal stresses after coatings by hole drilling</a:t>
            </a:r>
          </a:p>
        </p:txBody>
      </p:sp>
    </p:spTree>
    <p:extLst>
      <p:ext uri="{BB962C8B-B14F-4D97-AF65-F5344CB8AC3E}">
        <p14:creationId xmlns:p14="http://schemas.microsoft.com/office/powerpoint/2010/main" val="2568181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8575"/>
            <a:ext cx="12192000" cy="708025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Deformable RF (DRF) bridge</a:t>
            </a:r>
          </a:p>
        </p:txBody>
      </p:sp>
      <p:pic>
        <p:nvPicPr>
          <p:cNvPr id="17" name="Picture 2" descr="\\cern.ch\dfs\Users\c\cgarion\Documents\CLIC\Interconnections\2010\Drivebeam\cgario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0799" y="3053814"/>
            <a:ext cx="2140187" cy="147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 l="5085" r="3390" b="23256"/>
          <a:stretch>
            <a:fillRect/>
          </a:stretch>
        </p:blipFill>
        <p:spPr bwMode="auto">
          <a:xfrm>
            <a:off x="622168" y="2268200"/>
            <a:ext cx="2728564" cy="225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 18"/>
          <p:cNvSpPr/>
          <p:nvPr/>
        </p:nvSpPr>
        <p:spPr>
          <a:xfrm>
            <a:off x="1766556" y="3718411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19" idx="5"/>
            <a:endCxn id="17" idx="1"/>
          </p:cNvCxnSpPr>
          <p:nvPr/>
        </p:nvCxnSpPr>
        <p:spPr>
          <a:xfrm flipV="1">
            <a:off x="2073870" y="3789434"/>
            <a:ext cx="1646929" cy="2362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A5D547D-9969-48F0-8A6A-195A81FD1A65}"/>
              </a:ext>
            </a:extLst>
          </p:cNvPr>
          <p:cNvSpPr txBox="1"/>
          <p:nvPr/>
        </p:nvSpPr>
        <p:spPr>
          <a:xfrm>
            <a:off x="350822" y="1149054"/>
            <a:ext cx="110203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 development that germinated from a proposed concept for CLIC and </a:t>
            </a:r>
            <a:r>
              <a:rPr lang="en-US" dirty="0"/>
              <a:t>in particular for the drive beam interconnections in two beam modules.</a:t>
            </a:r>
            <a:endParaRPr lang="en-GB" dirty="0"/>
          </a:p>
        </p:txBody>
      </p:sp>
      <p:pic>
        <p:nvPicPr>
          <p:cNvPr id="6" name="Picture 5" descr="A picture containing indoor, metal, steel, silver&#10;&#10;Description automatically generated">
            <a:extLst>
              <a:ext uri="{FF2B5EF4-FFF2-40B4-BE49-F238E27FC236}">
                <a16:creationId xmlns:a16="http://schemas.microsoft.com/office/drawing/2014/main" id="{BECF67B3-83A1-4398-8B7A-B2C6D92A1E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769" y="1988068"/>
            <a:ext cx="4350329" cy="3262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1324A1-B627-4FD1-AE7D-4025F9FDAF63}"/>
              </a:ext>
            </a:extLst>
          </p:cNvPr>
          <p:cNvSpPr txBox="1"/>
          <p:nvPr/>
        </p:nvSpPr>
        <p:spPr>
          <a:xfrm>
            <a:off x="563500" y="4745812"/>
            <a:ext cx="5297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First concept for CLIC module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95759E-3258-485D-9A3E-355AD1743E0E}"/>
              </a:ext>
            </a:extLst>
          </p:cNvPr>
          <p:cNvSpPr txBox="1"/>
          <p:nvPr/>
        </p:nvSpPr>
        <p:spPr>
          <a:xfrm>
            <a:off x="7390769" y="5250815"/>
            <a:ext cx="4350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DRF prototype for HL-LHC triplet interconnection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>
            <a:spLocks/>
          </p:cNvSpPr>
          <p:nvPr/>
        </p:nvSpPr>
        <p:spPr>
          <a:xfrm>
            <a:off x="205514" y="7366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Principle:</a:t>
            </a:r>
          </a:p>
        </p:txBody>
      </p:sp>
      <p:pic>
        <p:nvPicPr>
          <p:cNvPr id="1026" name="Picture 2" descr="G:\Workspaces\c\cgarion2\Mesdocuments\Docs\Papier\IPAC2012\RFfingers\Figure\WEPPD017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4172" y="2711374"/>
            <a:ext cx="2531152" cy="220341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-25190" y="1205287"/>
            <a:ext cx="5239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Deformable thin-walled sheet: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with both extremities attached to the adjacent chamber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sort of corrugated bellows in free position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almost straight in operation position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777" y="5205381"/>
            <a:ext cx="4897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Convolutions with grooves to: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/>
              <a:t> avoid circumferential stresses during displacements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/>
              <a:t> pump the volume between the fingers and the bellows </a:t>
            </a:r>
          </a:p>
        </p:txBody>
      </p:sp>
      <p:cxnSp>
        <p:nvCxnSpPr>
          <p:cNvPr id="15" name="Straight Arrow Connector 14"/>
          <p:cNvCxnSpPr>
            <a:cxnSpLocks/>
            <a:stCxn id="12" idx="0"/>
          </p:cNvCxnSpPr>
          <p:nvPr/>
        </p:nvCxnSpPr>
        <p:spPr>
          <a:xfrm flipV="1">
            <a:off x="2478479" y="4624899"/>
            <a:ext cx="121138" cy="58048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A8CE0289-67F2-4C43-A5AF-EB0F0861E366}"/>
              </a:ext>
            </a:extLst>
          </p:cNvPr>
          <p:cNvSpPr txBox="1">
            <a:spLocks/>
          </p:cNvSpPr>
          <p:nvPr/>
        </p:nvSpPr>
        <p:spPr>
          <a:xfrm>
            <a:off x="0" y="28575"/>
            <a:ext cx="12192000" cy="708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Concept of the DRF bridge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1569CD0A-F1CF-4C36-8311-1433B9DE3F35}"/>
              </a:ext>
            </a:extLst>
          </p:cNvPr>
          <p:cNvSpPr txBox="1">
            <a:spLocks/>
          </p:cNvSpPr>
          <p:nvPr/>
        </p:nvSpPr>
        <p:spPr>
          <a:xfrm>
            <a:off x="5132694" y="698512"/>
            <a:ext cx="7059306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Comparison with present design</a:t>
            </a:r>
          </a:p>
        </p:txBody>
      </p:sp>
      <p:pic>
        <p:nvPicPr>
          <p:cNvPr id="21" name="Picture 3" descr="H:\ppt clic\CMS TAS RF Finger.png">
            <a:extLst>
              <a:ext uri="{FF2B5EF4-FFF2-40B4-BE49-F238E27FC236}">
                <a16:creationId xmlns:a16="http://schemas.microsoft.com/office/drawing/2014/main" id="{3C778FA4-B561-4C87-B8D4-014FA6B5B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922755" y="1682486"/>
            <a:ext cx="1739027" cy="1812277"/>
          </a:xfrm>
          <a:prstGeom prst="rect">
            <a:avLst/>
          </a:prstGeom>
          <a:noFill/>
          <a:effectLst>
            <a:outerShdw blurRad="254000" dist="63500" dir="2700000" sx="103000" sy="103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749DBF1-6450-460C-9BA6-27394919523B}"/>
              </a:ext>
            </a:extLst>
          </p:cNvPr>
          <p:cNvSpPr txBox="1"/>
          <p:nvPr/>
        </p:nvSpPr>
        <p:spPr>
          <a:xfrm>
            <a:off x="5634312" y="1218206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Principle: deformable 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9EEFBA-6360-4A9D-A0CD-C1C95935169C}"/>
              </a:ext>
            </a:extLst>
          </p:cNvPr>
          <p:cNvSpPr txBox="1"/>
          <p:nvPr/>
        </p:nvSpPr>
        <p:spPr>
          <a:xfrm>
            <a:off x="9309242" y="121820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Principle: “Rigid” sliding body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9677A93-6E52-47A9-B2DD-E32026352A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989" y="1569679"/>
            <a:ext cx="2051632" cy="2047225"/>
          </a:xfrm>
          <a:prstGeom prst="rect">
            <a:avLst/>
          </a:prstGeom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FF267F4-20A6-4A72-8FBC-A9669C0B3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352906"/>
              </p:ext>
            </p:extLst>
          </p:nvPr>
        </p:nvGraphicFramePr>
        <p:xfrm>
          <a:off x="4975075" y="3596535"/>
          <a:ext cx="7200798" cy="256295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1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3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988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Deformable RF bridge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Sliding</a:t>
                      </a:r>
                      <a:r>
                        <a:rPr lang="en-US" sz="1100" baseline="0" dirty="0">
                          <a:solidFill>
                            <a:schemeClr val="bg1"/>
                          </a:solidFill>
                        </a:rPr>
                        <a:t> RF fingers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97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Electrical resistance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Material conductivity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Material conductivity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Contact resistance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988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“Smoothness”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Convolution (angle)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Slope and step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988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Span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Given by the number and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shape of the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convolution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Given by the module length/stroke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988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Mechanical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tolerances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Could be limited in extension but very robust with transversal offset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Limited by spring/contact issues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097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Reliability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Limited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by fatigue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Contact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ageing, Buckling, Offset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097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Noncircular cross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section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No impact on performance but  challenging fabrication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Non uniform contact pressure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6486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362E9-A9C5-4330-81BC-AA1B46203EE1}"/>
              </a:ext>
            </a:extLst>
          </p:cNvPr>
          <p:cNvSpPr txBox="1">
            <a:spLocks/>
          </p:cNvSpPr>
          <p:nvPr/>
        </p:nvSpPr>
        <p:spPr>
          <a:xfrm>
            <a:off x="0" y="28575"/>
            <a:ext cx="12192000" cy="708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Base behaviour of the DRF bridge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9A06BD-7C2C-411D-ADED-A5184E38B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5029" y="967299"/>
            <a:ext cx="2908383" cy="10750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D0AC66-8667-4ED2-ABBD-1831CFDD4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656" y="1647734"/>
            <a:ext cx="6206266" cy="34567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C994E2E-8C05-41D2-BBD4-BF976BEF2C74}"/>
              </a:ext>
            </a:extLst>
          </p:cNvPr>
          <p:cNvSpPr txBox="1"/>
          <p:nvPr/>
        </p:nvSpPr>
        <p:spPr>
          <a:xfrm>
            <a:off x="241824" y="967299"/>
            <a:ext cx="9332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behaviour of the DRF bridge is driven by the behaviour of a single finger.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E59D79-5E3E-488E-9BEA-8A8CC17CABE9}"/>
              </a:ext>
            </a:extLst>
          </p:cNvPr>
          <p:cNvSpPr txBox="1"/>
          <p:nvPr/>
        </p:nvSpPr>
        <p:spPr>
          <a:xfrm>
            <a:off x="2707754" y="5648746"/>
            <a:ext cx="378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Elongation of one convolution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4BF30D7-E572-4434-B3D0-FF09449A60E6}"/>
              </a:ext>
            </a:extLst>
          </p:cNvPr>
          <p:cNvCxnSpPr>
            <a:stCxn id="19" idx="0"/>
            <a:endCxn id="17" idx="2"/>
          </p:cNvCxnSpPr>
          <p:nvPr/>
        </p:nvCxnSpPr>
        <p:spPr>
          <a:xfrm flipV="1">
            <a:off x="4600789" y="5104466"/>
            <a:ext cx="1143000" cy="5442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43AB6F0-FB9C-42D1-9321-F229AE16F13B}"/>
              </a:ext>
            </a:extLst>
          </p:cNvPr>
          <p:cNvSpPr txBox="1"/>
          <p:nvPr/>
        </p:nvSpPr>
        <p:spPr>
          <a:xfrm>
            <a:off x="468956" y="2763615"/>
            <a:ext cx="1782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Axial force for one finger, 3 mm wide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8322D1-7A2C-485C-88AD-34A2FE8FC186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2251140" y="3225280"/>
            <a:ext cx="38951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A446099-EB9D-4051-801F-FE06F1C76558}"/>
              </a:ext>
            </a:extLst>
          </p:cNvPr>
          <p:cNvSpPr txBox="1"/>
          <p:nvPr/>
        </p:nvSpPr>
        <p:spPr>
          <a:xfrm>
            <a:off x="9806325" y="2292199"/>
            <a:ext cx="2101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Angle at the </a:t>
            </a:r>
            <a:r>
              <a:rPr lang="en-GB" dirty="0" err="1"/>
              <a:t>center</a:t>
            </a:r>
            <a:r>
              <a:rPr lang="en-GB" dirty="0"/>
              <a:t> of the initial straight part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2F30A89-105F-4674-A949-AD1D9B147546}"/>
              </a:ext>
            </a:extLst>
          </p:cNvPr>
          <p:cNvCxnSpPr>
            <a:cxnSpLocks/>
            <a:stCxn id="28" idx="1"/>
            <a:endCxn id="17" idx="3"/>
          </p:cNvCxnSpPr>
          <p:nvPr/>
        </p:nvCxnSpPr>
        <p:spPr>
          <a:xfrm flipH="1">
            <a:off x="8846922" y="2753864"/>
            <a:ext cx="959403" cy="6222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2CD911A-681F-448E-9CB3-CE76F2C79186}"/>
              </a:ext>
            </a:extLst>
          </p:cNvPr>
          <p:cNvSpPr txBox="1"/>
          <p:nvPr/>
        </p:nvSpPr>
        <p:spPr>
          <a:xfrm>
            <a:off x="630682" y="1672982"/>
            <a:ext cx="200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Free state at 60°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D43F002-11E3-41DA-B21E-A4C24487A923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2640656" y="1857648"/>
            <a:ext cx="704422" cy="2964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029C8AC-7A67-4A4F-A99D-EAEACA97EA5A}"/>
              </a:ext>
            </a:extLst>
          </p:cNvPr>
          <p:cNvSpPr txBox="1"/>
          <p:nvPr/>
        </p:nvSpPr>
        <p:spPr>
          <a:xfrm>
            <a:off x="8211212" y="5012133"/>
            <a:ext cx="42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Maximum elongation of around 13.6 mm per convolution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3C14F84-DE8D-4959-9B5E-998D746A568D}"/>
              </a:ext>
            </a:extLst>
          </p:cNvPr>
          <p:cNvCxnSpPr>
            <a:cxnSpLocks/>
            <a:stCxn id="39" idx="1"/>
          </p:cNvCxnSpPr>
          <p:nvPr/>
        </p:nvCxnSpPr>
        <p:spPr>
          <a:xfrm flipH="1" flipV="1">
            <a:off x="7420708" y="4424949"/>
            <a:ext cx="790504" cy="9103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C89D506-8174-4D8F-B66E-03D975A83A84}"/>
              </a:ext>
            </a:extLst>
          </p:cNvPr>
          <p:cNvCxnSpPr/>
          <p:nvPr/>
        </p:nvCxnSpPr>
        <p:spPr>
          <a:xfrm flipV="1">
            <a:off x="6831623" y="3859823"/>
            <a:ext cx="0" cy="565126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0511312-D2EF-4537-B927-5465F9A10B12}"/>
              </a:ext>
            </a:extLst>
          </p:cNvPr>
          <p:cNvCxnSpPr>
            <a:cxnSpLocks/>
          </p:cNvCxnSpPr>
          <p:nvPr/>
        </p:nvCxnSpPr>
        <p:spPr>
          <a:xfrm>
            <a:off x="6831623" y="3859823"/>
            <a:ext cx="1301262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BE0C489-A7DC-4694-BF4D-91682D5F2118}"/>
              </a:ext>
            </a:extLst>
          </p:cNvPr>
          <p:cNvSpPr txBox="1"/>
          <p:nvPr/>
        </p:nvSpPr>
        <p:spPr>
          <a:xfrm>
            <a:off x="8990145" y="3593272"/>
            <a:ext cx="32212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As guideline from impedance, an angle of 15 is considered for the operation working conditions.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1E88365-D0B4-4F7E-BEC8-640F93ED23D7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8211212" y="3859823"/>
            <a:ext cx="778933" cy="1489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CDFFA87-579D-4446-8EE5-21893D2D714A}"/>
              </a:ext>
            </a:extLst>
          </p:cNvPr>
          <p:cNvSpPr txBox="1"/>
          <p:nvPr/>
        </p:nvSpPr>
        <p:spPr>
          <a:xfrm>
            <a:off x="7692340" y="5791319"/>
            <a:ext cx="5053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The elongation in operation is about 11.65 mm.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989FF06-946F-4893-BF40-17F01F2C67F6}"/>
              </a:ext>
            </a:extLst>
          </p:cNvPr>
          <p:cNvCxnSpPr>
            <a:cxnSpLocks/>
            <a:stCxn id="53" idx="1"/>
          </p:cNvCxnSpPr>
          <p:nvPr/>
        </p:nvCxnSpPr>
        <p:spPr>
          <a:xfrm flipH="1" flipV="1">
            <a:off x="6862999" y="4519246"/>
            <a:ext cx="829341" cy="14413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17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362E9-A9C5-4330-81BC-AA1B46203EE1}"/>
              </a:ext>
            </a:extLst>
          </p:cNvPr>
          <p:cNvSpPr txBox="1">
            <a:spLocks/>
          </p:cNvSpPr>
          <p:nvPr/>
        </p:nvSpPr>
        <p:spPr>
          <a:xfrm>
            <a:off x="0" y="28575"/>
            <a:ext cx="12192000" cy="708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Base behaviour of the DRF bridge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FB25E0-AB2B-4B47-A637-285ACDB96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070" y="2497058"/>
            <a:ext cx="3689496" cy="23233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7DC816-519F-43A1-BFB8-C06C6774A283}"/>
              </a:ext>
            </a:extLst>
          </p:cNvPr>
          <p:cNvSpPr txBox="1"/>
          <p:nvPr/>
        </p:nvSpPr>
        <p:spPr>
          <a:xfrm>
            <a:off x="7595376" y="1084510"/>
            <a:ext cx="392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Tensile test up to rupture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ADD1A1-1279-45C3-8922-64D7F5925402}"/>
              </a:ext>
            </a:extLst>
          </p:cNvPr>
          <p:cNvSpPr txBox="1"/>
          <p:nvPr/>
        </p:nvSpPr>
        <p:spPr>
          <a:xfrm>
            <a:off x="7367821" y="4831151"/>
            <a:ext cx="4511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00"/>
            </a:lvl1pPr>
          </a:lstStyle>
          <a:p>
            <a:r>
              <a:rPr lang="en-GB" dirty="0"/>
              <a:t>Tensile test on a two convolutions module with 57 fingers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ED255-1BF3-4B78-AE93-7F5674513AC4}"/>
              </a:ext>
            </a:extLst>
          </p:cNvPr>
          <p:cNvSpPr txBox="1"/>
          <p:nvPr/>
        </p:nvSpPr>
        <p:spPr>
          <a:xfrm>
            <a:off x="10501547" y="1520434"/>
            <a:ext cx="1013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Failure of the weld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56EF434-BBA6-4C29-B224-7F22E1B09DD3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1008537" y="1982099"/>
            <a:ext cx="658855" cy="6204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3747AE-0F4B-420E-AB27-772F877E3288}"/>
              </a:ext>
            </a:extLst>
          </p:cNvPr>
          <p:cNvSpPr txBox="1"/>
          <p:nvPr/>
        </p:nvSpPr>
        <p:spPr>
          <a:xfrm>
            <a:off x="256292" y="4406550"/>
            <a:ext cx="58397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Prototypes with 2 convolutions have been validated based on thermo-mechanical tests combining bake-out processes with series of combined fatigue loads at maximum design values </a:t>
            </a:r>
            <a:r>
              <a:rPr lang="en-GB" sz="1200" kern="8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(+24 mm of stretching and ±12 mm of lateral movement)</a:t>
            </a:r>
            <a:r>
              <a:rPr lang="en-GB" sz="12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without convolution breakage. The number of bake-out processes was eight, accumulating a total of about 1000 h at 200 </a:t>
            </a:r>
            <a:r>
              <a:rPr lang="en-GB" sz="12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GB" sz="12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C, and the fatigue life was more than </a:t>
            </a:r>
            <a:r>
              <a:rPr lang="en-GB" sz="1200" kern="8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350 cycles</a:t>
            </a:r>
            <a:r>
              <a:rPr lang="en-GB" sz="12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4040C9-ECAD-44A4-9B9C-E0260941BC5A}"/>
              </a:ext>
            </a:extLst>
          </p:cNvPr>
          <p:cNvSpPr txBox="1"/>
          <p:nvPr/>
        </p:nvSpPr>
        <p:spPr>
          <a:xfrm>
            <a:off x="256292" y="1092881"/>
            <a:ext cx="5750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Fatigue tests done for different grades and heat treatments.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F99516-132E-45D0-AA34-946582C4323E}"/>
              </a:ext>
            </a:extLst>
          </p:cNvPr>
          <p:cNvSpPr txBox="1"/>
          <p:nvPr/>
        </p:nvSpPr>
        <p:spPr>
          <a:xfrm>
            <a:off x="705359" y="3617377"/>
            <a:ext cx="15400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50"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 algn="ctr"/>
            <a:r>
              <a:rPr lang="en-GB" sz="1100" dirty="0">
                <a:solidFill>
                  <a:schemeClr val="tx1"/>
                </a:solidFill>
              </a:rPr>
              <a:t>Fatigue tests on fingers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7B5A8DB-D96F-4466-ACC1-A4EE835794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3212" y="2074115"/>
            <a:ext cx="1810964" cy="13582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A808889-FBA5-4C68-9E29-F1BCBC70043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" t="13233" r="2580" b="1466"/>
          <a:stretch/>
        </p:blipFill>
        <p:spPr bwMode="auto">
          <a:xfrm>
            <a:off x="2350603" y="1814805"/>
            <a:ext cx="3059157" cy="20035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32E355-D1B1-4043-B425-6287BDBC77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4" b="27150"/>
          <a:stretch/>
        </p:blipFill>
        <p:spPr>
          <a:xfrm>
            <a:off x="6650185" y="1613780"/>
            <a:ext cx="1890382" cy="2003597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5D347B-5A1E-4D61-99D8-1A8D1758DFC8}"/>
              </a:ext>
            </a:extLst>
          </p:cNvPr>
          <p:cNvCxnSpPr/>
          <p:nvPr/>
        </p:nvCxnSpPr>
        <p:spPr>
          <a:xfrm>
            <a:off x="10743964" y="4612481"/>
            <a:ext cx="594000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B384A11-7A8B-4A66-95C0-16BF849EAA9D}"/>
              </a:ext>
            </a:extLst>
          </p:cNvPr>
          <p:cNvSpPr txBox="1"/>
          <p:nvPr/>
        </p:nvSpPr>
        <p:spPr>
          <a:xfrm>
            <a:off x="6650185" y="5426639"/>
            <a:ext cx="40404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Rupture occurs beyond the design limit (+15%).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59860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4B85B1DE-48F0-43B3-97F8-894304D6FC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754" y="1996857"/>
            <a:ext cx="4976904" cy="35184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2755" y="890082"/>
            <a:ext cx="5220563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Copper Beryllium deformable RF fingers: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Circular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C17410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0.1 mm thick, 3 mm width, gap: 1.4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3 convolutions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"/>
            <a:ext cx="12192000" cy="71408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Integration of DRF in HL-LHC vacuum modules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8469121" y="582691"/>
            <a:ext cx="1888479" cy="153240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03512" y="5515315"/>
            <a:ext cx="578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Plug-In module in operation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8" t="3333" r="21710" b="27720"/>
          <a:stretch/>
        </p:blipFill>
        <p:spPr>
          <a:xfrm>
            <a:off x="9187183" y="3461896"/>
            <a:ext cx="2059788" cy="1722334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cxnSpLocks/>
            <a:stCxn id="12" idx="1"/>
          </p:cNvCxnSpPr>
          <p:nvPr/>
        </p:nvCxnSpPr>
        <p:spPr>
          <a:xfrm flipH="1">
            <a:off x="7084679" y="4323063"/>
            <a:ext cx="2102504" cy="7489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5863" y="2115094"/>
            <a:ext cx="1503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Static RF fingers</a:t>
            </a:r>
          </a:p>
        </p:txBody>
      </p:sp>
      <p:cxnSp>
        <p:nvCxnSpPr>
          <p:cNvPr id="23" name="Straight Arrow Connector 22"/>
          <p:cNvCxnSpPr>
            <a:cxnSpLocks/>
            <a:stCxn id="21" idx="2"/>
          </p:cNvCxnSpPr>
          <p:nvPr/>
        </p:nvCxnSpPr>
        <p:spPr>
          <a:xfrm>
            <a:off x="897528" y="2422871"/>
            <a:ext cx="3114538" cy="2123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4372215" y="2422475"/>
            <a:ext cx="2643308" cy="649896"/>
          </a:xfrm>
          <a:prstGeom prst="ellipse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cxnSpLocks/>
            <a:stCxn id="13" idx="1"/>
            <a:endCxn id="27" idx="0"/>
          </p:cNvCxnSpPr>
          <p:nvPr/>
        </p:nvCxnSpPr>
        <p:spPr>
          <a:xfrm flipH="1">
            <a:off x="5693869" y="1348893"/>
            <a:ext cx="2775252" cy="10735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70575" y="4548776"/>
            <a:ext cx="78582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Copper insert</a:t>
            </a:r>
          </a:p>
        </p:txBody>
      </p:sp>
      <p:cxnSp>
        <p:nvCxnSpPr>
          <p:cNvPr id="34" name="Straight Arrow Connector 33"/>
          <p:cNvCxnSpPr>
            <a:cxnSpLocks/>
            <a:stCxn id="32" idx="0"/>
          </p:cNvCxnSpPr>
          <p:nvPr/>
        </p:nvCxnSpPr>
        <p:spPr>
          <a:xfrm flipV="1">
            <a:off x="2163487" y="4333795"/>
            <a:ext cx="1390022" cy="214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8AEBB58-F5D1-4CE5-AA6A-3D34D388910F}"/>
              </a:ext>
            </a:extLst>
          </p:cNvPr>
          <p:cNvSpPr txBox="1"/>
          <p:nvPr/>
        </p:nvSpPr>
        <p:spPr>
          <a:xfrm>
            <a:off x="256444" y="5783252"/>
            <a:ext cx="9892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Static RF fingers and titanium springs are introduced to get rid of the limitation in extension.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4A480-463F-42DC-BD17-91E4E1407468}"/>
              </a:ext>
            </a:extLst>
          </p:cNvPr>
          <p:cNvSpPr txBox="1"/>
          <p:nvPr/>
        </p:nvSpPr>
        <p:spPr>
          <a:xfrm>
            <a:off x="9537438" y="5184230"/>
            <a:ext cx="1503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Titanium springs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29BBC-D804-4B70-9E86-10694E3BD347}"/>
              </a:ext>
            </a:extLst>
          </p:cNvPr>
          <p:cNvSpPr txBox="1"/>
          <p:nvPr/>
        </p:nvSpPr>
        <p:spPr>
          <a:xfrm>
            <a:off x="8380740" y="2030417"/>
            <a:ext cx="2131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Deformable RF bridge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4B0F37F-8BE4-4BFD-A1A9-BC6B1B1E4F2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5"/>
          <a:stretch/>
        </p:blipFill>
        <p:spPr>
          <a:xfrm>
            <a:off x="256444" y="2783981"/>
            <a:ext cx="2671173" cy="1211407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A2D248F-895D-43F2-947F-0071CB4A8BAA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897528" y="2422871"/>
            <a:ext cx="247393" cy="11712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987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E144E2-0E58-48FE-9D9F-8C8268146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86" y="1118183"/>
            <a:ext cx="5504646" cy="35053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885EDC-7A51-463C-B37A-FE8545274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153" y="1048011"/>
            <a:ext cx="5054022" cy="364572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F0CF595-03A3-45A1-9A1D-258C59A9C75C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71408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Behaviour of DRF in HL-LHC triplet module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925D10-E57E-434C-BDB2-28CD2FEBF9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46" y="5027665"/>
            <a:ext cx="5404739" cy="988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67CEBE-24F4-4127-A580-32743D2CF7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6" y="4693735"/>
            <a:ext cx="4182407" cy="98802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CE7869-D18C-47DB-8AC5-EC1381131190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1959429" y="4126326"/>
            <a:ext cx="200931" cy="5674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25B064-6E42-4941-90A1-E9DD4222C4C2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3811281" y="4064854"/>
            <a:ext cx="3440035" cy="9628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CB4247A-6648-4C1B-A6DE-EDABC8EF0742}"/>
              </a:ext>
            </a:extLst>
          </p:cNvPr>
          <p:cNvSpPr txBox="1"/>
          <p:nvPr/>
        </p:nvSpPr>
        <p:spPr>
          <a:xfrm>
            <a:off x="130628" y="714081"/>
            <a:ext cx="727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 driven by thermal contraction, including transient</a:t>
            </a:r>
          </a:p>
        </p:txBody>
      </p:sp>
    </p:spTree>
    <p:extLst>
      <p:ext uri="{BB962C8B-B14F-4D97-AF65-F5344CB8AC3E}">
        <p14:creationId xmlns:p14="http://schemas.microsoft.com/office/powerpoint/2010/main" val="251903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3DC38A7-727D-4BCA-9EBD-113BC6551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708" y="1008293"/>
            <a:ext cx="5189156" cy="36351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25D9C0-6B05-40CF-B38D-EA313A958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502" y="1392569"/>
            <a:ext cx="4435523" cy="3250836"/>
          </a:xfrm>
          <a:prstGeom prst="rect">
            <a:avLst/>
          </a:prstGeom>
        </p:spPr>
      </p:pic>
      <p:pic>
        <p:nvPicPr>
          <p:cNvPr id="4" name="Picture 2" descr="image002">
            <a:extLst>
              <a:ext uri="{FF2B5EF4-FFF2-40B4-BE49-F238E27FC236}">
                <a16:creationId xmlns:a16="http://schemas.microsoft.com/office/drawing/2014/main" id="{2E32EC3A-72C6-4C96-8D22-485D016D2A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26"/>
          <a:stretch/>
        </p:blipFill>
        <p:spPr bwMode="auto">
          <a:xfrm>
            <a:off x="1383127" y="4570615"/>
            <a:ext cx="6738897" cy="150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58A727B-8CBA-4579-B983-BC254E2BE1C2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71408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Behaviour of DRF in LSS module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0C374B5-A770-424E-896B-10FC5C10AED3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3319503" y="4203166"/>
            <a:ext cx="1433073" cy="3674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6035E3A-C6F3-4C20-A04E-68E36FD5999D}"/>
              </a:ext>
            </a:extLst>
          </p:cNvPr>
          <p:cNvSpPr txBox="1"/>
          <p:nvPr/>
        </p:nvSpPr>
        <p:spPr>
          <a:xfrm>
            <a:off x="130628" y="714081"/>
            <a:ext cx="727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 driven by chamber tolerance </a:t>
            </a:r>
            <a:r>
              <a:rPr lang="en-GB" dirty="0">
                <a:sym typeface="Wingdings" panose="05000000000000000000" pitchFamily="2" charset="2"/>
              </a:rPr>
              <a:t> module length +/- 4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3761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34556</TotalTime>
  <Words>1746</Words>
  <Application>Microsoft Office PowerPoint</Application>
  <PresentationFormat>Widescreen</PresentationFormat>
  <Paragraphs>265</Paragraphs>
  <Slides>27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Symbol</vt:lpstr>
      <vt:lpstr>Wingdings</vt:lpstr>
      <vt:lpstr>CERN(4-3)</vt:lpstr>
      <vt:lpstr>PowerPoint Presentation</vt:lpstr>
      <vt:lpstr>PowerPoint Presentation</vt:lpstr>
      <vt:lpstr>Deformable RF (DRF) bridge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279</cp:revision>
  <dcterms:created xsi:type="dcterms:W3CDTF">2017-04-11T05:23:12Z</dcterms:created>
  <dcterms:modified xsi:type="dcterms:W3CDTF">2021-02-25T12:45:42Z</dcterms:modified>
</cp:coreProperties>
</file>