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59" r:id="rId2"/>
    <p:sldId id="296" r:id="rId3"/>
    <p:sldId id="329" r:id="rId4"/>
    <p:sldId id="339" r:id="rId5"/>
    <p:sldId id="336" r:id="rId6"/>
    <p:sldId id="366" r:id="rId7"/>
    <p:sldId id="332" r:id="rId8"/>
    <p:sldId id="341" r:id="rId9"/>
    <p:sldId id="375" r:id="rId10"/>
    <p:sldId id="343" r:id="rId11"/>
    <p:sldId id="306" r:id="rId12"/>
    <p:sldId id="342" r:id="rId13"/>
    <p:sldId id="369" r:id="rId14"/>
    <p:sldId id="347" r:id="rId15"/>
    <p:sldId id="346" r:id="rId16"/>
    <p:sldId id="349" r:id="rId17"/>
    <p:sldId id="307" r:id="rId18"/>
    <p:sldId id="351" r:id="rId19"/>
    <p:sldId id="315" r:id="rId20"/>
    <p:sldId id="367" r:id="rId21"/>
    <p:sldId id="370" r:id="rId22"/>
    <p:sldId id="373" r:id="rId23"/>
    <p:sldId id="374" r:id="rId24"/>
    <p:sldId id="361" r:id="rId25"/>
    <p:sldId id="355" r:id="rId26"/>
    <p:sldId id="354" r:id="rId27"/>
    <p:sldId id="353" r:id="rId28"/>
    <p:sldId id="357" r:id="rId29"/>
    <p:sldId id="356" r:id="rId30"/>
    <p:sldId id="338" r:id="rId31"/>
    <p:sldId id="334" r:id="rId32"/>
    <p:sldId id="302" r:id="rId33"/>
    <p:sldId id="335" r:id="rId34"/>
    <p:sldId id="330" r:id="rId35"/>
    <p:sldId id="362" r:id="rId36"/>
    <p:sldId id="359" r:id="rId37"/>
    <p:sldId id="323" r:id="rId38"/>
    <p:sldId id="345" r:id="rId39"/>
    <p:sldId id="376" r:id="rId40"/>
    <p:sldId id="377" r:id="rId41"/>
    <p:sldId id="320" r:id="rId42"/>
    <p:sldId id="350" r:id="rId43"/>
    <p:sldId id="310" r:id="rId44"/>
    <p:sldId id="311" r:id="rId45"/>
    <p:sldId id="309" r:id="rId46"/>
    <p:sldId id="312" r:id="rId47"/>
    <p:sldId id="324" r:id="rId48"/>
    <p:sldId id="316" r:id="rId49"/>
    <p:sldId id="378" r:id="rId50"/>
    <p:sldId id="365" r:id="rId51"/>
    <p:sldId id="325" r:id="rId52"/>
    <p:sldId id="328" r:id="rId53"/>
    <p:sldId id="321" r:id="rId54"/>
    <p:sldId id="322" r:id="rId55"/>
    <p:sldId id="313" r:id="rId56"/>
    <p:sldId id="288" r:id="rId5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0065B0"/>
    <a:srgbClr val="61C4D3"/>
    <a:srgbClr val="303030"/>
    <a:srgbClr val="FFFFFF"/>
    <a:srgbClr val="005E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026" autoAdjust="0"/>
    <p:restoredTop sz="94686"/>
  </p:normalViewPr>
  <p:slideViewPr>
    <p:cSldViewPr snapToGrid="0" snapToObjects="1">
      <p:cViewPr varScale="1">
        <p:scale>
          <a:sx n="152" d="100"/>
          <a:sy n="152" d="100"/>
        </p:scale>
        <p:origin x="156" y="3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374EB2-6AC9-4727-856F-E6735EAE3C3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11B2739-051E-4C29-9B06-F78342C3E945}">
      <dgm:prSet/>
      <dgm:spPr/>
      <dgm:t>
        <a:bodyPr/>
        <a:lstStyle/>
        <a:p>
          <a:r>
            <a:rPr lang="en-US" b="1" dirty="0"/>
            <a:t>Energy stored per circuit (154 dipoles): ~ 1 GJ</a:t>
          </a:r>
          <a:endParaRPr lang="en-US" dirty="0"/>
        </a:p>
      </dgm:t>
    </dgm:pt>
    <dgm:pt modelId="{189EA6B5-6D55-413D-9D3B-CEA5938739F1}" type="parTrans" cxnId="{B840E875-F575-4D89-B749-66E5D9DA2BA0}">
      <dgm:prSet/>
      <dgm:spPr/>
      <dgm:t>
        <a:bodyPr/>
        <a:lstStyle/>
        <a:p>
          <a:endParaRPr lang="en-US"/>
        </a:p>
      </dgm:t>
    </dgm:pt>
    <dgm:pt modelId="{8110F4D9-4895-45A7-BA10-D44AE9ECC46F}" type="sibTrans" cxnId="{B840E875-F575-4D89-B749-66E5D9DA2BA0}">
      <dgm:prSet/>
      <dgm:spPr/>
      <dgm:t>
        <a:bodyPr/>
        <a:lstStyle/>
        <a:p>
          <a:endParaRPr lang="en-US"/>
        </a:p>
      </dgm:t>
    </dgm:pt>
    <dgm:pt modelId="{17E5969E-BBFF-4F98-9979-9BB4AC456A85}">
      <dgm:prSet/>
      <dgm:spPr/>
      <dgm:t>
        <a:bodyPr/>
        <a:lstStyle/>
        <a:p>
          <a:r>
            <a:rPr lang="en-GB" b="1" dirty="0">
              <a:sym typeface="Wingdings" panose="05000000000000000000" pitchFamily="2" charset="2"/>
            </a:rPr>
            <a:t>For all the 8 arcs/circuits:</a:t>
          </a:r>
        </a:p>
        <a:p>
          <a:r>
            <a:rPr lang="en-GB" b="1" dirty="0">
              <a:sym typeface="Wingdings" panose="05000000000000000000" pitchFamily="2" charset="2"/>
            </a:rPr>
            <a:t></a:t>
          </a:r>
          <a:r>
            <a:rPr lang="en-GB" b="1" dirty="0"/>
            <a:t> This is about the kinetic energy of a cruise ship (15e4 t, 45 km/h)</a:t>
          </a:r>
          <a:endParaRPr lang="en-US" dirty="0"/>
        </a:p>
      </dgm:t>
    </dgm:pt>
    <dgm:pt modelId="{30B78A87-BAC5-41A6-8CF1-790971DF3361}" type="parTrans" cxnId="{F6C40E1E-6A22-45C6-8765-05DC56026A70}">
      <dgm:prSet/>
      <dgm:spPr/>
      <dgm:t>
        <a:bodyPr/>
        <a:lstStyle/>
        <a:p>
          <a:endParaRPr lang="en-US"/>
        </a:p>
      </dgm:t>
    </dgm:pt>
    <dgm:pt modelId="{1B395C9F-589A-4E2C-A33B-132B3F9AF999}" type="sibTrans" cxnId="{F6C40E1E-6A22-45C6-8765-05DC56026A70}">
      <dgm:prSet/>
      <dgm:spPr/>
      <dgm:t>
        <a:bodyPr/>
        <a:lstStyle/>
        <a:p>
          <a:endParaRPr lang="en-US"/>
        </a:p>
      </dgm:t>
    </dgm:pt>
    <dgm:pt modelId="{19E83309-CA10-4476-B631-9429D259FA88}">
      <dgm:prSet/>
      <dgm:spPr/>
      <dgm:t>
        <a:bodyPr/>
        <a:lstStyle/>
        <a:p>
          <a:r>
            <a:rPr lang="en-GB" b="1">
              <a:sym typeface="Wingdings" panose="05000000000000000000" pitchFamily="2" charset="2"/>
            </a:rPr>
            <a:t></a:t>
          </a:r>
          <a:r>
            <a:rPr lang="en-GB" b="1"/>
            <a:t> Energy must be extracted safely in case of a quench</a:t>
          </a:r>
          <a:endParaRPr lang="en-US"/>
        </a:p>
      </dgm:t>
    </dgm:pt>
    <dgm:pt modelId="{5AB46061-7D34-4B22-B64D-615A013B6D26}" type="parTrans" cxnId="{4BB5021D-B86A-473A-A13A-441CBF05918E}">
      <dgm:prSet/>
      <dgm:spPr/>
      <dgm:t>
        <a:bodyPr/>
        <a:lstStyle/>
        <a:p>
          <a:endParaRPr lang="en-US"/>
        </a:p>
      </dgm:t>
    </dgm:pt>
    <dgm:pt modelId="{84B53047-61A2-4B35-8D53-9791FAAE517A}" type="sibTrans" cxnId="{4BB5021D-B86A-473A-A13A-441CBF05918E}">
      <dgm:prSet/>
      <dgm:spPr/>
      <dgm:t>
        <a:bodyPr/>
        <a:lstStyle/>
        <a:p>
          <a:endParaRPr lang="en-US"/>
        </a:p>
      </dgm:t>
    </dgm:pt>
    <dgm:pt modelId="{67DB9149-590B-4D60-BB39-6DDC7EC38A22}" type="pres">
      <dgm:prSet presAssocID="{74374EB2-6AC9-4727-856F-E6735EAE3C36}" presName="linear" presStyleCnt="0">
        <dgm:presLayoutVars>
          <dgm:animLvl val="lvl"/>
          <dgm:resizeHandles val="exact"/>
        </dgm:presLayoutVars>
      </dgm:prSet>
      <dgm:spPr/>
    </dgm:pt>
    <dgm:pt modelId="{7C8F49AD-AE05-470B-92D0-D86F3F946793}" type="pres">
      <dgm:prSet presAssocID="{A11B2739-051E-4C29-9B06-F78342C3E94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BCCEC03-6F18-4B49-9319-3F2DD4E7310D}" type="pres">
      <dgm:prSet presAssocID="{8110F4D9-4895-45A7-BA10-D44AE9ECC46F}" presName="spacer" presStyleCnt="0"/>
      <dgm:spPr/>
    </dgm:pt>
    <dgm:pt modelId="{0DD196B9-C8D6-4D10-985D-872868B49D64}" type="pres">
      <dgm:prSet presAssocID="{17E5969E-BBFF-4F98-9979-9BB4AC456A8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BFEA223-688F-42BE-968E-9FA6E9A37ABF}" type="pres">
      <dgm:prSet presAssocID="{1B395C9F-589A-4E2C-A33B-132B3F9AF999}" presName="spacer" presStyleCnt="0"/>
      <dgm:spPr/>
    </dgm:pt>
    <dgm:pt modelId="{D98CE99D-FD44-4BDC-9C3A-90A09E3EC16E}" type="pres">
      <dgm:prSet presAssocID="{19E83309-CA10-4476-B631-9429D259FA88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4BB5021D-B86A-473A-A13A-441CBF05918E}" srcId="{74374EB2-6AC9-4727-856F-E6735EAE3C36}" destId="{19E83309-CA10-4476-B631-9429D259FA88}" srcOrd="2" destOrd="0" parTransId="{5AB46061-7D34-4B22-B64D-615A013B6D26}" sibTransId="{84B53047-61A2-4B35-8D53-9791FAAE517A}"/>
    <dgm:cxn modelId="{F6C40E1E-6A22-45C6-8765-05DC56026A70}" srcId="{74374EB2-6AC9-4727-856F-E6735EAE3C36}" destId="{17E5969E-BBFF-4F98-9979-9BB4AC456A85}" srcOrd="1" destOrd="0" parTransId="{30B78A87-BAC5-41A6-8CF1-790971DF3361}" sibTransId="{1B395C9F-589A-4E2C-A33B-132B3F9AF999}"/>
    <dgm:cxn modelId="{6839602F-432C-4FCE-A35C-971141DFD0BE}" type="presOf" srcId="{19E83309-CA10-4476-B631-9429D259FA88}" destId="{D98CE99D-FD44-4BDC-9C3A-90A09E3EC16E}" srcOrd="0" destOrd="0" presId="urn:microsoft.com/office/officeart/2005/8/layout/vList2"/>
    <dgm:cxn modelId="{7D534C33-7DDB-4825-A8FF-8BF6B1ECEB00}" type="presOf" srcId="{74374EB2-6AC9-4727-856F-E6735EAE3C36}" destId="{67DB9149-590B-4D60-BB39-6DDC7EC38A22}" srcOrd="0" destOrd="0" presId="urn:microsoft.com/office/officeart/2005/8/layout/vList2"/>
    <dgm:cxn modelId="{B840E875-F575-4D89-B749-66E5D9DA2BA0}" srcId="{74374EB2-6AC9-4727-856F-E6735EAE3C36}" destId="{A11B2739-051E-4C29-9B06-F78342C3E945}" srcOrd="0" destOrd="0" parTransId="{189EA6B5-6D55-413D-9D3B-CEA5938739F1}" sibTransId="{8110F4D9-4895-45A7-BA10-D44AE9ECC46F}"/>
    <dgm:cxn modelId="{BE9ED5A5-99B9-4B97-8721-D891EEAB72CF}" type="presOf" srcId="{A11B2739-051E-4C29-9B06-F78342C3E945}" destId="{7C8F49AD-AE05-470B-92D0-D86F3F946793}" srcOrd="0" destOrd="0" presId="urn:microsoft.com/office/officeart/2005/8/layout/vList2"/>
    <dgm:cxn modelId="{2005EECB-ABCE-4396-ABA4-F0DFCB188900}" type="presOf" srcId="{17E5969E-BBFF-4F98-9979-9BB4AC456A85}" destId="{0DD196B9-C8D6-4D10-985D-872868B49D64}" srcOrd="0" destOrd="0" presId="urn:microsoft.com/office/officeart/2005/8/layout/vList2"/>
    <dgm:cxn modelId="{7FBF4785-3447-4EE9-9913-14F9436E5DF0}" type="presParOf" srcId="{67DB9149-590B-4D60-BB39-6DDC7EC38A22}" destId="{7C8F49AD-AE05-470B-92D0-D86F3F946793}" srcOrd="0" destOrd="0" presId="urn:microsoft.com/office/officeart/2005/8/layout/vList2"/>
    <dgm:cxn modelId="{F457095A-B546-4FCF-BDF8-5D32BA2D6B34}" type="presParOf" srcId="{67DB9149-590B-4D60-BB39-6DDC7EC38A22}" destId="{BBCCEC03-6F18-4B49-9319-3F2DD4E7310D}" srcOrd="1" destOrd="0" presId="urn:microsoft.com/office/officeart/2005/8/layout/vList2"/>
    <dgm:cxn modelId="{D513A29D-1D6C-4EAA-8C0C-4C5B7A915391}" type="presParOf" srcId="{67DB9149-590B-4D60-BB39-6DDC7EC38A22}" destId="{0DD196B9-C8D6-4D10-985D-872868B49D64}" srcOrd="2" destOrd="0" presId="urn:microsoft.com/office/officeart/2005/8/layout/vList2"/>
    <dgm:cxn modelId="{6AE75DB0-3B17-4C48-931C-835F59568B55}" type="presParOf" srcId="{67DB9149-590B-4D60-BB39-6DDC7EC38A22}" destId="{CBFEA223-688F-42BE-968E-9FA6E9A37ABF}" srcOrd="3" destOrd="0" presId="urn:microsoft.com/office/officeart/2005/8/layout/vList2"/>
    <dgm:cxn modelId="{DA38FC19-471F-40C2-A367-22231908AAC8}" type="presParOf" srcId="{67DB9149-590B-4D60-BB39-6DDC7EC38A22}" destId="{D98CE99D-FD44-4BDC-9C3A-90A09E3EC16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8F49AD-AE05-470B-92D0-D86F3F946793}">
      <dsp:nvSpPr>
        <dsp:cNvPr id="0" name=""/>
        <dsp:cNvSpPr/>
      </dsp:nvSpPr>
      <dsp:spPr>
        <a:xfrm>
          <a:off x="0" y="60443"/>
          <a:ext cx="5611813" cy="1447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Energy stored per circuit (154 dipoles): ~ 1 GJ</a:t>
          </a:r>
          <a:endParaRPr lang="en-US" sz="2500" kern="1200" dirty="0"/>
        </a:p>
      </dsp:txBody>
      <dsp:txXfrm>
        <a:off x="70679" y="131122"/>
        <a:ext cx="5470455" cy="1306517"/>
      </dsp:txXfrm>
    </dsp:sp>
    <dsp:sp modelId="{0DD196B9-C8D6-4D10-985D-872868B49D64}">
      <dsp:nvSpPr>
        <dsp:cNvPr id="0" name=""/>
        <dsp:cNvSpPr/>
      </dsp:nvSpPr>
      <dsp:spPr>
        <a:xfrm>
          <a:off x="0" y="1580318"/>
          <a:ext cx="5611813" cy="1447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>
              <a:sym typeface="Wingdings" panose="05000000000000000000" pitchFamily="2" charset="2"/>
            </a:rPr>
            <a:t>For all the 8 arcs/circuits:</a:t>
          </a:r>
        </a:p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>
              <a:sym typeface="Wingdings" panose="05000000000000000000" pitchFamily="2" charset="2"/>
            </a:rPr>
            <a:t></a:t>
          </a:r>
          <a:r>
            <a:rPr lang="en-GB" sz="2500" b="1" kern="1200" dirty="0"/>
            <a:t> This is about the kinetic energy of a cruise ship (15e4 t, 45 km/h)</a:t>
          </a:r>
          <a:endParaRPr lang="en-US" sz="2500" kern="1200" dirty="0"/>
        </a:p>
      </dsp:txBody>
      <dsp:txXfrm>
        <a:off x="70679" y="1650997"/>
        <a:ext cx="5470455" cy="1306517"/>
      </dsp:txXfrm>
    </dsp:sp>
    <dsp:sp modelId="{D98CE99D-FD44-4BDC-9C3A-90A09E3EC16E}">
      <dsp:nvSpPr>
        <dsp:cNvPr id="0" name=""/>
        <dsp:cNvSpPr/>
      </dsp:nvSpPr>
      <dsp:spPr>
        <a:xfrm>
          <a:off x="0" y="3100193"/>
          <a:ext cx="5611813" cy="1447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>
              <a:sym typeface="Wingdings" panose="05000000000000000000" pitchFamily="2" charset="2"/>
            </a:rPr>
            <a:t></a:t>
          </a:r>
          <a:r>
            <a:rPr lang="en-GB" sz="2500" b="1" kern="1200"/>
            <a:t> Energy must be extracted safely in case of a quench</a:t>
          </a:r>
          <a:endParaRPr lang="en-US" sz="2500" kern="1200"/>
        </a:p>
      </dsp:txBody>
      <dsp:txXfrm>
        <a:off x="70679" y="3170872"/>
        <a:ext cx="5470455" cy="13065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https://edms.cern.ch/ui/#!master/navigator/document?D:100757220:100757220:subDocs" TargetMode="Externa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hyperlink" Target="https://edms.cern.ch/ui/#!master/navigator/document?D:100757220:100757220:subDocs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466520/files/" TargetMode="External"/><Relationship Id="rId2" Type="http://schemas.openxmlformats.org/officeDocument/2006/relationships/hyperlink" Target="https://cds.cern.ch/record/782076/files/CERN-2004-003-V1-ft.pdf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edms.cern.ch/ui/file/2470088/1/effectQH_beamScreen_eddyCurrents_20210121.pdf" TargetMode="External"/><Relationship Id="rId4" Type="http://schemas.openxmlformats.org/officeDocument/2006/relationships/hyperlink" Target="https://indico.cern.ch/event/53467/contributions/1204050/attachments/974635/1384895/Quench_heater_failures.pdf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11824/" TargetMode="External"/><Relationship Id="rId7" Type="http://schemas.openxmlformats.org/officeDocument/2006/relationships/hyperlink" Target="https://indico.cern.ch/event/1001431/timetable/#20210202" TargetMode="External"/><Relationship Id="rId2" Type="http://schemas.openxmlformats.org/officeDocument/2006/relationships/hyperlink" Target="https://mediastream.cern.ch/MediaArchive/Photo/Public/2009/0910152/0910152_02/0910152_02-A4-at-144-dpi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ds.cern.ch/record/2207171/plots" TargetMode="External"/><Relationship Id="rId5" Type="http://schemas.openxmlformats.org/officeDocument/2006/relationships/hyperlink" Target="http://cds.cern.ch/record/39110" TargetMode="External"/><Relationship Id="rId4" Type="http://schemas.openxmlformats.org/officeDocument/2006/relationships/hyperlink" Target="https://mediastream.cern.ch/MediaArchive/Photo/Public/2011/1107167/1107167_05/1107167_05-A4-at-144-dpi.jpg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7" Type="http://schemas.openxmlformats.org/officeDocument/2006/relationships/image" Target="../media/image57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png"/><Relationship Id="rId5" Type="http://schemas.openxmlformats.org/officeDocument/2006/relationships/image" Target="../media/image35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8.png"/><Relationship Id="rId4" Type="http://schemas.openxmlformats.org/officeDocument/2006/relationships/image" Target="../media/image71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06481/files/MD3205_note.pdf?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Reconstruction of Quench Heater Kick Fields from Beam Position Measurements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Lea Richtmann</a:t>
            </a:r>
          </a:p>
          <a:p>
            <a:pPr algn="l"/>
            <a:r>
              <a:rPr lang="en-US" sz="1800" dirty="0"/>
              <a:t>25/2/2021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B17C00D2-85D7-4FD2-9F38-7875514A7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426" y="3933529"/>
            <a:ext cx="9958665" cy="1056101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7C24999-CC6F-4E1D-BFF6-F5F208439A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39335"/>
            <a:ext cx="11376024" cy="4761440"/>
          </a:xfrm>
        </p:spPr>
        <p:txBody>
          <a:bodyPr/>
          <a:lstStyle/>
          <a:p>
            <a:r>
              <a:rPr lang="en-US" dirty="0"/>
              <a:t>At magnet (M): At each turn (n) there is an additional </a:t>
            </a:r>
            <a:br>
              <a:rPr lang="en-US" dirty="0"/>
            </a:br>
            <a:r>
              <a:rPr lang="en-US" dirty="0"/>
              <a:t>kick by the QH field (</a:t>
            </a:r>
            <a:r>
              <a:rPr lang="en-GB" dirty="0"/>
              <a:t>After a whole turn, the phase advance </a:t>
            </a:r>
            <a:br>
              <a:rPr lang="en-GB" dirty="0"/>
            </a:br>
            <a:r>
              <a:rPr lang="en-GB" dirty="0"/>
              <a:t>at the magnet is the tune Q):</a:t>
            </a:r>
          </a:p>
          <a:p>
            <a:pPr marL="0" indent="0">
              <a:buNone/>
            </a:pPr>
            <a:r>
              <a:rPr lang="en-GB" dirty="0"/>
              <a:t>					     </a:t>
            </a:r>
            <a:r>
              <a:rPr lang="en-GB" sz="1800" b="0" dirty="0"/>
              <a:t>eq. (2)</a:t>
            </a:r>
          </a:p>
          <a:p>
            <a:r>
              <a:rPr lang="en-GB" dirty="0"/>
              <a:t>Plug eq. 2 in eq. 1 and get one expression for the position at any BPM:</a:t>
            </a:r>
          </a:p>
          <a:p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90E2627-125D-4393-A448-1077BFAA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28600"/>
            <a:ext cx="11376025" cy="1210735"/>
          </a:xfrm>
        </p:spPr>
        <p:txBody>
          <a:bodyPr/>
          <a:lstStyle/>
          <a:p>
            <a:r>
              <a:rPr lang="en-US" dirty="0"/>
              <a:t>Reconstruction Method -</a:t>
            </a:r>
            <a:br>
              <a:rPr lang="en-US" dirty="0"/>
            </a:br>
            <a:r>
              <a:rPr lang="en-US" dirty="0"/>
              <a:t>Idea: Rotation in phase space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C00E3D-1D80-45BB-B7A9-B8A0376DE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4C6EEC-81A3-4892-A2B5-1FCF5D0CE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698F8D-8E75-46A6-95DA-F2734EB8A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7B87B91-C4AC-446D-B43F-8E3124B90809}"/>
              </a:ext>
            </a:extLst>
          </p:cNvPr>
          <p:cNvCxnSpPr>
            <a:cxnSpLocks/>
          </p:cNvCxnSpPr>
          <p:nvPr/>
        </p:nvCxnSpPr>
        <p:spPr>
          <a:xfrm>
            <a:off x="2847387" y="4891492"/>
            <a:ext cx="2625740" cy="8476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F2201D3-63BA-48E3-AFC4-E524223625DA}"/>
              </a:ext>
            </a:extLst>
          </p:cNvPr>
          <p:cNvCxnSpPr>
            <a:cxnSpLocks/>
          </p:cNvCxnSpPr>
          <p:nvPr/>
        </p:nvCxnSpPr>
        <p:spPr>
          <a:xfrm>
            <a:off x="4885508" y="4651545"/>
            <a:ext cx="561493" cy="830997"/>
          </a:xfrm>
          <a:prstGeom prst="straightConnector1">
            <a:avLst/>
          </a:prstGeom>
          <a:ln w="28575">
            <a:solidFill>
              <a:srgbClr val="61C4D3">
                <a:alpha val="74902"/>
              </a:srgb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7304A3D-421C-4CA9-9EEB-63E55E892D4D}"/>
              </a:ext>
            </a:extLst>
          </p:cNvPr>
          <p:cNvCxnSpPr>
            <a:cxnSpLocks/>
          </p:cNvCxnSpPr>
          <p:nvPr/>
        </p:nvCxnSpPr>
        <p:spPr>
          <a:xfrm>
            <a:off x="4859382" y="4192021"/>
            <a:ext cx="587619" cy="1191525"/>
          </a:xfrm>
          <a:prstGeom prst="straightConnector1">
            <a:avLst/>
          </a:prstGeom>
          <a:ln w="28575">
            <a:solidFill>
              <a:srgbClr val="61C4D3">
                <a:alpha val="74902"/>
              </a:srgb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85431A8-36AE-4D7F-8655-96201F84121A}"/>
              </a:ext>
            </a:extLst>
          </p:cNvPr>
          <p:cNvSpPr txBox="1"/>
          <p:nvPr/>
        </p:nvSpPr>
        <p:spPr>
          <a:xfrm>
            <a:off x="5582194" y="5139706"/>
            <a:ext cx="613083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We have three unknowns: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F0"/>
                </a:solidFill>
              </a:rPr>
              <a:t>position</a:t>
            </a:r>
            <a:r>
              <a:rPr lang="en-US" dirty="0"/>
              <a:t> and </a:t>
            </a:r>
            <a:r>
              <a:rPr lang="en-US" dirty="0">
                <a:solidFill>
                  <a:srgbClr val="00B0F0"/>
                </a:solidFill>
              </a:rPr>
              <a:t>angle</a:t>
            </a:r>
            <a:r>
              <a:rPr lang="en-US" dirty="0"/>
              <a:t> at the magnet from the turn before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F0"/>
                </a:solidFill>
              </a:rPr>
              <a:t>kick angle </a:t>
            </a:r>
            <a:r>
              <a:rPr lang="en-US" dirty="0"/>
              <a:t>from this turn</a:t>
            </a:r>
            <a:endParaRPr lang="en-GB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FD99F6B-A20F-4BD1-845C-9F1095694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38" y="2391930"/>
            <a:ext cx="3980299" cy="589004"/>
          </a:xfrm>
          <a:prstGeom prst="rect">
            <a:avLst/>
          </a:prstGeom>
        </p:spPr>
      </p:pic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3153C82-C871-41F2-BD95-5C2118CDD8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7611" y="90138"/>
            <a:ext cx="3419724" cy="258762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1E20E37-0DC5-48A2-94EA-8013CEB9F560}"/>
              </a:ext>
            </a:extLst>
          </p:cNvPr>
          <p:cNvSpPr txBox="1"/>
          <p:nvPr/>
        </p:nvSpPr>
        <p:spPr>
          <a:xfrm>
            <a:off x="8690598" y="2445684"/>
            <a:ext cx="1666875" cy="215444"/>
          </a:xfrm>
          <a:prstGeom prst="rect">
            <a:avLst/>
          </a:prstGeom>
          <a:solidFill>
            <a:srgbClr val="61C4D3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Drawing: T. Schaller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E5EC7D2-261E-4FD3-8CDF-3511E83B552F}"/>
                  </a:ext>
                </a:extLst>
              </p:cNvPr>
              <p:cNvSpPr txBox="1"/>
              <p:nvPr/>
            </p:nvSpPr>
            <p:spPr>
              <a:xfrm>
                <a:off x="223967" y="5420617"/>
                <a:ext cx="4148876" cy="850746"/>
              </a:xfrm>
              <a:prstGeom prst="rect">
                <a:avLst/>
              </a:prstGeom>
              <a:solidFill>
                <a:srgbClr val="61C4D3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Use this function to fit the BPM data </a:t>
                </a:r>
                <a:r>
                  <a:rPr lang="en-US" dirty="0">
                    <a:solidFill>
                      <a:srgbClr val="2F2F2F"/>
                    </a:solidFill>
                  </a:rPr>
                  <a:t>for each turn n </a:t>
                </a:r>
                <a:r>
                  <a:rPr lang="en-US" dirty="0"/>
                  <a:t>and thereby get the </a:t>
                </a:r>
              </a:p>
              <a:p>
                <a:r>
                  <a:rPr lang="en-US" dirty="0"/>
                  <a:t>QH kick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𝑘𝑖𝑐𝑘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dirty="0"/>
                  <a:t> as fit parameter!</a:t>
                </a:r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E5EC7D2-261E-4FD3-8CDF-3511E83B55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967" y="5420617"/>
                <a:ext cx="4148876" cy="850746"/>
              </a:xfrm>
              <a:prstGeom prst="rect">
                <a:avLst/>
              </a:prstGeom>
              <a:blipFill>
                <a:blip r:embed="rId5"/>
                <a:stretch>
                  <a:fillRect l="-3529" t="-9286" r="-441" b="-1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Arrow: Down 1">
            <a:extLst>
              <a:ext uri="{FF2B5EF4-FFF2-40B4-BE49-F238E27FC236}">
                <a16:creationId xmlns:a16="http://schemas.microsoft.com/office/drawing/2014/main" id="{5BD0282A-4E7F-4DA7-9362-4161C74D26B2}"/>
              </a:ext>
            </a:extLst>
          </p:cNvPr>
          <p:cNvSpPr/>
          <p:nvPr/>
        </p:nvSpPr>
        <p:spPr>
          <a:xfrm>
            <a:off x="1036320" y="4339683"/>
            <a:ext cx="261257" cy="9477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29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21" grpId="0"/>
      <p:bldP spid="18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253E7BFC-C3A8-48F5-9579-3C9ECE459E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8" y="1248018"/>
                <a:ext cx="11784011" cy="4608512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r>
                  <a:rPr lang="en-US" dirty="0"/>
                  <a:t>From kick angle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𝑘𝑖𝑐𝑘</m:t>
                        </m:r>
                      </m:sub>
                      <m:sup>
                        <m:r>
                          <a:rPr lang="en-US" sz="2400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r>
                      <a:rPr lang="en-US" sz="2400" b="0" i="1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calculate the magnetic field:</a:t>
                </a:r>
              </a:p>
              <a:p>
                <a:endParaRPr lang="en-US" dirty="0">
                  <a:solidFill>
                    <a:srgbClr val="2F2F2F"/>
                  </a:solidFill>
                </a:endParaRPr>
              </a:p>
              <a:p>
                <a:endParaRPr lang="en-US" dirty="0">
                  <a:solidFill>
                    <a:srgbClr val="2F2F2F"/>
                  </a:solidFill>
                </a:endParaRPr>
              </a:p>
              <a:p>
                <a:r>
                  <a:rPr lang="en-US" b="0" dirty="0">
                    <a:solidFill>
                      <a:srgbClr val="2F2F2F"/>
                    </a:solidFill>
                  </a:rPr>
                  <a:t>	</a:t>
                </a:r>
              </a:p>
              <a:p>
                <a:r>
                  <a:rPr lang="en-US" b="0" dirty="0">
                    <a:solidFill>
                      <a:srgbClr val="2F2F2F"/>
                    </a:solidFill>
                  </a:rPr>
                  <a:t>	with       : beam rigidity,       :</a:t>
                </a:r>
                <a:r>
                  <a:rPr lang="en-US" b="0" dirty="0"/>
                  <a:t> </a:t>
                </a:r>
                <a:r>
                  <a:rPr lang="en-US" b="0" dirty="0">
                    <a:solidFill>
                      <a:srgbClr val="2F2F2F"/>
                    </a:solidFill>
                  </a:rPr>
                  <a:t>beta function at the magnet,       : Length of magnet </a:t>
                </a:r>
                <a:endParaRPr lang="en-US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253E7BFC-C3A8-48F5-9579-3C9ECE459E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8" y="1248018"/>
                <a:ext cx="11784011" cy="4608512"/>
              </a:xfrm>
              <a:blipFill>
                <a:blip r:embed="rId2"/>
                <a:stretch>
                  <a:fillRect l="-13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>
            <a:extLst>
              <a:ext uri="{FF2B5EF4-FFF2-40B4-BE49-F238E27FC236}">
                <a16:creationId xmlns:a16="http://schemas.microsoft.com/office/drawing/2014/main" id="{34496675-F42C-49BF-BD29-1FB103E9D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Reconstruction Method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C66986-C032-42A7-BF2E-7C0220ABD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12BB44-FBB1-485F-A496-FDF3A255C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0BB2AF-27CD-40EC-8234-B94569A46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CDCC499-4A1D-4A13-BCB0-53A5ABF2E2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505" y="2498515"/>
            <a:ext cx="2871750" cy="10537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EBD6D67-62E7-4F92-AC6A-97362BCB99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6538" y="4143332"/>
            <a:ext cx="323302" cy="26471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EA38444-658D-4883-9FF6-E2C1477216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7733" y="4143333"/>
            <a:ext cx="370154" cy="2647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A76C080-99BB-4627-970D-E9A91F2843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77721" y="4138411"/>
            <a:ext cx="356792" cy="26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797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E4FC1D-6A05-47D3-B211-C991A4FE9D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89785"/>
            <a:ext cx="11376024" cy="4910990"/>
          </a:xfrm>
        </p:spPr>
        <p:txBody>
          <a:bodyPr/>
          <a:lstStyle/>
          <a:p>
            <a:r>
              <a:rPr lang="en-US" dirty="0"/>
              <a:t>Example: Vertical beam position before QH fire: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GB" dirty="0"/>
          </a:p>
          <a:p>
            <a:r>
              <a:rPr lang="en-GB" dirty="0"/>
              <a:t>Turn when QH are fired: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19AC35-A52E-4A53-8E03-D77E10EAC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Position Monitor (BPM) measurement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2C451-C28D-4CCE-BBE5-DCEB3A049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22C11-764E-455E-82D2-3362AFCA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368B2-6D5A-4855-BF3B-4C23E9D28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 descr="A picture containing table&#10;&#10;Description automatically generated">
            <a:extLst>
              <a:ext uri="{FF2B5EF4-FFF2-40B4-BE49-F238E27FC236}">
                <a16:creationId xmlns:a16="http://schemas.microsoft.com/office/drawing/2014/main" id="{C77CE83C-6020-493A-8639-1EBCEA707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76" y="1673258"/>
            <a:ext cx="11376026" cy="1755742"/>
          </a:xfrm>
          <a:prstGeom prst="rect">
            <a:avLst/>
          </a:prstGeom>
        </p:spPr>
      </p:pic>
      <p:pic>
        <p:nvPicPr>
          <p:cNvPr id="9" name="Picture 8" descr="Timeline&#10;&#10;Description automatically generated">
            <a:extLst>
              <a:ext uri="{FF2B5EF4-FFF2-40B4-BE49-F238E27FC236}">
                <a16:creationId xmlns:a16="http://schemas.microsoft.com/office/drawing/2014/main" id="{BCDCF631-53AC-4AA3-A41A-EF368C083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776" y="4517322"/>
            <a:ext cx="11376024" cy="1755742"/>
          </a:xfrm>
          <a:prstGeom prst="rect">
            <a:avLst/>
          </a:prstGeom>
        </p:spPr>
      </p:pic>
      <p:sp>
        <p:nvSpPr>
          <p:cNvPr id="7" name="Arrow: Left-Right 6">
            <a:extLst>
              <a:ext uri="{FF2B5EF4-FFF2-40B4-BE49-F238E27FC236}">
                <a16:creationId xmlns:a16="http://schemas.microsoft.com/office/drawing/2014/main" id="{06CAD68A-FC37-4EA3-9CC8-BE0B5E4DD3B4}"/>
              </a:ext>
            </a:extLst>
          </p:cNvPr>
          <p:cNvSpPr/>
          <p:nvPr/>
        </p:nvSpPr>
        <p:spPr>
          <a:xfrm>
            <a:off x="1280161" y="2508359"/>
            <a:ext cx="10093234" cy="585651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2F2F2F"/>
                </a:solidFill>
              </a:rPr>
              <a:t>1 LHC Turn</a:t>
            </a:r>
          </a:p>
        </p:txBody>
      </p:sp>
    </p:spTree>
    <p:extLst>
      <p:ext uri="{BB962C8B-B14F-4D97-AF65-F5344CB8AC3E}">
        <p14:creationId xmlns:p14="http://schemas.microsoft.com/office/powerpoint/2010/main" val="317819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E4FC1D-6A05-47D3-B211-C991A4FE9D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89785"/>
            <a:ext cx="11376024" cy="491099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26 turns after the QH fired: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19AC35-A52E-4A53-8E03-D77E10EAC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Position Monitor (BPM) measurement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2C451-C28D-4CCE-BBE5-DCEB3A049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22C11-764E-455E-82D2-3362AFCA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368B2-6D5A-4855-BF3B-4C23E9D28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5F5FBBF1-3A4C-4A7D-8DCF-8FEFBAAB9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74" y="2551129"/>
            <a:ext cx="11376026" cy="175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133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6509DB-9020-4109-B6DD-FE676DC5E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Reconstruction:</a:t>
            </a:r>
            <a:br>
              <a:rPr lang="en-US" dirty="0"/>
            </a:br>
            <a:r>
              <a:rPr lang="en-US" dirty="0"/>
              <a:t>Look into QH currents</a:t>
            </a:r>
            <a:endParaRPr lang="en-GB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55F4F09-F260-450D-96E5-7EBCD7B09A6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9552" y="1515970"/>
            <a:ext cx="5650224" cy="2757111"/>
          </a:xfr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1F4BC49-0450-4F43-8A20-1D7457D09F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86475" y="1593853"/>
            <a:ext cx="5611813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Field generated by QH current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We would expect a field with a shape that is somewhat similar:</a:t>
            </a:r>
            <a:endParaRPr lang="en-GB" sz="240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A (fast) rise at the beginning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Then a more or less stable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From QH current (nominal) ~ 75 A: expected field level (neglecting the iron contribution): ~ 760 µT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61ADB2-3A7F-4C51-8640-A23814E5A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35436-E8BC-43C4-8563-A462C2113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F51D6-A1F7-4CE9-A1EF-E9A37481A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9D0388C1-4C75-4B71-A031-B7921C5D10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933" b="10356"/>
          <a:stretch/>
        </p:blipFill>
        <p:spPr>
          <a:xfrm>
            <a:off x="560439" y="4352014"/>
            <a:ext cx="3178277" cy="1900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474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32ACF96-AD24-4D0B-ADB9-BF72EC015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4" y="2464606"/>
            <a:ext cx="11668125" cy="1680384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53E7BFC-C3A8-48F5-9579-3C9ECE459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265390"/>
            <a:ext cx="11376024" cy="2197339"/>
          </a:xfrm>
        </p:spPr>
        <p:txBody>
          <a:bodyPr/>
          <a:lstStyle/>
          <a:p>
            <a:r>
              <a:rPr lang="en-US" u="sng" dirty="0">
                <a:solidFill>
                  <a:srgbClr val="FF0000"/>
                </a:solidFill>
              </a:rPr>
              <a:t>Challenge: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Three fit parameters give algorithm too much freedom: i.e., position and angle in magnet is fitted for each turn independently, but this is dependent on the turn before!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What happens, fit looks good….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lvl="1" indent="0">
              <a:buNone/>
            </a:pPr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4496675-F42C-49BF-BD29-1FB103E9D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1" y="391534"/>
            <a:ext cx="11376025" cy="1065742"/>
          </a:xfrm>
        </p:spPr>
        <p:txBody>
          <a:bodyPr/>
          <a:lstStyle/>
          <a:p>
            <a:r>
              <a:rPr lang="en-US" dirty="0"/>
              <a:t>Reconstruction: Fitting parameters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C66986-C032-42A7-BF2E-7C0220ABD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12BB44-FBB1-485F-A496-FDF3A255C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0BB2AF-27CD-40EC-8234-B94569A46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A49FDE-8434-49CB-A5BD-A1558EB7F1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7679" y="4099911"/>
            <a:ext cx="3181564" cy="219733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D6CE501-95D2-4484-897E-C4DBBA658EDE}"/>
              </a:ext>
            </a:extLst>
          </p:cNvPr>
          <p:cNvSpPr txBox="1"/>
          <p:nvPr/>
        </p:nvSpPr>
        <p:spPr>
          <a:xfrm>
            <a:off x="297442" y="4382510"/>
            <a:ext cx="2047487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24000" lvl="1"/>
            <a:r>
              <a:rPr lang="en-US" b="1" dirty="0"/>
              <a:t>But:</a:t>
            </a:r>
          </a:p>
          <a:p>
            <a:pPr marL="324000" lvl="1"/>
            <a:r>
              <a:rPr lang="en-US" dirty="0"/>
              <a:t>Reconstructed field has unphysical shape</a:t>
            </a:r>
          </a:p>
          <a:p>
            <a:pPr algn="l"/>
            <a:endParaRPr lang="en-GB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45DA0DD-8067-495F-BB1C-367777A254A2}"/>
              </a:ext>
            </a:extLst>
          </p:cNvPr>
          <p:cNvSpPr/>
          <p:nvPr/>
        </p:nvSpPr>
        <p:spPr>
          <a:xfrm>
            <a:off x="2163441" y="5198580"/>
            <a:ext cx="393882" cy="3526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347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6" grpId="0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4272BE4-F912-43B6-A63E-369181994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590" y="3753863"/>
            <a:ext cx="3633690" cy="25163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20F9BD6E-6999-44FC-8808-FBB56A7ACA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398625"/>
                <a:ext cx="11376024" cy="264625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1800" u="sng" dirty="0">
                    <a:solidFill>
                      <a:srgbClr val="00B050"/>
                    </a:solidFill>
                  </a:rPr>
                  <a:t>Solution:</a:t>
                </a:r>
              </a:p>
              <a:p>
                <a:r>
                  <a:rPr lang="en-GB" sz="1800" dirty="0"/>
                  <a:t>Choose a turn before the QH fire and fit for this turn only </a:t>
                </a:r>
                <a:r>
                  <a:rPr lang="en-GB" sz="1800" dirty="0">
                    <a:solidFill>
                      <a:srgbClr val="0070C0"/>
                    </a:solidFill>
                  </a:rPr>
                  <a:t>position</a:t>
                </a:r>
                <a:r>
                  <a:rPr lang="en-GB" sz="1800" dirty="0"/>
                  <a:t> and </a:t>
                </a:r>
                <a:r>
                  <a:rPr lang="en-GB" sz="1800" dirty="0">
                    <a:solidFill>
                      <a:srgbClr val="0070C0"/>
                    </a:solidFill>
                  </a:rPr>
                  <a:t>angle</a:t>
                </a:r>
                <a:r>
                  <a:rPr lang="en-GB" sz="1800" dirty="0"/>
                  <a:t> at the magnet (there is no kick yet)</a:t>
                </a:r>
              </a:p>
              <a:p>
                <a:r>
                  <a:rPr lang="en-GB" sz="1800" dirty="0"/>
                  <a:t>For the subsequent turns, reconstruct (y, y’) at magnet by turning in normalized phase only about one tune </a:t>
                </a:r>
              </a:p>
              <a:p>
                <a:r>
                  <a:rPr lang="en-GB" sz="1800" dirty="0"/>
                  <a:t>Then: there is only one parameter left to be fitted: the </a:t>
                </a:r>
                <a:r>
                  <a:rPr lang="en-GB" sz="1800" dirty="0">
                    <a:solidFill>
                      <a:srgbClr val="0070C0"/>
                    </a:solidFill>
                  </a:rPr>
                  <a:t>kick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sz="1800" b="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𝑘𝑖𝑐𝑘</m:t>
                        </m:r>
                      </m:sub>
                      <m:sup>
                        <m:r>
                          <a:rPr lang="en-US" sz="1800" b="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</m:oMath>
                </a14:m>
                <a:endParaRPr lang="en-GB" sz="1800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20F9BD6E-6999-44FC-8808-FBB56A7ACA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398625"/>
                <a:ext cx="11376024" cy="2646250"/>
              </a:xfrm>
              <a:blipFill>
                <a:blip r:embed="rId3"/>
                <a:stretch>
                  <a:fillRect l="-1286" t="-39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4F498003-9A38-451D-ABEF-801A2D39A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332883"/>
            <a:ext cx="11376025" cy="753639"/>
          </a:xfrm>
        </p:spPr>
        <p:txBody>
          <a:bodyPr/>
          <a:lstStyle/>
          <a:p>
            <a:r>
              <a:rPr lang="en-US" dirty="0"/>
              <a:t>Reconstruction: Fitting parameters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F06F8C-EFCC-4B30-8BE0-2EDD1E53C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847C2-7707-4F2C-A130-F343A1285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BC9476-DC5D-41DE-9FB7-97CC3D39F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7644F3-FE16-4B47-8161-DE8B008BB403}"/>
              </a:ext>
            </a:extLst>
          </p:cNvPr>
          <p:cNvSpPr txBox="1"/>
          <p:nvPr/>
        </p:nvSpPr>
        <p:spPr>
          <a:xfrm>
            <a:off x="407989" y="4496696"/>
            <a:ext cx="10120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And now:</a:t>
            </a:r>
          </a:p>
        </p:txBody>
      </p:sp>
    </p:spTree>
    <p:extLst>
      <p:ext uri="{BB962C8B-B14F-4D97-AF65-F5344CB8AC3E}">
        <p14:creationId xmlns:p14="http://schemas.microsoft.com/office/powerpoint/2010/main" val="1318493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0721BAA-C762-47EC-B630-4E2C4983B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4761440"/>
          </a:xfrm>
        </p:spPr>
        <p:txBody>
          <a:bodyPr/>
          <a:lstStyle/>
          <a:p>
            <a:r>
              <a:rPr lang="en-US" dirty="0"/>
              <a:t>In general good agreement between measured beam positions and fit</a:t>
            </a:r>
            <a:endParaRPr lang="da-DK" dirty="0"/>
          </a:p>
          <a:p>
            <a:r>
              <a:rPr lang="da-DK" dirty="0"/>
              <a:t>Example: B29L8, 6.5 TeV, 20 K: 16 turns after the firing</a:t>
            </a:r>
            <a:endParaRPr lang="en-US" dirty="0"/>
          </a:p>
          <a:p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42F2602-3D34-41D5-AA4F-6C5140ED1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 results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D74E56-F4CD-4E58-A6B5-3BED584EC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02188E-A832-4B35-87C3-52BC64409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4137C71-CC48-42FC-88E8-D0382AE6A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9" name="Picture 8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E3A93A8E-AD72-487E-98A5-09A6B963A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2556154"/>
            <a:ext cx="11751450" cy="1813684"/>
          </a:xfrm>
          <a:prstGeom prst="rect">
            <a:avLst/>
          </a:prstGeom>
        </p:spPr>
      </p:pic>
      <p:pic>
        <p:nvPicPr>
          <p:cNvPr id="11" name="Picture 10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DFE11D24-A0EB-4A3C-9F2A-F01CA4C37D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" y="4369838"/>
            <a:ext cx="11751450" cy="181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717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22996F-1600-4101-87EC-22BF69CA2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188" y="330425"/>
            <a:ext cx="11380812" cy="704676"/>
          </a:xfrm>
        </p:spPr>
        <p:txBody>
          <a:bodyPr/>
          <a:lstStyle/>
          <a:p>
            <a:r>
              <a:rPr lang="en-US" dirty="0"/>
              <a:t>Reconstruction results: Field levels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08178-D201-4C0C-ACAE-CC7FE7CC18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25911" y="1506583"/>
            <a:ext cx="5798651" cy="468308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With new fitting method, reconstructed field levels agree within 25% </a:t>
            </a:r>
            <a:endParaRPr lang="en-US" sz="18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0CF408F-EB8D-4CF9-8777-5FED5C73D4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201788"/>
            <a:ext cx="5793889" cy="4987875"/>
          </a:xfrm>
        </p:spPr>
        <p:txBody>
          <a:bodyPr/>
          <a:lstStyle/>
          <a:p>
            <a:r>
              <a:rPr lang="en-US" sz="1800" dirty="0"/>
              <a:t>Look into measurements of QH currents: they vary in a range of about 15 A</a:t>
            </a:r>
          </a:p>
          <a:p>
            <a:r>
              <a:rPr lang="en-GB" sz="1800" dirty="0"/>
              <a:t>Field levels after scaling the field with (measured QH current)/75 A agree within 10 % </a:t>
            </a:r>
            <a:endParaRPr lang="en-GB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AC557-7768-4546-AC3C-A1CD5F27F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F09EB-EE18-4479-BE05-B6387BB9F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B804DD-9594-4CD2-A3F1-701059387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84C8CB-285F-4929-80FF-6C29F66B94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27" y="2857458"/>
            <a:ext cx="5096890" cy="34156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5C256C-2AB5-4E9B-8054-1A044F8685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7268" y="2909997"/>
            <a:ext cx="5096890" cy="340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79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4B1C2B7-118D-490D-BBFE-C076750125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941" y="1583073"/>
            <a:ext cx="5923590" cy="3967688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BBCD63F7-4231-473A-9B55-AA0BAB83B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 results –</a:t>
            </a:r>
            <a:br>
              <a:rPr lang="en-US" dirty="0"/>
            </a:br>
            <a:r>
              <a:rPr lang="en-US" dirty="0"/>
              <a:t>Injection energy cases 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8BB387-FEC2-4CF8-B01B-8117E70C1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785823-3B2D-4CFF-97D3-5860675FF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D4480C-CF47-488E-829E-FC2AEDD65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A921BB0-FF77-424C-954F-771287CB09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3993" y="1583073"/>
            <a:ext cx="6005066" cy="40387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84A5D9-5BA0-4138-89AA-CBAE3458DD29}"/>
              </a:ext>
            </a:extLst>
          </p:cNvPr>
          <p:cNvSpPr txBox="1"/>
          <p:nvPr/>
        </p:nvSpPr>
        <p:spPr>
          <a:xfrm>
            <a:off x="784675" y="5796415"/>
            <a:ext cx="1017551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Six different cases reconstructed for 450 GeV: Good agreement for rise time and field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472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3D072C4-EA28-4B6B-9AFB-559652FD42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Introduction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US" dirty="0"/>
              <a:t>The LHC Quench Protection System (QPS)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US" dirty="0"/>
              <a:t>The impact of Quench Heater (QH) firing on the circulating beam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How to understand the impact on the beam?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Reconstruction of kicks on the beam by the Quench Heaters (QH)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US" dirty="0"/>
              <a:t>Method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GB" dirty="0"/>
              <a:t>Reconstruction results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GB" dirty="0"/>
              <a:t>Fitted rise times and field levels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Outlook and Summary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EB629CA-DF9B-4D9D-A9DA-7255B9496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374C83-F0BD-41F9-882B-9FA664AEB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F78DF2-F41B-4F6B-A9E8-26AE007AB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CB9EFD-216B-4593-812B-0548C8055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405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943394B-831A-45E0-BF80-7E70D574A6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0519" y="1592263"/>
            <a:ext cx="6805426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EFD07C0-0C56-4973-9212-0D0259E5B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Reconstruction results – </a:t>
            </a:r>
            <a:br>
              <a:rPr lang="en-GB" dirty="0"/>
            </a:br>
            <a:r>
              <a:rPr lang="en-GB" dirty="0"/>
              <a:t>Flat top and injection energy cases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EFDD2C-942D-49BA-8C4A-3A12DE4FF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5D77D9-6E8B-4B74-992A-4EDD3770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0C646-9BFF-4E21-87CE-6E72BD8F7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82D5DE-D30D-48B6-AEEA-53A41807BE71}"/>
              </a:ext>
            </a:extLst>
          </p:cNvPr>
          <p:cNvSpPr txBox="1"/>
          <p:nvPr/>
        </p:nvSpPr>
        <p:spPr>
          <a:xfrm>
            <a:off x="8486454" y="1743406"/>
            <a:ext cx="321536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GB" sz="2000" dirty="0">
                <a:sym typeface="Wingdings" panose="05000000000000000000" pitchFamily="2" charset="2"/>
              </a:rPr>
              <a:t>Field levels similar for flat top and injection energy if different QH currents are taken into account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74FFAC-3CC7-4666-AD2A-7BD7FD3F6ECC}"/>
              </a:ext>
            </a:extLst>
          </p:cNvPr>
          <p:cNvSpPr txBox="1"/>
          <p:nvPr/>
        </p:nvSpPr>
        <p:spPr>
          <a:xfrm>
            <a:off x="8793255" y="4667110"/>
            <a:ext cx="2908565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Note: As the QH current average varies between 65 A and 79 A scale all fields to 75 A (nominal) for comparison</a:t>
            </a:r>
            <a:br>
              <a:rPr lang="en-GB" sz="1400" dirty="0"/>
            </a:br>
            <a:r>
              <a:rPr lang="en-GB" sz="1400" dirty="0"/>
              <a:t>(the average is taken between 2.5 and 3 </a:t>
            </a:r>
            <a:r>
              <a:rPr lang="en-GB" sz="1400" dirty="0" err="1"/>
              <a:t>ms</a:t>
            </a:r>
            <a:r>
              <a:rPr lang="en-GB" sz="1400" dirty="0"/>
              <a:t> after the current peak)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222224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BCD63F7-4231-473A-9B55-AA0BAB83B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 results: Dipole C28L5: 4 cases</a:t>
            </a:r>
            <a:endParaRPr lang="en-GB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AF2883D-65ED-4EDE-8BDB-7C99AEA569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6031" y="1273996"/>
            <a:ext cx="5116531" cy="4926780"/>
          </a:xfrm>
        </p:spPr>
        <p:txBody>
          <a:bodyPr/>
          <a:lstStyle/>
          <a:p>
            <a:r>
              <a:rPr lang="en-GB" sz="2000" u="sng" dirty="0"/>
              <a:t>Qualitative considerations: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In all the cases the </a:t>
            </a:r>
            <a:r>
              <a:rPr lang="en-GB" sz="2000" dirty="0">
                <a:solidFill>
                  <a:srgbClr val="0070C0"/>
                </a:solidFill>
              </a:rPr>
              <a:t>field levels</a:t>
            </a:r>
            <a:r>
              <a:rPr lang="en-GB" sz="2000" dirty="0"/>
              <a:t> are </a:t>
            </a:r>
            <a:r>
              <a:rPr lang="en-GB" sz="2000" dirty="0">
                <a:solidFill>
                  <a:srgbClr val="0070C0"/>
                </a:solidFill>
              </a:rPr>
              <a:t>similar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Resistivity</a:t>
            </a:r>
            <a:r>
              <a:rPr lang="en-GB" sz="2000" dirty="0"/>
              <a:t> depends on </a:t>
            </a:r>
            <a:r>
              <a:rPr lang="en-GB" sz="2000" dirty="0">
                <a:solidFill>
                  <a:srgbClr val="2F2F2F"/>
                </a:solidFill>
              </a:rPr>
              <a:t>copper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2F2F2F"/>
                </a:solidFill>
              </a:rPr>
              <a:t>properties</a:t>
            </a:r>
            <a:r>
              <a:rPr lang="en-GB" sz="2000" dirty="0"/>
              <a:t>, temperature, magneto-resistivity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Higher shielding </a:t>
            </a:r>
            <a:r>
              <a:rPr lang="en-GB" sz="2000" dirty="0"/>
              <a:t>is expected for </a:t>
            </a:r>
            <a:r>
              <a:rPr lang="en-GB" sz="2000" dirty="0">
                <a:solidFill>
                  <a:srgbClr val="0070C0"/>
                </a:solidFill>
              </a:rPr>
              <a:t>lower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70C0"/>
                </a:solidFill>
              </a:rPr>
              <a:t>copper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70C0"/>
                </a:solidFill>
              </a:rPr>
              <a:t>resistivity</a:t>
            </a:r>
            <a:r>
              <a:rPr lang="en-GB" sz="2000" dirty="0"/>
              <a:t> (lower temperatures, lower dipole fields)</a:t>
            </a:r>
          </a:p>
        </p:txBody>
      </p:sp>
      <p:pic>
        <p:nvPicPr>
          <p:cNvPr id="20" name="Content Placeholder 19" descr="Chart, line chart&#10;&#10;Description automatically generated">
            <a:extLst>
              <a:ext uri="{FF2B5EF4-FFF2-40B4-BE49-F238E27FC236}">
                <a16:creationId xmlns:a16="http://schemas.microsoft.com/office/drawing/2014/main" id="{AEBDF7E9-EBDD-4C77-8BB5-4C427D498B6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41938" y="1348052"/>
            <a:ext cx="6954837" cy="4636558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8BB387-FEC2-4CF8-B01B-8117E70C1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785823-3B2D-4CFF-97D3-5860675FF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D4480C-CF47-488E-829E-FC2AEDD65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4999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BCD63F7-4231-473A-9B55-AA0BAB83B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 results: Dipole C28L5 : 4 cases</a:t>
            </a:r>
            <a:endParaRPr lang="en-GB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AF2883D-65ED-4EDE-8BDB-7C99AEA569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6031" y="1273996"/>
            <a:ext cx="5116531" cy="4926780"/>
          </a:xfrm>
        </p:spPr>
        <p:txBody>
          <a:bodyPr/>
          <a:lstStyle/>
          <a:p>
            <a:r>
              <a:rPr lang="en-GB" sz="2000" u="sng" dirty="0"/>
              <a:t>Qualitative considerations: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In all the cases the </a:t>
            </a:r>
            <a:r>
              <a:rPr lang="en-GB" sz="2000" dirty="0">
                <a:solidFill>
                  <a:srgbClr val="0070C0"/>
                </a:solidFill>
              </a:rPr>
              <a:t>field levels</a:t>
            </a:r>
            <a:r>
              <a:rPr lang="en-GB" sz="2000" dirty="0"/>
              <a:t> are </a:t>
            </a:r>
            <a:r>
              <a:rPr lang="en-GB" sz="2000" dirty="0">
                <a:solidFill>
                  <a:srgbClr val="0070C0"/>
                </a:solidFill>
              </a:rPr>
              <a:t>similar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Resistivity</a:t>
            </a:r>
            <a:r>
              <a:rPr lang="en-GB" sz="2000" dirty="0"/>
              <a:t> depends on </a:t>
            </a:r>
            <a:r>
              <a:rPr lang="en-GB" sz="2000" dirty="0">
                <a:solidFill>
                  <a:srgbClr val="2F2F2F"/>
                </a:solidFill>
              </a:rPr>
              <a:t>copper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2F2F2F"/>
                </a:solidFill>
              </a:rPr>
              <a:t>properties</a:t>
            </a:r>
            <a:r>
              <a:rPr lang="en-GB" sz="2000" dirty="0"/>
              <a:t>, temperature, magneto-resistivity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Higher shielding </a:t>
            </a:r>
            <a:r>
              <a:rPr lang="en-GB" sz="2000" dirty="0"/>
              <a:t>is expected for </a:t>
            </a:r>
            <a:r>
              <a:rPr lang="en-GB" sz="2000" dirty="0">
                <a:solidFill>
                  <a:srgbClr val="0070C0"/>
                </a:solidFill>
              </a:rPr>
              <a:t>lower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70C0"/>
                </a:solidFill>
              </a:rPr>
              <a:t>copper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70C0"/>
                </a:solidFill>
              </a:rPr>
              <a:t>resistivity</a:t>
            </a:r>
            <a:r>
              <a:rPr lang="en-GB" sz="2000" dirty="0"/>
              <a:t> (lower temperatures, lower dipole fields)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For 20 K: significant difference in rise times for different energies</a:t>
            </a:r>
          </a:p>
        </p:txBody>
      </p:sp>
      <p:pic>
        <p:nvPicPr>
          <p:cNvPr id="9" name="Content Placeholder 8" descr="Chart, line chart&#10;&#10;Description automatically generated">
            <a:extLst>
              <a:ext uri="{FF2B5EF4-FFF2-40B4-BE49-F238E27FC236}">
                <a16:creationId xmlns:a16="http://schemas.microsoft.com/office/drawing/2014/main" id="{867CE017-9B3D-42B8-BA14-054F62FC89E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41938" y="1348052"/>
            <a:ext cx="6954837" cy="4636558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8BB387-FEC2-4CF8-B01B-8117E70C1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785823-3B2D-4CFF-97D3-5860675FF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D4480C-CF47-488E-829E-FC2AEDD65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1080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BCD63F7-4231-473A-9B55-AA0BAB83B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 results: Dipole C28L5: 4 cases</a:t>
            </a:r>
            <a:endParaRPr lang="en-GB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AF2883D-65ED-4EDE-8BDB-7C99AEA569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6031" y="1273996"/>
            <a:ext cx="5116531" cy="4926780"/>
          </a:xfrm>
        </p:spPr>
        <p:txBody>
          <a:bodyPr/>
          <a:lstStyle/>
          <a:p>
            <a:r>
              <a:rPr lang="en-GB" sz="2000" u="sng" dirty="0"/>
              <a:t>Qualitative considerations: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In all the cases the </a:t>
            </a:r>
            <a:r>
              <a:rPr lang="en-GB" sz="2000" dirty="0">
                <a:solidFill>
                  <a:srgbClr val="0070C0"/>
                </a:solidFill>
              </a:rPr>
              <a:t>field levels</a:t>
            </a:r>
            <a:r>
              <a:rPr lang="en-GB" sz="2000" dirty="0"/>
              <a:t> are </a:t>
            </a:r>
            <a:r>
              <a:rPr lang="en-GB" sz="2000" dirty="0">
                <a:solidFill>
                  <a:srgbClr val="0070C0"/>
                </a:solidFill>
              </a:rPr>
              <a:t>similar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Resistivity</a:t>
            </a:r>
            <a:r>
              <a:rPr lang="en-GB" sz="2000" dirty="0"/>
              <a:t> depends on </a:t>
            </a:r>
            <a:r>
              <a:rPr lang="en-GB" sz="2000" dirty="0">
                <a:solidFill>
                  <a:srgbClr val="2F2F2F"/>
                </a:solidFill>
              </a:rPr>
              <a:t>copper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2F2F2F"/>
                </a:solidFill>
              </a:rPr>
              <a:t>properties</a:t>
            </a:r>
            <a:r>
              <a:rPr lang="en-GB" sz="2000" dirty="0"/>
              <a:t>, temperature, magneto-resistivity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Higher shielding </a:t>
            </a:r>
            <a:r>
              <a:rPr lang="en-GB" sz="2000" dirty="0"/>
              <a:t>is expected for </a:t>
            </a:r>
            <a:r>
              <a:rPr lang="en-GB" sz="2000" dirty="0">
                <a:solidFill>
                  <a:srgbClr val="0070C0"/>
                </a:solidFill>
              </a:rPr>
              <a:t>lower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70C0"/>
                </a:solidFill>
              </a:rPr>
              <a:t>copper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70C0"/>
                </a:solidFill>
              </a:rPr>
              <a:t>resistivity</a:t>
            </a:r>
            <a:r>
              <a:rPr lang="en-GB" sz="2000" dirty="0"/>
              <a:t> (lower temperatures, lower dipole fields)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For 20 K: significant difference in rise times for different energies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For 6.5 </a:t>
            </a:r>
            <a:r>
              <a:rPr lang="en-GB" sz="2000" dirty="0" err="1"/>
              <a:t>TeV</a:t>
            </a:r>
            <a:r>
              <a:rPr lang="en-GB" sz="2000" dirty="0"/>
              <a:t>: similar rise times for 20 K and 70 K beam screen temperature</a:t>
            </a:r>
          </a:p>
        </p:txBody>
      </p:sp>
      <p:pic>
        <p:nvPicPr>
          <p:cNvPr id="9" name="Content Placeholder 8" descr="Chart, line chart&#10;&#10;Description automatically generated">
            <a:extLst>
              <a:ext uri="{FF2B5EF4-FFF2-40B4-BE49-F238E27FC236}">
                <a16:creationId xmlns:a16="http://schemas.microsoft.com/office/drawing/2014/main" id="{0AB3FC54-7161-4C8F-ACF8-493EA8F5894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41938" y="1348052"/>
            <a:ext cx="6954837" cy="4636558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8BB387-FEC2-4CF8-B01B-8117E70C1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785823-3B2D-4CFF-97D3-5860675FF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D4480C-CF47-488E-829E-FC2AEDD65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2928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0D4286A9-6E7A-47DA-9517-780456E60189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024125141"/>
                  </p:ext>
                </p:extLst>
              </p:nvPr>
            </p:nvGraphicFramePr>
            <p:xfrm>
              <a:off x="161924" y="2268873"/>
              <a:ext cx="11622089" cy="276860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000125">
                      <a:extLst>
                        <a:ext uri="{9D8B030D-6E8A-4147-A177-3AD203B41FA5}">
                          <a16:colId xmlns:a16="http://schemas.microsoft.com/office/drawing/2014/main" val="1747182180"/>
                        </a:ext>
                      </a:extLst>
                    </a:gridCol>
                    <a:gridCol w="1028700">
                      <a:extLst>
                        <a:ext uri="{9D8B030D-6E8A-4147-A177-3AD203B41FA5}">
                          <a16:colId xmlns:a16="http://schemas.microsoft.com/office/drawing/2014/main" val="677653093"/>
                        </a:ext>
                      </a:extLst>
                    </a:gridCol>
                    <a:gridCol w="923925">
                      <a:extLst>
                        <a:ext uri="{9D8B030D-6E8A-4147-A177-3AD203B41FA5}">
                          <a16:colId xmlns:a16="http://schemas.microsoft.com/office/drawing/2014/main" val="3579654551"/>
                        </a:ext>
                      </a:extLst>
                    </a:gridCol>
                    <a:gridCol w="1362075">
                      <a:extLst>
                        <a:ext uri="{9D8B030D-6E8A-4147-A177-3AD203B41FA5}">
                          <a16:colId xmlns:a16="http://schemas.microsoft.com/office/drawing/2014/main" val="3468644025"/>
                        </a:ext>
                      </a:extLst>
                    </a:gridCol>
                    <a:gridCol w="1685925">
                      <a:extLst>
                        <a:ext uri="{9D8B030D-6E8A-4147-A177-3AD203B41FA5}">
                          <a16:colId xmlns:a16="http://schemas.microsoft.com/office/drawing/2014/main" val="4016789472"/>
                        </a:ext>
                      </a:extLst>
                    </a:gridCol>
                    <a:gridCol w="1666875">
                      <a:extLst>
                        <a:ext uri="{9D8B030D-6E8A-4147-A177-3AD203B41FA5}">
                          <a16:colId xmlns:a16="http://schemas.microsoft.com/office/drawing/2014/main" val="4018411611"/>
                        </a:ext>
                      </a:extLst>
                    </a:gridCol>
                    <a:gridCol w="1895475">
                      <a:extLst>
                        <a:ext uri="{9D8B030D-6E8A-4147-A177-3AD203B41FA5}">
                          <a16:colId xmlns:a16="http://schemas.microsoft.com/office/drawing/2014/main" val="2987927270"/>
                        </a:ext>
                      </a:extLst>
                    </a:gridCol>
                    <a:gridCol w="2058989">
                      <a:extLst>
                        <a:ext uri="{9D8B030D-6E8A-4147-A177-3AD203B41FA5}">
                          <a16:colId xmlns:a16="http://schemas.microsoft.com/office/drawing/2014/main" val="33473535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Energy (</a:t>
                          </a:r>
                          <a:r>
                            <a:rPr lang="en-US" dirty="0" err="1"/>
                            <a:t>TeV</a:t>
                          </a:r>
                          <a:r>
                            <a:rPr lang="en-US" dirty="0"/>
                            <a:t>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 (A)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 (K)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dirty="0"/>
                            <a:t>ρ</a:t>
                          </a:r>
                          <a:r>
                            <a:rPr lang="en-US" dirty="0"/>
                            <a:t>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sup>
                              </m:sSup>
                            </m:oMath>
                          </a14:m>
                          <a:r>
                            <a:rPr lang="el-GR" dirty="0"/>
                            <a:t>Ω</a:t>
                          </a:r>
                          <a:r>
                            <a:rPr lang="en-US" dirty="0"/>
                            <a:t>m)</a:t>
                          </a:r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Kick field rise time from </a:t>
                          </a:r>
                        </a:p>
                        <a:p>
                          <a:pPr algn="ctr"/>
                          <a:r>
                            <a:rPr lang="en-US" dirty="0"/>
                            <a:t>100 µT to 500 µT</a:t>
                          </a:r>
                        </a:p>
                        <a:p>
                          <a:pPr algn="ctr"/>
                          <a:r>
                            <a:rPr lang="en-US" dirty="0"/>
                            <a:t>(linear fit) (µs)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Field level after 3 </a:t>
                          </a:r>
                          <a:r>
                            <a:rPr lang="en-US" dirty="0" err="1"/>
                            <a:t>ms</a:t>
                          </a:r>
                          <a:r>
                            <a:rPr lang="en-US" dirty="0"/>
                            <a:t> </a:t>
                          </a:r>
                        </a:p>
                        <a:p>
                          <a:pPr algn="ctr"/>
                          <a:r>
                            <a:rPr lang="en-US" dirty="0"/>
                            <a:t>(linear fit) (µT)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766343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rgbClr val="0070C0"/>
                              </a:solidFill>
                            </a:rPr>
                            <a:t>B1</a:t>
                          </a:r>
                          <a:endParaRPr lang="en-GB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B2</a:t>
                          </a:r>
                          <a:endParaRPr lang="en-GB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rgbClr val="0070C0"/>
                              </a:solidFill>
                            </a:rPr>
                            <a:t>B1</a:t>
                          </a:r>
                          <a:endParaRPr lang="en-GB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B2</a:t>
                          </a:r>
                          <a:endParaRPr lang="en-GB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770059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0.45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850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rgbClr val="0070C0"/>
                              </a:solidFill>
                            </a:rPr>
                            <a:t>1183 ± 53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1098 ± 31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rgbClr val="0070C0"/>
                              </a:solidFill>
                            </a:rPr>
                            <a:t>691 ± 68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732 ± 43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09899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10792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5.22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rgbClr val="0070C0"/>
                              </a:solidFill>
                            </a:rPr>
                            <a:t>191 ± 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179 ± 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rgbClr val="0070C0"/>
                              </a:solidFill>
                            </a:rPr>
                            <a:t>826 ± 24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851 ± 30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290499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5822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rgbClr val="0070C0"/>
                              </a:solidFill>
                            </a:rPr>
                            <a:t>124 ±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110 ±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rgbClr val="0070C0"/>
                              </a:solidFill>
                            </a:rPr>
                            <a:t>800 ± 26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744 ± 24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50926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10792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18.52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rgbClr val="0070C0"/>
                              </a:solidFill>
                            </a:rPr>
                            <a:t>115 ± 19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91 ± 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rgbClr val="0070C0"/>
                              </a:solidFill>
                            </a:rPr>
                            <a:t>797 ± 24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791 ± 21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032239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0D4286A9-6E7A-47DA-9517-780456E60189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024125141"/>
                  </p:ext>
                </p:extLst>
              </p:nvPr>
            </p:nvGraphicFramePr>
            <p:xfrm>
              <a:off x="161924" y="2268873"/>
              <a:ext cx="11622089" cy="276860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000125">
                      <a:extLst>
                        <a:ext uri="{9D8B030D-6E8A-4147-A177-3AD203B41FA5}">
                          <a16:colId xmlns:a16="http://schemas.microsoft.com/office/drawing/2014/main" val="1747182180"/>
                        </a:ext>
                      </a:extLst>
                    </a:gridCol>
                    <a:gridCol w="1028700">
                      <a:extLst>
                        <a:ext uri="{9D8B030D-6E8A-4147-A177-3AD203B41FA5}">
                          <a16:colId xmlns:a16="http://schemas.microsoft.com/office/drawing/2014/main" val="677653093"/>
                        </a:ext>
                      </a:extLst>
                    </a:gridCol>
                    <a:gridCol w="923925">
                      <a:extLst>
                        <a:ext uri="{9D8B030D-6E8A-4147-A177-3AD203B41FA5}">
                          <a16:colId xmlns:a16="http://schemas.microsoft.com/office/drawing/2014/main" val="3579654551"/>
                        </a:ext>
                      </a:extLst>
                    </a:gridCol>
                    <a:gridCol w="1362075">
                      <a:extLst>
                        <a:ext uri="{9D8B030D-6E8A-4147-A177-3AD203B41FA5}">
                          <a16:colId xmlns:a16="http://schemas.microsoft.com/office/drawing/2014/main" val="3468644025"/>
                        </a:ext>
                      </a:extLst>
                    </a:gridCol>
                    <a:gridCol w="1685925">
                      <a:extLst>
                        <a:ext uri="{9D8B030D-6E8A-4147-A177-3AD203B41FA5}">
                          <a16:colId xmlns:a16="http://schemas.microsoft.com/office/drawing/2014/main" val="4016789472"/>
                        </a:ext>
                      </a:extLst>
                    </a:gridCol>
                    <a:gridCol w="1666875">
                      <a:extLst>
                        <a:ext uri="{9D8B030D-6E8A-4147-A177-3AD203B41FA5}">
                          <a16:colId xmlns:a16="http://schemas.microsoft.com/office/drawing/2014/main" val="4018411611"/>
                        </a:ext>
                      </a:extLst>
                    </a:gridCol>
                    <a:gridCol w="1895475">
                      <a:extLst>
                        <a:ext uri="{9D8B030D-6E8A-4147-A177-3AD203B41FA5}">
                          <a16:colId xmlns:a16="http://schemas.microsoft.com/office/drawing/2014/main" val="2987927270"/>
                        </a:ext>
                      </a:extLst>
                    </a:gridCol>
                    <a:gridCol w="2058989">
                      <a:extLst>
                        <a:ext uri="{9D8B030D-6E8A-4147-A177-3AD203B41FA5}">
                          <a16:colId xmlns:a16="http://schemas.microsoft.com/office/drawing/2014/main" val="334735351"/>
                        </a:ext>
                      </a:extLst>
                    </a:gridCol>
                  </a:tblGrid>
                  <a:tr h="914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Energy (</a:t>
                          </a:r>
                          <a:r>
                            <a:rPr lang="en-US" dirty="0" err="1"/>
                            <a:t>TeV</a:t>
                          </a:r>
                          <a:r>
                            <a:rPr lang="en-US" dirty="0"/>
                            <a:t>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 (A)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 (K)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7489" t="-3333" r="-539013" b="-213333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Kick field rise time from </a:t>
                          </a:r>
                        </a:p>
                        <a:p>
                          <a:pPr algn="ctr"/>
                          <a:r>
                            <a:rPr lang="en-US" dirty="0"/>
                            <a:t>100 µT to 500 µT</a:t>
                          </a:r>
                        </a:p>
                        <a:p>
                          <a:pPr algn="ctr"/>
                          <a:r>
                            <a:rPr lang="en-US" dirty="0"/>
                            <a:t>(linear fit) (µs)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Field level after 3 </a:t>
                          </a:r>
                          <a:r>
                            <a:rPr lang="en-US" dirty="0" err="1"/>
                            <a:t>ms</a:t>
                          </a:r>
                          <a:r>
                            <a:rPr lang="en-US" dirty="0"/>
                            <a:t> </a:t>
                          </a:r>
                        </a:p>
                        <a:p>
                          <a:pPr algn="ctr"/>
                          <a:r>
                            <a:rPr lang="en-US" dirty="0"/>
                            <a:t>(linear fit) (µT)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766343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rgbClr val="0070C0"/>
                              </a:solidFill>
                            </a:rPr>
                            <a:t>B1</a:t>
                          </a:r>
                          <a:endParaRPr lang="en-GB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B2</a:t>
                          </a:r>
                          <a:endParaRPr lang="en-GB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rgbClr val="0070C0"/>
                              </a:solidFill>
                            </a:rPr>
                            <a:t>B1</a:t>
                          </a:r>
                          <a:endParaRPr lang="en-GB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B2</a:t>
                          </a:r>
                          <a:endParaRPr lang="en-GB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770059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0.45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850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rgbClr val="0070C0"/>
                              </a:solidFill>
                            </a:rPr>
                            <a:t>1183 ± 53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1098 ± 31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rgbClr val="0070C0"/>
                              </a:solidFill>
                            </a:rPr>
                            <a:t>691 ± 68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732 ± 43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09899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10792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5.22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rgbClr val="0070C0"/>
                              </a:solidFill>
                            </a:rPr>
                            <a:t>191 ± 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179 ± 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rgbClr val="0070C0"/>
                              </a:solidFill>
                            </a:rPr>
                            <a:t>826 ± 24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851 ± 30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290499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5822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rgbClr val="0070C0"/>
                              </a:solidFill>
                            </a:rPr>
                            <a:t>124 ±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110 ±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rgbClr val="0070C0"/>
                              </a:solidFill>
                            </a:rPr>
                            <a:t>800 ± 26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744 ± 24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50926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10792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18.52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rgbClr val="0070C0"/>
                              </a:solidFill>
                            </a:rPr>
                            <a:t>115 ± 19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91 ± 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rgbClr val="0070C0"/>
                              </a:solidFill>
                            </a:rPr>
                            <a:t>797 ± 24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791 ± 21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032239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D58D0647-E428-4106-8332-EEDFBF4A0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8439"/>
            <a:ext cx="11376025" cy="1065742"/>
          </a:xfrm>
        </p:spPr>
        <p:txBody>
          <a:bodyPr/>
          <a:lstStyle/>
          <a:p>
            <a:r>
              <a:rPr lang="en-US" dirty="0"/>
              <a:t>3.4 Fitted rise times and field levels for C28L5</a:t>
            </a: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7450F-6676-4015-8E3D-C59D2A2AA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B537BF-EBB5-492F-8BD9-814064BB8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F9F234-BA4F-46E7-8176-467FA90E3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7D80DA-548E-465E-B8FC-E26A172DF41C}"/>
              </a:ext>
            </a:extLst>
          </p:cNvPr>
          <p:cNvSpPr txBox="1"/>
          <p:nvPr/>
        </p:nvSpPr>
        <p:spPr>
          <a:xfrm>
            <a:off x="561975" y="5275914"/>
            <a:ext cx="1046321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From the copper resistivity one would expect a bigger difference in rise time between 20 K and 70 K at the same beam energy.</a:t>
            </a:r>
          </a:p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GB" dirty="0"/>
              <a:t>More detailed modelling of shielding behaviour required</a:t>
            </a:r>
          </a:p>
        </p:txBody>
      </p:sp>
      <p:sp>
        <p:nvSpPr>
          <p:cNvPr id="2" name="Speech Bubble: Rectangle with Corners Rounded 1">
            <a:extLst>
              <a:ext uri="{FF2B5EF4-FFF2-40B4-BE49-F238E27FC236}">
                <a16:creationId xmlns:a16="http://schemas.microsoft.com/office/drawing/2014/main" id="{F5FA24B8-7651-445D-82B7-407062A77460}"/>
              </a:ext>
            </a:extLst>
          </p:cNvPr>
          <p:cNvSpPr/>
          <p:nvPr/>
        </p:nvSpPr>
        <p:spPr>
          <a:xfrm>
            <a:off x="275303" y="1439335"/>
            <a:ext cx="904568" cy="743426"/>
          </a:xfrm>
          <a:prstGeom prst="wedgeRoundRect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2"/>
                </a:solidFill>
              </a:rPr>
              <a:t>Proton beam energy</a:t>
            </a:r>
          </a:p>
        </p:txBody>
      </p: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4BCDBD95-5493-4CDD-A1C8-0E0DD551D5E1}"/>
              </a:ext>
            </a:extLst>
          </p:cNvPr>
          <p:cNvSpPr/>
          <p:nvPr/>
        </p:nvSpPr>
        <p:spPr>
          <a:xfrm>
            <a:off x="1332271" y="1482391"/>
            <a:ext cx="904568" cy="743426"/>
          </a:xfrm>
          <a:prstGeom prst="wedgeRoundRect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2"/>
                </a:solidFill>
              </a:rPr>
              <a:t>Current in main dipoles</a:t>
            </a: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7939B315-A624-4B18-8893-69FEB4044A26}"/>
              </a:ext>
            </a:extLst>
          </p:cNvPr>
          <p:cNvSpPr/>
          <p:nvPr/>
        </p:nvSpPr>
        <p:spPr>
          <a:xfrm>
            <a:off x="2369524" y="1117019"/>
            <a:ext cx="904568" cy="1065742"/>
          </a:xfrm>
          <a:prstGeom prst="wedgeRoundRect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2"/>
                </a:solidFill>
              </a:rPr>
              <a:t>Tempe-</a:t>
            </a:r>
            <a:r>
              <a:rPr lang="en-GB" sz="1400" dirty="0" err="1">
                <a:solidFill>
                  <a:schemeClr val="tx2"/>
                </a:solidFill>
              </a:rPr>
              <a:t>rature</a:t>
            </a:r>
            <a:r>
              <a:rPr lang="en-GB" sz="1400" dirty="0">
                <a:solidFill>
                  <a:schemeClr val="tx2"/>
                </a:solidFill>
              </a:rPr>
              <a:t> of the beam screen</a:t>
            </a:r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35E3CE47-1C10-4BA4-B805-0533C0819C33}"/>
              </a:ext>
            </a:extLst>
          </p:cNvPr>
          <p:cNvSpPr/>
          <p:nvPr/>
        </p:nvSpPr>
        <p:spPr>
          <a:xfrm>
            <a:off x="3446107" y="1476384"/>
            <a:ext cx="1106437" cy="743426"/>
          </a:xfrm>
          <a:prstGeom prst="wedgeRoundRect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2"/>
                </a:solidFill>
              </a:rPr>
              <a:t>Copper resistivity</a:t>
            </a:r>
          </a:p>
        </p:txBody>
      </p:sp>
      <p:sp>
        <p:nvSpPr>
          <p:cNvPr id="12" name="Speech Bubble: Rectangle with Corners Rounded 11">
            <a:extLst>
              <a:ext uri="{FF2B5EF4-FFF2-40B4-BE49-F238E27FC236}">
                <a16:creationId xmlns:a16="http://schemas.microsoft.com/office/drawing/2014/main" id="{9707A7CF-6A02-4892-A0F0-EBC9DC6A19A1}"/>
              </a:ext>
            </a:extLst>
          </p:cNvPr>
          <p:cNvSpPr/>
          <p:nvPr/>
        </p:nvSpPr>
        <p:spPr>
          <a:xfrm>
            <a:off x="5507665" y="727587"/>
            <a:ext cx="2355222" cy="1433580"/>
          </a:xfrm>
          <a:prstGeom prst="wedgeRoundRect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27709E5-2B8E-42D5-B38D-F1426F28B3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81" t="1108" r="1176"/>
          <a:stretch/>
        </p:blipFill>
        <p:spPr>
          <a:xfrm>
            <a:off x="5695579" y="763121"/>
            <a:ext cx="1982888" cy="1310598"/>
          </a:xfrm>
          <a:prstGeom prst="rect">
            <a:avLst/>
          </a:prstGeom>
        </p:spPr>
      </p:pic>
      <p:sp>
        <p:nvSpPr>
          <p:cNvPr id="15" name="Speech Bubble: Rectangle with Corners Rounded 14">
            <a:extLst>
              <a:ext uri="{FF2B5EF4-FFF2-40B4-BE49-F238E27FC236}">
                <a16:creationId xmlns:a16="http://schemas.microsoft.com/office/drawing/2014/main" id="{98898CF5-720E-49B9-B23B-9BE2C05F2887}"/>
              </a:ext>
            </a:extLst>
          </p:cNvPr>
          <p:cNvSpPr/>
          <p:nvPr/>
        </p:nvSpPr>
        <p:spPr>
          <a:xfrm>
            <a:off x="8767763" y="705589"/>
            <a:ext cx="2257425" cy="1433580"/>
          </a:xfrm>
          <a:prstGeom prst="wedgeRoundRect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05AE201-1648-4291-9843-251F3A95C2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17" t="815" r="964" b="815"/>
          <a:stretch/>
        </p:blipFill>
        <p:spPr>
          <a:xfrm>
            <a:off x="8919329" y="763121"/>
            <a:ext cx="1952792" cy="1283880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7BCEE236-3144-4F9A-8919-BFADDF17B217}"/>
              </a:ext>
            </a:extLst>
          </p:cNvPr>
          <p:cNvSpPr/>
          <p:nvPr/>
        </p:nvSpPr>
        <p:spPr>
          <a:xfrm rot="869989">
            <a:off x="6096773" y="1110940"/>
            <a:ext cx="221409" cy="67631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15CC756-6894-4274-9759-4D35CD57F2F9}"/>
              </a:ext>
            </a:extLst>
          </p:cNvPr>
          <p:cNvSpPr/>
          <p:nvPr/>
        </p:nvSpPr>
        <p:spPr>
          <a:xfrm rot="5057626">
            <a:off x="10125628" y="387980"/>
            <a:ext cx="221409" cy="125578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4EC86F-511E-45A8-8AF3-410BFE347EDB}"/>
              </a:ext>
            </a:extLst>
          </p:cNvPr>
          <p:cNvSpPr txBox="1"/>
          <p:nvPr/>
        </p:nvSpPr>
        <p:spPr>
          <a:xfrm>
            <a:off x="9600543" y="5875412"/>
            <a:ext cx="240356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Error in rise time is one std of fitted parameter</a:t>
            </a:r>
          </a:p>
          <a:p>
            <a:pPr algn="l"/>
            <a:endParaRPr lang="en-US" sz="12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D37C681-9954-4B57-B174-9C003164516C}"/>
              </a:ext>
            </a:extLst>
          </p:cNvPr>
          <p:cNvSpPr/>
          <p:nvPr/>
        </p:nvSpPr>
        <p:spPr>
          <a:xfrm>
            <a:off x="4641669" y="3222171"/>
            <a:ext cx="2952205" cy="181530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82808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9" grpId="0" animBg="1"/>
      <p:bldP spid="10" grpId="0" animBg="1"/>
      <p:bldP spid="11" grpId="0" animBg="1"/>
      <p:bldP spid="12" grpId="0" animBg="1"/>
      <p:bldP spid="15" grpId="0" animBg="1"/>
      <p:bldP spid="16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896F4D-0179-42EB-A20A-7FBFBC954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Outlook: Modelling beam screen behavior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17A28C-D0DC-41AB-839D-7971384C3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26576-EEEB-4053-BDE8-31463551B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CE1BC-F16B-424A-A8F4-6083E503F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6E71B3-62CD-4D7B-B532-78EF28393881}"/>
              </a:ext>
            </a:extLst>
          </p:cNvPr>
          <p:cNvSpPr txBox="1"/>
          <p:nvPr/>
        </p:nvSpPr>
        <p:spPr>
          <a:xfrm>
            <a:off x="7104773" y="2419350"/>
            <a:ext cx="4343400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For warm (70 K) beam screen: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Very first tries of simulating behavior (trying two different thicknesses for the copper layer)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It looks like this is going in the right direction…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B8CEC792-A9B2-42FA-A0A7-9C55448E0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39838"/>
            <a:ext cx="10582228" cy="705133"/>
          </a:xfrm>
        </p:spPr>
        <p:txBody>
          <a:bodyPr/>
          <a:lstStyle/>
          <a:p>
            <a:r>
              <a:rPr lang="en-GB" dirty="0"/>
              <a:t>Physics model: see </a:t>
            </a:r>
            <a:r>
              <a:rPr lang="en-GB" dirty="0">
                <a:hlinkClick r:id="rId2"/>
              </a:rPr>
              <a:t>EDMS 2470088</a:t>
            </a:r>
            <a:endParaRPr lang="en-GB" dirty="0"/>
          </a:p>
          <a:p>
            <a:r>
              <a:rPr lang="en-GB" dirty="0"/>
              <a:t>				</a:t>
            </a:r>
          </a:p>
          <a:p>
            <a:pPr lvl="8"/>
            <a:endParaRPr lang="en-GB" dirty="0"/>
          </a:p>
          <a:p>
            <a:pPr marL="4229100" lvl="8" indent="-342900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91CC9F-6822-4DB4-A994-179D76C373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64" y="1854903"/>
            <a:ext cx="6391490" cy="43256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78267FC-4442-4045-9AC3-B9ACD510EE62}"/>
              </a:ext>
            </a:extLst>
          </p:cNvPr>
          <p:cNvSpPr txBox="1"/>
          <p:nvPr/>
        </p:nvSpPr>
        <p:spPr>
          <a:xfrm>
            <a:off x="6731726" y="5247044"/>
            <a:ext cx="29434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5668625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C1D043-046B-42D8-A54D-4927311104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39838"/>
            <a:ext cx="10582228" cy="705133"/>
          </a:xfrm>
        </p:spPr>
        <p:txBody>
          <a:bodyPr/>
          <a:lstStyle/>
          <a:p>
            <a:r>
              <a:rPr lang="en-GB" dirty="0"/>
              <a:t>Physics model: see </a:t>
            </a:r>
            <a:r>
              <a:rPr lang="en-GB" dirty="0">
                <a:hlinkClick r:id="rId2"/>
              </a:rPr>
              <a:t>EDMS 2470088</a:t>
            </a:r>
            <a:endParaRPr lang="en-GB" dirty="0"/>
          </a:p>
          <a:p>
            <a:r>
              <a:rPr lang="en-GB" dirty="0"/>
              <a:t>				</a:t>
            </a:r>
          </a:p>
          <a:p>
            <a:endParaRPr lang="en-GB" dirty="0"/>
          </a:p>
          <a:p>
            <a:pPr marL="4229100" lvl="8" indent="-342900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896F4D-0179-42EB-A20A-7FBFBC954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Outlook: Modelling beam screen behavior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17A28C-D0DC-41AB-839D-7971384C3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26576-EEEB-4053-BDE8-31463551B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CE1BC-F16B-424A-A8F4-6083E503F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6E71B3-62CD-4D7B-B532-78EF28393881}"/>
              </a:ext>
            </a:extLst>
          </p:cNvPr>
          <p:cNvSpPr txBox="1"/>
          <p:nvPr/>
        </p:nvSpPr>
        <p:spPr>
          <a:xfrm>
            <a:off x="7104773" y="2419350"/>
            <a:ext cx="434340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For cold (20 K) beam screen: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Ongoing systematic study of parameter range and uncertainties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Are there effects at 20 K that are not there at 70 K?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Is there any physics that we are not understanding/ considering right now?</a:t>
            </a:r>
          </a:p>
          <a:p>
            <a:pPr algn="l"/>
            <a:r>
              <a:rPr lang="en-US" dirty="0">
                <a:sym typeface="Wingdings" panose="05000000000000000000" pitchFamily="2" charset="2"/>
              </a:rPr>
              <a:t> Studies ongoing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A59BB1-3224-4815-95B5-581855957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142" y="1980993"/>
            <a:ext cx="6678286" cy="41363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0A27A3-E78A-4B27-A34A-4838E2644AFF}"/>
              </a:ext>
            </a:extLst>
          </p:cNvPr>
          <p:cNvSpPr txBox="1"/>
          <p:nvPr/>
        </p:nvSpPr>
        <p:spPr>
          <a:xfrm>
            <a:off x="6731726" y="5247044"/>
            <a:ext cx="25429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991015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C1D043-046B-42D8-A54D-4927311104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60917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QH are crucial protection device, importance of understanding their impact on the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Two methods to reconstruct kick fields from beam position measurements were developed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Field levels agree within 10 % for different magnets if QH current is taken into account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Significant difference in rise time between injection and flat top energy </a:t>
            </a:r>
            <a:r>
              <a:rPr lang="en-GB" sz="2000" dirty="0">
                <a:sym typeface="Wingdings" panose="05000000000000000000" pitchFamily="2" charset="2"/>
              </a:rPr>
              <a:t> as expected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Similar rise time between beam screen at 20 K and at 70 K for 6.5 </a:t>
            </a:r>
            <a:r>
              <a:rPr lang="en-GB" sz="2000" dirty="0" err="1">
                <a:sym typeface="Wingdings" panose="05000000000000000000" pitchFamily="2" charset="2"/>
              </a:rPr>
              <a:t>TeV</a:t>
            </a:r>
            <a:r>
              <a:rPr lang="en-GB" sz="2000" dirty="0">
                <a:sym typeface="Wingdings" panose="05000000000000000000" pitchFamily="2" charset="2"/>
              </a:rPr>
              <a:t>  not expected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Studies ongoing to further understand the shielding effect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896F4D-0179-42EB-A20A-7FBFBC954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17A28C-D0DC-41AB-839D-7971384C3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26576-EEEB-4053-BDE8-31463551B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CE1BC-F16B-424A-A8F4-6083E503F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4968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C1DC37-3B7F-48C5-96D1-8C4384F65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Many thanks to Christoph Wiesner, Daniel </a:t>
            </a:r>
            <a:r>
              <a:rPr lang="en-US" dirty="0" err="1">
                <a:solidFill>
                  <a:srgbClr val="2F2F2F"/>
                </a:solidFill>
              </a:rPr>
              <a:t>Wollmann</a:t>
            </a:r>
            <a:r>
              <a:rPr lang="en-US" dirty="0">
                <a:solidFill>
                  <a:srgbClr val="2F2F2F"/>
                </a:solidFill>
              </a:rPr>
              <a:t>, </a:t>
            </a:r>
            <a:r>
              <a:rPr lang="en-US" i="0" dirty="0" err="1">
                <a:solidFill>
                  <a:srgbClr val="2F2F2F"/>
                </a:solidFill>
                <a:effectLst/>
              </a:rPr>
              <a:t>Emmanuele</a:t>
            </a:r>
            <a:r>
              <a:rPr lang="en-US" i="0" dirty="0">
                <a:solidFill>
                  <a:srgbClr val="2F2F2F"/>
                </a:solidFill>
                <a:effectLst/>
              </a:rPr>
              <a:t> </a:t>
            </a:r>
            <a:r>
              <a:rPr lang="en-US" i="0" dirty="0" err="1">
                <a:solidFill>
                  <a:srgbClr val="2F2F2F"/>
                </a:solidFill>
                <a:effectLst/>
              </a:rPr>
              <a:t>Ravaioli</a:t>
            </a:r>
            <a:r>
              <a:rPr lang="en-US" i="0" dirty="0">
                <a:solidFill>
                  <a:srgbClr val="2F2F2F"/>
                </a:solidFill>
                <a:effectLst/>
              </a:rPr>
              <a:t>, </a:t>
            </a:r>
            <a:r>
              <a:rPr lang="en-US" dirty="0">
                <a:solidFill>
                  <a:srgbClr val="2F2F2F"/>
                </a:solidFill>
              </a:rPr>
              <a:t>Arjan Verweij, </a:t>
            </a:r>
            <a:r>
              <a:rPr lang="en-US" i="0" dirty="0" err="1">
                <a:solidFill>
                  <a:srgbClr val="2F2F2F"/>
                </a:solidFill>
                <a:effectLst/>
              </a:rPr>
              <a:t>Michał</a:t>
            </a:r>
            <a:r>
              <a:rPr lang="en-US" i="0" dirty="0">
                <a:solidFill>
                  <a:srgbClr val="2F2F2F"/>
                </a:solidFill>
                <a:effectLst/>
              </a:rPr>
              <a:t> </a:t>
            </a:r>
            <a:r>
              <a:rPr lang="en-US" i="0" dirty="0" err="1">
                <a:solidFill>
                  <a:srgbClr val="2F2F2F"/>
                </a:solidFill>
                <a:effectLst/>
              </a:rPr>
              <a:t>Maciejewski</a:t>
            </a:r>
            <a:r>
              <a:rPr lang="en-US" i="0" dirty="0">
                <a:solidFill>
                  <a:srgbClr val="2F2F2F"/>
                </a:solidFill>
                <a:effectLst/>
              </a:rPr>
              <a:t>, Cedric </a:t>
            </a:r>
            <a:r>
              <a:rPr lang="en-US" i="0" dirty="0" err="1">
                <a:solidFill>
                  <a:srgbClr val="2F2F2F"/>
                </a:solidFill>
                <a:effectLst/>
              </a:rPr>
              <a:t>Hernalsteens</a:t>
            </a:r>
            <a:r>
              <a:rPr lang="en-US" i="0" dirty="0">
                <a:solidFill>
                  <a:srgbClr val="2F2F2F"/>
                </a:solidFill>
                <a:effectLst/>
              </a:rPr>
              <a:t>,</a:t>
            </a:r>
            <a:r>
              <a:rPr lang="en-US" dirty="0"/>
              <a:t> Christoph </a:t>
            </a:r>
            <a:r>
              <a:rPr lang="en-US" dirty="0" err="1"/>
              <a:t>Obermair</a:t>
            </a:r>
            <a:r>
              <a:rPr lang="en-US" dirty="0"/>
              <a:t>, Björn </a:t>
            </a:r>
            <a:r>
              <a:rPr lang="en-US" dirty="0" err="1"/>
              <a:t>Lindström</a:t>
            </a:r>
            <a:r>
              <a:rPr lang="en-US" dirty="0"/>
              <a:t>, Lorenzo </a:t>
            </a:r>
            <a:r>
              <a:rPr lang="en-US" dirty="0" err="1"/>
              <a:t>Bortot</a:t>
            </a:r>
            <a:r>
              <a:rPr lang="en-US" dirty="0"/>
              <a:t>, Matthieu Valette</a:t>
            </a:r>
            <a:r>
              <a:rPr lang="en-US" i="0" dirty="0">
                <a:solidFill>
                  <a:srgbClr val="2F2F2F"/>
                </a:solidFill>
                <a:effectLst/>
              </a:rPr>
              <a:t> and to all the former MPE-PE and now MPE-CB section. </a:t>
            </a:r>
          </a:p>
          <a:p>
            <a:r>
              <a:rPr lang="en-US" i="0" dirty="0">
                <a:solidFill>
                  <a:srgbClr val="2F2F2F"/>
                </a:solidFill>
                <a:effectLst/>
              </a:rPr>
              <a:t>Many thanks to Christian </a:t>
            </a:r>
            <a:r>
              <a:rPr lang="en-US" i="0" dirty="0" err="1">
                <a:solidFill>
                  <a:srgbClr val="2F2F2F"/>
                </a:solidFill>
                <a:effectLst/>
              </a:rPr>
              <a:t>Ospelkaus</a:t>
            </a:r>
            <a:r>
              <a:rPr lang="en-US" i="0" dirty="0">
                <a:solidFill>
                  <a:srgbClr val="2F2F2F"/>
                </a:solidFill>
                <a:effectLst/>
              </a:rPr>
              <a:t> from Leibniz University Hannover.</a:t>
            </a:r>
          </a:p>
          <a:p>
            <a:r>
              <a:rPr lang="en-US" dirty="0">
                <a:solidFill>
                  <a:srgbClr val="2F2F2F"/>
                </a:solidFill>
              </a:rPr>
              <a:t>Thanks for support from Giorgio </a:t>
            </a:r>
            <a:r>
              <a:rPr lang="en-US" dirty="0" err="1">
                <a:solidFill>
                  <a:srgbClr val="2F2F2F"/>
                </a:solidFill>
              </a:rPr>
              <a:t>d’Angelo</a:t>
            </a:r>
            <a:r>
              <a:rPr lang="en-US" dirty="0">
                <a:solidFill>
                  <a:srgbClr val="2F2F2F"/>
                </a:solidFill>
              </a:rPr>
              <a:t> and </a:t>
            </a:r>
            <a:r>
              <a:rPr lang="en-US" dirty="0" err="1">
                <a:solidFill>
                  <a:srgbClr val="2F2F2F"/>
                </a:solidFill>
              </a:rPr>
              <a:t>Zinur</a:t>
            </a:r>
            <a:r>
              <a:rPr lang="en-US" dirty="0">
                <a:solidFill>
                  <a:srgbClr val="2F2F2F"/>
                </a:solidFill>
              </a:rPr>
              <a:t> </a:t>
            </a:r>
            <a:r>
              <a:rPr lang="en-US" dirty="0" err="1">
                <a:solidFill>
                  <a:srgbClr val="2F2F2F"/>
                </a:solidFill>
              </a:rPr>
              <a:t>Charifoulline</a:t>
            </a:r>
            <a:r>
              <a:rPr lang="en-US" dirty="0">
                <a:solidFill>
                  <a:srgbClr val="2F2F2F"/>
                </a:solidFill>
              </a:rPr>
              <a:t> for insight in QH connection schemes, Marco </a:t>
            </a:r>
            <a:r>
              <a:rPr lang="en-US" dirty="0" err="1">
                <a:solidFill>
                  <a:srgbClr val="2F2F2F"/>
                </a:solidFill>
              </a:rPr>
              <a:t>Morrone</a:t>
            </a:r>
            <a:r>
              <a:rPr lang="en-US" dirty="0">
                <a:solidFill>
                  <a:srgbClr val="2F2F2F"/>
                </a:solidFill>
              </a:rPr>
              <a:t> for providing information on beam screen measurements and Michaela </a:t>
            </a:r>
            <a:r>
              <a:rPr lang="en-US" dirty="0" err="1">
                <a:solidFill>
                  <a:srgbClr val="2F2F2F"/>
                </a:solidFill>
              </a:rPr>
              <a:t>Schaumann</a:t>
            </a:r>
            <a:r>
              <a:rPr lang="en-US" dirty="0">
                <a:solidFill>
                  <a:srgbClr val="2F2F2F"/>
                </a:solidFill>
              </a:rPr>
              <a:t> for information on ion beams.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B81801-93CF-46DD-AFF1-116303E49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4AE40-D690-4421-BD38-41B0CF382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B5751-7AF4-4B80-A68F-4EEF04441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29097-6C69-4983-B48D-F12258DC9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2501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2778E9-69FD-4F67-B51E-C4AA6E891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712" y="4171950"/>
            <a:ext cx="11376025" cy="883870"/>
          </a:xfrm>
        </p:spPr>
        <p:txBody>
          <a:bodyPr/>
          <a:lstStyle/>
          <a:p>
            <a:pPr algn="ctr"/>
            <a:r>
              <a:rPr lang="en-US" dirty="0"/>
              <a:t>Thanks a lot for your attention!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811CBBE-6ED3-4074-9A48-A0CF8A969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3212" y="5244250"/>
            <a:ext cx="11376026" cy="1500187"/>
          </a:xfrm>
        </p:spPr>
        <p:txBody>
          <a:bodyPr/>
          <a:lstStyle/>
          <a:p>
            <a:pPr algn="ctr"/>
            <a:r>
              <a:rPr lang="en-US" sz="3200" dirty="0"/>
              <a:t>I’m looking forward to your questions!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3A0CD0-9C9B-49E6-8107-1EF60E201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FECC9-5433-450C-ACED-79F4C858F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B341FE-A623-43B5-AE0C-3B3745792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4BB6D258-FF2B-445B-972F-5910B81F2B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22" r="2071"/>
          <a:stretch/>
        </p:blipFill>
        <p:spPr>
          <a:xfrm rot="5400000">
            <a:off x="7916617" y="611058"/>
            <a:ext cx="3971539" cy="328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982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69A520-6AA9-484F-9D8E-1164242D2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100" dirty="0"/>
              <a:t>Introduction</a:t>
            </a:r>
            <a:br>
              <a:rPr lang="en-US" sz="3100" dirty="0"/>
            </a:br>
            <a:r>
              <a:rPr lang="en-US" sz="3100" dirty="0"/>
              <a:t>The LHC Quench Protection System (QPS)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E1FF5B-35AC-4982-931F-B2415FB0B7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1570" y="6400792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  <a:defRPr/>
            </a:pPr>
            <a:r>
              <a:rPr lang="en-US" sz="120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25/2/2021</a:t>
            </a:r>
            <a:endParaRPr lang="en-US" sz="1200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DE655A-FA56-4092-9FA7-3B6B3163D4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8791" y="2575034"/>
            <a:ext cx="5470058" cy="3462228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2286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Many superconducting magnets (1232 main dipoles, 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392 lattice quadrupoles, …)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about 10 GJ stored energy for the whole LHC</a:t>
            </a:r>
            <a:endParaRPr lang="en-US" sz="2400" dirty="0">
              <a:solidFill>
                <a:schemeClr val="tx1"/>
              </a:solidFill>
            </a:endParaRPr>
          </a:p>
          <a:p>
            <a:pPr marL="342900" indent="-2286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Transition to normal conducting state: Quench</a:t>
            </a:r>
          </a:p>
          <a:p>
            <a:pPr marL="342900" indent="-2286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Quench Protection System required to avoid magnet damage</a:t>
            </a:r>
          </a:p>
          <a:p>
            <a:pPr marL="342900" indent="-22860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0F7858-5524-43EF-A7B7-74AAD71F4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69920" y="6378571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900" kern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Reconstruction of Quench Heater Kick Fields from Beam Position Measurements</a:t>
            </a:r>
            <a:endParaRPr lang="en-US" sz="900" kern="1200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C87AC-D32D-430A-A337-0BC806E51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1820" y="6356350"/>
            <a:ext cx="116586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3</a:t>
            </a:fld>
            <a:endParaRPr lang="en-US" sz="120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10" name="Content Placeholder 9" descr="A picture containing engine&#10;&#10;Description automatically generated">
            <a:extLst>
              <a:ext uri="{FF2B5EF4-FFF2-40B4-BE49-F238E27FC236}">
                <a16:creationId xmlns:a16="http://schemas.microsoft.com/office/drawing/2014/main" id="{A599D699-487B-44F8-A26E-BC1DE1BE0EE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5858" r="32925"/>
          <a:stretch/>
        </p:blipFill>
        <p:spPr>
          <a:xfrm>
            <a:off x="5878849" y="10"/>
            <a:ext cx="6313150" cy="6857987"/>
          </a:xfrm>
          <a:custGeom>
            <a:avLst/>
            <a:gdLst/>
            <a:ahLst/>
            <a:cxnLst/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377599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FF2A99-72DA-447D-9202-B076273DA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348423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[1]: LHC Design Report. </a:t>
            </a:r>
            <a:r>
              <a:rPr lang="en-US" dirty="0">
                <a:hlinkClick r:id="rId2"/>
              </a:rPr>
              <a:t>https://cds.cern.ch/record/782076/files/CERN-2004-003-V1-ft.pdf</a:t>
            </a:r>
            <a:r>
              <a:rPr lang="en-US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Rodriguez-</a:t>
            </a:r>
            <a:r>
              <a:rPr lang="en-US" dirty="0" err="1"/>
              <a:t>Mateos</a:t>
            </a:r>
            <a:r>
              <a:rPr lang="en-US" dirty="0"/>
              <a:t>, Felix et al.: </a:t>
            </a:r>
            <a:r>
              <a:rPr lang="en-GB" dirty="0"/>
              <a:t>Quench Heater Experiments on the LHC main Superconducting Magnets. 2000.</a:t>
            </a:r>
            <a:r>
              <a:rPr lang="en-US" dirty="0"/>
              <a:t> </a:t>
            </a:r>
            <a:r>
              <a:rPr lang="en-GB" dirty="0">
                <a:hlinkClick r:id="rId3"/>
              </a:rPr>
              <a:t>Quench Heater Experiments on the LHC Main Superconducting Magnets - CERN Document Server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Bajko</a:t>
            </a:r>
            <a:r>
              <a:rPr lang="en-US" dirty="0"/>
              <a:t>, Marta: Quench Heater Failures in Dipole Magnets. 2009. </a:t>
            </a:r>
            <a:r>
              <a:rPr lang="en-US" dirty="0">
                <a:hlinkClick r:id="rId4"/>
              </a:rPr>
              <a:t>Microsoft PowerPoint - Quench_heater_failures.ppt [Compatibility Mode] (cern.ch)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Ravaioli</a:t>
            </a:r>
            <a:r>
              <a:rPr lang="en-GB" dirty="0"/>
              <a:t>, </a:t>
            </a:r>
            <a:r>
              <a:rPr lang="en-GB" dirty="0" err="1"/>
              <a:t>Emmanuele</a:t>
            </a:r>
            <a:r>
              <a:rPr lang="en-GB" dirty="0"/>
              <a:t> and Wiesner, Christoph: Calculation of magnetic transients due to quench-heater discharges and eddy currents in cylindrical beam screens </a:t>
            </a:r>
            <a:r>
              <a:rPr lang="en-GB" dirty="0">
                <a:hlinkClick r:id="rId5"/>
              </a:rPr>
              <a:t>https://edms.cern.ch/ui/file/2470088/1/effectQH_beamScreen_eddyCurrents_20210121.pdf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440D09-0CE6-4480-A784-5692FE6BE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99EDD-0FC6-4F81-9691-5C25819FF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FD870-E46B-4176-8EEB-0CC57EA81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C792C-0CD2-48AE-8278-5F30CEF3D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0756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50262B-E825-47C7-9054-0054A8C3D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Slide 3: CERN Press Office </a:t>
            </a:r>
            <a:r>
              <a:rPr lang="en-GB" sz="1600" dirty="0">
                <a:hlinkClick r:id="rId2"/>
              </a:rPr>
              <a:t>0910152_02-A4-at-144-dpi.jpg (1615×1075) (cern.ch)</a:t>
            </a: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Slide 4, 5: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Rodriguez </a:t>
            </a:r>
            <a:r>
              <a:rPr lang="en-GB" sz="1600" dirty="0" err="1"/>
              <a:t>Mateos</a:t>
            </a:r>
            <a:r>
              <a:rPr lang="en-GB" sz="1600" dirty="0"/>
              <a:t>, Felix: Review of Quench Heaters for LHC. </a:t>
            </a:r>
            <a:r>
              <a:rPr lang="en-GB" sz="1600" dirty="0">
                <a:hlinkClick r:id="rId3"/>
              </a:rPr>
              <a:t>Topical meeting on QXF quench protection (29 April 2014) · Indico (cern.ch)</a:t>
            </a:r>
            <a:endParaRPr lang="en-GB" sz="16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CERN Press Office </a:t>
            </a:r>
            <a:r>
              <a:rPr lang="en-GB" sz="1600" dirty="0">
                <a:hlinkClick r:id="rId4"/>
              </a:rPr>
              <a:t>1107167_05-A4-at-144-dpi.jpg (1615×998) (cern.ch)</a:t>
            </a: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Slide 7: </a:t>
            </a:r>
            <a:r>
              <a:rPr lang="en-GB" sz="1600" dirty="0">
                <a:hlinkClick r:id="rId5"/>
              </a:rPr>
              <a:t>Beam screens for the LHC beam pipes - CERN Document Server</a:t>
            </a: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Slide 8: modified from </a:t>
            </a:r>
            <a:r>
              <a:rPr lang="en-GB" sz="1600" dirty="0">
                <a:hlinkClick r:id="rId6"/>
              </a:rPr>
              <a:t>Machine Protection and Interlock Systems for Circular Machines - Example for LHC - CERN Document Server</a:t>
            </a: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Slide 32: </a:t>
            </a:r>
            <a:r>
              <a:rPr lang="en-GB" sz="1600" dirty="0" err="1"/>
              <a:t>Wollmann</a:t>
            </a:r>
            <a:r>
              <a:rPr lang="en-GB" sz="1600" dirty="0"/>
              <a:t>, Daniel: Seminar on Machine Protection </a:t>
            </a:r>
            <a:r>
              <a:rPr lang="en-GB" sz="1600" dirty="0">
                <a:hlinkClick r:id="rId7"/>
              </a:rPr>
              <a:t>Introduction to accelerator physics 2021 (1-6 February 2021): Timetable · Indico (cern.ch)</a:t>
            </a:r>
            <a:endParaRPr lang="en-GB" sz="1600" dirty="0"/>
          </a:p>
          <a:p>
            <a:endParaRPr lang="en-GB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7EE962-13EA-4CCB-A47E-EFB62A127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br>
              <a:rPr lang="en-US" dirty="0"/>
            </a:br>
            <a:r>
              <a:rPr lang="en-US" dirty="0"/>
              <a:t>Pictures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05D398-10EF-4C97-A1EC-93408953F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EF5B96-18B5-4F28-954F-E8743215E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4FE72A-4E64-4910-AA20-C2C212F65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078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22591550-A14D-45C3-A6D5-B349EB6877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  <a:endParaRPr lang="en-GB" dirty="0"/>
          </a:p>
        </p:txBody>
      </p:sp>
      <p:sp>
        <p:nvSpPr>
          <p:cNvPr id="10" name="Untertitel 9">
            <a:extLst>
              <a:ext uri="{FF2B5EF4-FFF2-40B4-BE49-F238E27FC236}">
                <a16:creationId xmlns:a16="http://schemas.microsoft.com/office/drawing/2014/main" id="{4096AD30-D9B1-4393-BD60-F467FD3C9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7BBCDC-60CA-4969-A4C4-CDAAE9948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50EBB0-850D-4128-B5CC-EBF1BFA2F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194A6F-143B-4926-A4E7-D34C4B39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7995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69A520-6AA9-484F-9D8E-1164242D2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br>
              <a:rPr lang="en-US" dirty="0"/>
            </a:br>
            <a:r>
              <a:rPr lang="en-US" dirty="0"/>
              <a:t>The LHC Quench Protection System (QPS)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E1FF5B-35AC-4982-931F-B2415FB0B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0F7858-5524-43EF-A7B7-74AAD71F4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C87AC-D32D-430A-A337-0BC806E51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graphicFrame>
        <p:nvGraphicFramePr>
          <p:cNvPr id="13" name="Content Placeholder 7">
            <a:extLst>
              <a:ext uri="{FF2B5EF4-FFF2-40B4-BE49-F238E27FC236}">
                <a16:creationId xmlns:a16="http://schemas.microsoft.com/office/drawing/2014/main" id="{AB785EC5-E194-42F5-BAD1-07597534178B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43484806"/>
              </p:ext>
            </p:extLst>
          </p:nvPr>
        </p:nvGraphicFramePr>
        <p:xfrm>
          <a:off x="6172199" y="1592264"/>
          <a:ext cx="5611813" cy="4608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3C5E3C6-783A-4FCF-803E-83922F9AB43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2024327"/>
            <a:ext cx="5616575" cy="374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3028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8E46AA-948B-4978-8B9A-6D8447B6E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Impact of QH firing on the circulating beam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8B1D0C-A66D-4EBF-9464-F294399626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8439" y="1439335"/>
            <a:ext cx="5616575" cy="4608512"/>
          </a:xfrm>
        </p:spPr>
        <p:txBody>
          <a:bodyPr/>
          <a:lstStyle/>
          <a:p>
            <a:r>
              <a:rPr lang="en-US" u="sng" dirty="0"/>
              <a:t>Some history: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2016: why does </a:t>
            </a:r>
            <a:r>
              <a:rPr lang="en-US" dirty="0">
                <a:solidFill>
                  <a:srgbClr val="0070C0"/>
                </a:solidFill>
              </a:rPr>
              <a:t>beam move</a:t>
            </a:r>
            <a:r>
              <a:rPr lang="en-US" dirty="0"/>
              <a:t> after a quench?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Discovery</a:t>
            </a:r>
            <a:r>
              <a:rPr lang="en-US" dirty="0"/>
              <a:t>: beam gets additional kick from the field created by the QH</a:t>
            </a:r>
          </a:p>
          <a:p>
            <a:r>
              <a:rPr lang="en-US" u="sng" dirty="0"/>
              <a:t>Some problems: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could have </a:t>
            </a:r>
            <a:r>
              <a:rPr lang="en-US" dirty="0">
                <a:solidFill>
                  <a:srgbClr val="0070C0"/>
                </a:solidFill>
              </a:rPr>
              <a:t>spurious</a:t>
            </a:r>
            <a:r>
              <a:rPr lang="en-US" dirty="0"/>
              <a:t> firing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Stronger</a:t>
            </a:r>
            <a:r>
              <a:rPr lang="en-US" dirty="0"/>
              <a:t> effect for </a:t>
            </a:r>
            <a:r>
              <a:rPr lang="en-US" dirty="0">
                <a:solidFill>
                  <a:srgbClr val="0070C0"/>
                </a:solidFill>
              </a:rPr>
              <a:t>HL-LHC</a:t>
            </a:r>
            <a:r>
              <a:rPr lang="en-US" dirty="0"/>
              <a:t> (more QH and larger beta functions)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Potentially ultra fast effect</a:t>
            </a:r>
            <a:r>
              <a:rPr lang="en-US" dirty="0"/>
              <a:t>: QH reaching full current within ½ LHC turn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7B9AD-6374-42AD-BB2F-E06E3F9DB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457DF1-8519-47F5-A4A1-0603ADB32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1C8CC-BFB5-42DA-BD6B-A9A30AB4A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9C5E13-12A3-413F-B99A-5341FFF972A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743" y="2209496"/>
            <a:ext cx="5611813" cy="2439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DD766B9-50EB-4719-B17D-5316042CD593}"/>
              </a:ext>
            </a:extLst>
          </p:cNvPr>
          <p:cNvCxnSpPr/>
          <p:nvPr/>
        </p:nvCxnSpPr>
        <p:spPr>
          <a:xfrm>
            <a:off x="7491369" y="3724712"/>
            <a:ext cx="3993159" cy="0"/>
          </a:xfrm>
          <a:prstGeom prst="straightConnector1">
            <a:avLst/>
          </a:prstGeom>
          <a:ln w="28575">
            <a:solidFill>
              <a:srgbClr val="92D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39CB548-A952-4634-9ADB-6FAA3A1F01B9}"/>
              </a:ext>
            </a:extLst>
          </p:cNvPr>
          <p:cNvSpPr txBox="1"/>
          <p:nvPr/>
        </p:nvSpPr>
        <p:spPr>
          <a:xfrm>
            <a:off x="8170877" y="3429000"/>
            <a:ext cx="28690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38 turns, ~ 3 </a:t>
            </a:r>
            <a:r>
              <a:rPr lang="en-US" dirty="0" err="1"/>
              <a:t>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3105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13BB19-A438-4282-9EB0-3110A08DAE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If the beam runs offset through a quadrupole: it gets a kick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As we have alternating focusing and defocusing quadrupoles we get an oscillation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A4345E-051A-4B4A-9F1F-068A2BB3E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are we getting beam oscillation after the kick?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9FE92-84B8-4414-BCDC-D21928EDD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55DD3-9DB9-40C7-9BB3-1C429641D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9B083-431D-46F9-8F2E-5DCD3F874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FF8CC4-7466-4570-8502-7BDE724FDB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1477" y="2538663"/>
            <a:ext cx="4193895" cy="35493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34118B9-25B5-48BC-B3F8-0FBFF7EAD306}"/>
              </a:ext>
            </a:extLst>
          </p:cNvPr>
          <p:cNvSpPr txBox="1"/>
          <p:nvPr/>
        </p:nvSpPr>
        <p:spPr>
          <a:xfrm>
            <a:off x="7820526" y="5071062"/>
            <a:ext cx="3477127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Picture modified from:</a:t>
            </a:r>
            <a:r>
              <a:rPr lang="de-DE" sz="1400" dirty="0"/>
              <a:t> Klaus Wille.</a:t>
            </a:r>
          </a:p>
          <a:p>
            <a:pPr algn="l"/>
            <a:r>
              <a:rPr lang="de-DE" sz="1400" dirty="0"/>
              <a:t>Physik der Teilchenbeschleuniger und </a:t>
            </a:r>
            <a:r>
              <a:rPr lang="de-DE" sz="1400" dirty="0" err="1"/>
              <a:t>Synchrotronstrahlungsquellen</a:t>
            </a:r>
            <a:r>
              <a:rPr lang="de-DE" sz="1400" dirty="0"/>
              <a:t>.</a:t>
            </a:r>
          </a:p>
          <a:p>
            <a:pPr algn="l"/>
            <a:r>
              <a:rPr lang="de-DE" sz="1400" dirty="0" err="1"/>
              <a:t>Vieweg+Teubner</a:t>
            </a:r>
            <a:r>
              <a:rPr lang="de-DE" sz="1400" dirty="0"/>
              <a:t> Verlag, Wiesbaden, 1992. p. 65</a:t>
            </a:r>
          </a:p>
          <a:p>
            <a:pPr algn="l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784023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B86C749D-FA7B-4F36-A685-094DBF45620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dirty="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 go from the phase space ellipse to a  circular motion, this can be done by normalizing the coordinates via the following expression:</a:t>
                </a:r>
              </a:p>
              <a:p>
                <a:endParaRPr lang="en-US" sz="2400" i="1" dirty="0">
                  <a:solidFill>
                    <a:srgbClr val="0055A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4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𝑁𝑜𝑟𝑚</m:t>
                                  </m:r>
                                </m:sub>
                              </m:sSub>
                            </m:num>
                            <m:den>
                              <m:sSubSup>
                                <m:sSubSupPr>
                                  <m:ctrlPr>
                                    <a:rPr lang="en-US" sz="24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𝑁𝑜𝑟𝑚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  <m:r>
                        <a:rPr lang="en-US" sz="24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400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1/√(</m:t>
                                </m:r>
                                <m:r>
                                  <a:rPr lang="en-US" sz="2400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  <m:r>
                                  <a:rPr lang="en-US" sz="2400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2400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/√(</m:t>
                                </m:r>
                                <m:r>
                                  <a:rPr lang="en-US" sz="2400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  <m:r>
                                  <a:rPr lang="en-US" sz="2400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√(</m:t>
                                </m:r>
                                <m:r>
                                  <a:rPr lang="en-US" sz="2400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  <m:r>
                                  <a:rPr lang="en-US" sz="2400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sz="2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sz="2400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>
                    <a:solidFill>
                      <a:srgbClr val="2F2F2F"/>
                    </a:solidFill>
                  </a:rPr>
                  <a:t>With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>
                    <a:solidFill>
                      <a:srgbClr val="2F2F2F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0" i="1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 b="0" i="1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rgbClr val="2F2F2F"/>
                    </a:solidFill>
                  </a:rPr>
                  <a:t>being the </a:t>
                </a:r>
                <a:r>
                  <a:rPr lang="en-GB" dirty="0" err="1">
                    <a:solidFill>
                      <a:srgbClr val="2F2F2F"/>
                    </a:solidFill>
                  </a:rPr>
                  <a:t>twiss</a:t>
                </a:r>
                <a:r>
                  <a:rPr lang="en-GB" dirty="0">
                    <a:solidFill>
                      <a:srgbClr val="2F2F2F"/>
                    </a:solidFill>
                  </a:rPr>
                  <a:t> parameters at the element where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000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000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GB" dirty="0">
                    <a:solidFill>
                      <a:srgbClr val="2F2F2F"/>
                    </a:solidFill>
                  </a:rPr>
                  <a:t> is measured.</a:t>
                </a:r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B86C749D-FA7B-4F36-A685-094DBF4562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61" t="-26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6">
            <a:extLst>
              <a:ext uri="{FF2B5EF4-FFF2-40B4-BE49-F238E27FC236}">
                <a16:creationId xmlns:a16="http://schemas.microsoft.com/office/drawing/2014/main" id="{C9F11E2D-9193-45AD-A8C5-029B93834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Normalization of phase space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46EFB-B13E-4071-B36B-3B8446EC6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8A2410-AE29-404C-B276-F863DAA9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D6C9A6-B84E-4B21-9D94-537F067BD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8792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C26D7FA-0899-4BF6-A3D7-E3FCD9C752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32034"/>
            <a:ext cx="11376024" cy="4968741"/>
          </a:xfrm>
        </p:spPr>
        <p:txBody>
          <a:bodyPr/>
          <a:lstStyle/>
          <a:p>
            <a:r>
              <a:rPr lang="en-US" dirty="0"/>
              <a:t>Get normalized beam position at BPM via position and angle at magnet</a:t>
            </a:r>
          </a:p>
          <a:p>
            <a:endParaRPr lang="en-US" dirty="0"/>
          </a:p>
          <a:p>
            <a:r>
              <a:rPr lang="en-US" dirty="0"/>
              <a:t>Calculate position and angle at magnet at turn n using their values at turn n-1 plus kick</a:t>
            </a:r>
          </a:p>
          <a:p>
            <a:endParaRPr lang="en-US" dirty="0"/>
          </a:p>
          <a:p>
            <a:endParaRPr lang="en-US" sz="200" dirty="0"/>
          </a:p>
          <a:p>
            <a:r>
              <a:rPr lang="en-US" dirty="0"/>
              <a:t>Plug Eq. 2 into Eq. 1 and by this get an equation that gives us the position at one BPM in turn n depending on position and angle at the magnet in turn n-1 and the additional kick given at turn n</a:t>
            </a:r>
          </a:p>
          <a:p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E990258-3755-4856-806B-57A1830B2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 method formulas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5F067C-8BF6-45ED-BA72-B3F632CD6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925CF0-40CC-4EE2-8641-307F321E9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4CF02F-4B28-4F24-ACD9-1B3C1C3E7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C28B3B1-E531-47FF-A190-C39340E804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322" y="5012231"/>
            <a:ext cx="5686425" cy="1047750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B72EE158-1741-4944-ADBA-4C88BEB8AB24}"/>
              </a:ext>
            </a:extLst>
          </p:cNvPr>
          <p:cNvSpPr/>
          <p:nvPr/>
        </p:nvSpPr>
        <p:spPr>
          <a:xfrm>
            <a:off x="6094414" y="5337209"/>
            <a:ext cx="779647" cy="2887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A10C860-352C-41DD-8BD6-2153E83163C9}"/>
                  </a:ext>
                </a:extLst>
              </p:cNvPr>
              <p:cNvSpPr txBox="1"/>
              <p:nvPr/>
            </p:nvSpPr>
            <p:spPr>
              <a:xfrm>
                <a:off x="7150125" y="4538444"/>
                <a:ext cx="4175013" cy="16619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Fit position and angle at magnet for turn n=0.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/>
                  <a:t> for n=1, 2,.. with Eq. 2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The only free parameter in Eq. 3 is the kick angle </a:t>
                </a:r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:r>
                  <a:rPr lang="en-US" dirty="0">
                    <a:solidFill>
                      <a:srgbClr val="00B0F0"/>
                    </a:solidFill>
                    <a:sym typeface="Wingdings" panose="05000000000000000000" pitchFamily="2" charset="2"/>
                  </a:rPr>
                  <a:t>to be fit!</a:t>
                </a:r>
                <a:endParaRPr lang="en-GB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A10C860-352C-41DD-8BD6-2153E83163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0125" y="4538444"/>
                <a:ext cx="4175013" cy="1661993"/>
              </a:xfrm>
              <a:prstGeom prst="rect">
                <a:avLst/>
              </a:prstGeom>
              <a:blipFill>
                <a:blip r:embed="rId5"/>
                <a:stretch>
                  <a:fillRect l="-3212" t="-4762" r="-4818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F0EFAD02-AA7A-4473-B268-215380CE89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724" y="1695451"/>
            <a:ext cx="5188730" cy="3164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13E571-847E-4628-BD76-AEB22E1C63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5726" y="2827518"/>
            <a:ext cx="5219727" cy="65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723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53E7BFC-C3A8-48F5-9579-3C9ECE459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Fitting function: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FF0000"/>
                </a:solidFill>
              </a:rPr>
              <a:t>Challenge:</a:t>
            </a:r>
            <a:br>
              <a:rPr lang="en-US" dirty="0"/>
            </a:br>
            <a:r>
              <a:rPr lang="en-US" dirty="0"/>
              <a:t>When leaving the three unknowns free to the fit: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position at the magnet is overestimated yielding unphysical values and the field is assumed to be much lower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00B050"/>
                </a:solidFill>
              </a:rPr>
              <a:t>Solution: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/>
              <a:t>give better constraints to fit parameters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But this is not enough, fit still wants to take the biggest values as possible for magnet position: 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does not give enough weight to kick</a:t>
            </a:r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4496675-F42C-49BF-BD29-1FB103E9D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Reconstruction: </a:t>
            </a:r>
            <a:br>
              <a:rPr lang="en-US" dirty="0"/>
            </a:br>
            <a:r>
              <a:rPr lang="en-US" dirty="0"/>
              <a:t>The Challenges and how they were overcome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C66986-C032-42A7-BF2E-7C0220ABD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12BB44-FBB1-485F-A496-FDF3A255C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0BB2AF-27CD-40EC-8234-B94569A46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BE10A7E-5650-4999-AEB6-58A2801CB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985" y="2085975"/>
            <a:ext cx="9623498" cy="1020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3729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32ACF96-AD24-4D0B-ADB9-BF72EC015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4" y="2464606"/>
            <a:ext cx="11668125" cy="1680384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53E7BFC-C3A8-48F5-9579-3C9ECE459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265390"/>
            <a:ext cx="11376024" cy="2197339"/>
          </a:xfrm>
        </p:spPr>
        <p:txBody>
          <a:bodyPr/>
          <a:lstStyle/>
          <a:p>
            <a:r>
              <a:rPr lang="en-US" u="sng" dirty="0">
                <a:solidFill>
                  <a:srgbClr val="FF0000"/>
                </a:solidFill>
              </a:rPr>
              <a:t>Challenge: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Three fit parameters give algorithm too much freedom: i.e., position and angle in magnet is fitted for each turn independently, but this is dependent on the turn before!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What happens, fit looks good….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lvl="1" indent="0">
              <a:buNone/>
            </a:pPr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4496675-F42C-49BF-BD29-1FB103E9D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1" y="391534"/>
            <a:ext cx="11376025" cy="1065742"/>
          </a:xfrm>
        </p:spPr>
        <p:txBody>
          <a:bodyPr/>
          <a:lstStyle/>
          <a:p>
            <a:r>
              <a:rPr lang="en-US" dirty="0"/>
              <a:t>Reconstruction: Fitting parameters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C66986-C032-42A7-BF2E-7C0220ABD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12BB44-FBB1-485F-A496-FDF3A255C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0BB2AF-27CD-40EC-8234-B94569A46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A49FDE-8434-49CB-A5BD-A1558EB7F1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1062" y="4114838"/>
            <a:ext cx="3181564" cy="21973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521240-7C88-4B68-A07F-90CE1872CE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2521" y="4144700"/>
            <a:ext cx="3018656" cy="208309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30220C0-EC63-4E15-BF6E-0E159CCF6654}"/>
              </a:ext>
            </a:extLst>
          </p:cNvPr>
          <p:cNvSpPr txBox="1"/>
          <p:nvPr/>
        </p:nvSpPr>
        <p:spPr>
          <a:xfrm>
            <a:off x="48390" y="4258938"/>
            <a:ext cx="1971999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1" indent="0">
              <a:buNone/>
            </a:pPr>
            <a:r>
              <a:rPr lang="en-US" b="1" dirty="0"/>
              <a:t>But:</a:t>
            </a:r>
          </a:p>
          <a:p>
            <a:pPr marL="324000" lvl="1"/>
            <a:r>
              <a:rPr lang="en-US" dirty="0"/>
              <a:t>Fitted beam position at magnet </a:t>
            </a:r>
            <a:br>
              <a:rPr lang="en-US" dirty="0"/>
            </a:br>
            <a:r>
              <a:rPr lang="en-US" dirty="0"/>
              <a:t>evolves in an unphysical way</a:t>
            </a:r>
          </a:p>
          <a:p>
            <a:pPr algn="l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6CE501-95D2-4484-897E-C4DBBA658EDE}"/>
              </a:ext>
            </a:extLst>
          </p:cNvPr>
          <p:cNvSpPr txBox="1"/>
          <p:nvPr/>
        </p:nvSpPr>
        <p:spPr>
          <a:xfrm>
            <a:off x="6680825" y="4397437"/>
            <a:ext cx="2047487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24000" lvl="1"/>
            <a:r>
              <a:rPr lang="en-US" dirty="0"/>
              <a:t>And reconstructed field has unphysical shape</a:t>
            </a:r>
          </a:p>
          <a:p>
            <a:pPr algn="l"/>
            <a:endParaRPr lang="en-GB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9A4E0826-C267-420C-9D89-6214F9AC732A}"/>
              </a:ext>
            </a:extLst>
          </p:cNvPr>
          <p:cNvSpPr/>
          <p:nvPr/>
        </p:nvSpPr>
        <p:spPr>
          <a:xfrm>
            <a:off x="2020389" y="4990011"/>
            <a:ext cx="393882" cy="3526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45DA0DD-8067-495F-BB1C-367777A254A2}"/>
              </a:ext>
            </a:extLst>
          </p:cNvPr>
          <p:cNvSpPr/>
          <p:nvPr/>
        </p:nvSpPr>
        <p:spPr>
          <a:xfrm>
            <a:off x="8546824" y="5213507"/>
            <a:ext cx="393882" cy="3526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30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3" grpId="0"/>
      <p:bldP spid="16" grpId="0"/>
      <p:bldP spid="14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1E673-75D9-47AE-97AF-1CA9781FA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4" y="327025"/>
            <a:ext cx="5167311" cy="143210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Introduction</a:t>
            </a:r>
            <a:br>
              <a:rPr lang="en-US" dirty="0"/>
            </a:br>
            <a:r>
              <a:rPr lang="en-US" dirty="0"/>
              <a:t>Quench Heaters (QH)</a:t>
            </a:r>
          </a:p>
        </p:txBody>
      </p:sp>
      <p:sp>
        <p:nvSpPr>
          <p:cNvPr id="19" name="Content Placeholder 7">
            <a:extLst>
              <a:ext uri="{FF2B5EF4-FFF2-40B4-BE49-F238E27FC236}">
                <a16:creationId xmlns:a16="http://schemas.microsoft.com/office/drawing/2014/main" id="{4B153F92-A8CF-4A5A-B77C-2F50B3ACC5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1014" y="2464527"/>
            <a:ext cx="5167311" cy="3741012"/>
          </a:xfrm>
        </p:spPr>
        <p:txBody>
          <a:bodyPr vert="horz" lIns="91440" tIns="45720" rIns="91440" bIns="45720" rtlCol="0">
            <a:normAutofit/>
          </a:bodyPr>
          <a:lstStyle/>
          <a:p>
            <a:pPr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</a:rPr>
              <a:t>Magnet usually quenches in a small spot: 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chemeClr val="tx1"/>
                </a:solidFill>
              </a:rPr>
              <a:t>local rise of temperature could cause damage</a:t>
            </a:r>
          </a:p>
          <a:p>
            <a:pPr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</a:rPr>
              <a:t>Heat up magnet coil: Quickly increase resistive zone of the magnet and avoid hot spot</a:t>
            </a:r>
            <a:br>
              <a:rPr lang="en-US" sz="2400" dirty="0">
                <a:solidFill>
                  <a:schemeClr val="tx1"/>
                </a:solidFill>
              </a:rPr>
            </a:b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C4A9E3-1F04-4AC3-87E8-D8906640C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4066" y="6364289"/>
            <a:ext cx="4857469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100" kern="1200">
                <a:latin typeface="Calibri" panose="020F0502020204030204"/>
                <a:ea typeface="+mn-ea"/>
                <a:cs typeface="+mn-cs"/>
              </a:rPr>
              <a:t>Reconstruction of Quench Heater Kick Fields from Beam Position Measurements</a:t>
            </a:r>
            <a:endParaRPr lang="en-US" sz="1100" kern="1200" dirty="0"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5" descr="R0012239">
            <a:extLst>
              <a:ext uri="{FF2B5EF4-FFF2-40B4-BE49-F238E27FC236}">
                <a16:creationId xmlns:a16="http://schemas.microsoft.com/office/drawing/2014/main" id="{96CA767C-B4DB-4906-B377-57F3D34E183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1" r="14612" b="1"/>
          <a:stretch/>
        </p:blipFill>
        <p:spPr bwMode="auto">
          <a:xfrm>
            <a:off x="5721536" y="1"/>
            <a:ext cx="6470464" cy="6856412"/>
          </a:xfrm>
          <a:custGeom>
            <a:avLst/>
            <a:gdLst/>
            <a:ahLst/>
            <a:cxnLst/>
            <a:rect l="l" t="t" r="r" b="b"/>
            <a:pathLst>
              <a:path w="6470464" h="6856412">
                <a:moveTo>
                  <a:pt x="0" y="0"/>
                </a:moveTo>
                <a:lnTo>
                  <a:pt x="6470464" y="0"/>
                </a:lnTo>
                <a:lnTo>
                  <a:pt x="6470464" y="6856412"/>
                </a:lnTo>
                <a:lnTo>
                  <a:pt x="753" y="6856412"/>
                </a:lnTo>
                <a:lnTo>
                  <a:pt x="83736" y="6682434"/>
                </a:lnTo>
                <a:cubicBezTo>
                  <a:pt x="534353" y="5654674"/>
                  <a:pt x="777103" y="4561946"/>
                  <a:pt x="777103" y="3428997"/>
                </a:cubicBezTo>
                <a:cubicBezTo>
                  <a:pt x="777103" y="2296047"/>
                  <a:pt x="534353" y="1203318"/>
                  <a:pt x="83736" y="175558"/>
                </a:cubicBezTo>
                <a:close/>
              </a:path>
            </a:pathLst>
          </a:cu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213B38-A741-4AB4-A26A-CCC52BDEE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5833" y="6491288"/>
            <a:ext cx="81918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z="1400" smtClean="0">
                <a:solidFill>
                  <a:prstClr val="white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4</a:t>
            </a:fld>
            <a:endParaRPr lang="en-US" sz="14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2D5FE3-F250-4B54-8564-B1CB6DD40ADF}"/>
              </a:ext>
            </a:extLst>
          </p:cNvPr>
          <p:cNvSpPr txBox="1"/>
          <p:nvPr/>
        </p:nvSpPr>
        <p:spPr>
          <a:xfrm>
            <a:off x="10269342" y="6239074"/>
            <a:ext cx="1579022" cy="307777"/>
          </a:xfrm>
          <a:prstGeom prst="rect">
            <a:avLst/>
          </a:prstGeom>
          <a:solidFill>
            <a:srgbClr val="61C4D3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/>
              <a:t>Picture: A. </a:t>
            </a:r>
            <a:r>
              <a:rPr lang="en-US" dirty="0" err="1"/>
              <a:t>Musso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07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4272BE4-F912-43B6-A63E-369181994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5372" y="3562275"/>
            <a:ext cx="3933825" cy="27241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20F9BD6E-6999-44FC-8808-FBB56A7ACA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398625"/>
                <a:ext cx="11376024" cy="264625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1800" u="sng" dirty="0">
                    <a:solidFill>
                      <a:srgbClr val="00B050"/>
                    </a:solidFill>
                  </a:rPr>
                  <a:t>Solution:</a:t>
                </a:r>
              </a:p>
              <a:p>
                <a:r>
                  <a:rPr lang="en-GB" sz="1800" dirty="0"/>
                  <a:t>Choose a turn before the QH fire and fit for this turn only </a:t>
                </a:r>
                <a:r>
                  <a:rPr lang="en-GB" sz="1800" dirty="0">
                    <a:solidFill>
                      <a:srgbClr val="0070C0"/>
                    </a:solidFill>
                  </a:rPr>
                  <a:t>position</a:t>
                </a:r>
                <a:r>
                  <a:rPr lang="en-GB" sz="1800" dirty="0"/>
                  <a:t> and </a:t>
                </a:r>
                <a:r>
                  <a:rPr lang="en-GB" sz="1800" dirty="0">
                    <a:solidFill>
                      <a:srgbClr val="0070C0"/>
                    </a:solidFill>
                  </a:rPr>
                  <a:t>angle</a:t>
                </a:r>
                <a:r>
                  <a:rPr lang="en-GB" sz="1800" dirty="0"/>
                  <a:t> at the magnet (there is no kick yet)</a:t>
                </a:r>
              </a:p>
              <a:p>
                <a:r>
                  <a:rPr lang="en-GB" sz="1800" dirty="0"/>
                  <a:t>For the subsequent turns, reconstruct (y, y’) at magnet by turning in normalized phase only about one tune </a:t>
                </a:r>
              </a:p>
              <a:p>
                <a:r>
                  <a:rPr lang="en-GB" sz="1800" dirty="0"/>
                  <a:t>Then: there is only one parameter left to be fitted: the </a:t>
                </a:r>
                <a:r>
                  <a:rPr lang="en-GB" sz="1800" dirty="0">
                    <a:solidFill>
                      <a:srgbClr val="0070C0"/>
                    </a:solidFill>
                  </a:rPr>
                  <a:t>kick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𝒌𝒊𝒄𝒌</m:t>
                        </m:r>
                      </m:sub>
                    </m:sSub>
                  </m:oMath>
                </a14:m>
                <a:r>
                  <a:rPr lang="en-GB" sz="1800" dirty="0">
                    <a:solidFill>
                      <a:srgbClr val="0070C0"/>
                    </a:solidFill>
                  </a:rPr>
                  <a:t> </a:t>
                </a:r>
                <a:endParaRPr lang="en-GB" sz="1800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20F9BD6E-6999-44FC-8808-FBB56A7ACA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398625"/>
                <a:ext cx="11376024" cy="2646250"/>
              </a:xfrm>
              <a:blipFill>
                <a:blip r:embed="rId3"/>
                <a:stretch>
                  <a:fillRect l="-1286" t="-39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4F498003-9A38-451D-ABEF-801A2D39A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332883"/>
            <a:ext cx="11376025" cy="753639"/>
          </a:xfrm>
        </p:spPr>
        <p:txBody>
          <a:bodyPr/>
          <a:lstStyle/>
          <a:p>
            <a:r>
              <a:rPr lang="en-US" dirty="0"/>
              <a:t>Reconstruction: Fitting parameters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F06F8C-EFCC-4B30-8BE0-2EDD1E53C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847C2-7707-4F2C-A130-F343A1285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BC9476-DC5D-41DE-9FB7-97CC3D39F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7644F3-FE16-4B47-8161-DE8B008BB403}"/>
              </a:ext>
            </a:extLst>
          </p:cNvPr>
          <p:cNvSpPr txBox="1"/>
          <p:nvPr/>
        </p:nvSpPr>
        <p:spPr>
          <a:xfrm>
            <a:off x="407989" y="4496696"/>
            <a:ext cx="10120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And now: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D8C440-E5A1-428E-93AE-9280F2BF16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2883" y="3743862"/>
            <a:ext cx="3579272" cy="247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0919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D07A298-0E00-49E3-9F8E-A3C87E13F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BPMs with measurements &gt; 1mm are dropped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BPMs that always read zero are dropped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800" dirty="0">
                <a:sym typeface="Wingdings" panose="05000000000000000000" pitchFamily="2" charset="2"/>
              </a:rPr>
              <a:t> Between 451 and 501 BPMs are used per case (most cases using 470 or more)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ym typeface="Wingdings" panose="05000000000000000000" pitchFamily="2" charset="2"/>
              </a:rPr>
              <a:t>Remove offset by subtracting the mean of the position measurements of 50 turns before starting the fit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ym typeface="Wingdings" panose="05000000000000000000" pitchFamily="2" charset="2"/>
              </a:rPr>
              <a:t>Cases from 2015 for B1: beam dump was not synchronized for the different BPM crates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800" dirty="0">
                <a:sym typeface="Wingdings" panose="05000000000000000000" pitchFamily="2" charset="2"/>
              </a:rPr>
              <a:t> Measurements must be first aligned before they can be used</a:t>
            </a:r>
            <a:endParaRPr lang="en-US" sz="18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7D14926-0F17-41CB-B70A-DF44D7A43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Reconstruction Method –</a:t>
            </a:r>
            <a:br>
              <a:rPr lang="en-GB" dirty="0"/>
            </a:br>
            <a:r>
              <a:rPr lang="en-GB" dirty="0"/>
              <a:t>BPM Data preparation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39D02F-F67F-4AFE-8A8C-609FA3C23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75D819-E2D1-49EF-A2F3-2A95B7EA2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4825FD5-C3CA-4DC7-9059-F07AA5FBE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6F6980-E737-44B1-A549-5035447AB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80" y="4668021"/>
            <a:ext cx="4784217" cy="14666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BF0362-667B-4608-9C67-AF4080982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0273" y="4640012"/>
            <a:ext cx="4928235" cy="1522712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54E979EB-33F6-4511-B938-5AECEA776574}"/>
              </a:ext>
            </a:extLst>
          </p:cNvPr>
          <p:cNvSpPr/>
          <p:nvPr/>
        </p:nvSpPr>
        <p:spPr>
          <a:xfrm>
            <a:off x="2533246" y="5620637"/>
            <a:ext cx="461554" cy="51407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5FD9670-0EB6-42DA-A543-DB23A799EBD3}"/>
              </a:ext>
            </a:extLst>
          </p:cNvPr>
          <p:cNvSpPr/>
          <p:nvPr/>
        </p:nvSpPr>
        <p:spPr>
          <a:xfrm>
            <a:off x="8711978" y="5705723"/>
            <a:ext cx="461554" cy="51407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Arrow: Left 13">
            <a:extLst>
              <a:ext uri="{FF2B5EF4-FFF2-40B4-BE49-F238E27FC236}">
                <a16:creationId xmlns:a16="http://schemas.microsoft.com/office/drawing/2014/main" id="{39E56DED-9304-41CE-90AC-A800FAD8B6A0}"/>
              </a:ext>
            </a:extLst>
          </p:cNvPr>
          <p:cNvSpPr/>
          <p:nvPr/>
        </p:nvSpPr>
        <p:spPr>
          <a:xfrm rot="20189548">
            <a:off x="8979037" y="5029263"/>
            <a:ext cx="1672046" cy="9526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Beam dump at turn 680</a:t>
            </a:r>
            <a:endParaRPr lang="en-GB" dirty="0"/>
          </a:p>
        </p:txBody>
      </p:sp>
      <p:sp>
        <p:nvSpPr>
          <p:cNvPr id="15" name="Arrow: Left 14">
            <a:extLst>
              <a:ext uri="{FF2B5EF4-FFF2-40B4-BE49-F238E27FC236}">
                <a16:creationId xmlns:a16="http://schemas.microsoft.com/office/drawing/2014/main" id="{E5E69990-B7D6-41BA-A7D2-C5703DDCA3AB}"/>
              </a:ext>
            </a:extLst>
          </p:cNvPr>
          <p:cNvSpPr/>
          <p:nvPr/>
        </p:nvSpPr>
        <p:spPr>
          <a:xfrm rot="20189548">
            <a:off x="2800286" y="5023783"/>
            <a:ext cx="1672046" cy="9526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Beam dump at turn 632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97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1" grpId="0" animBg="1"/>
      <p:bldP spid="12" grpId="0" animBg="1"/>
      <p:bldP spid="14" grpId="0" animBg="1"/>
      <p:bldP spid="1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0F9BD6E-6999-44FC-8808-FBB56A7AC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u="sng" dirty="0">
                <a:solidFill>
                  <a:srgbClr val="FF0000"/>
                </a:solidFill>
              </a:rPr>
              <a:t>Challenge:</a:t>
            </a:r>
            <a:r>
              <a:rPr lang="en-US" dirty="0">
                <a:solidFill>
                  <a:srgbClr val="303030"/>
                </a:solidFill>
              </a:rPr>
              <a:t> Precision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303030"/>
                </a:solidFill>
              </a:rPr>
              <a:t>Twiss values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303030"/>
                </a:solidFill>
              </a:rPr>
              <a:t>Calculation of phase advance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303030"/>
                </a:solidFill>
              </a:rPr>
              <a:t>Beta-function at magnet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303030"/>
                </a:solidFill>
              </a:rPr>
              <a:t>Peculiarities in each case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303030"/>
                </a:solidFill>
              </a:rPr>
              <a:t>Deal with BPM data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u="sng" dirty="0">
                <a:solidFill>
                  <a:srgbClr val="00B050"/>
                </a:solidFill>
              </a:rPr>
              <a:t>Solution: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303030"/>
                </a:solidFill>
              </a:rPr>
              <a:t>Check and re-check again, compare files, take average for beta-function over magnet length, implement exceptions, …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303030"/>
                </a:solidFill>
              </a:rPr>
              <a:t>BPM data: see dedicated slide</a:t>
            </a:r>
            <a:endParaRPr lang="en-GB" dirty="0">
              <a:solidFill>
                <a:srgbClr val="30303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498003-9A38-451D-ABEF-801A2D39A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Reconstruction: </a:t>
            </a:r>
            <a:br>
              <a:rPr lang="en-US" dirty="0"/>
            </a:br>
            <a:r>
              <a:rPr lang="en-US" dirty="0"/>
              <a:t>The Challenges and how they were overcome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F06F8C-EFCC-4B30-8BE0-2EDD1E53C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847C2-7707-4F2C-A130-F343A1285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BC9476-DC5D-41DE-9FB7-97CC3D39F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6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0721BAA-C762-47EC-B630-4E2C4983B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4761440"/>
          </a:xfrm>
        </p:spPr>
        <p:txBody>
          <a:bodyPr/>
          <a:lstStyle/>
          <a:p>
            <a:r>
              <a:rPr lang="en-US" dirty="0"/>
              <a:t>Very good match (</a:t>
            </a:r>
            <a:r>
              <a:rPr lang="da-DK" dirty="0"/>
              <a:t>C28L5, 450 GeV, 20 K)</a:t>
            </a:r>
          </a:p>
          <a:p>
            <a:r>
              <a:rPr lang="da-DK" dirty="0"/>
              <a:t>i. e. 15 turns after firing</a:t>
            </a:r>
            <a:endParaRPr lang="en-US" dirty="0"/>
          </a:p>
          <a:p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42F2602-3D34-41D5-AA4F-6C5140ED1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 quality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D74E56-F4CD-4E58-A6B5-3BED584EC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02188E-A832-4B35-87C3-52BC64409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4137C71-CC48-42FC-88E8-D0382AE6A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0606589B-33F5-459B-BC47-D39C751E2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75" y="2512936"/>
            <a:ext cx="11830800" cy="1817340"/>
          </a:xfrm>
          <a:prstGeom prst="rect">
            <a:avLst/>
          </a:prstGeom>
        </p:spPr>
      </p:pic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F9CD673C-BEC1-4607-9222-039C9918E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75" y="4480352"/>
            <a:ext cx="11830800" cy="181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9822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389C07C-D555-4985-A936-5139E33C6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888274"/>
            <a:ext cx="11376024" cy="4903316"/>
          </a:xfrm>
        </p:spPr>
        <p:txBody>
          <a:bodyPr/>
          <a:lstStyle/>
          <a:p>
            <a:r>
              <a:rPr lang="en-US" dirty="0"/>
              <a:t>Not so good match (here BPM method is not used for analysis, just comparison!)</a:t>
            </a:r>
            <a:br>
              <a:rPr lang="en-US" dirty="0"/>
            </a:br>
            <a:r>
              <a:rPr lang="en-US" dirty="0"/>
              <a:t>(not surprising: we have three bunches here, averaging of BPMs gives more noise)</a:t>
            </a:r>
            <a:br>
              <a:rPr lang="en-US" dirty="0"/>
            </a:br>
            <a:r>
              <a:rPr lang="en-US" dirty="0"/>
              <a:t>(C28L5, 3.5 </a:t>
            </a:r>
            <a:r>
              <a:rPr lang="en-US" dirty="0" err="1"/>
              <a:t>TeV</a:t>
            </a:r>
            <a:r>
              <a:rPr lang="en-US" dirty="0"/>
              <a:t>, 70 K), </a:t>
            </a:r>
            <a:r>
              <a:rPr lang="en-US" dirty="0" err="1"/>
              <a:t>i</a:t>
            </a:r>
            <a:r>
              <a:rPr lang="en-US" dirty="0"/>
              <a:t>. e. 15 turns after the firing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7BDC5AF-D265-4A0E-AB63-A2C5E2A05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39550"/>
            <a:ext cx="11376025" cy="648724"/>
          </a:xfrm>
        </p:spPr>
        <p:txBody>
          <a:bodyPr/>
          <a:lstStyle/>
          <a:p>
            <a:r>
              <a:rPr lang="en-US" dirty="0"/>
              <a:t>Reconstruction quality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A03A76-028A-4E57-AA41-2C32ABF06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746271-16A0-4273-9619-E2F78C035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B799B7-9718-42DF-A167-7C1D7E408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11" name="Picture 10" descr="Scatter chart&#10;&#10;Description automatically generated">
            <a:extLst>
              <a:ext uri="{FF2B5EF4-FFF2-40B4-BE49-F238E27FC236}">
                <a16:creationId xmlns:a16="http://schemas.microsoft.com/office/drawing/2014/main" id="{96EC81DC-B5D4-4860-9772-B31D3FBDE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74" y="1769118"/>
            <a:ext cx="11376026" cy="17474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FC33256-41E4-49C5-90F1-CE39E518F739}"/>
              </a:ext>
            </a:extLst>
          </p:cNvPr>
          <p:cNvSpPr txBox="1"/>
          <p:nvPr/>
        </p:nvSpPr>
        <p:spPr>
          <a:xfrm>
            <a:off x="324819" y="3793424"/>
            <a:ext cx="6096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ym typeface="Wingdings" panose="05000000000000000000" pitchFamily="2" charset="2"/>
              </a:rPr>
              <a:t>Comparing the same case reconstructed with two different methods:</a:t>
            </a:r>
          </a:p>
          <a:p>
            <a:r>
              <a:rPr lang="en-US" dirty="0">
                <a:sym typeface="Wingdings" panose="05000000000000000000" pitchFamily="2" charset="2"/>
              </a:rPr>
              <a:t> The reconstruction looks very similar no matter if ADT or BPM measurements are used.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Good validation of the methods.</a:t>
            </a:r>
          </a:p>
          <a:p>
            <a:r>
              <a:rPr lang="en-US" dirty="0">
                <a:sym typeface="Wingdings" panose="05000000000000000000" pitchFamily="2" charset="2"/>
              </a:rPr>
              <a:t>(For MD3205 the reconstruction with ADTs is still preferred as the error is smaller. See MD report)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A1481A-0380-4003-BE7B-F8D073B23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0983" y="3359331"/>
            <a:ext cx="4271120" cy="289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467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253C6C5-3618-4018-9126-9027773F52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47964"/>
            <a:ext cx="11376024" cy="5152811"/>
          </a:xfrm>
        </p:spPr>
        <p:txBody>
          <a:bodyPr/>
          <a:lstStyle/>
          <a:p>
            <a:r>
              <a:rPr lang="en-US" dirty="0"/>
              <a:t>Intermediate match (some BPMs already got the kick from this turn, others not)</a:t>
            </a:r>
            <a:br>
              <a:rPr lang="en-US" dirty="0"/>
            </a:br>
            <a:r>
              <a:rPr lang="en-US" dirty="0"/>
              <a:t>(C28L5, 6.5 </a:t>
            </a:r>
            <a:r>
              <a:rPr lang="en-US" dirty="0" err="1"/>
              <a:t>TeV</a:t>
            </a:r>
            <a:r>
              <a:rPr lang="en-US" dirty="0"/>
              <a:t>, 20 K), </a:t>
            </a:r>
            <a:r>
              <a:rPr lang="en-US" dirty="0" err="1"/>
              <a:t>i</a:t>
            </a:r>
            <a:r>
              <a:rPr lang="en-US" dirty="0"/>
              <a:t>. e. 10 turns after the firing</a:t>
            </a:r>
          </a:p>
          <a:p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399CF8C-F218-45F4-AD6B-DC961BB8F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 quality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891C21-A03C-45DD-89CA-1034A4E48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D0FC4C3-9213-4E24-829A-EE1870288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E73E3B-789E-4782-979B-650B30B79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490995F9-D7F9-4317-9B6F-B153F3979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80" y="1819166"/>
            <a:ext cx="11988039" cy="18501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1420A4-9464-496F-9BED-EAC78760DF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2366" y="3802140"/>
            <a:ext cx="3574170" cy="24614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2689805-A827-4918-9D5B-BBE23F20CF54}"/>
              </a:ext>
            </a:extLst>
          </p:cNvPr>
          <p:cNvSpPr txBox="1"/>
          <p:nvPr/>
        </p:nvSpPr>
        <p:spPr>
          <a:xfrm>
            <a:off x="914308" y="4440566"/>
            <a:ext cx="278429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ym typeface="Wingdings" panose="05000000000000000000" pitchFamily="2" charset="2"/>
              </a:rPr>
              <a:t> Test to use only the BPMs upstream or downstream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B1132F-0AE2-464A-8FE5-7880B10C0AFC}"/>
              </a:ext>
            </a:extLst>
          </p:cNvPr>
          <p:cNvSpPr txBox="1"/>
          <p:nvPr/>
        </p:nvSpPr>
        <p:spPr>
          <a:xfrm>
            <a:off x="8080297" y="4457271"/>
            <a:ext cx="278429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Using all of them gives the mean 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This approach used (for now)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604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E17AA6A1-F9D6-473D-8F84-5C361141F6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54266" y="1352996"/>
            <a:ext cx="3502770" cy="2298428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C17BD596-B28C-41C7-96F2-78A6E6752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47951"/>
            <a:ext cx="11376025" cy="1065742"/>
          </a:xfrm>
        </p:spPr>
        <p:txBody>
          <a:bodyPr/>
          <a:lstStyle/>
          <a:p>
            <a:r>
              <a:rPr lang="en-US" dirty="0"/>
              <a:t>Reconstruction quality –</a:t>
            </a:r>
            <a:br>
              <a:rPr lang="en-US" dirty="0"/>
            </a:br>
            <a:r>
              <a:rPr lang="en-US" dirty="0"/>
              <a:t>What about using only up- or downstream?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B3675C-499E-4291-BC34-7E5E3B25A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F00EA4-54F5-4796-88F7-F9560A020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061281-02F4-4C68-BE38-AFD29AC1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75F77A2-B08C-4551-9A8C-E45BB3AB5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95" y="1352996"/>
            <a:ext cx="3922817" cy="2498721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D9805BB1-84F2-49E3-8754-9561B8855E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989" y="3768919"/>
            <a:ext cx="3427047" cy="2298428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99C35EEC-2AC9-4419-A169-713A51C3DB5D}"/>
              </a:ext>
            </a:extLst>
          </p:cNvPr>
          <p:cNvSpPr txBox="1"/>
          <p:nvPr/>
        </p:nvSpPr>
        <p:spPr>
          <a:xfrm>
            <a:off x="3913031" y="2024955"/>
            <a:ext cx="101382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B29L8, 6.5 </a:t>
            </a:r>
            <a:r>
              <a:rPr lang="en-US" dirty="0" err="1"/>
              <a:t>TeV</a:t>
            </a:r>
            <a:r>
              <a:rPr lang="en-US" dirty="0"/>
              <a:t>, 20 K</a:t>
            </a:r>
            <a:endParaRPr lang="en-GB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6DD7432-FE95-46C6-82FB-2F7D9A8CBCD0}"/>
              </a:ext>
            </a:extLst>
          </p:cNvPr>
          <p:cNvSpPr txBox="1"/>
          <p:nvPr/>
        </p:nvSpPr>
        <p:spPr>
          <a:xfrm>
            <a:off x="3888450" y="4540152"/>
            <a:ext cx="101382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C28L5, 6.5 </a:t>
            </a:r>
            <a:r>
              <a:rPr lang="en-US" dirty="0" err="1"/>
              <a:t>TeV</a:t>
            </a:r>
            <a:r>
              <a:rPr lang="en-US" dirty="0"/>
              <a:t>, 20 K</a:t>
            </a:r>
            <a:endParaRPr lang="en-GB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8203F0E-36C3-497A-9602-2DA26C076016}"/>
              </a:ext>
            </a:extLst>
          </p:cNvPr>
          <p:cNvSpPr txBox="1"/>
          <p:nvPr/>
        </p:nvSpPr>
        <p:spPr>
          <a:xfrm>
            <a:off x="8795645" y="2038272"/>
            <a:ext cx="101382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C28L5, 450 GeV, 20 K</a:t>
            </a:r>
            <a:endParaRPr lang="en-GB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C429DD9-149C-4093-A75E-4BC431065EB8}"/>
              </a:ext>
            </a:extLst>
          </p:cNvPr>
          <p:cNvSpPr txBox="1"/>
          <p:nvPr/>
        </p:nvSpPr>
        <p:spPr>
          <a:xfrm>
            <a:off x="8857036" y="4498103"/>
            <a:ext cx="101382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C28L5, 3.5 </a:t>
            </a:r>
            <a:r>
              <a:rPr lang="en-US" dirty="0" err="1"/>
              <a:t>TeV</a:t>
            </a:r>
            <a:r>
              <a:rPr lang="en-US" dirty="0"/>
              <a:t>, 70 K</a:t>
            </a:r>
            <a:endParaRPr lang="en-GB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F1D1E58-4F80-404F-8BCE-AD37FD06F4DC}"/>
              </a:ext>
            </a:extLst>
          </p:cNvPr>
          <p:cNvSpPr txBox="1"/>
          <p:nvPr/>
        </p:nvSpPr>
        <p:spPr>
          <a:xfrm>
            <a:off x="10004784" y="1213008"/>
            <a:ext cx="1997723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rgbClr val="7030A0"/>
                </a:solidFill>
                <a:sym typeface="Wingdings" panose="05000000000000000000" pitchFamily="2" charset="2"/>
              </a:rPr>
              <a:t>It might be possible to improve the reconstruction slightly by taking subsets of the BPMs or arranging them differently. However, these plots suggest that this should not have a major impact.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rgbClr val="7030A0"/>
                </a:solidFill>
                <a:sym typeface="Wingdings" panose="05000000000000000000" pitchFamily="2" charset="2"/>
              </a:rPr>
              <a:t>For now, all the BPMs are taken</a:t>
            </a:r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008680C-87D1-4818-BEB5-1F060CA12A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818" y="3682872"/>
            <a:ext cx="3574170" cy="246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62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1991BF-60A8-480C-8E30-8A85D131E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895475"/>
            <a:ext cx="11376024" cy="43053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Field error is calculated using one std of the fitted kick angle and 5% error in beta function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Error in rise time is one std of fitted parameter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6C0DCE-2946-494D-9644-DE0C148B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 results –</a:t>
            </a:r>
            <a:br>
              <a:rPr lang="en-US" dirty="0"/>
            </a:br>
            <a:r>
              <a:rPr lang="en-US" dirty="0"/>
              <a:t>Field errors and beta functions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79F9FD-5E87-4856-912F-1C6E065EA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2750E-78C7-47F0-BB0C-BAC89CC89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A2E881-8E71-4F97-BCDC-A0F821B12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143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AF2883D-65ED-4EDE-8BDB-7C99AEA569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reconstruction of the ion cases has a bigger error</a:t>
            </a:r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BCD63F7-4231-473A-9B55-AA0BAB83B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 results –</a:t>
            </a:r>
            <a:br>
              <a:rPr lang="en-US" dirty="0"/>
            </a:br>
            <a:r>
              <a:rPr lang="en-US" dirty="0"/>
              <a:t>Operational Flat Top cases including ion runs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8BB387-FEC2-4CF8-B01B-8117E70C1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785823-3B2D-4CFF-97D3-5860675FF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D4480C-CF47-488E-829E-FC2AEDD65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7B5064-3DA1-497B-A123-A96E05909718}"/>
              </a:ext>
            </a:extLst>
          </p:cNvPr>
          <p:cNvSpPr txBox="1"/>
          <p:nvPr/>
        </p:nvSpPr>
        <p:spPr>
          <a:xfrm>
            <a:off x="8044960" y="5402686"/>
            <a:ext cx="29434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Preliminary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3DC88E3-C6A1-450A-B0CB-44178ECB6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114" y="1927110"/>
            <a:ext cx="6525721" cy="434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9676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0E3070-98FE-428D-ADA8-2377879A75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40221"/>
            <a:ext cx="11376024" cy="496055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The time axes for the different reconstructions were aligned in order to be able to compare the rise times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The moment where the field was 4 std higher as in the jitter before the firing was chosen as zero in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In some cases, it might make sense to adjust this alignment manually: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AF5E62-75E6-478E-8877-163E7F9E3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014"/>
          </a:xfrm>
        </p:spPr>
        <p:txBody>
          <a:bodyPr/>
          <a:lstStyle/>
          <a:p>
            <a:r>
              <a:rPr lang="en-US" dirty="0"/>
              <a:t>Alignment of time axes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40D34E-D4A6-4499-B4CF-8893712F1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1BFE73-804C-4642-945D-7F5CFED32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A444DE-BC25-4829-9D8B-C164A4220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05DF91-796A-4908-86D5-BC72FB2E7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068" y="2657748"/>
            <a:ext cx="5096890" cy="34067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5EB8DE-4DDC-4782-A851-42E854EB7B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7196" y="2657177"/>
            <a:ext cx="5284896" cy="3543598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7BF5FAAB-8327-48A7-8908-4E72B49DBBE3}"/>
              </a:ext>
            </a:extLst>
          </p:cNvPr>
          <p:cNvSpPr/>
          <p:nvPr/>
        </p:nvSpPr>
        <p:spPr>
          <a:xfrm>
            <a:off x="4540468" y="4017766"/>
            <a:ext cx="3199561" cy="1051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Move green fields one point to the left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A9ACA7-C8E4-4CBA-B75C-F477182C5A7C}"/>
              </a:ext>
            </a:extLst>
          </p:cNvPr>
          <p:cNvSpPr txBox="1"/>
          <p:nvPr/>
        </p:nvSpPr>
        <p:spPr>
          <a:xfrm>
            <a:off x="1962618" y="4756005"/>
            <a:ext cx="215377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In the green case only few BPMs saw the kick already in this turn what is the first “kick turn” here</a:t>
            </a:r>
          </a:p>
        </p:txBody>
      </p:sp>
    </p:spTree>
    <p:extLst>
      <p:ext uri="{BB962C8B-B14F-4D97-AF65-F5344CB8AC3E}">
        <p14:creationId xmlns:p14="http://schemas.microsoft.com/office/powerpoint/2010/main" val="57114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ABC5-A4D6-4D85-BAB0-1C27D1C83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br>
              <a:rPr lang="en-US" dirty="0"/>
            </a:br>
            <a:r>
              <a:rPr lang="en-US" dirty="0"/>
              <a:t>Quench Heaters (QH)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E51F70-D1FE-4AD0-9FDA-31DFC954A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0B66E0-617F-4723-9F28-49F43E4D3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D04CED-323F-4472-9854-680ACD3C0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0AC2E5EC-E7E7-4AD2-8387-C16304901F6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6138" b="16138"/>
          <a:stretch/>
        </p:blipFill>
        <p:spPr>
          <a:xfrm>
            <a:off x="72148" y="1380402"/>
            <a:ext cx="11376025" cy="4760912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DC945EE-AB82-4CD6-AF28-FBE311DA97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48" y="1616266"/>
            <a:ext cx="4469181" cy="198358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F25DE83-E583-4614-B7A7-F0534717A173}"/>
              </a:ext>
            </a:extLst>
          </p:cNvPr>
          <p:cNvCxnSpPr>
            <a:cxnSpLocks/>
          </p:cNvCxnSpPr>
          <p:nvPr/>
        </p:nvCxnSpPr>
        <p:spPr>
          <a:xfrm flipH="1" flipV="1">
            <a:off x="4259262" y="3429000"/>
            <a:ext cx="948005" cy="729114"/>
          </a:xfrm>
          <a:prstGeom prst="straightConnector1">
            <a:avLst/>
          </a:prstGeom>
          <a:ln w="762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EC944E87-5787-4D1C-8A36-6B81A4834D82}"/>
              </a:ext>
            </a:extLst>
          </p:cNvPr>
          <p:cNvSpPr/>
          <p:nvPr/>
        </p:nvSpPr>
        <p:spPr>
          <a:xfrm rot="19601733">
            <a:off x="4011286" y="1625776"/>
            <a:ext cx="304511" cy="876117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40C2362-E333-41A7-A827-0E44E21902F4}"/>
              </a:ext>
            </a:extLst>
          </p:cNvPr>
          <p:cNvSpPr/>
          <p:nvPr/>
        </p:nvSpPr>
        <p:spPr>
          <a:xfrm rot="19601733">
            <a:off x="2449186" y="2619714"/>
            <a:ext cx="304511" cy="876117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3456BD4-C58A-4600-890E-211B8023F402}"/>
              </a:ext>
            </a:extLst>
          </p:cNvPr>
          <p:cNvSpPr/>
          <p:nvPr/>
        </p:nvSpPr>
        <p:spPr>
          <a:xfrm rot="1413207">
            <a:off x="2502347" y="1638466"/>
            <a:ext cx="304511" cy="876117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B9103FB-EDC9-43D9-B996-871144124A25}"/>
              </a:ext>
            </a:extLst>
          </p:cNvPr>
          <p:cNvSpPr/>
          <p:nvPr/>
        </p:nvSpPr>
        <p:spPr>
          <a:xfrm rot="1413207">
            <a:off x="4011285" y="2619714"/>
            <a:ext cx="304511" cy="876117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R0012306">
            <a:extLst>
              <a:ext uri="{FF2B5EF4-FFF2-40B4-BE49-F238E27FC236}">
                <a16:creationId xmlns:a16="http://schemas.microsoft.com/office/drawing/2014/main" id="{C56EE528-43BD-431D-AB08-0690DF049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807" y="1992086"/>
            <a:ext cx="2915427" cy="2186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6C5A4A4-438F-4FDD-8DBE-C6893E47F037}"/>
              </a:ext>
            </a:extLst>
          </p:cNvPr>
          <p:cNvSpPr txBox="1"/>
          <p:nvPr/>
        </p:nvSpPr>
        <p:spPr>
          <a:xfrm>
            <a:off x="10458350" y="3815107"/>
            <a:ext cx="1579022" cy="307777"/>
          </a:xfrm>
          <a:prstGeom prst="rect">
            <a:avLst/>
          </a:prstGeom>
          <a:solidFill>
            <a:srgbClr val="61C4D3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/>
              <a:t>Picture: A. </a:t>
            </a:r>
            <a:r>
              <a:rPr lang="en-US" dirty="0" err="1"/>
              <a:t>Musso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57F615-0825-442F-9560-01AC4879842C}"/>
              </a:ext>
            </a:extLst>
          </p:cNvPr>
          <p:cNvSpPr txBox="1"/>
          <p:nvPr/>
        </p:nvSpPr>
        <p:spPr>
          <a:xfrm>
            <a:off x="10270670" y="373593"/>
            <a:ext cx="160836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QH strips are attached to the magnet coils</a:t>
            </a:r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B257955-74EF-4981-B798-9137CBC7EA16}"/>
              </a:ext>
            </a:extLst>
          </p:cNvPr>
          <p:cNvCxnSpPr>
            <a:cxnSpLocks/>
          </p:cNvCxnSpPr>
          <p:nvPr/>
        </p:nvCxnSpPr>
        <p:spPr>
          <a:xfrm>
            <a:off x="11247861" y="1204590"/>
            <a:ext cx="1" cy="1522281"/>
          </a:xfrm>
          <a:prstGeom prst="straightConnector1">
            <a:avLst/>
          </a:prstGeom>
          <a:ln w="762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72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9" grpId="0" animBg="1"/>
      <p:bldP spid="2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B5C7B6-3F87-4779-BEED-48BC08C729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Delay in the QH firing might be the explanation: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BDAFA6-12DC-4F73-8BE8-A3B22326B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is there a kink in the first rise of some of the reconstructed fields?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C2484-57C8-4F8A-A457-458197D39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8F9F6D-8157-484B-827F-F92A06BCF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72CDA7-2DD7-4D1E-BE93-D4BF641A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E6CFE1-17BA-4DA1-A43B-DA2D2C0517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43566" y="1938297"/>
            <a:ext cx="4935491" cy="3354267"/>
          </a:xfrm>
          <a:prstGeom prst="rect">
            <a:avLst/>
          </a:prstGeom>
        </p:spPr>
      </p:pic>
      <p:sp>
        <p:nvSpPr>
          <p:cNvPr id="8" name="Arrow: Up 7">
            <a:extLst>
              <a:ext uri="{FF2B5EF4-FFF2-40B4-BE49-F238E27FC236}">
                <a16:creationId xmlns:a16="http://schemas.microsoft.com/office/drawing/2014/main" id="{805B3946-B70B-4F7C-AFF1-103444090FA8}"/>
              </a:ext>
            </a:extLst>
          </p:cNvPr>
          <p:cNvSpPr/>
          <p:nvPr/>
        </p:nvSpPr>
        <p:spPr bwMode="auto">
          <a:xfrm>
            <a:off x="1394755" y="3816143"/>
            <a:ext cx="98781" cy="156838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2699" cap="flat" cmpd="sng" algn="ctr">
            <a:solidFill>
              <a:srgbClr val="FF000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5864C24-DE5F-4BA1-9A56-DB7CB4CDB337}"/>
              </a:ext>
            </a:extLst>
          </p:cNvPr>
          <p:cNvSpPr/>
          <p:nvPr/>
        </p:nvSpPr>
        <p:spPr bwMode="auto">
          <a:xfrm>
            <a:off x="961014" y="5430858"/>
            <a:ext cx="3225811" cy="393991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 lang="en-US" dirty="0"/>
              <a:t>We </a:t>
            </a:r>
            <a:r>
              <a:rPr dirty="0"/>
              <a:t>get </a:t>
            </a:r>
            <a:r>
              <a:rPr lang="en-US" dirty="0"/>
              <a:t>a</a:t>
            </a:r>
            <a:r>
              <a:rPr dirty="0"/>
              <a:t> kink between the 2nd and 3rd turn after firing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CE4009D-7562-4ECC-9CEC-40666F7AC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6509" y="1896291"/>
            <a:ext cx="6360242" cy="326280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1536782-E799-4B9A-8141-967CCF6DFCB7}"/>
              </a:ext>
            </a:extLst>
          </p:cNvPr>
          <p:cNvSpPr/>
          <p:nvPr/>
        </p:nvSpPr>
        <p:spPr bwMode="auto">
          <a:xfrm>
            <a:off x="7040875" y="5239632"/>
            <a:ext cx="2352016" cy="1036181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1600" dirty="0"/>
              <a:t>There is a delay of 213 </a:t>
            </a:r>
            <a:r>
              <a:rPr lang="en-US" sz="1600" dirty="0"/>
              <a:t>µ</a:t>
            </a:r>
            <a:r>
              <a:rPr sz="1600" dirty="0"/>
              <a:t>s between the two QH</a:t>
            </a:r>
            <a:r>
              <a:rPr lang="en-US" sz="1600" dirty="0"/>
              <a:t> (green and red in the plot)</a:t>
            </a:r>
            <a:r>
              <a:rPr sz="1600" dirty="0"/>
              <a:t> for this beam</a:t>
            </a:r>
          </a:p>
        </p:txBody>
      </p:sp>
      <p:sp>
        <p:nvSpPr>
          <p:cNvPr id="15" name="Arrow: Up 14">
            <a:extLst>
              <a:ext uri="{FF2B5EF4-FFF2-40B4-BE49-F238E27FC236}">
                <a16:creationId xmlns:a16="http://schemas.microsoft.com/office/drawing/2014/main" id="{13EB74D0-0FF6-4AC9-88AB-3EC745205E57}"/>
              </a:ext>
            </a:extLst>
          </p:cNvPr>
          <p:cNvSpPr/>
          <p:nvPr/>
        </p:nvSpPr>
        <p:spPr bwMode="auto">
          <a:xfrm>
            <a:off x="7260578" y="3590978"/>
            <a:ext cx="98781" cy="1674759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2699" cap="flat" cmpd="sng" algn="ctr">
            <a:solidFill>
              <a:srgbClr val="FF000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18BF60B-CDEF-4FAC-90AF-A93CA258C752}"/>
              </a:ext>
            </a:extLst>
          </p:cNvPr>
          <p:cNvCxnSpPr>
            <a:cxnSpLocks/>
          </p:cNvCxnSpPr>
          <p:nvPr/>
        </p:nvCxnSpPr>
        <p:spPr>
          <a:xfrm flipV="1">
            <a:off x="6897754" y="3429000"/>
            <a:ext cx="783206" cy="90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rrow: Left-Right 19">
            <a:extLst>
              <a:ext uri="{FF2B5EF4-FFF2-40B4-BE49-F238E27FC236}">
                <a16:creationId xmlns:a16="http://schemas.microsoft.com/office/drawing/2014/main" id="{560E5635-AEFD-4FE0-9633-2CA996AC6A4D}"/>
              </a:ext>
            </a:extLst>
          </p:cNvPr>
          <p:cNvSpPr/>
          <p:nvPr/>
        </p:nvSpPr>
        <p:spPr>
          <a:xfrm>
            <a:off x="4259262" y="5729748"/>
            <a:ext cx="2638492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9238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89D98C-6E9C-49A7-B7F5-59CEA4B78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 results –</a:t>
            </a:r>
            <a:br>
              <a:rPr lang="en-US" dirty="0"/>
            </a:br>
            <a:r>
              <a:rPr lang="en-US" dirty="0"/>
              <a:t>Flat top cases with error bars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22226-2C52-4FF9-B8D1-DA6EF139D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9A278B-D421-4BFA-A507-0E46336E6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B8774-0988-4360-A16C-D0791F4DB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2D714C4-398E-40DB-AC99-C9FE509034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CE9921-C769-489D-B005-AC1C11242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325" y="1475862"/>
            <a:ext cx="7386637" cy="472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32146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0A264683-3BB4-4452-A03F-B1850631A2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500683"/>
              </p:ext>
            </p:extLst>
          </p:nvPr>
        </p:nvGraphicFramePr>
        <p:xfrm>
          <a:off x="2932217" y="843233"/>
          <a:ext cx="5058034" cy="535622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529017">
                  <a:extLst>
                    <a:ext uri="{9D8B030D-6E8A-4147-A177-3AD203B41FA5}">
                      <a16:colId xmlns:a16="http://schemas.microsoft.com/office/drawing/2014/main" val="447684092"/>
                    </a:ext>
                  </a:extLst>
                </a:gridCol>
                <a:gridCol w="2529017">
                  <a:extLst>
                    <a:ext uri="{9D8B030D-6E8A-4147-A177-3AD203B41FA5}">
                      <a16:colId xmlns:a16="http://schemas.microsoft.com/office/drawing/2014/main" val="2064834785"/>
                    </a:ext>
                  </a:extLst>
                </a:gridCol>
              </a:tblGrid>
              <a:tr h="334764">
                <a:tc>
                  <a:txBody>
                    <a:bodyPr/>
                    <a:lstStyle/>
                    <a:p>
                      <a:r>
                        <a:rPr lang="en-US" sz="1200" dirty="0"/>
                        <a:t>Timestamp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Parameters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5973068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r>
                        <a:rPr lang="en-GB" sz="1200" dirty="0"/>
                        <a:t>2015-07-14 00:05:14 B2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B34L8, 6.5 </a:t>
                      </a:r>
                      <a:r>
                        <a:rPr lang="en-GB" sz="1200" dirty="0" err="1"/>
                        <a:t>TeV</a:t>
                      </a:r>
                      <a:r>
                        <a:rPr lang="en-GB" sz="1200" dirty="0"/>
                        <a:t>, B2, 20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8144894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2015-12-08 21:07:12 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B11L5, 6.4 </a:t>
                      </a:r>
                      <a:r>
                        <a:rPr lang="en-GB" sz="1200" dirty="0" err="1"/>
                        <a:t>TeV</a:t>
                      </a:r>
                      <a:r>
                        <a:rPr lang="en-GB" sz="1200" dirty="0"/>
                        <a:t>, B2, 20 K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320089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2015-12-13 22:07:59 B2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B9L7, 6.4 </a:t>
                      </a:r>
                      <a:r>
                        <a:rPr lang="en-GB" sz="1200" dirty="0" err="1"/>
                        <a:t>TeV</a:t>
                      </a:r>
                      <a:r>
                        <a:rPr lang="en-GB" sz="1200" dirty="0"/>
                        <a:t>, B2, 20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6758090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2016-05-09 02:00:04 B1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C27R6, 6.5 </a:t>
                      </a:r>
                      <a:r>
                        <a:rPr lang="en-GB" sz="1200" dirty="0" err="1"/>
                        <a:t>TeV</a:t>
                      </a:r>
                      <a:r>
                        <a:rPr lang="en-GB" sz="1200" dirty="0"/>
                        <a:t>, B1, 20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8477660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2016-06-06 08:34:11 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 B29L8, 6.5 </a:t>
                      </a:r>
                      <a:r>
                        <a:rPr lang="en-GB" sz="1200" dirty="0" err="1"/>
                        <a:t>TeV</a:t>
                      </a:r>
                      <a:r>
                        <a:rPr lang="en-GB" sz="1200" dirty="0"/>
                        <a:t>, B1, 20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251338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2016-06-06 08:34:11 B2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B29L8, 6.5 </a:t>
                      </a:r>
                      <a:r>
                        <a:rPr lang="en-GB" sz="1200" dirty="0" err="1"/>
                        <a:t>TeV</a:t>
                      </a:r>
                      <a:r>
                        <a:rPr lang="en-GB" sz="1200" dirty="0"/>
                        <a:t>, B2, 20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820711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r>
                        <a:rPr lang="en-GB" sz="1200" dirty="0"/>
                        <a:t>2016-07-12 14:17:13 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C28L5, 6.5 </a:t>
                      </a:r>
                      <a:r>
                        <a:rPr lang="en-GB" sz="1200" dirty="0" err="1"/>
                        <a:t>TeV</a:t>
                      </a:r>
                      <a:r>
                        <a:rPr lang="en-GB" sz="1200" dirty="0"/>
                        <a:t>, B1, 20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51304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2016-07-12 14:17:13 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C28L5, 6.5 </a:t>
                      </a:r>
                      <a:r>
                        <a:rPr lang="en-GB" sz="1200" dirty="0" err="1"/>
                        <a:t>TeV</a:t>
                      </a:r>
                      <a:r>
                        <a:rPr lang="en-GB" sz="1200" dirty="0"/>
                        <a:t>, B2, 20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920499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2016-10-28 06:11:50 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C28L5, 450 GeV, B1, 20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592855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2016-10-28 06:11:50 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C28L5, 450 GeV, B2, 20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860364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r>
                        <a:rPr lang="en-GB" sz="1200" dirty="0"/>
                        <a:t>2016-10-28 07:01:58 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A28L5, 450 GeV, B1, 20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886721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2016-10-28 07:01:58 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A28L5, 450 GeV, B2, 20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4683505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2016-10-28 07:48:50 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A31L5, 450 GeV, B1, 20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195560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2016-10-28 07:48:50 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A31L5, 450 GeV, B2, 20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980994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2018-10-31 01:36:36 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C28L5, 3.5 </a:t>
                      </a:r>
                      <a:r>
                        <a:rPr lang="en-GB" sz="1200" dirty="0" err="1"/>
                        <a:t>TeV</a:t>
                      </a:r>
                      <a:r>
                        <a:rPr lang="en-GB" sz="1200" dirty="0"/>
                        <a:t>, B1, 70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9695243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2018-10-31 01:36:36 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C28L5, 3.5 </a:t>
                      </a:r>
                      <a:r>
                        <a:rPr lang="en-GB" sz="1200" dirty="0" err="1"/>
                        <a:t>TeV</a:t>
                      </a:r>
                      <a:r>
                        <a:rPr lang="en-GB" sz="1200" dirty="0"/>
                        <a:t>, B2, 70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49723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2018-10-31 06:44:42 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C28L5, 6.5 </a:t>
                      </a:r>
                      <a:r>
                        <a:rPr lang="en-GB" sz="1200" dirty="0" err="1"/>
                        <a:t>TeV</a:t>
                      </a:r>
                      <a:r>
                        <a:rPr lang="en-GB" sz="1200" dirty="0"/>
                        <a:t>, B1, 70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637850"/>
                  </a:ext>
                </a:extLst>
              </a:tr>
              <a:tr h="278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2018-10-31 06:44:42 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C28L5, 6.5 </a:t>
                      </a:r>
                      <a:r>
                        <a:rPr lang="en-GB" sz="1200" dirty="0" err="1"/>
                        <a:t>TeV</a:t>
                      </a:r>
                      <a:r>
                        <a:rPr lang="en-GB" sz="1200" dirty="0"/>
                        <a:t>, B2, 70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424133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F3773356-5835-485A-8535-D97DEBA16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38218"/>
            <a:ext cx="11376025" cy="1065742"/>
          </a:xfrm>
        </p:spPr>
        <p:txBody>
          <a:bodyPr/>
          <a:lstStyle/>
          <a:p>
            <a:r>
              <a:rPr lang="en-US" dirty="0"/>
              <a:t>Legend for timestamps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D187C-5763-4389-831A-BDAAFC1DE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16FE6-29AB-4B56-B2BD-392ED361B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A45FD9-B7A2-4444-8391-78C40EFA1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4325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7085C99-F8C7-488B-8654-E0C87CD98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1179" y="1865935"/>
            <a:ext cx="5527042" cy="368086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CE56FFD8-2492-4275-87D3-4A7BCC1A4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to former results, flat top energy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C0AB30-2AD2-401A-9632-6EB0C3A5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1BD9A3-DB66-4FC8-8FD1-7653FBF01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8407D-2F30-492D-A018-59E71150B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4DF7B82-029D-4546-9051-3CFCFC4CC9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390" y="2096106"/>
            <a:ext cx="5214507" cy="3326076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EA57C06-C9FD-4973-AD19-98896E99AD36}"/>
              </a:ext>
            </a:extLst>
          </p:cNvPr>
          <p:cNvCxnSpPr>
            <a:cxnSpLocks/>
          </p:cNvCxnSpPr>
          <p:nvPr/>
        </p:nvCxnSpPr>
        <p:spPr>
          <a:xfrm>
            <a:off x="5245768" y="2197195"/>
            <a:ext cx="96208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45E0F27-1DB4-4A0C-AFDA-FDAD3CADAAD1}"/>
              </a:ext>
            </a:extLst>
          </p:cNvPr>
          <p:cNvCxnSpPr>
            <a:cxnSpLocks/>
          </p:cNvCxnSpPr>
          <p:nvPr/>
        </p:nvCxnSpPr>
        <p:spPr>
          <a:xfrm>
            <a:off x="5245768" y="4947385"/>
            <a:ext cx="120536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FAF7D7B-5D2F-466B-AD23-E74695066C65}"/>
              </a:ext>
            </a:extLst>
          </p:cNvPr>
          <p:cNvSpPr txBox="1"/>
          <p:nvPr/>
        </p:nvSpPr>
        <p:spPr>
          <a:xfrm>
            <a:off x="1038225" y="1640127"/>
            <a:ext cx="18954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Before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55ADF6-52B0-437B-BE9C-011CB1B49C4E}"/>
              </a:ext>
            </a:extLst>
          </p:cNvPr>
          <p:cNvSpPr txBox="1"/>
          <p:nvPr/>
        </p:nvSpPr>
        <p:spPr>
          <a:xfrm>
            <a:off x="6981825" y="1541265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411909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B15736-1C29-4B6F-9868-522F1C501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4233"/>
            <a:ext cx="11376025" cy="1065742"/>
          </a:xfrm>
        </p:spPr>
        <p:txBody>
          <a:bodyPr/>
          <a:lstStyle/>
          <a:p>
            <a:r>
              <a:rPr lang="en-GB" dirty="0"/>
              <a:t>Comparison to former results, injection energy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6CB8E-675A-48A7-8C8E-4DFC374B3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F9960-8DB8-47B5-8214-957AB627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0556EF-B71D-4305-AE8D-52B0DA4E1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2BA2CE24-0090-4B3E-808D-CB07475420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7243" y="1884766"/>
            <a:ext cx="5614757" cy="3747099"/>
          </a:xfrm>
          <a:prstGeom prst="rect">
            <a:avLst/>
          </a:prstGeo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CDF41BF3-AD0D-4A12-998A-A0C6AFA16E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01763" y="1942517"/>
            <a:ext cx="5716521" cy="3715739"/>
          </a:xfr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AB17A8F-7D3F-4A3A-8F4E-350EB5E23078}"/>
              </a:ext>
            </a:extLst>
          </p:cNvPr>
          <p:cNvCxnSpPr>
            <a:cxnSpLocks/>
          </p:cNvCxnSpPr>
          <p:nvPr/>
        </p:nvCxnSpPr>
        <p:spPr>
          <a:xfrm>
            <a:off x="5447899" y="4995511"/>
            <a:ext cx="15881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538847A-AF12-4F69-80FF-7DB9FEA1256C}"/>
              </a:ext>
            </a:extLst>
          </p:cNvPr>
          <p:cNvCxnSpPr>
            <a:cxnSpLocks/>
          </p:cNvCxnSpPr>
          <p:nvPr/>
        </p:nvCxnSpPr>
        <p:spPr>
          <a:xfrm>
            <a:off x="5447899" y="2106328"/>
            <a:ext cx="138603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4E6DAC3-7FCE-4C6A-A0DA-377C65DC9ACA}"/>
              </a:ext>
            </a:extLst>
          </p:cNvPr>
          <p:cNvSpPr txBox="1"/>
          <p:nvPr/>
        </p:nvSpPr>
        <p:spPr>
          <a:xfrm>
            <a:off x="1038225" y="1640127"/>
            <a:ext cx="18954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Before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515EE8-3EB3-490B-BE19-F3F8392CDEAB}"/>
              </a:ext>
            </a:extLst>
          </p:cNvPr>
          <p:cNvSpPr txBox="1"/>
          <p:nvPr/>
        </p:nvSpPr>
        <p:spPr>
          <a:xfrm>
            <a:off x="7439025" y="1649652"/>
            <a:ext cx="46166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Now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392452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CB23746-1771-4258-A4DE-3601DAE4A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8634FCA-E6F2-4E90-8C37-8D590CA9E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Reconstruction results –</a:t>
            </a:r>
            <a:br>
              <a:rPr lang="en-US" dirty="0"/>
            </a:br>
            <a:r>
              <a:rPr lang="en-US" dirty="0"/>
              <a:t>Comparison with former results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9AC325-4252-4CE5-B347-7E5EA2214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1B9A42-8001-40BF-BA37-C3A827B29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3739AA-1A8B-46AB-8E17-0FD876622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629CDD-67DD-401F-A5BD-8F16E0ADE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738" y="1397852"/>
            <a:ext cx="7511494" cy="4875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8511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4A1B89-DD98-4054-8676-F3AF58553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750457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Powered with ~ 75 A [1, p. 174]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This is normally a magnet-protection device, independent from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BUT: due to their connection scheme they generate a horizontal dipole field…</a:t>
            </a:r>
          </a:p>
          <a:p>
            <a:r>
              <a:rPr lang="en-US" sz="2400" dirty="0">
                <a:sym typeface="Wingdings" panose="05000000000000000000" pitchFamily="2" charset="2"/>
              </a:rPr>
              <a:t> it was discovered that this field had in some cases an impact on the </a:t>
            </a:r>
            <a:br>
              <a:rPr lang="en-US" sz="2400" dirty="0">
                <a:sym typeface="Wingdings" panose="05000000000000000000" pitchFamily="2" charset="2"/>
              </a:rPr>
            </a:br>
            <a:r>
              <a:rPr lang="en-US" sz="2400" dirty="0">
                <a:sym typeface="Wingdings" panose="05000000000000000000" pitchFamily="2" charset="2"/>
              </a:rPr>
              <a:t>circulating beam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69A520-6AA9-484F-9D8E-1164242D2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br>
              <a:rPr lang="en-US" dirty="0"/>
            </a:br>
            <a:r>
              <a:rPr lang="en-US" dirty="0"/>
              <a:t>QH and their impact on the beam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E1FF5B-35AC-4982-931F-B2415FB0B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0F7858-5524-43EF-A7B7-74AAD71F4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C87AC-D32D-430A-A337-0BC806E51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 descr="A group of people standing next to a train&#10;&#10;Description automatically generated with low confidence">
            <a:extLst>
              <a:ext uri="{FF2B5EF4-FFF2-40B4-BE49-F238E27FC236}">
                <a16:creationId xmlns:a16="http://schemas.microsoft.com/office/drawing/2014/main" id="{BDD720F0-C10E-4360-8ABA-C0D2176FAA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850" r="33925"/>
          <a:stretch/>
        </p:blipFill>
        <p:spPr>
          <a:xfrm>
            <a:off x="8514652" y="0"/>
            <a:ext cx="3677348" cy="3429000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C750C9E9-78ED-47B9-8D36-1BADC709E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570" y="4058194"/>
            <a:ext cx="5102430" cy="221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32B0DD0-11C2-48B2-AE1E-57F6ADAE8FF1}"/>
              </a:ext>
            </a:extLst>
          </p:cNvPr>
          <p:cNvCxnSpPr/>
          <p:nvPr/>
        </p:nvCxnSpPr>
        <p:spPr>
          <a:xfrm>
            <a:off x="8090263" y="5352022"/>
            <a:ext cx="3585709" cy="0"/>
          </a:xfrm>
          <a:prstGeom prst="straightConnector1">
            <a:avLst/>
          </a:prstGeom>
          <a:ln w="28575">
            <a:solidFill>
              <a:srgbClr val="92D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561618E-ED73-45B6-8D5B-F1D4D28E8C7B}"/>
              </a:ext>
            </a:extLst>
          </p:cNvPr>
          <p:cNvSpPr txBox="1"/>
          <p:nvPr/>
        </p:nvSpPr>
        <p:spPr>
          <a:xfrm>
            <a:off x="8844950" y="5081453"/>
            <a:ext cx="23864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38 turns, ~ 3 </a:t>
            </a:r>
            <a:r>
              <a:rPr lang="en-US" dirty="0" err="1"/>
              <a:t>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09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1A3736-4E4D-4E94-B180-22C1031B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EE2826-3D7B-423A-99D7-475885ACD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23B52-EBF5-481F-A5A8-C393A92FE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EA334CC-0B27-4D26-8680-95AB3E7CC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777" y="1814141"/>
            <a:ext cx="2275080" cy="3370875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0EF328FE-016F-4C1A-9C26-709498F60828}"/>
              </a:ext>
            </a:extLst>
          </p:cNvPr>
          <p:cNvSpPr/>
          <p:nvPr/>
        </p:nvSpPr>
        <p:spPr>
          <a:xfrm>
            <a:off x="3569528" y="2947667"/>
            <a:ext cx="1375795" cy="7214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6D8778-A7A2-460B-9295-2779AD17030E}"/>
              </a:ext>
            </a:extLst>
          </p:cNvPr>
          <p:cNvSpPr txBox="1"/>
          <p:nvPr/>
        </p:nvSpPr>
        <p:spPr>
          <a:xfrm>
            <a:off x="5046697" y="1420476"/>
            <a:ext cx="6152526" cy="4924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Beam screen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/>
              <a:t>Required for multiple reasons (absorb synchrotron radiation, mitigate e-clouds, …)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/>
              <a:t>Has a copper layer:</a:t>
            </a:r>
            <a:br>
              <a:rPr lang="en-US" sz="2000" dirty="0"/>
            </a:br>
            <a:r>
              <a:rPr lang="en-US" sz="2000" dirty="0">
                <a:sym typeface="Wingdings" panose="05000000000000000000" pitchFamily="2" charset="2"/>
              </a:rPr>
              <a:t> E</a:t>
            </a:r>
            <a:r>
              <a:rPr lang="en-US" sz="2000" dirty="0"/>
              <a:t>ddy currents produce a counteracting field </a:t>
            </a:r>
            <a:br>
              <a:rPr lang="en-US" sz="2000" dirty="0"/>
            </a:br>
            <a:r>
              <a:rPr lang="en-US" sz="2000" dirty="0">
                <a:sym typeface="Wingdings" panose="05000000000000000000" pitchFamily="2" charset="2"/>
              </a:rPr>
              <a:t> Shielding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dirty="0">
              <a:sym typeface="Wingdings" panose="05000000000000000000" pitchFamily="2" charset="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>
                <a:sym typeface="Wingdings" panose="05000000000000000000" pitchFamily="2" charset="2"/>
              </a:rPr>
              <a:t>How much shielding do we get?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How does the resulting field in the aperture develop?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No direct field measurements  reconstruct from beam measurements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 use these reconstructions to validate and refine models of shielding behavior</a:t>
            </a:r>
            <a:endParaRPr lang="en-US" sz="2000" dirty="0">
              <a:solidFill>
                <a:srgbClr val="0070C0"/>
              </a:solidFill>
            </a:endParaRPr>
          </a:p>
          <a:p>
            <a:pPr algn="l"/>
            <a:endParaRPr lang="en-GB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C61879-B22D-4493-8224-874F008A2EA0}"/>
              </a:ext>
            </a:extLst>
          </p:cNvPr>
          <p:cNvSpPr txBox="1"/>
          <p:nvPr/>
        </p:nvSpPr>
        <p:spPr>
          <a:xfrm>
            <a:off x="1087460" y="1837585"/>
            <a:ext cx="628129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</a:rPr>
              <a:t>Beam screen located in the beam pipe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E6C254D-C053-4F5A-9B5E-5BD5DFA35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understand the impact on the beam?</a:t>
            </a:r>
          </a:p>
        </p:txBody>
      </p:sp>
    </p:spTree>
    <p:extLst>
      <p:ext uri="{BB962C8B-B14F-4D97-AF65-F5344CB8AC3E}">
        <p14:creationId xmlns:p14="http://schemas.microsoft.com/office/powerpoint/2010/main" val="311114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5F2D44D5-675C-4D0F-97B1-679E4A3D2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0137" y="931817"/>
            <a:ext cx="5451035" cy="3350736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0635BA1-5FA9-4931-9562-D4A50A04D9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55075"/>
            <a:ext cx="11376024" cy="4608512"/>
          </a:xfrm>
        </p:spPr>
        <p:txBody>
          <a:bodyPr/>
          <a:lstStyle/>
          <a:p>
            <a:r>
              <a:rPr lang="en-US" dirty="0"/>
              <a:t>Operational cases from Physics Runs</a:t>
            </a:r>
          </a:p>
          <a:p>
            <a:r>
              <a:rPr lang="en-US" dirty="0"/>
              <a:t>Machine Development (MD) with ion beams</a:t>
            </a:r>
          </a:p>
          <a:p>
            <a:r>
              <a:rPr lang="en-US" dirty="0"/>
              <a:t>Two dedicated MDs where QH were fired manually</a:t>
            </a:r>
          </a:p>
          <a:p>
            <a:pPr lvl="1"/>
            <a:r>
              <a:rPr lang="en-US" u="sng" dirty="0"/>
              <a:t>MD1826: Oct 2016: </a:t>
            </a:r>
          </a:p>
          <a:p>
            <a:pPr lvl="2"/>
            <a:r>
              <a:rPr lang="en-US" dirty="0"/>
              <a:t>At injection energy (450 GeV)</a:t>
            </a:r>
          </a:p>
          <a:p>
            <a:pPr lvl="2"/>
            <a:r>
              <a:rPr lang="en-US" dirty="0"/>
              <a:t>Three different dipoles (C28L5, A28L5, A31L5) </a:t>
            </a:r>
          </a:p>
          <a:p>
            <a:pPr lvl="2"/>
            <a:r>
              <a:rPr lang="en-US" dirty="0"/>
              <a:t>1 bunch per beam</a:t>
            </a:r>
          </a:p>
          <a:p>
            <a:pPr lvl="1"/>
            <a:r>
              <a:rPr lang="en-US" u="sng" dirty="0"/>
              <a:t>MD3205: Oct 2018: </a:t>
            </a:r>
          </a:p>
          <a:p>
            <a:pPr lvl="2"/>
            <a:r>
              <a:rPr lang="en-US" dirty="0"/>
              <a:t>During ramp and at flat top energy (6.5 </a:t>
            </a:r>
            <a:r>
              <a:rPr lang="en-US" dirty="0" err="1"/>
              <a:t>TeV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One dipole (C28L5), 3 bunches per beam</a:t>
            </a:r>
          </a:p>
          <a:p>
            <a:pPr lvl="2"/>
            <a:r>
              <a:rPr lang="en-US" dirty="0"/>
              <a:t>Beam screen heated to 70 K (nominal 20 K) to observe change in shielding behavior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Use bunch-by-bunch measurement with ADT </a:t>
            </a:r>
            <a:r>
              <a:rPr lang="en-GB" dirty="0" err="1">
                <a:sym typeface="Wingdings" panose="05000000000000000000" pitchFamily="2" charset="2"/>
              </a:rPr>
              <a:t>ObsBox</a:t>
            </a:r>
            <a:r>
              <a:rPr lang="en-GB" dirty="0">
                <a:sym typeface="Wingdings" panose="05000000000000000000" pitchFamily="2" charset="2"/>
              </a:rPr>
              <a:t> to reconstruct kick field with ~30 µs resolution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Method and results detailed in </a:t>
            </a:r>
            <a:r>
              <a:rPr lang="en-GB" dirty="0">
                <a:sym typeface="Wingdings" panose="05000000000000000000" pitchFamily="2" charset="2"/>
                <a:hlinkClick r:id="rId3"/>
              </a:rPr>
              <a:t>CERN-ACC-NOTE-2020-0003</a:t>
            </a:r>
            <a:r>
              <a:rPr lang="en-GB" dirty="0">
                <a:sym typeface="Wingdings" panose="05000000000000000000" pitchFamily="2" charset="2"/>
              </a:rPr>
              <a:t>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2235CE-C654-4901-8952-7847FBE47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58224"/>
          </a:xfrm>
        </p:spPr>
        <p:txBody>
          <a:bodyPr/>
          <a:lstStyle/>
          <a:p>
            <a:r>
              <a:rPr lang="en-US" dirty="0"/>
              <a:t>Cases to be reconstructed: Different quench events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08CAFC-7C80-476E-8605-D8955FCAC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61436-FFE8-4D06-A3A4-3CCF380F9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281F3-2154-4676-A572-51B1290FD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5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17" descr="Chart&#10;&#10;Description automatically generated">
            <a:extLst>
              <a:ext uri="{FF2B5EF4-FFF2-40B4-BE49-F238E27FC236}">
                <a16:creationId xmlns:a16="http://schemas.microsoft.com/office/drawing/2014/main" id="{7C0B3E6F-A107-445E-93F4-189E7C5E1BF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985487"/>
            <a:ext cx="5611813" cy="382206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56E8FBE-D70B-4831-852B-7E5037E75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 Method -</a:t>
            </a:r>
            <a:br>
              <a:rPr lang="en-US" dirty="0"/>
            </a:br>
            <a:r>
              <a:rPr lang="en-US" dirty="0"/>
              <a:t>Idea: Rotation in phase space	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DBC3961-8EE0-4C3D-9C0B-0E4A662CF0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980" y="1857676"/>
            <a:ext cx="5719582" cy="4343100"/>
          </a:xfrm>
        </p:spPr>
        <p:txBody>
          <a:bodyPr/>
          <a:lstStyle/>
          <a:p>
            <a:r>
              <a:rPr lang="en-US" u="sng" dirty="0"/>
              <a:t>Approach</a:t>
            </a:r>
            <a:r>
              <a:rPr lang="en-US" dirty="0"/>
              <a:t>: Represent beam oscillation as rotation in normalized phase space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028B0-6DEB-4779-A73F-F43F89365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25/2/2021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E462AB-CAC3-4418-9A65-1C8C9BF47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Reconstruction of Quench Heater Kick Fields from Beam Position Measurements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1F72C5-8F53-43E1-AF44-5F775DF2D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ontent Placeholder 8">
                <a:extLst>
                  <a:ext uri="{FF2B5EF4-FFF2-40B4-BE49-F238E27FC236}">
                    <a16:creationId xmlns:a16="http://schemas.microsoft.com/office/drawing/2014/main" id="{CBF23560-874B-4F06-A00C-01013795F53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0221" y="2723977"/>
                <a:ext cx="5719581" cy="3378310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/>
                  <a:t>For each turn: </a:t>
                </a:r>
                <a:br>
                  <a:rPr lang="en-US" sz="1800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1" smtClean="0">
                        <a:solidFill>
                          <a:srgbClr val="005EA4"/>
                        </a:solidFill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sz="1800" b="0" dirty="0"/>
                  <a:t>: phase advance at element</a:t>
                </a:r>
                <a:br>
                  <a:rPr lang="en-US" sz="1800" b="0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dirty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y</m:t>
                    </m:r>
                    <m:r>
                      <a:rPr lang="en-US" sz="1800" b="0" i="0" dirty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b="0" dirty="0"/>
                  <a:t>: transverse position</a:t>
                </a:r>
                <a:br>
                  <a:rPr lang="en-US" sz="1800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y</m:t>
                    </m:r>
                    <m:r>
                      <a:rPr lang="en-US" sz="18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1800" b="0" dirty="0"/>
                  <a:t>: transverse angle</a:t>
                </a:r>
              </a:p>
              <a:p>
                <a:pPr marL="0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𝐵𝑃𝑀</m:t>
                                </m:r>
                              </m:sub>
                            </m:sSub>
                          </m:num>
                          <m:den>
                            <m:sSubSup>
                              <m:sSubSupPr>
                                <m:ctrlPr>
                                  <a:rPr lang="en-US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𝐵𝑃𝑀</m:t>
                                </m:r>
                              </m:sub>
                              <m:sup>
                                <m:r>
                                  <a:rPr lang="en-US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</m:den>
                        </m:f>
                      </m:e>
                    </m:d>
                    <m:r>
                      <a:rPr lang="en-US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 smtClea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sty m:val="p"/>
                                  <m:brk m:alnAt="7"/>
                                </m:rPr>
                                <a:rPr lang="en-US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os</m:t>
                              </m:r>
                              <m:r>
                                <m:rPr>
                                  <m:brk m:alnAt="7"/>
                                </m:rPr>
                                <a:rPr lang="en-US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⁡</m:t>
                              </m:r>
                              <m:r>
                                <a:rPr lang="en-US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r>
                                <a:rPr lang="en-US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en-US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  <m:r>
                                <a:rPr lang="en-US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m:rPr>
                                  <m:sty m:val="p"/>
                                </m:rPr>
                                <a:rPr lang="en-US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r>
                                <a:rPr lang="en-US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mr>
                          <m:mr>
                            <m:e>
                              <m:r>
                                <a:rPr lang="en-US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  <m:r>
                                <a:rPr lang="en-US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m:rPr>
                                  <m:sty m:val="p"/>
                                </m:rPr>
                                <a:rPr lang="en-US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r>
                                <a:rPr lang="en-US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en-US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  <m:r>
                                <a:rPr lang="en-US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m:rPr>
                                  <m:sty m:val="p"/>
                                </m:rPr>
                                <a:rPr lang="en-US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r>
                                <a:rPr lang="en-US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sub>
                            </m:sSub>
                          </m:num>
                          <m:den>
                            <m:sSubSup>
                              <m:sSubSupPr>
                                <m:ctrlPr>
                                  <a:rPr lang="en-US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sub>
                              <m:sup>
                                <m:r>
                                  <a:rPr lang="en-US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</m:den>
                        </m:f>
                      </m:e>
                    </m:d>
                  </m:oMath>
                </a14:m>
                <a:r>
                  <a:rPr lang="en-US" dirty="0">
                    <a:solidFill>
                      <a:srgbClr val="0055A0"/>
                    </a:solidFill>
                  </a:rPr>
                  <a:t>     </a:t>
                </a:r>
                <a:r>
                  <a:rPr lang="en-US" dirty="0">
                    <a:solidFill>
                      <a:srgbClr val="2F2F2F"/>
                    </a:solidFill>
                  </a:rPr>
                  <a:t>eq. (1)</a:t>
                </a:r>
              </a:p>
              <a:p>
                <a:pPr marL="0" lvl="1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0" lvl="1" indent="0">
                  <a:buNone/>
                </a:pPr>
                <a:r>
                  <a:rPr lang="en-US" dirty="0">
                    <a:solidFill>
                      <a:srgbClr val="0055A0"/>
                    </a:solidFill>
                    <a:sym typeface="Wingdings" panose="05000000000000000000" pitchFamily="2" charset="2"/>
                  </a:rPr>
                  <a:t> If we know position and angle at one element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 smtClea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sub>
                            </m:sSub>
                          </m:num>
                          <m:den>
                            <m:sSubSup>
                              <m:sSubSupPr>
                                <m:ctrlPr>
                                  <a:rPr lang="en-US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sub>
                              <m:sup>
                                <m:r>
                                  <a:rPr lang="en-US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</m:den>
                        </m:f>
                      </m:e>
                    </m:d>
                  </m:oMath>
                </a14:m>
                <a:r>
                  <a:rPr lang="en-US" dirty="0">
                    <a:solidFill>
                      <a:srgbClr val="0055A0"/>
                    </a:solidFill>
                    <a:sym typeface="Wingdings" panose="05000000000000000000" pitchFamily="2" charset="2"/>
                  </a:rPr>
                  <a:t>, we can calculate them at any other element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𝐵𝑃𝑀</m:t>
                                </m:r>
                              </m:sub>
                            </m:sSub>
                          </m:num>
                          <m:den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𝐵𝑃𝑀</m:t>
                                </m:r>
                              </m:sub>
                              <m:sup>
                                <m:r>
                                  <a:rPr lang="en-US" i="1" smtClean="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</m:den>
                        </m:f>
                      </m:e>
                    </m:d>
                  </m:oMath>
                </a14:m>
                <a:r>
                  <a:rPr lang="en-US" dirty="0">
                    <a:solidFill>
                      <a:srgbClr val="0055A0"/>
                    </a:solidFill>
                    <a:sym typeface="Wingdings" panose="05000000000000000000" pitchFamily="2" charset="2"/>
                  </a:rPr>
                  <a:t> knowing the phase advance.</a:t>
                </a:r>
                <a:endParaRPr lang="en-US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31" name="Content Placeholder 8">
                <a:extLst>
                  <a:ext uri="{FF2B5EF4-FFF2-40B4-BE49-F238E27FC236}">
                    <a16:creationId xmlns:a16="http://schemas.microsoft.com/office/drawing/2014/main" id="{CBF23560-874B-4F06-A00C-01013795F5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221" y="2723977"/>
                <a:ext cx="5719581" cy="3378310"/>
              </a:xfrm>
              <a:prstGeom prst="rect">
                <a:avLst/>
              </a:prstGeom>
              <a:blipFill>
                <a:blip r:embed="rId3"/>
                <a:stretch>
                  <a:fillRect l="-2449" t="-3069" b="-9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Arrow: Right 26">
            <a:extLst>
              <a:ext uri="{FF2B5EF4-FFF2-40B4-BE49-F238E27FC236}">
                <a16:creationId xmlns:a16="http://schemas.microsoft.com/office/drawing/2014/main" id="{77797E3D-9FB7-412D-95BA-88E48777733C}"/>
              </a:ext>
            </a:extLst>
          </p:cNvPr>
          <p:cNvSpPr/>
          <p:nvPr/>
        </p:nvSpPr>
        <p:spPr>
          <a:xfrm rot="1508735">
            <a:off x="5369013" y="3358724"/>
            <a:ext cx="912486" cy="5037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Angle</a:t>
            </a:r>
            <a:endParaRPr lang="en-GB" sz="1400" dirty="0"/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9AAF6D0F-67F8-4C20-A470-81625EB91AE5}"/>
              </a:ext>
            </a:extLst>
          </p:cNvPr>
          <p:cNvSpPr/>
          <p:nvPr/>
        </p:nvSpPr>
        <p:spPr>
          <a:xfrm rot="20129674">
            <a:off x="8207291" y="5716047"/>
            <a:ext cx="940484" cy="415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Position</a:t>
            </a:r>
            <a:endParaRPr lang="en-GB" sz="1400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C3A732F-D957-419B-AC7D-3D7B4BF6F899}"/>
              </a:ext>
            </a:extLst>
          </p:cNvPr>
          <p:cNvCxnSpPr>
            <a:cxnSpLocks/>
          </p:cNvCxnSpPr>
          <p:nvPr/>
        </p:nvCxnSpPr>
        <p:spPr>
          <a:xfrm flipV="1">
            <a:off x="9271402" y="2933700"/>
            <a:ext cx="856848" cy="9105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B5F6E6A-7E55-4390-A465-72AB640B93BC}"/>
                  </a:ext>
                </a:extLst>
              </p:cNvPr>
              <p:cNvSpPr txBox="1"/>
              <p:nvPr/>
            </p:nvSpPr>
            <p:spPr>
              <a:xfrm>
                <a:off x="9366363" y="3071132"/>
                <a:ext cx="33346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φ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B5F6E6A-7E55-4390-A465-72AB640B93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6363" y="3071132"/>
                <a:ext cx="333463" cy="369332"/>
              </a:xfrm>
              <a:prstGeom prst="rect">
                <a:avLst/>
              </a:prstGeom>
              <a:blipFill>
                <a:blip r:embed="rId4"/>
                <a:stretch>
                  <a:fillRect r="-1818"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535DE565-6DC9-48EB-828E-FF15CAF76EE3}"/>
                  </a:ext>
                </a:extLst>
              </p:cNvPr>
              <p:cNvSpPr txBox="1"/>
              <p:nvPr/>
            </p:nvSpPr>
            <p:spPr>
              <a:xfrm>
                <a:off x="8404301" y="2219017"/>
                <a:ext cx="601458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b>
                              </m:sSub>
                            </m:num>
                            <m:den>
                              <m:sSubSup>
                                <m:sSubSupPr>
                                  <m:ctrlPr>
                                    <a:rPr lang="en-US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b>
                                <m:sup>
                                  <m:r>
                                    <a:rPr lang="en-US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535DE565-6DC9-48EB-828E-FF15CAF76E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4301" y="2219017"/>
                <a:ext cx="601458" cy="714683"/>
              </a:xfrm>
              <a:prstGeom prst="rect">
                <a:avLst/>
              </a:prstGeom>
              <a:blipFill>
                <a:blip r:embed="rId5"/>
                <a:stretch>
                  <a:fillRect r="-51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117EA72-EAF3-4A39-9501-EC17AA60E504}"/>
                  </a:ext>
                </a:extLst>
              </p:cNvPr>
              <p:cNvSpPr txBox="1"/>
              <p:nvPr/>
            </p:nvSpPr>
            <p:spPr>
              <a:xfrm>
                <a:off x="9613473" y="2164960"/>
                <a:ext cx="676275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𝐵𝑃𝑀</m:t>
                                  </m:r>
                                  <m:r>
                                    <a:rPr lang="en-US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𝐵𝑃𝑀</m:t>
                                  </m:r>
                                  <m:r>
                                    <a:rPr lang="en-US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117EA72-EAF3-4A39-9501-EC17AA60E5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3473" y="2164960"/>
                <a:ext cx="676275" cy="714683"/>
              </a:xfrm>
              <a:prstGeom prst="rect">
                <a:avLst/>
              </a:prstGeom>
              <a:blipFill>
                <a:blip r:embed="rId6"/>
                <a:stretch>
                  <a:fillRect r="-38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6225234B-5415-499C-8F9F-194E9876A35E}"/>
                  </a:ext>
                </a:extLst>
              </p:cNvPr>
              <p:cNvSpPr txBox="1"/>
              <p:nvPr/>
            </p:nvSpPr>
            <p:spPr>
              <a:xfrm>
                <a:off x="9708429" y="4541803"/>
                <a:ext cx="601458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𝐵𝑃𝑀</m:t>
                                  </m:r>
                                  <m:r>
                                    <a:rPr lang="en-US" b="0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𝐵𝑃𝑀</m:t>
                                  </m:r>
                                  <m:r>
                                    <a:rPr lang="en-US" b="0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6225234B-5415-499C-8F9F-194E9876A3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8429" y="4541803"/>
                <a:ext cx="601458" cy="714683"/>
              </a:xfrm>
              <a:prstGeom prst="rect">
                <a:avLst/>
              </a:prstGeom>
              <a:blipFill>
                <a:blip r:embed="rId7"/>
                <a:stretch>
                  <a:fillRect r="-5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3FAFFDF-6D06-4A42-996B-D5E92E0A9111}"/>
              </a:ext>
            </a:extLst>
          </p:cNvPr>
          <p:cNvCxnSpPr>
            <a:cxnSpLocks/>
          </p:cNvCxnSpPr>
          <p:nvPr/>
        </p:nvCxnSpPr>
        <p:spPr>
          <a:xfrm flipV="1">
            <a:off x="9271402" y="2576358"/>
            <a:ext cx="8327" cy="1267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14C53A4-4316-493A-84D6-B77CBCD78DF2}"/>
              </a:ext>
            </a:extLst>
          </p:cNvPr>
          <p:cNvSpPr txBox="1"/>
          <p:nvPr/>
        </p:nvSpPr>
        <p:spPr>
          <a:xfrm>
            <a:off x="8658529" y="2939797"/>
            <a:ext cx="1649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kick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9" name="Down Arrow 13">
            <a:extLst>
              <a:ext uri="{FF2B5EF4-FFF2-40B4-BE49-F238E27FC236}">
                <a16:creationId xmlns:a16="http://schemas.microsoft.com/office/drawing/2014/main" id="{EA98CE43-D111-4A20-B2AA-C9F4F1FCFB9B}"/>
              </a:ext>
            </a:extLst>
          </p:cNvPr>
          <p:cNvSpPr/>
          <p:nvPr/>
        </p:nvSpPr>
        <p:spPr>
          <a:xfrm rot="10800000">
            <a:off x="9191254" y="2608120"/>
            <a:ext cx="171445" cy="1099142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77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8" grpId="0"/>
      <p:bldP spid="39" grpId="0" animBg="1"/>
    </p:bldLst>
  </p:timing>
</p:sld>
</file>

<file path=ppt/theme/theme1.xml><?xml version="1.0" encoding="utf-8"?>
<a:theme xmlns:a="http://schemas.openxmlformats.org/drawingml/2006/main" name="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6239</TotalTime>
  <Words>4156</Words>
  <Application>Microsoft Office PowerPoint</Application>
  <PresentationFormat>Widescreen</PresentationFormat>
  <Paragraphs>562</Paragraphs>
  <Slides>56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1" baseType="lpstr">
      <vt:lpstr>Arial</vt:lpstr>
      <vt:lpstr>Calibri</vt:lpstr>
      <vt:lpstr>Cambria Math</vt:lpstr>
      <vt:lpstr>Wingdings</vt:lpstr>
      <vt:lpstr>Office</vt:lpstr>
      <vt:lpstr>Reconstruction of Quench Heater Kick Fields from Beam Position Measurements</vt:lpstr>
      <vt:lpstr>Table of contents</vt:lpstr>
      <vt:lpstr>Introduction The LHC Quench Protection System (QPS)</vt:lpstr>
      <vt:lpstr>Introduction Quench Heaters (QH)</vt:lpstr>
      <vt:lpstr>Introduction Quench Heaters (QH)</vt:lpstr>
      <vt:lpstr>Introduction QH and their impact on the beam</vt:lpstr>
      <vt:lpstr>How to understand the impact on the beam?</vt:lpstr>
      <vt:lpstr>Cases to be reconstructed: Different quench events</vt:lpstr>
      <vt:lpstr>Reconstruction Method - Idea: Rotation in phase space </vt:lpstr>
      <vt:lpstr>Reconstruction Method - Idea: Rotation in phase space</vt:lpstr>
      <vt:lpstr>Reconstruction Method</vt:lpstr>
      <vt:lpstr>Beam Position Monitor (BPM) measurement</vt:lpstr>
      <vt:lpstr>Beam Position Monitor (BPM) measurement</vt:lpstr>
      <vt:lpstr>Reconstruction: Look into QH currents</vt:lpstr>
      <vt:lpstr>Reconstruction: Fitting parameters </vt:lpstr>
      <vt:lpstr>Reconstruction: Fitting parameters</vt:lpstr>
      <vt:lpstr>Fitting results</vt:lpstr>
      <vt:lpstr>Reconstruction results: Field levels</vt:lpstr>
      <vt:lpstr>Reconstruction results – Injection energy cases </vt:lpstr>
      <vt:lpstr>Reconstruction results –  Flat top and injection energy cases</vt:lpstr>
      <vt:lpstr>Reconstruction results: Dipole C28L5: 4 cases</vt:lpstr>
      <vt:lpstr>Reconstruction results: Dipole C28L5 : 4 cases</vt:lpstr>
      <vt:lpstr>Reconstruction results: Dipole C28L5: 4 cases</vt:lpstr>
      <vt:lpstr>3.4 Fitted rise times and field levels for C28L5</vt:lpstr>
      <vt:lpstr>Outlook: Modelling beam screen behavior</vt:lpstr>
      <vt:lpstr>Outlook: Modelling beam screen behavior</vt:lpstr>
      <vt:lpstr>Summary and Outlook</vt:lpstr>
      <vt:lpstr>Acknowledgements</vt:lpstr>
      <vt:lpstr>Thanks a lot for your attention!</vt:lpstr>
      <vt:lpstr>References</vt:lpstr>
      <vt:lpstr>References Pictures</vt:lpstr>
      <vt:lpstr>Backup</vt:lpstr>
      <vt:lpstr>Introduction The LHC Quench Protection System (QPS)</vt:lpstr>
      <vt:lpstr>Impact of QH firing on the circulating beam</vt:lpstr>
      <vt:lpstr>Why are we getting beam oscillation after the kick?</vt:lpstr>
      <vt:lpstr>Normalization of phase space</vt:lpstr>
      <vt:lpstr>Reconstruction method formulas</vt:lpstr>
      <vt:lpstr>Reconstruction:  The Challenges and how they were overcome</vt:lpstr>
      <vt:lpstr>Reconstruction: Fitting parameters </vt:lpstr>
      <vt:lpstr>Reconstruction: Fitting parameters</vt:lpstr>
      <vt:lpstr>Reconstruction Method – BPM Data preparation</vt:lpstr>
      <vt:lpstr>Reconstruction:  The Challenges and how they were overcome</vt:lpstr>
      <vt:lpstr>Reconstruction quality</vt:lpstr>
      <vt:lpstr>Reconstruction quality</vt:lpstr>
      <vt:lpstr>Reconstruction quality</vt:lpstr>
      <vt:lpstr>Reconstruction quality – What about using only up- or downstream?</vt:lpstr>
      <vt:lpstr>Reconstruction results – Field errors and beta functions</vt:lpstr>
      <vt:lpstr>Reconstruction results – Operational Flat Top cases including ion runs</vt:lpstr>
      <vt:lpstr>Alignment of time axes</vt:lpstr>
      <vt:lpstr>Why is there a kink in the first rise of some of the reconstructed fields?</vt:lpstr>
      <vt:lpstr>Reconstruction results – Flat top cases with error bars</vt:lpstr>
      <vt:lpstr>Legend for timestamps</vt:lpstr>
      <vt:lpstr>Comparison to former results, flat top energy</vt:lpstr>
      <vt:lpstr>Comparison to former results, injection energy</vt:lpstr>
      <vt:lpstr>3. Reconstruction results – Comparison with former results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Reconstruction of Quench Heater Kick Fields from Beam Position Measurements</dc:title>
  <dc:creator>Lea Richtmann</dc:creator>
  <cp:lastModifiedBy>Lea Richtmann</cp:lastModifiedBy>
  <cp:revision>740</cp:revision>
  <dcterms:created xsi:type="dcterms:W3CDTF">2021-02-17T08:57:54Z</dcterms:created>
  <dcterms:modified xsi:type="dcterms:W3CDTF">2021-02-25T13:39:55Z</dcterms:modified>
</cp:coreProperties>
</file>