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440" r:id="rId2"/>
    <p:sldId id="441" r:id="rId3"/>
    <p:sldId id="442" r:id="rId4"/>
    <p:sldId id="443" r:id="rId5"/>
    <p:sldId id="445" r:id="rId6"/>
    <p:sldId id="444" r:id="rId7"/>
    <p:sldId id="447" r:id="rId8"/>
    <p:sldId id="448" r:id="rId9"/>
    <p:sldId id="44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38"/>
    <p:restoredTop sz="94694"/>
  </p:normalViewPr>
  <p:slideViewPr>
    <p:cSldViewPr snapToGrid="0" snapToObjects="1">
      <p:cViewPr varScale="1">
        <p:scale>
          <a:sx n="112" d="100"/>
          <a:sy n="112" d="100"/>
        </p:scale>
        <p:origin x="23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16A3D-FAA0-2746-92D4-8B2B71A7DCE4}" type="datetimeFigureOut">
              <a:rPr lang="en-US" smtClean="0"/>
              <a:t>2/24/21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C9AB4-15A9-0E46-AB3D-22F8421D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042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3827" y="987611"/>
            <a:ext cx="11118573" cy="2387600"/>
          </a:xfrm>
        </p:spPr>
        <p:txBody>
          <a:bodyPr anchor="b">
            <a:normAutofit/>
          </a:bodyPr>
          <a:lstStyle>
            <a:lvl1pPr algn="l">
              <a:defRPr sz="48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827" y="3467286"/>
            <a:ext cx="11118573" cy="1655762"/>
          </a:xfrm>
        </p:spPr>
        <p:txBody>
          <a:bodyPr/>
          <a:lstStyle>
            <a:lvl1pPr marL="0" indent="0" algn="l">
              <a:buNone/>
              <a:defRPr sz="2400" b="0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845504"/>
            <a:ext cx="10972800" cy="39206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857500" cy="52849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365125"/>
            <a:ext cx="7962900" cy="52849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080" y="365127"/>
            <a:ext cx="11105321" cy="878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080" y="1385886"/>
            <a:ext cx="11105321" cy="472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573" y="1709740"/>
            <a:ext cx="1113182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573" y="4589465"/>
            <a:ext cx="11131827" cy="123486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7079" y="1825625"/>
            <a:ext cx="54864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4864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079" y="365127"/>
            <a:ext cx="10878309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7079" y="1681163"/>
            <a:ext cx="54864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079" y="2505075"/>
            <a:ext cx="548640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4864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48640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827" y="457200"/>
            <a:ext cx="430819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7" y="987427"/>
            <a:ext cx="63992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7" y="2057400"/>
            <a:ext cx="430819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7" y="987427"/>
            <a:ext cx="6399212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3827" y="457200"/>
            <a:ext cx="430819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7" y="2057400"/>
            <a:ext cx="430819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7080" y="365127"/>
            <a:ext cx="11105321" cy="8781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7080" y="1400175"/>
            <a:ext cx="11105321" cy="4757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24400" y="63371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84" userDrawn="1">
          <p15:clr>
            <a:srgbClr val="F26B43"/>
          </p15:clr>
        </p15:guide>
        <p15:guide id="4" pos="7296" userDrawn="1">
          <p15:clr>
            <a:srgbClr val="F26B43"/>
          </p15:clr>
        </p15:guide>
        <p15:guide id="5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00DE7-E226-FB45-9D13-8071846AD5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Experience from HPCs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888456-DE53-E540-9D94-04BD6F9702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Doug Benjamin</a:t>
            </a:r>
          </a:p>
          <a:p>
            <a:r>
              <a:rPr lang="en-US" dirty="0"/>
              <a:t>Soon to be Brookhaven National Lab</a:t>
            </a:r>
          </a:p>
        </p:txBody>
      </p:sp>
    </p:spTree>
    <p:extLst>
      <p:ext uri="{BB962C8B-B14F-4D97-AF65-F5344CB8AC3E}">
        <p14:creationId xmlns:p14="http://schemas.microsoft.com/office/powerpoint/2010/main" val="2840145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CEFD1-48C5-CE45-84BB-D44A1D8B9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7AEFE-AD9D-384C-B54B-6F12ADB42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81" y="1385886"/>
            <a:ext cx="5618919" cy="4729163"/>
          </a:xfrm>
        </p:spPr>
        <p:txBody>
          <a:bodyPr/>
          <a:lstStyle/>
          <a:p>
            <a:r>
              <a:rPr lang="en-US" dirty="0"/>
              <a:t>Big HPC centers serve wide community of users</a:t>
            </a:r>
          </a:p>
          <a:p>
            <a:r>
              <a:rPr lang="en-US" dirty="0"/>
              <a:t>Self Service tools that are easy for users to use are important</a:t>
            </a:r>
          </a:p>
          <a:p>
            <a:r>
              <a:rPr lang="en-US" dirty="0"/>
              <a:t>Tools including those for WAN transfers must comply with local Site authentication policy</a:t>
            </a:r>
          </a:p>
          <a:p>
            <a:r>
              <a:rPr lang="en-US" dirty="0"/>
              <a:t>Data transfer services must be powerful and scalable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11AA06-EBC5-9843-8B85-F9B4217EC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351" y="458626"/>
            <a:ext cx="5418929" cy="419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408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47D40-0DB2-F045-B8F6-7729A47FF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 HPC WAN Transfer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9C988-8CC3-8845-A6BC-AD38BCF2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360" y="1292835"/>
            <a:ext cx="4233815" cy="3695725"/>
          </a:xfrm>
        </p:spPr>
        <p:txBody>
          <a:bodyPr>
            <a:normAutofit/>
          </a:bodyPr>
          <a:lstStyle/>
          <a:p>
            <a:r>
              <a:rPr lang="en-US" dirty="0"/>
              <a:t>Eli Dart – </a:t>
            </a:r>
            <a:r>
              <a:rPr lang="en-US" dirty="0" err="1"/>
              <a:t>PetaScale</a:t>
            </a:r>
            <a:r>
              <a:rPr lang="en-US" dirty="0"/>
              <a:t> DTN Project</a:t>
            </a:r>
          </a:p>
          <a:p>
            <a:r>
              <a:rPr lang="en-US" dirty="0"/>
              <a:t>To achieve these data transfer rates – multiple data transfer nodes deployed at each HPC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C87A0E-E0F7-9B42-8F06-0978585C0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895" y="1788160"/>
            <a:ext cx="7481105" cy="506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667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EF4D2-04A3-8848-A13D-9CB1E3EC0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Solution for WAN transfers – Globus Service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778FA7A-4E28-B14C-89C7-D53834C651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1859" y="1335088"/>
            <a:ext cx="8407399" cy="472916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17B77A-9A6F-5440-90F2-08894CE45113}"/>
              </a:ext>
            </a:extLst>
          </p:cNvPr>
          <p:cNvSpPr txBox="1"/>
          <p:nvPr/>
        </p:nvSpPr>
        <p:spPr>
          <a:xfrm>
            <a:off x="9309258" y="1381760"/>
            <a:ext cx="25271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 a HPC Center in Europe – LRZ (experimentally) </a:t>
            </a:r>
          </a:p>
          <a:p>
            <a:endParaRPr lang="en-US" dirty="0"/>
          </a:p>
          <a:p>
            <a:r>
              <a:rPr lang="en-US" dirty="0"/>
              <a:t>US – All large HPC’s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DD0F75-509F-A045-A023-C070B1D23A25}"/>
              </a:ext>
            </a:extLst>
          </p:cNvPr>
          <p:cNvSpPr txBox="1"/>
          <p:nvPr/>
        </p:nvSpPr>
        <p:spPr>
          <a:xfrm>
            <a:off x="9438640" y="3037840"/>
            <a:ext cx="23977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official discussion from Euro-HPC. 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Not likely to use GLOBUS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436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CFAE1-ADB7-2E4B-A142-137092BA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Easy to use Web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B6D23-E52E-204A-9BD8-AA0F8970A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User can manage her own transfers -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8348CF-0A68-D845-9E94-FB85DF7F4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20" y="2023751"/>
            <a:ext cx="9255760" cy="39675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548552-9801-B24C-9277-7E227B037905}"/>
              </a:ext>
            </a:extLst>
          </p:cNvPr>
          <p:cNvSpPr txBox="1"/>
          <p:nvPr/>
        </p:nvSpPr>
        <p:spPr>
          <a:xfrm>
            <a:off x="9987280" y="2306320"/>
            <a:ext cx="1595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Endpoints used recently</a:t>
            </a:r>
          </a:p>
        </p:txBody>
      </p:sp>
    </p:spTree>
    <p:extLst>
      <p:ext uri="{BB962C8B-B14F-4D97-AF65-F5344CB8AC3E}">
        <p14:creationId xmlns:p14="http://schemas.microsoft.com/office/powerpoint/2010/main" val="4249265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5195E-938C-3048-B37C-5B03C8949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Comply with local HPC authentication policies and tools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D8B129-0C0E-894B-9F60-E544DD8DA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69260"/>
            <a:ext cx="8857686" cy="38887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5768AF-7CA8-FB4E-BD42-5683B765B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9200" y="1199618"/>
            <a:ext cx="8290560" cy="33980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17A7F14-4460-5A42-9FC3-ADBFBABBB3EB}"/>
              </a:ext>
            </a:extLst>
          </p:cNvPr>
          <p:cNvSpPr txBox="1"/>
          <p:nvPr/>
        </p:nvSpPr>
        <p:spPr>
          <a:xfrm>
            <a:off x="1949803" y="2551155"/>
            <a:ext cx="2479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NERSC – w/ MFA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825AD9D-1F25-C74A-82C5-DFCDCC08DE64}"/>
              </a:ext>
            </a:extLst>
          </p:cNvPr>
          <p:cNvCxnSpPr>
            <a:cxnSpLocks/>
          </p:cNvCxnSpPr>
          <p:nvPr/>
        </p:nvCxnSpPr>
        <p:spPr>
          <a:xfrm>
            <a:off x="3850640" y="2969260"/>
            <a:ext cx="386080" cy="2914478"/>
          </a:xfrm>
          <a:prstGeom prst="straightConnector1">
            <a:avLst/>
          </a:prstGeom>
          <a:ln w="25400">
            <a:tailEnd type="triangl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AF80B1A-00D0-AA4F-B5F4-889B7F06E8E6}"/>
              </a:ext>
            </a:extLst>
          </p:cNvPr>
          <p:cNvSpPr txBox="1"/>
          <p:nvPr/>
        </p:nvSpPr>
        <p:spPr>
          <a:xfrm>
            <a:off x="9296400" y="4913630"/>
            <a:ext cx="2479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ALCF – w/ Dongle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B5724FC-51FC-C64E-9B85-5A8894551791}"/>
              </a:ext>
            </a:extLst>
          </p:cNvPr>
          <p:cNvCxnSpPr>
            <a:cxnSpLocks/>
          </p:cNvCxnSpPr>
          <p:nvPr/>
        </p:nvCxnSpPr>
        <p:spPr>
          <a:xfrm flipH="1" flipV="1">
            <a:off x="9184640" y="3332480"/>
            <a:ext cx="1473200" cy="1459524"/>
          </a:xfrm>
          <a:prstGeom prst="straightConnector1">
            <a:avLst/>
          </a:prstGeom>
          <a:ln w="25400">
            <a:tailEnd type="triangl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2046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25F9D-28F7-0D4D-B88A-0D909F4B0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Used by ATLAS in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C2A48-A53C-A243-8EDD-9FC05522A2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Globus Python SDK and Harvester to transfer data</a:t>
            </a:r>
          </a:p>
          <a:p>
            <a:r>
              <a:rPr lang="en-US" dirty="0"/>
              <a:t>Used extensively in US between BNL and NERSC – Cori HPC and BNL - ALCF Theta and University of Chicago (MWT2) and TACC- Frontera. </a:t>
            </a:r>
          </a:p>
          <a:p>
            <a:r>
              <a:rPr lang="en-US" dirty="0"/>
              <a:t>In user for many years</a:t>
            </a:r>
          </a:p>
          <a:p>
            <a:r>
              <a:rPr lang="en-US" dirty="0"/>
              <a:t>Not perfect</a:t>
            </a:r>
          </a:p>
          <a:p>
            <a:pPr lvl="1"/>
            <a:r>
              <a:rPr lang="en-US" dirty="0"/>
              <a:t>Manual intervention </a:t>
            </a:r>
          </a:p>
          <a:p>
            <a:pPr lvl="2"/>
            <a:r>
              <a:rPr lang="en-US" dirty="0"/>
              <a:t> authentication endpoints 1x week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Not integrated w/ </a:t>
            </a:r>
            <a:r>
              <a:rPr lang="en-US" b="1" dirty="0" err="1">
                <a:solidFill>
                  <a:srgbClr val="FF0000"/>
                </a:solidFill>
              </a:rPr>
              <a:t>Rucio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2D8C35-7A58-0E44-9EA2-48F2D702E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430" y="3129464"/>
            <a:ext cx="5576570" cy="28890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A32DE9-2A3A-FF40-A73B-9AE379AAA0D9}"/>
              </a:ext>
            </a:extLst>
          </p:cNvPr>
          <p:cNvSpPr txBox="1"/>
          <p:nvPr/>
        </p:nvSpPr>
        <p:spPr>
          <a:xfrm>
            <a:off x="4338320" y="3129464"/>
            <a:ext cx="1869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</a:t>
            </a:r>
            <a:r>
              <a:rPr lang="en-US" dirty="0" err="1"/>
              <a:t>GBytes</a:t>
            </a:r>
            <a:r>
              <a:rPr lang="en-US" dirty="0"/>
              <a:t>/sec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CEE8BC-5CB9-4B43-812C-D8B9228F7A7C}"/>
              </a:ext>
            </a:extLst>
          </p:cNvPr>
          <p:cNvSpPr txBox="1"/>
          <p:nvPr/>
        </p:nvSpPr>
        <p:spPr>
          <a:xfrm>
            <a:off x="5953760" y="6058265"/>
            <a:ext cx="386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Network traffic </a:t>
            </a:r>
            <a:r>
              <a:rPr lang="en-US" dirty="0" err="1"/>
              <a:t>gridftp</a:t>
            </a:r>
            <a:r>
              <a:rPr lang="en-US" dirty="0"/>
              <a:t> door in 1 hour at BNL</a:t>
            </a:r>
          </a:p>
        </p:txBody>
      </p:sp>
    </p:spTree>
    <p:extLst>
      <p:ext uri="{BB962C8B-B14F-4D97-AF65-F5344CB8AC3E}">
        <p14:creationId xmlns:p14="http://schemas.microsoft.com/office/powerpoint/2010/main" val="1347675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A4EC5-7924-E243-AC2A-7C4088ED0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365127"/>
            <a:ext cx="11105321" cy="1158873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EuroHPC</a:t>
            </a:r>
            <a:br>
              <a:rPr lang="en-US" dirty="0"/>
            </a:br>
            <a:r>
              <a:rPr lang="en-US" sz="3600" dirty="0"/>
              <a:t>(Andrej </a:t>
            </a:r>
            <a:r>
              <a:rPr lang="en-US" sz="3600" dirty="0" err="1"/>
              <a:t>Filipcic</a:t>
            </a:r>
            <a:r>
              <a:rPr lang="en-US" sz="3600" dirty="0"/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97CB7-EEDF-9A4E-94A2-372F7EB24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080" y="1625600"/>
            <a:ext cx="11795760" cy="4489449"/>
          </a:xfrm>
        </p:spPr>
        <p:txBody>
          <a:bodyPr/>
          <a:lstStyle/>
          <a:p>
            <a:r>
              <a:rPr lang="en-US" dirty="0" err="1"/>
              <a:t>EuroHPC</a:t>
            </a:r>
            <a:r>
              <a:rPr lang="en-US" dirty="0"/>
              <a:t> federation plan with hyperconverged network (1Tb/s) to GEANT</a:t>
            </a:r>
          </a:p>
          <a:p>
            <a:r>
              <a:rPr lang="en-US" dirty="0"/>
              <a:t>Relying on PRACE MDVPN (similar to LHCONE), although it connects only GEANT, </a:t>
            </a:r>
            <a:r>
              <a:rPr lang="en-US" dirty="0" err="1"/>
              <a:t>SurfNET</a:t>
            </a:r>
            <a:r>
              <a:rPr lang="en-US" dirty="0"/>
              <a:t>, JANET, DFN for now (and HPCs attached there)</a:t>
            </a:r>
          </a:p>
          <a:p>
            <a:r>
              <a:rPr lang="en-US" dirty="0"/>
              <a:t>Data transfers not discussed within </a:t>
            </a:r>
            <a:r>
              <a:rPr lang="en-US" dirty="0" err="1"/>
              <a:t>EuroHPC</a:t>
            </a:r>
            <a:r>
              <a:rPr lang="en-US" dirty="0"/>
              <a:t> yet, </a:t>
            </a:r>
            <a:r>
              <a:rPr lang="en-US" u="sng" dirty="0"/>
              <a:t>initially</a:t>
            </a:r>
            <a:r>
              <a:rPr lang="en-US" dirty="0"/>
              <a:t> adopting PRACE model (using </a:t>
            </a:r>
            <a:r>
              <a:rPr lang="en-US" dirty="0" err="1"/>
              <a:t>ssh</a:t>
            </a:r>
            <a:r>
              <a:rPr lang="en-US" dirty="0"/>
              <a:t>)</a:t>
            </a:r>
          </a:p>
          <a:p>
            <a:r>
              <a:rPr lang="en-US" dirty="0"/>
              <a:t>no technical details or policies yet </a:t>
            </a:r>
          </a:p>
          <a:p>
            <a:pPr lvl="1"/>
            <a:r>
              <a:rPr lang="en-US" dirty="0"/>
              <a:t>(primary focus is to commission the machines in 2021)</a:t>
            </a:r>
          </a:p>
          <a:p>
            <a:pPr marL="0" indent="0" algn="ctr">
              <a:buNone/>
            </a:pPr>
            <a:r>
              <a:rPr lang="en-US" b="1" i="1" dirty="0">
                <a:solidFill>
                  <a:srgbClr val="FF0000"/>
                </a:solidFill>
              </a:rPr>
              <a:t>European HPC’s and US HPC’s will have different solutions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22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2B3F9-CF9F-1A41-AB97-D3B0022CC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330813-B60F-FD49-90B5-D22171E6D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Globus provides easy to use service to transfer data between HPC centers and their users </a:t>
            </a:r>
          </a:p>
          <a:p>
            <a:pPr lvl="1"/>
            <a:r>
              <a:rPr lang="en-US" dirty="0"/>
              <a:t>NERSC Users use it to move a lot of data internally w/ NERSC</a:t>
            </a:r>
          </a:p>
          <a:p>
            <a:r>
              <a:rPr lang="en-US" dirty="0"/>
              <a:t>Scalable – Complies with local authentication policies</a:t>
            </a:r>
          </a:p>
          <a:p>
            <a:r>
              <a:rPr lang="en-US" dirty="0"/>
              <a:t>Manages transfers</a:t>
            </a:r>
          </a:p>
          <a:p>
            <a:r>
              <a:rPr lang="en-US" dirty="0"/>
              <a:t>Many Sites are subscribers</a:t>
            </a:r>
          </a:p>
          <a:p>
            <a:r>
              <a:rPr lang="en-US" b="1" dirty="0">
                <a:solidFill>
                  <a:srgbClr val="FF0000"/>
                </a:solidFill>
              </a:rPr>
              <a:t>Used in US extensively</a:t>
            </a:r>
          </a:p>
          <a:p>
            <a:r>
              <a:rPr lang="en-US" b="1" dirty="0">
                <a:solidFill>
                  <a:srgbClr val="FF0000"/>
                </a:solidFill>
              </a:rPr>
              <a:t>Not w/ Europe-HPC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CC2F73-4046-514B-8EEB-4A2464085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480" y="3276600"/>
            <a:ext cx="6535586" cy="339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088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Template_for_Doug" id="{D290D72E-FC2F-5C4B-A4E9-F95BC71E56BD}" vid="{D4747B15-C729-0E40-806E-F2D7B46393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362</Words>
  <Application>Microsoft Macintosh PowerPoint</Application>
  <PresentationFormat>Widescreen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Experience from HPCs</vt:lpstr>
      <vt:lpstr>The Problem</vt:lpstr>
      <vt:lpstr>US HPC WAN Transfer challenge</vt:lpstr>
      <vt:lpstr>A Solution for WAN transfers – Globus Service</vt:lpstr>
      <vt:lpstr>Easy to use Web interface</vt:lpstr>
      <vt:lpstr>Comply with local HPC authentication policies and tools</vt:lpstr>
      <vt:lpstr>Used by ATLAS in US</vt:lpstr>
      <vt:lpstr>EuroHPC (Andrej Filipcic)</vt:lpstr>
      <vt:lpstr>Summary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 from HPCs</dc:title>
  <dc:subject/>
  <dc:creator>Benjamin, Doug</dc:creator>
  <cp:keywords/>
  <dc:description/>
  <cp:lastModifiedBy>Microsoft Office User</cp:lastModifiedBy>
  <cp:revision>9</cp:revision>
  <dcterms:created xsi:type="dcterms:W3CDTF">2021-02-24T10:08:15Z</dcterms:created>
  <dcterms:modified xsi:type="dcterms:W3CDTF">2021-02-24T13:02:16Z</dcterms:modified>
  <cp:category/>
</cp:coreProperties>
</file>