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sldIdLst>
    <p:sldId id="256" r:id="rId2"/>
    <p:sldId id="266" r:id="rId3"/>
    <p:sldId id="267" r:id="rId4"/>
    <p:sldId id="274" r:id="rId5"/>
    <p:sldId id="272" r:id="rId6"/>
    <p:sldId id="271" r:id="rId7"/>
    <p:sldId id="268" r:id="rId8"/>
    <p:sldId id="270" r:id="rId9"/>
    <p:sldId id="257" r:id="rId10"/>
    <p:sldId id="258" r:id="rId11"/>
    <p:sldId id="265" r:id="rId12"/>
    <p:sldId id="259" r:id="rId13"/>
    <p:sldId id="260" r:id="rId14"/>
    <p:sldId id="261" r:id="rId15"/>
    <p:sldId id="263" r:id="rId16"/>
    <p:sldId id="262" r:id="rId17"/>
    <p:sldId id="264" r:id="rId18"/>
    <p:sldId id="275" r:id="rId19"/>
    <p:sldId id="276" r:id="rId20"/>
    <p:sldId id="277" r:id="rId21"/>
    <p:sldId id="278" r:id="rId22"/>
    <p:sldId id="279" r:id="rId23"/>
  </p:sldIdLst>
  <p:sldSz cx="12192000" cy="6858000"/>
  <p:notesSz cx="7315200" cy="9601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7D7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4599F94E-CEE6-441E-89CC-EB005ECD8F06}">
      <a14:m xmlns:a14="http://schemas.microsoft.com/office/drawing/2010/main">
        <m:mathPr xmlns:m="http://schemas.openxmlformats.org/officeDocument/2006/math">
          <m:brkBin m:val="before"/>
          <m:brkBinSub m:val="--"/>
        </m:mathPr>
      </a14:m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70" autoAdjust="0"/>
    <p:restoredTop sz="94660"/>
  </p:normalViewPr>
  <p:slideViewPr>
    <p:cSldViewPr snapToGrid="0">
      <p:cViewPr varScale="1">
        <p:scale>
          <a:sx n="45" d="100"/>
          <a:sy n="45" d="100"/>
        </p:scale>
        <p:origin x="43" y="99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bdl\AppData\Roaming\Microsoft\Excel\Book2%20(version%201).xlsb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8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2800" b="1" dirty="0" err="1"/>
              <a:t>m</a:t>
            </a:r>
            <a:r>
              <a:rPr lang="en-US" sz="2800" b="1" baseline="-25000" dirty="0" err="1"/>
              <a:t>W</a:t>
            </a:r>
            <a:r>
              <a:rPr lang="en-US" sz="2800" b="1" baseline="-25000" dirty="0"/>
              <a:t>*</a:t>
            </a:r>
          </a:p>
        </c:rich>
      </c:tx>
      <c:layout>
        <c:manualLayout>
          <c:xMode val="edge"/>
          <c:yMode val="edge"/>
          <c:x val="8.5256780402449675E-2"/>
          <c:y val="8.4602368866328256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8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6.40903324584427E-2"/>
          <c:y val="0.1119796954314721"/>
          <c:w val="0.90342366579177602"/>
          <c:h val="0.79597878945334877"/>
        </c:manualLayout>
      </c:layout>
      <c:scatterChart>
        <c:scatterStyle val="smoothMarker"/>
        <c:varyColors val="0"/>
        <c:ser>
          <c:idx val="0"/>
          <c:order val="0"/>
          <c:tx>
            <c:strRef>
              <c:f>Sheet1!$I$1</c:f>
              <c:strCache>
                <c:ptCount val="1"/>
                <c:pt idx="0">
                  <c:v>mW*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Sheet1!$H$3:$H$10</c:f>
              <c:numCache>
                <c:formatCode>General</c:formatCode>
                <c:ptCount val="8"/>
                <c:pt idx="0">
                  <c:v>1</c:v>
                </c:pt>
                <c:pt idx="1">
                  <c:v>0.85185185185185186</c:v>
                </c:pt>
                <c:pt idx="2">
                  <c:v>0.69491525423728817</c:v>
                </c:pt>
                <c:pt idx="3">
                  <c:v>0.51515151515151514</c:v>
                </c:pt>
                <c:pt idx="4">
                  <c:v>0.33333333333333331</c:v>
                </c:pt>
                <c:pt idx="5">
                  <c:v>-4.9279549928118423E-3</c:v>
                </c:pt>
                <c:pt idx="6">
                  <c:v>-0.23664122137404581</c:v>
                </c:pt>
                <c:pt idx="7">
                  <c:v>-0.33333333333333331</c:v>
                </c:pt>
              </c:numCache>
            </c:numRef>
          </c:xVal>
          <c:yVal>
            <c:numRef>
              <c:f>Sheet1!$I$3:$I$10</c:f>
              <c:numCache>
                <c:formatCode>General</c:formatCode>
                <c:ptCount val="8"/>
                <c:pt idx="0">
                  <c:v>0</c:v>
                </c:pt>
                <c:pt idx="1">
                  <c:v>10</c:v>
                </c:pt>
                <c:pt idx="2">
                  <c:v>15</c:v>
                </c:pt>
                <c:pt idx="3">
                  <c:v>20</c:v>
                </c:pt>
                <c:pt idx="4">
                  <c:v>25</c:v>
                </c:pt>
                <c:pt idx="5">
                  <c:v>35.53</c:v>
                </c:pt>
                <c:pt idx="6">
                  <c:v>45</c:v>
                </c:pt>
                <c:pt idx="7">
                  <c:v>50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7364-4ABD-A771-D3C46C0951A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549369344"/>
        <c:axId val="1549392224"/>
      </c:scatterChart>
      <c:valAx>
        <c:axId val="1549369344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549392224"/>
        <c:crosses val="autoZero"/>
        <c:crossBetween val="midCat"/>
      </c:valAx>
      <c:valAx>
        <c:axId val="154939222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549369344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70238" cy="4810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375" y="0"/>
            <a:ext cx="3170238" cy="4810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0E0A119-4DBC-4236-A266-AC871FF9BE1D}" type="datetimeFigureOut">
              <a:rPr lang="fr-FR" smtClean="0"/>
              <a:t>16/03/2021</a:t>
            </a:fld>
            <a:endParaRPr lang="fr-F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77875" y="1200150"/>
            <a:ext cx="5759450" cy="32400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838" y="4621213"/>
            <a:ext cx="5851525" cy="377983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20188"/>
            <a:ext cx="3170238" cy="4810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375" y="9120188"/>
            <a:ext cx="3170238" cy="4810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3126BB2-0002-43BE-934A-57170E305ECC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031918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15/03/2021</a:t>
            </a:r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Helicity and lepton number in HNL @Z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8DC709-413F-4C12-A8B0-7373BEC9B86D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630873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15/03/2021</a:t>
            </a:r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Helicity and lepton number in HNL @Z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8DC709-413F-4C12-A8B0-7373BEC9B86D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99687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15/03/2021</a:t>
            </a:r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Helicity and lepton number in HNL @Z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8DC709-413F-4C12-A8B0-7373BEC9B86D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299915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15/03/2021</a:t>
            </a:r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Helicity and lepton number in HNL @Z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8DC709-413F-4C12-A8B0-7373BEC9B86D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403784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15/03/2021</a:t>
            </a:r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Helicity and lepton number in HNL @Z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8DC709-413F-4C12-A8B0-7373BEC9B86D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87530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15/03/2021</a:t>
            </a:r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Helicity and lepton number in HNL @Z</a:t>
            </a:r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8DC709-413F-4C12-A8B0-7373BEC9B86D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072921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15/03/2021</a:t>
            </a:r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Helicity and lepton number in HNL @Z</a:t>
            </a:r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8DC709-413F-4C12-A8B0-7373BEC9B86D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353849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15/03/2021</a:t>
            </a:r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Helicity and lepton number in HNL @Z</a:t>
            </a:r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8DC709-413F-4C12-A8B0-7373BEC9B86D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516383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15/03/2021</a:t>
            </a:r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Helicity and lepton number in HNL @Z</a:t>
            </a:r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8DC709-413F-4C12-A8B0-7373BEC9B86D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386268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15/03/2021</a:t>
            </a:r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Helicity and lepton number in HNL @Z</a:t>
            </a:r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8DC709-413F-4C12-A8B0-7373BEC9B86D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265483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15/03/2021</a:t>
            </a:r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Helicity and lepton number in HNL @Z</a:t>
            </a:r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8DC709-413F-4C12-A8B0-7373BEC9B86D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465833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smtClean="0"/>
              <a:t>15/03/2021</a:t>
            </a:r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Helicity and lepton number in HNL @Z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8DC709-413F-4C12-A8B0-7373BEC9B86D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811852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https://inspirehep.net/institutions/902796" TargetMode="External"/><Relationship Id="rId13" Type="http://schemas.openxmlformats.org/officeDocument/2006/relationships/hyperlink" Target="https://arxiv.org/abs/hep-ex/0509008" TargetMode="External"/><Relationship Id="rId3" Type="http://schemas.openxmlformats.org/officeDocument/2006/relationships/hyperlink" Target="https://inspirehep.net/literature?q=a%20A.Baha.Balantekin.2" TargetMode="External"/><Relationship Id="rId7" Type="http://schemas.openxmlformats.org/officeDocument/2006/relationships/hyperlink" Target="https://inspirehep.net/authors/1003356" TargetMode="External"/><Relationship Id="rId12" Type="http://schemas.openxmlformats.org/officeDocument/2006/relationships/hyperlink" Target="https://inspirehep.net/literature/691576" TargetMode="External"/><Relationship Id="rId2" Type="http://schemas.openxmlformats.org/officeDocument/2006/relationships/hyperlink" Target="https://inspirehep.net/literature/1692399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inspirehep.net/institutions/903083" TargetMode="External"/><Relationship Id="rId11" Type="http://schemas.openxmlformats.org/officeDocument/2006/relationships/hyperlink" Target="https://inspirehep.net/literature/357824" TargetMode="External"/><Relationship Id="rId5" Type="http://schemas.openxmlformats.org/officeDocument/2006/relationships/hyperlink" Target="https://inspirehep.net/authors/1012258" TargetMode="External"/><Relationship Id="rId10" Type="http://schemas.openxmlformats.org/officeDocument/2006/relationships/hyperlink" Target="http://cds.cern.ch/record/252128" TargetMode="External"/><Relationship Id="rId4" Type="http://schemas.openxmlformats.org/officeDocument/2006/relationships/hyperlink" Target="https://inspirehep.net/institutions/903349" TargetMode="External"/><Relationship Id="rId9" Type="http://schemas.openxmlformats.org/officeDocument/2006/relationships/hyperlink" Target="https://arxiv.org/abs/1808.10518" TargetMode="Externa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emf"/><Relationship Id="rId5" Type="http://schemas.openxmlformats.org/officeDocument/2006/relationships/image" Target="../media/image19.emf"/><Relationship Id="rId4" Type="http://schemas.openxmlformats.org/officeDocument/2006/relationships/image" Target="../media/image18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emf"/><Relationship Id="rId5" Type="http://schemas.openxmlformats.org/officeDocument/2006/relationships/image" Target="../media/image14.emf"/><Relationship Id="rId4" Type="http://schemas.openxmlformats.org/officeDocument/2006/relationships/image" Target="../media/image13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emf"/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s://arxiv.org/abs/1602.06957" TargetMode="External"/><Relationship Id="rId2" Type="http://schemas.openxmlformats.org/officeDocument/2006/relationships/hyperlink" Target="https://feynrules.irmp.ucl.ac.be/wiki/HeavyN" TargetMode="External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arxiv.org/abs/1812.08750" TargetMode="Externa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emf"/><Relationship Id="rId4" Type="http://schemas.openxmlformats.org/officeDocument/2006/relationships/image" Target="../media/image1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848857" y="212770"/>
            <a:ext cx="8140818" cy="769441"/>
          </a:xfrm>
          <a:prstGeom prst="rect">
            <a:avLst/>
          </a:prstGeom>
          <a:solidFill>
            <a:schemeClr val="accent4"/>
          </a:solidFill>
        </p:spPr>
        <p:txBody>
          <a:bodyPr wrap="none" rtlCol="0">
            <a:spAutoFit/>
          </a:bodyPr>
          <a:lstStyle/>
          <a:p>
            <a:pPr algn="ctr"/>
            <a:r>
              <a:rPr lang="fr-FR" sz="2400" b="1" dirty="0" smtClean="0"/>
              <a:t>Can </a:t>
            </a:r>
            <a:r>
              <a:rPr lang="fr-FR" sz="2400" b="1" dirty="0" err="1" smtClean="0"/>
              <a:t>we</a:t>
            </a:r>
            <a:r>
              <a:rPr lang="fr-FR" sz="2400" b="1" dirty="0" smtClean="0"/>
              <a:t> tell if a </a:t>
            </a:r>
            <a:r>
              <a:rPr lang="fr-FR" sz="2400" b="1" dirty="0" err="1" smtClean="0"/>
              <a:t>discovered</a:t>
            </a:r>
            <a:r>
              <a:rPr lang="fr-FR" sz="2400" b="1" dirty="0" smtClean="0"/>
              <a:t> HNL </a:t>
            </a:r>
            <a:r>
              <a:rPr lang="fr-FR" sz="2400" b="1" dirty="0" err="1" smtClean="0"/>
              <a:t>is</a:t>
            </a:r>
            <a:r>
              <a:rPr lang="fr-FR" sz="2400" b="1" dirty="0" smtClean="0"/>
              <a:t> a </a:t>
            </a:r>
            <a:r>
              <a:rPr lang="fr-FR" sz="2400" b="1" dirty="0" err="1" smtClean="0"/>
              <a:t>Majorana</a:t>
            </a:r>
            <a:r>
              <a:rPr lang="fr-FR" sz="2400" b="1" dirty="0" smtClean="0"/>
              <a:t> or Dirac </a:t>
            </a:r>
            <a:r>
              <a:rPr lang="fr-FR" sz="2400" b="1" dirty="0" err="1" smtClean="0"/>
              <a:t>particle</a:t>
            </a:r>
            <a:r>
              <a:rPr lang="fr-FR" sz="2400" b="1" dirty="0" smtClean="0"/>
              <a:t>?</a:t>
            </a:r>
            <a:endParaRPr lang="fr-FR" sz="2000" b="1" dirty="0" smtClean="0"/>
          </a:p>
          <a:p>
            <a:pPr algn="ctr"/>
            <a:r>
              <a:rPr lang="fr-FR" sz="2000" b="1" dirty="0" err="1" smtClean="0"/>
              <a:t>Helicity</a:t>
            </a:r>
            <a:r>
              <a:rPr lang="fr-FR" sz="2000" b="1" dirty="0" smtClean="0"/>
              <a:t> </a:t>
            </a:r>
            <a:r>
              <a:rPr lang="fr-FR" sz="2000" b="1" dirty="0" smtClean="0"/>
              <a:t>and lepton </a:t>
            </a:r>
            <a:r>
              <a:rPr lang="fr-FR" sz="2000" b="1" dirty="0" err="1" smtClean="0"/>
              <a:t>number</a:t>
            </a:r>
            <a:r>
              <a:rPr lang="fr-FR" sz="2000" b="1" dirty="0" smtClean="0"/>
              <a:t> in </a:t>
            </a:r>
            <a:r>
              <a:rPr lang="fr-FR" sz="2000" b="1" dirty="0" err="1" smtClean="0"/>
              <a:t>heavy</a:t>
            </a:r>
            <a:r>
              <a:rPr lang="fr-FR" sz="2000" b="1" dirty="0" smtClean="0"/>
              <a:t> neutrino production at the Z pole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26102" y="1211826"/>
            <a:ext cx="10735598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References</a:t>
            </a:r>
            <a:r>
              <a:rPr lang="fr-FR" dirty="0" smtClean="0"/>
              <a:t> </a:t>
            </a:r>
          </a:p>
          <a:p>
            <a:r>
              <a:rPr lang="en-US" u="sng" dirty="0" smtClean="0">
                <a:hlinkClick r:id="rId2"/>
              </a:rPr>
              <a:t>[1] Addressing the </a:t>
            </a:r>
            <a:r>
              <a:rPr lang="en-US" u="sng" dirty="0" err="1" smtClean="0">
                <a:hlinkClick r:id="rId2"/>
              </a:rPr>
              <a:t>Majorana</a:t>
            </a:r>
            <a:r>
              <a:rPr lang="en-US" u="sng" dirty="0" smtClean="0">
                <a:hlinkClick r:id="rId2"/>
              </a:rPr>
              <a:t> vs. Dirac Question with Neutrino Decays</a:t>
            </a:r>
            <a:endParaRPr lang="en-US" u="sng" dirty="0" smtClean="0"/>
          </a:p>
          <a:p>
            <a:r>
              <a:rPr lang="en-US" dirty="0" smtClean="0">
                <a:effectLst/>
                <a:hlinkClick r:id="rId3"/>
              </a:rPr>
              <a:t>A. Baha </a:t>
            </a:r>
            <a:r>
              <a:rPr lang="en-US" dirty="0" err="1" smtClean="0">
                <a:effectLst/>
                <a:hlinkClick r:id="rId3"/>
              </a:rPr>
              <a:t>Balantekin</a:t>
            </a:r>
            <a:r>
              <a:rPr lang="en-US" dirty="0" smtClean="0"/>
              <a:t>(</a:t>
            </a:r>
            <a:r>
              <a:rPr lang="en-US" dirty="0" smtClean="0">
                <a:hlinkClick r:id="rId4"/>
              </a:rPr>
              <a:t>Wisconsin U., Madison</a:t>
            </a:r>
            <a:r>
              <a:rPr lang="en-US" dirty="0" smtClean="0"/>
              <a:t>) </a:t>
            </a:r>
            <a:r>
              <a:rPr lang="en-US" dirty="0" smtClean="0">
                <a:hlinkClick r:id="rId5"/>
              </a:rPr>
              <a:t>André de </a:t>
            </a:r>
            <a:r>
              <a:rPr lang="en-US" dirty="0" err="1" smtClean="0">
                <a:hlinkClick r:id="rId5"/>
              </a:rPr>
              <a:t>Gouvêa</a:t>
            </a:r>
            <a:r>
              <a:rPr lang="en-US" dirty="0" smtClean="0"/>
              <a:t>(</a:t>
            </a:r>
            <a:r>
              <a:rPr lang="en-US" dirty="0" smtClean="0">
                <a:hlinkClick r:id="rId6"/>
              </a:rPr>
              <a:t>Northwestern U.</a:t>
            </a:r>
            <a:r>
              <a:rPr lang="en-US" dirty="0" smtClean="0"/>
              <a:t>) </a:t>
            </a:r>
            <a:r>
              <a:rPr lang="en-US" dirty="0" smtClean="0">
                <a:hlinkClick r:id="rId7"/>
              </a:rPr>
              <a:t>Boris </a:t>
            </a:r>
            <a:r>
              <a:rPr lang="en-US" dirty="0" err="1" smtClean="0">
                <a:hlinkClick r:id="rId7"/>
              </a:rPr>
              <a:t>Kayser</a:t>
            </a:r>
            <a:r>
              <a:rPr lang="en-US" dirty="0" smtClean="0"/>
              <a:t>(</a:t>
            </a:r>
            <a:r>
              <a:rPr lang="en-US" dirty="0" err="1" smtClean="0">
                <a:hlinkClick r:id="rId8"/>
              </a:rPr>
              <a:t>Fermilab</a:t>
            </a:r>
            <a:r>
              <a:rPr lang="en-US" dirty="0" smtClean="0"/>
              <a:t>)</a:t>
            </a:r>
          </a:p>
          <a:p>
            <a:r>
              <a:rPr lang="en-US" dirty="0" smtClean="0"/>
              <a:t>(Aug 30, 2018)</a:t>
            </a:r>
          </a:p>
          <a:p>
            <a:r>
              <a:rPr lang="en-US" dirty="0" smtClean="0"/>
              <a:t>Published in: </a:t>
            </a:r>
            <a:r>
              <a:rPr lang="en-US" i="1" dirty="0" err="1" smtClean="0"/>
              <a:t>Phys.Lett.B</a:t>
            </a:r>
            <a:r>
              <a:rPr lang="en-US" dirty="0" smtClean="0"/>
              <a:t> 789 (2019) 488-495 e-Print: </a:t>
            </a:r>
            <a:r>
              <a:rPr lang="en-US" dirty="0" smtClean="0">
                <a:hlinkClick r:id="rId9"/>
              </a:rPr>
              <a:t>1808.10518</a:t>
            </a:r>
            <a:endParaRPr lang="fr-FR" dirty="0"/>
          </a:p>
          <a:p>
            <a:endParaRPr lang="fr-FR" dirty="0" smtClean="0"/>
          </a:p>
          <a:p>
            <a:r>
              <a:rPr lang="fr-FR" dirty="0" smtClean="0"/>
              <a:t>[2] </a:t>
            </a:r>
            <a:r>
              <a:rPr lang="fr-FR" dirty="0" err="1" smtClean="0"/>
              <a:t>Polarization</a:t>
            </a:r>
            <a:r>
              <a:rPr lang="fr-FR" dirty="0" smtClean="0"/>
              <a:t> </a:t>
            </a:r>
            <a:r>
              <a:rPr lang="fr-FR" dirty="0" err="1" smtClean="0"/>
              <a:t>effects</a:t>
            </a:r>
            <a:r>
              <a:rPr lang="fr-FR" dirty="0" smtClean="0"/>
              <a:t> in </a:t>
            </a:r>
            <a:r>
              <a:rPr lang="fr-FR" dirty="0" err="1" smtClean="0"/>
              <a:t>e+e</a:t>
            </a:r>
            <a:r>
              <a:rPr lang="fr-FR" dirty="0" smtClean="0"/>
              <a:t>- annihilation (1993)</a:t>
            </a:r>
          </a:p>
          <a:p>
            <a:r>
              <a:rPr lang="fr-FR" dirty="0" smtClean="0"/>
              <a:t>A.B. </a:t>
            </a:r>
            <a:r>
              <a:rPr lang="fr-FR" dirty="0" smtClean="0">
                <a:hlinkClick r:id="rId10"/>
              </a:rPr>
              <a:t>http://cds.cern.ch/record/252128</a:t>
            </a:r>
            <a:endParaRPr lang="fr-FR" dirty="0" smtClean="0"/>
          </a:p>
          <a:p>
            <a:r>
              <a:rPr lang="fr-FR" dirty="0" smtClean="0">
                <a:hlinkClick r:id="rId11"/>
              </a:rPr>
              <a:t>https://inspirehep.net/literature/357824</a:t>
            </a:r>
            <a:r>
              <a:rPr lang="fr-FR" dirty="0" smtClean="0"/>
              <a:t> </a:t>
            </a:r>
          </a:p>
          <a:p>
            <a:endParaRPr lang="fr-FR" dirty="0" smtClean="0"/>
          </a:p>
          <a:p>
            <a:r>
              <a:rPr lang="fr-FR" dirty="0" smtClean="0"/>
              <a:t>and </a:t>
            </a:r>
          </a:p>
          <a:p>
            <a:r>
              <a:rPr lang="fr-FR" dirty="0" smtClean="0"/>
              <a:t>[3] the LEP EW group </a:t>
            </a:r>
            <a:r>
              <a:rPr lang="fr-FR" dirty="0" err="1" smtClean="0"/>
              <a:t>paper</a:t>
            </a:r>
            <a:r>
              <a:rPr lang="fr-FR" dirty="0" smtClean="0"/>
              <a:t> (2005)</a:t>
            </a:r>
          </a:p>
          <a:p>
            <a:r>
              <a:rPr lang="en-US" dirty="0" smtClean="0">
                <a:hlinkClick r:id="rId12"/>
              </a:rPr>
              <a:t>Precision electroweak measurements on the Z resonance</a:t>
            </a:r>
            <a:endParaRPr lang="en-US" dirty="0" smtClean="0"/>
          </a:p>
          <a:p>
            <a:r>
              <a:rPr lang="en-US" i="1" dirty="0" err="1" smtClean="0"/>
              <a:t>Phys.Rept</a:t>
            </a:r>
            <a:r>
              <a:rPr lang="en-US" i="1" dirty="0" smtClean="0"/>
              <a:t>.</a:t>
            </a:r>
            <a:r>
              <a:rPr lang="en-US" dirty="0" smtClean="0"/>
              <a:t> 427 (2006) 257-454  </a:t>
            </a:r>
            <a:r>
              <a:rPr lang="en-US" dirty="0" err="1" smtClean="0">
                <a:hlinkClick r:id="rId13"/>
              </a:rPr>
              <a:t>hep</a:t>
            </a:r>
            <a:r>
              <a:rPr lang="en-US" dirty="0" smtClean="0">
                <a:hlinkClick r:id="rId13"/>
              </a:rPr>
              <a:t>-ex/0509008</a:t>
            </a:r>
            <a:endParaRPr lang="en-US" dirty="0" smtClean="0"/>
          </a:p>
          <a:p>
            <a:endParaRPr lang="fr-FR" dirty="0" smtClean="0"/>
          </a:p>
          <a:p>
            <a:endParaRPr lang="fr-FR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15/03/2021</a:t>
            </a:r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Helicity and lepton number in HNL @Z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8DC709-413F-4C12-A8B0-7373BEC9B86D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19477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5100" y="1095233"/>
            <a:ext cx="7765801" cy="212753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41300" y="558800"/>
            <a:ext cx="1169121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b="1" dirty="0"/>
              <a:t>T</a:t>
            </a:r>
            <a:r>
              <a:rPr lang="fr-FR" sz="2000" b="1" dirty="0" smtClean="0"/>
              <a:t>his </a:t>
            </a:r>
            <a:r>
              <a:rPr lang="fr-FR" sz="2000" b="1" dirty="0" err="1" smtClean="0"/>
              <a:t>below</a:t>
            </a:r>
            <a:r>
              <a:rPr lang="fr-FR" sz="2000" b="1" dirty="0" smtClean="0"/>
              <a:t> </a:t>
            </a:r>
            <a:r>
              <a:rPr lang="fr-FR" sz="2000" b="1" dirty="0" err="1" smtClean="0"/>
              <a:t>is</a:t>
            </a:r>
            <a:r>
              <a:rPr lang="fr-FR" sz="2000" b="1" dirty="0" smtClean="0"/>
              <a:t> </a:t>
            </a:r>
            <a:r>
              <a:rPr lang="fr-FR" sz="2000" b="1" dirty="0" err="1" smtClean="0"/>
              <a:t>well</a:t>
            </a:r>
            <a:r>
              <a:rPr lang="fr-FR" sz="2000" b="1" dirty="0" smtClean="0"/>
              <a:t> </a:t>
            </a:r>
            <a:r>
              <a:rPr lang="fr-FR" sz="2000" b="1" dirty="0" err="1" smtClean="0"/>
              <a:t>known</a:t>
            </a:r>
            <a:r>
              <a:rPr lang="fr-FR" sz="2000" b="1" dirty="0" smtClean="0"/>
              <a:t>. </a:t>
            </a:r>
            <a:r>
              <a:rPr lang="fr-FR" sz="2000" b="1" dirty="0"/>
              <a:t>T</a:t>
            </a:r>
            <a:r>
              <a:rPr lang="fr-FR" sz="2000" b="1" dirty="0" smtClean="0"/>
              <a:t>his </a:t>
            </a:r>
            <a:r>
              <a:rPr lang="fr-FR" sz="2000" b="1" dirty="0" err="1" smtClean="0"/>
              <a:t>is</a:t>
            </a:r>
            <a:r>
              <a:rPr lang="fr-FR" sz="2000" b="1" dirty="0" smtClean="0"/>
              <a:t> </a:t>
            </a:r>
            <a:r>
              <a:rPr lang="fr-FR" sz="2000" b="1" dirty="0" err="1" smtClean="0"/>
              <a:t>tree</a:t>
            </a:r>
            <a:r>
              <a:rPr lang="fr-FR" sz="2000" b="1" dirty="0" smtClean="0"/>
              <a:t> </a:t>
            </a:r>
            <a:r>
              <a:rPr lang="fr-FR" sz="2000" b="1" dirty="0" err="1" smtClean="0"/>
              <a:t>level</a:t>
            </a:r>
            <a:r>
              <a:rPr lang="fr-FR" sz="2000" b="1" dirty="0" smtClean="0"/>
              <a:t> SM, </a:t>
            </a:r>
            <a:r>
              <a:rPr lang="fr-FR" sz="2000" b="1" dirty="0" err="1" smtClean="0"/>
              <a:t>nothing</a:t>
            </a:r>
            <a:r>
              <a:rPr lang="fr-FR" sz="2000" b="1" dirty="0" smtClean="0"/>
              <a:t> in the </a:t>
            </a:r>
            <a:r>
              <a:rPr lang="fr-FR" sz="2000" b="1" dirty="0" err="1" smtClean="0"/>
              <a:t>following</a:t>
            </a:r>
            <a:r>
              <a:rPr lang="fr-FR" sz="2000" b="1" dirty="0" smtClean="0"/>
              <a:t> </a:t>
            </a:r>
            <a:r>
              <a:rPr lang="fr-FR" sz="2000" b="1" dirty="0" err="1" smtClean="0"/>
              <a:t>will</a:t>
            </a:r>
            <a:r>
              <a:rPr lang="fr-FR" sz="2000" b="1" dirty="0" smtClean="0"/>
              <a:t> </a:t>
            </a:r>
            <a:r>
              <a:rPr lang="fr-FR" sz="2000" b="1" dirty="0" err="1" smtClean="0"/>
              <a:t>be</a:t>
            </a:r>
            <a:r>
              <a:rPr lang="fr-FR" sz="2000" b="1" dirty="0" smtClean="0"/>
              <a:t> sensitive to rad. corrections! </a:t>
            </a:r>
            <a:endParaRPr lang="fr-FR" sz="20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324612" y="3378200"/>
            <a:ext cx="7738272" cy="175432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fr-FR" dirty="0" smtClean="0"/>
              <a:t>As a </a:t>
            </a:r>
            <a:r>
              <a:rPr lang="fr-FR" dirty="0" err="1" smtClean="0"/>
              <a:t>result</a:t>
            </a:r>
            <a:r>
              <a:rPr lang="fr-FR" dirty="0" smtClean="0"/>
              <a:t> of </a:t>
            </a:r>
            <a:r>
              <a:rPr lang="fr-FR" dirty="0" err="1" smtClean="0"/>
              <a:t>these</a:t>
            </a:r>
            <a:r>
              <a:rPr lang="fr-FR" dirty="0" smtClean="0"/>
              <a:t> </a:t>
            </a:r>
            <a:r>
              <a:rPr lang="fr-FR" dirty="0" err="1" smtClean="0"/>
              <a:t>parity</a:t>
            </a:r>
            <a:r>
              <a:rPr lang="fr-FR" dirty="0" smtClean="0"/>
              <a:t> </a:t>
            </a:r>
            <a:r>
              <a:rPr lang="fr-FR" dirty="0" err="1" smtClean="0"/>
              <a:t>violating</a:t>
            </a:r>
            <a:r>
              <a:rPr lang="fr-FR" dirty="0" smtClean="0"/>
              <a:t> </a:t>
            </a:r>
            <a:r>
              <a:rPr lang="fr-FR" dirty="0" err="1" smtClean="0"/>
              <a:t>effects</a:t>
            </a:r>
            <a:r>
              <a:rPr lang="fr-FR" dirty="0" smtClean="0"/>
              <a:t> the Z </a:t>
            </a:r>
            <a:r>
              <a:rPr lang="fr-FR" dirty="0" err="1" smtClean="0"/>
              <a:t>is</a:t>
            </a:r>
            <a:r>
              <a:rPr lang="fr-FR" dirty="0" smtClean="0"/>
              <a:t> spin-</a:t>
            </a:r>
            <a:r>
              <a:rPr lang="fr-FR" dirty="0" err="1" smtClean="0"/>
              <a:t>polarized</a:t>
            </a:r>
            <a:r>
              <a:rPr lang="fr-FR" dirty="0" smtClean="0"/>
              <a:t> </a:t>
            </a:r>
            <a:r>
              <a:rPr lang="fr-FR" dirty="0"/>
              <a:t>:</a:t>
            </a:r>
            <a:endParaRPr lang="fr-FR" dirty="0" smtClean="0"/>
          </a:p>
          <a:p>
            <a:r>
              <a:rPr lang="fr-FR" dirty="0" err="1" smtClean="0"/>
              <a:t>where</a:t>
            </a:r>
            <a:r>
              <a:rPr lang="fr-FR" dirty="0" smtClean="0"/>
              <a:t> </a:t>
            </a:r>
            <a:r>
              <a:rPr lang="fr-FR" dirty="0" smtClean="0">
                <a:latin typeface="Brush Script MT" panose="03060802040406070304" pitchFamily="66" charset="0"/>
              </a:rPr>
              <a:t>P</a:t>
            </a:r>
            <a:r>
              <a:rPr lang="fr-FR" dirty="0" smtClean="0">
                <a:latin typeface="Script MT Bold" panose="03040602040607080904" pitchFamily="66" charset="0"/>
              </a:rPr>
              <a:t> </a:t>
            </a:r>
            <a:r>
              <a:rPr lang="fr-FR" dirty="0" err="1" smtClean="0"/>
              <a:t>is</a:t>
            </a:r>
            <a:r>
              <a:rPr lang="fr-FR" dirty="0" smtClean="0"/>
              <a:t> the </a:t>
            </a:r>
            <a:r>
              <a:rPr lang="fr-FR" dirty="0" err="1" smtClean="0"/>
              <a:t>polarization</a:t>
            </a:r>
            <a:r>
              <a:rPr lang="fr-FR" dirty="0" smtClean="0"/>
              <a:t> of the </a:t>
            </a:r>
            <a:r>
              <a:rPr lang="fr-FR" dirty="0" err="1" smtClean="0"/>
              <a:t>e+e</a:t>
            </a:r>
            <a:r>
              <a:rPr lang="fr-FR" dirty="0" smtClean="0"/>
              <a:t>- system. </a:t>
            </a:r>
          </a:p>
          <a:p>
            <a:r>
              <a:rPr lang="fr-FR" dirty="0" smtClean="0"/>
              <a:t>For </a:t>
            </a:r>
            <a:r>
              <a:rPr lang="fr-FR" dirty="0" err="1" smtClean="0"/>
              <a:t>unpolarized</a:t>
            </a:r>
            <a:r>
              <a:rPr lang="fr-FR" dirty="0" smtClean="0"/>
              <a:t> </a:t>
            </a:r>
            <a:r>
              <a:rPr lang="fr-FR" dirty="0" err="1" smtClean="0"/>
              <a:t>beams</a:t>
            </a:r>
            <a:r>
              <a:rPr lang="fr-FR" dirty="0" smtClean="0"/>
              <a:t>  </a:t>
            </a:r>
            <a:r>
              <a:rPr lang="fr-FR" dirty="0" smtClean="0">
                <a:latin typeface="Brush Script MT" panose="03060802040406070304" pitchFamily="66" charset="0"/>
              </a:rPr>
              <a:t>P</a:t>
            </a:r>
            <a:r>
              <a:rPr lang="fr-FR" b="1" i="1" baseline="-25000" dirty="0"/>
              <a:t>Z</a:t>
            </a:r>
            <a:r>
              <a:rPr lang="fr-FR" dirty="0" smtClean="0">
                <a:latin typeface="Brush Script MT" panose="03060802040406070304" pitchFamily="66" charset="0"/>
              </a:rPr>
              <a:t> = - </a:t>
            </a:r>
            <a:r>
              <a:rPr lang="fr-FR" dirty="0" err="1" smtClean="0">
                <a:latin typeface="Brush Script MT" panose="03060802040406070304" pitchFamily="66" charset="0"/>
              </a:rPr>
              <a:t>A</a:t>
            </a:r>
            <a:r>
              <a:rPr lang="fr-FR" baseline="-25000" dirty="0" err="1" smtClean="0">
                <a:latin typeface="Brush Script MT" panose="03060802040406070304" pitchFamily="66" charset="0"/>
              </a:rPr>
              <a:t>e</a:t>
            </a:r>
            <a:r>
              <a:rPr lang="fr-FR" baseline="-25000" dirty="0" smtClean="0">
                <a:latin typeface="Brush Script MT" panose="03060802040406070304" pitchFamily="66" charset="0"/>
              </a:rPr>
              <a:t>  </a:t>
            </a:r>
            <a:r>
              <a:rPr lang="fr-FR" dirty="0" smtClean="0">
                <a:latin typeface="Brush Script MT" panose="03060802040406070304" pitchFamily="66" charset="0"/>
              </a:rPr>
              <a:t>= </a:t>
            </a:r>
            <a:r>
              <a:rPr lang="fr-FR" dirty="0" smtClean="0"/>
              <a:t>-15%  (</a:t>
            </a:r>
            <a:r>
              <a:rPr lang="fr-FR" dirty="0" err="1" smtClean="0"/>
              <a:t>with</a:t>
            </a:r>
            <a:r>
              <a:rPr lang="fr-FR" dirty="0" smtClean="0"/>
              <a:t> W.A. sin</a:t>
            </a:r>
            <a:r>
              <a:rPr lang="fr-FR" baseline="30000" dirty="0" smtClean="0"/>
              <a:t>2</a:t>
            </a:r>
            <a:r>
              <a:rPr lang="en-CH" dirty="0" smtClean="0">
                <a:sym typeface="Symbol" panose="05050102010706020507" pitchFamily="18" charset="2"/>
              </a:rPr>
              <a:t></a:t>
            </a:r>
            <a:r>
              <a:rPr lang="en-US" baseline="30000" dirty="0" err="1" smtClean="0">
                <a:sym typeface="Symbol" panose="05050102010706020507" pitchFamily="18" charset="2"/>
              </a:rPr>
              <a:t>eff</a:t>
            </a:r>
            <a:r>
              <a:rPr lang="en-US" baseline="-25000" dirty="0" err="1" smtClean="0">
                <a:sym typeface="Symbol" panose="05050102010706020507" pitchFamily="18" charset="2"/>
              </a:rPr>
              <a:t>w</a:t>
            </a:r>
            <a:r>
              <a:rPr lang="fr-FR" baseline="30000" dirty="0" smtClean="0"/>
              <a:t> </a:t>
            </a:r>
            <a:r>
              <a:rPr lang="fr-FR" dirty="0" smtClean="0"/>
              <a:t>)</a:t>
            </a:r>
          </a:p>
          <a:p>
            <a:endParaRPr lang="fr-FR" dirty="0"/>
          </a:p>
          <a:p>
            <a:r>
              <a:rPr lang="fr-FR" dirty="0" smtClean="0"/>
              <a:t>Observables are </a:t>
            </a:r>
            <a:r>
              <a:rPr lang="fr-FR" dirty="0" smtClean="0"/>
              <a:t>the </a:t>
            </a:r>
            <a:r>
              <a:rPr lang="fr-FR" b="1" dirty="0" smtClean="0"/>
              <a:t>final state </a:t>
            </a:r>
            <a:r>
              <a:rPr lang="fr-FR" b="1" dirty="0" err="1" smtClean="0"/>
              <a:t>polarization</a:t>
            </a:r>
            <a:r>
              <a:rPr lang="fr-FR" dirty="0" smtClean="0"/>
              <a:t> and </a:t>
            </a:r>
            <a:r>
              <a:rPr lang="fr-FR" b="1" dirty="0" smtClean="0"/>
              <a:t>charge </a:t>
            </a:r>
            <a:r>
              <a:rPr lang="fr-FR" b="1" dirty="0" err="1" smtClean="0"/>
              <a:t>asymmetry</a:t>
            </a:r>
            <a:r>
              <a:rPr lang="fr-FR" dirty="0" smtClean="0"/>
              <a:t>, </a:t>
            </a:r>
          </a:p>
          <a:p>
            <a:r>
              <a:rPr lang="fr-FR" dirty="0" err="1" smtClean="0"/>
              <a:t>which</a:t>
            </a:r>
            <a:r>
              <a:rPr lang="fr-FR" dirty="0" smtClean="0"/>
              <a:t> are </a:t>
            </a:r>
            <a:r>
              <a:rPr lang="fr-FR" dirty="0" err="1" smtClean="0"/>
              <a:t>measurable</a:t>
            </a:r>
            <a:r>
              <a:rPr lang="fr-FR" dirty="0" smtClean="0"/>
              <a:t> observables: </a:t>
            </a:r>
            <a:r>
              <a:rPr lang="fr-FR" b="1" dirty="0" smtClean="0"/>
              <a:t>neutrino spin </a:t>
            </a:r>
            <a:r>
              <a:rPr lang="fr-FR" b="1" dirty="0" err="1" smtClean="0"/>
              <a:t>polarization</a:t>
            </a:r>
            <a:r>
              <a:rPr lang="fr-FR" b="1" dirty="0" smtClean="0"/>
              <a:t> </a:t>
            </a:r>
            <a:r>
              <a:rPr lang="fr-FR" b="1" dirty="0" err="1" smtClean="0"/>
              <a:t>is</a:t>
            </a:r>
            <a:r>
              <a:rPr lang="fr-FR" b="1" dirty="0" smtClean="0"/>
              <a:t> -1 at all angles</a:t>
            </a:r>
            <a:r>
              <a:rPr lang="fr-FR" dirty="0" smtClean="0"/>
              <a:t>  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80648" y="3151606"/>
            <a:ext cx="2605800" cy="76306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70716" y="3850972"/>
            <a:ext cx="2399400" cy="8924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302400" y="5922200"/>
            <a:ext cx="2502600" cy="8342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2500" y="5436632"/>
            <a:ext cx="3870000" cy="8148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698500" y="6337300"/>
            <a:ext cx="4254500" cy="36933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fr-FR" dirty="0" err="1" smtClean="0"/>
              <a:t>here</a:t>
            </a:r>
            <a:r>
              <a:rPr lang="fr-FR" dirty="0" smtClean="0"/>
              <a:t> for taus. Change </a:t>
            </a:r>
            <a:r>
              <a:rPr lang="en-CH" dirty="0" smtClean="0">
                <a:sym typeface="Symbol" panose="05050102010706020507" pitchFamily="18" charset="2"/>
              </a:rPr>
              <a:t></a:t>
            </a:r>
            <a:r>
              <a:rPr lang="en-US" dirty="0" smtClean="0">
                <a:sym typeface="Symbol" panose="05050102010706020507" pitchFamily="18" charset="2"/>
              </a:rPr>
              <a:t>  to </a:t>
            </a:r>
            <a:r>
              <a:rPr lang="en-CH" dirty="0" smtClean="0">
                <a:sym typeface="Symbol" panose="05050102010706020507" pitchFamily="18" charset="2"/>
              </a:rPr>
              <a:t></a:t>
            </a:r>
            <a:r>
              <a:rPr lang="en-US" dirty="0" smtClean="0">
                <a:sym typeface="Symbol" panose="05050102010706020507" pitchFamily="18" charset="2"/>
              </a:rPr>
              <a:t> for neutrinos</a:t>
            </a:r>
            <a:endParaRPr lang="fr-FR" dirty="0"/>
          </a:p>
        </p:txBody>
      </p:sp>
      <p:sp>
        <p:nvSpPr>
          <p:cNvPr id="10" name="TextBox 9"/>
          <p:cNvSpPr txBox="1"/>
          <p:nvPr/>
        </p:nvSpPr>
        <p:spPr>
          <a:xfrm>
            <a:off x="5270500" y="5676900"/>
            <a:ext cx="61068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 smtClean="0"/>
              <a:t>Ac</a:t>
            </a:r>
            <a:r>
              <a:rPr lang="fr-FR" baseline="30000" dirty="0" err="1" smtClean="0"/>
              <a:t>f</a:t>
            </a:r>
            <a:r>
              <a:rPr lang="fr-FR" baseline="30000" dirty="0" smtClean="0"/>
              <a:t> </a:t>
            </a:r>
            <a:r>
              <a:rPr lang="fr-FR" dirty="0" smtClean="0"/>
              <a:t>(cos</a:t>
            </a:r>
            <a:r>
              <a:rPr lang="en-CH" dirty="0" smtClean="0">
                <a:sym typeface="Symbol" panose="05050102010706020507" pitchFamily="18" charset="2"/>
              </a:rPr>
              <a:t></a:t>
            </a:r>
            <a:r>
              <a:rPr lang="en-US" dirty="0" smtClean="0">
                <a:sym typeface="Symbol" panose="05050102010706020507" pitchFamily="18" charset="2"/>
              </a:rPr>
              <a:t>) = (</a:t>
            </a:r>
            <a:r>
              <a:rPr lang="en-US" dirty="0" err="1" smtClean="0">
                <a:sym typeface="Symbol" panose="05050102010706020507" pitchFamily="18" charset="2"/>
              </a:rPr>
              <a:t>N</a:t>
            </a:r>
            <a:r>
              <a:rPr lang="en-US" baseline="-25000" dirty="0" err="1" smtClean="0">
                <a:sym typeface="Symbol" panose="05050102010706020507" pitchFamily="18" charset="2"/>
              </a:rPr>
              <a:t>f</a:t>
            </a:r>
            <a:r>
              <a:rPr lang="en-US" dirty="0" smtClean="0">
                <a:sym typeface="Symbol" panose="05050102010706020507" pitchFamily="18" charset="2"/>
              </a:rPr>
              <a:t>  - N</a:t>
            </a:r>
            <a:r>
              <a:rPr lang="en-CH" baseline="-25000" dirty="0" smtClean="0">
                <a:sym typeface="Symbol" panose="05050102010706020507" pitchFamily="18" charset="2"/>
              </a:rPr>
              <a:t></a:t>
            </a:r>
            <a:r>
              <a:rPr lang="en-US" baseline="-25000" dirty="0" smtClean="0">
                <a:sym typeface="Symbol" panose="05050102010706020507" pitchFamily="18" charset="2"/>
              </a:rPr>
              <a:t>f</a:t>
            </a:r>
            <a:r>
              <a:rPr lang="en-US" dirty="0" smtClean="0">
                <a:sym typeface="Symbol" panose="05050102010706020507" pitchFamily="18" charset="2"/>
              </a:rPr>
              <a:t> )/(</a:t>
            </a:r>
            <a:r>
              <a:rPr lang="en-US" dirty="0" err="1" smtClean="0">
                <a:sym typeface="Symbol" panose="05050102010706020507" pitchFamily="18" charset="2"/>
              </a:rPr>
              <a:t>N</a:t>
            </a:r>
            <a:r>
              <a:rPr lang="en-US" baseline="-25000" dirty="0" err="1" smtClean="0">
                <a:sym typeface="Symbol" panose="05050102010706020507" pitchFamily="18" charset="2"/>
              </a:rPr>
              <a:t>f</a:t>
            </a:r>
            <a:r>
              <a:rPr lang="en-US" dirty="0" smtClean="0">
                <a:sym typeface="Symbol" panose="05050102010706020507" pitchFamily="18" charset="2"/>
              </a:rPr>
              <a:t>  + N</a:t>
            </a:r>
            <a:r>
              <a:rPr lang="en-CH" baseline="-25000" dirty="0" smtClean="0">
                <a:sym typeface="Symbol" panose="05050102010706020507" pitchFamily="18" charset="2"/>
              </a:rPr>
              <a:t></a:t>
            </a:r>
            <a:r>
              <a:rPr lang="en-US" baseline="-25000" dirty="0" smtClean="0">
                <a:sym typeface="Symbol" panose="05050102010706020507" pitchFamily="18" charset="2"/>
              </a:rPr>
              <a:t>f</a:t>
            </a:r>
            <a:r>
              <a:rPr lang="en-US" dirty="0" smtClean="0">
                <a:sym typeface="Symbol" panose="05050102010706020507" pitchFamily="18" charset="2"/>
              </a:rPr>
              <a:t> ) =  -[2</a:t>
            </a:r>
            <a:r>
              <a:rPr lang="fr-FR" dirty="0" smtClean="0"/>
              <a:t> cos</a:t>
            </a:r>
            <a:r>
              <a:rPr lang="en-CH" dirty="0" smtClean="0">
                <a:sym typeface="Symbol" panose="05050102010706020507" pitchFamily="18" charset="2"/>
              </a:rPr>
              <a:t></a:t>
            </a:r>
            <a:r>
              <a:rPr lang="en-US" dirty="0" smtClean="0">
                <a:sym typeface="Symbol" panose="05050102010706020507" pitchFamily="18" charset="2"/>
              </a:rPr>
              <a:t> /(1+ </a:t>
            </a:r>
            <a:r>
              <a:rPr lang="fr-FR" dirty="0" smtClean="0"/>
              <a:t>cos</a:t>
            </a:r>
            <a:r>
              <a:rPr lang="fr-FR" baseline="30000" dirty="0" smtClean="0"/>
              <a:t>2</a:t>
            </a:r>
            <a:r>
              <a:rPr lang="en-CH" dirty="0" smtClean="0">
                <a:sym typeface="Symbol" panose="05050102010706020507" pitchFamily="18" charset="2"/>
              </a:rPr>
              <a:t></a:t>
            </a:r>
            <a:r>
              <a:rPr lang="en-US" dirty="0" smtClean="0">
                <a:sym typeface="Symbol" panose="05050102010706020507" pitchFamily="18" charset="2"/>
              </a:rPr>
              <a:t>)] </a:t>
            </a:r>
            <a:r>
              <a:rPr lang="fr-FR" dirty="0" smtClean="0">
                <a:latin typeface="Brush Script MT" panose="03060802040406070304" pitchFamily="66" charset="0"/>
              </a:rPr>
              <a:t>P</a:t>
            </a:r>
            <a:r>
              <a:rPr lang="fr-FR" b="1" i="1" baseline="-25000" dirty="0" smtClean="0"/>
              <a:t>Z </a:t>
            </a:r>
            <a:r>
              <a:rPr lang="fr-FR" b="1" i="1" dirty="0" err="1" smtClean="0">
                <a:latin typeface="Brush Script MT" panose="03060802040406070304" pitchFamily="66" charset="0"/>
              </a:rPr>
              <a:t>A</a:t>
            </a:r>
            <a:r>
              <a:rPr lang="fr-FR" b="1" i="1" baseline="-25000" dirty="0" err="1" smtClean="0">
                <a:latin typeface="Brush Script MT" panose="03060802040406070304" pitchFamily="66" charset="0"/>
              </a:rPr>
              <a:t>f</a:t>
            </a:r>
            <a:r>
              <a:rPr lang="en-US" baseline="-25000" dirty="0" smtClean="0">
                <a:sym typeface="Symbol" panose="05050102010706020507" pitchFamily="18" charset="2"/>
              </a:rPr>
              <a:t> </a:t>
            </a:r>
            <a:r>
              <a:rPr lang="en-US" dirty="0" smtClean="0">
                <a:sym typeface="Symbol" panose="05050102010706020507" pitchFamily="18" charset="2"/>
              </a:rPr>
              <a:t>  </a:t>
            </a:r>
            <a:endParaRPr lang="fr-FR" dirty="0"/>
          </a:p>
        </p:txBody>
      </p:sp>
      <p:sp>
        <p:nvSpPr>
          <p:cNvPr id="11" name="TextBox 10"/>
          <p:cNvSpPr txBox="1"/>
          <p:nvPr/>
        </p:nvSpPr>
        <p:spPr>
          <a:xfrm>
            <a:off x="5257800" y="6045200"/>
            <a:ext cx="6273800" cy="584775"/>
          </a:xfrm>
          <a:prstGeom prst="rect">
            <a:avLst/>
          </a:prstGeom>
          <a:solidFill>
            <a:schemeClr val="accent6">
              <a:lumMod val="20000"/>
              <a:lumOff val="80000"/>
              <a:alpha val="55000"/>
            </a:schemeClr>
          </a:solidFill>
        </p:spPr>
        <p:txBody>
          <a:bodyPr wrap="square" rtlCol="0">
            <a:spAutoFit/>
          </a:bodyPr>
          <a:lstStyle/>
          <a:p>
            <a:r>
              <a:rPr lang="fr-FR" sz="3200" dirty="0" smtClean="0"/>
              <a:t> </a:t>
            </a:r>
            <a:r>
              <a:rPr lang="fr-FR" dirty="0" smtClean="0"/>
              <a:t>The </a:t>
            </a:r>
            <a:r>
              <a:rPr lang="fr-FR" dirty="0" err="1" smtClean="0"/>
              <a:t>integrated</a:t>
            </a:r>
            <a:r>
              <a:rPr lang="fr-FR" dirty="0" smtClean="0"/>
              <a:t> value for </a:t>
            </a:r>
            <a:r>
              <a:rPr lang="fr-FR" dirty="0" err="1" smtClean="0"/>
              <a:t>unpolarized</a:t>
            </a:r>
            <a:r>
              <a:rPr lang="fr-FR" dirty="0" smtClean="0"/>
              <a:t> </a:t>
            </a:r>
            <a:r>
              <a:rPr lang="fr-FR" dirty="0" err="1" smtClean="0"/>
              <a:t>beams</a:t>
            </a:r>
            <a:r>
              <a:rPr lang="fr-FR" dirty="0" smtClean="0"/>
              <a:t>: </a:t>
            </a:r>
            <a:endParaRPr lang="fr-FR" dirty="0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15/03/2021</a:t>
            </a:r>
            <a:endParaRPr lang="fr-FR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Helicity and lepton number in HNL @Z</a:t>
            </a:r>
            <a:endParaRPr lang="fr-FR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8DC709-413F-4C12-A8B0-7373BEC9B86D}" type="slidenum">
              <a:rPr lang="fr-FR" smtClean="0"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34000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31648" y="316992"/>
            <a:ext cx="2618987" cy="584775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fr-FR" sz="3200" b="1" dirty="0" smtClean="0"/>
              <a:t>Just in case.... </a:t>
            </a:r>
            <a:endParaRPr lang="fr-FR" sz="3200" b="1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53907" y="61972"/>
            <a:ext cx="5650201" cy="10282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57868" y="1098702"/>
            <a:ext cx="1573800" cy="58846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950464" y="1133856"/>
            <a:ext cx="364540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 smtClean="0"/>
              <a:t>and the </a:t>
            </a:r>
            <a:r>
              <a:rPr lang="fr-FR" sz="1200" dirty="0" err="1" smtClean="0"/>
              <a:t>peak</a:t>
            </a:r>
            <a:r>
              <a:rPr lang="fr-FR" sz="1200" dirty="0" smtClean="0"/>
              <a:t> cross-section: </a:t>
            </a:r>
            <a:endParaRPr lang="fr-FR" sz="1200" dirty="0"/>
          </a:p>
        </p:txBody>
      </p:sp>
      <p:sp>
        <p:nvSpPr>
          <p:cNvPr id="6" name="TextBox 5"/>
          <p:cNvSpPr txBox="1"/>
          <p:nvPr/>
        </p:nvSpPr>
        <p:spPr>
          <a:xfrm>
            <a:off x="365760" y="1694688"/>
            <a:ext cx="76186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the chiral cos</a:t>
            </a:r>
            <a:r>
              <a:rPr lang="en-CH" dirty="0" smtClean="0">
                <a:sym typeface="Symbol" panose="05050102010706020507" pitchFamily="18" charset="2"/>
              </a:rPr>
              <a:t></a:t>
            </a:r>
            <a:r>
              <a:rPr lang="fr-FR" dirty="0" smtClean="0"/>
              <a:t> </a:t>
            </a:r>
            <a:r>
              <a:rPr lang="fr-FR" dirty="0" err="1" smtClean="0"/>
              <a:t>differential</a:t>
            </a:r>
            <a:r>
              <a:rPr lang="fr-FR" dirty="0" smtClean="0"/>
              <a:t> cross-sections </a:t>
            </a:r>
            <a:r>
              <a:rPr lang="fr-FR" b="1" dirty="0" smtClean="0"/>
              <a:t>at the Z pole </a:t>
            </a:r>
            <a:r>
              <a:rPr lang="fr-FR" dirty="0" err="1" smtClean="0"/>
              <a:t>will</a:t>
            </a:r>
            <a:r>
              <a:rPr lang="fr-FR" dirty="0" smtClean="0"/>
              <a:t> </a:t>
            </a:r>
            <a:r>
              <a:rPr lang="fr-FR" dirty="0" err="1" smtClean="0"/>
              <a:t>be</a:t>
            </a:r>
            <a:r>
              <a:rPr lang="fr-FR" dirty="0" smtClean="0"/>
              <a:t> </a:t>
            </a:r>
            <a:r>
              <a:rPr lang="fr-FR" dirty="0" err="1" smtClean="0"/>
              <a:t>written</a:t>
            </a:r>
            <a:r>
              <a:rPr lang="fr-FR" dirty="0" smtClean="0"/>
              <a:t> as </a:t>
            </a:r>
            <a:r>
              <a:rPr lang="fr-FR" dirty="0" err="1" smtClean="0"/>
              <a:t>follows</a:t>
            </a:r>
            <a:endParaRPr lang="fr-FR" dirty="0"/>
          </a:p>
        </p:txBody>
      </p:sp>
      <p:sp>
        <p:nvSpPr>
          <p:cNvPr id="7" name="TextBox 6"/>
          <p:cNvSpPr txBox="1"/>
          <p:nvPr/>
        </p:nvSpPr>
        <p:spPr>
          <a:xfrm>
            <a:off x="499872" y="2121408"/>
            <a:ext cx="11114902" cy="34163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 smtClean="0">
                <a:sym typeface="Symbol" panose="05050102010706020507" pitchFamily="18" charset="2"/>
              </a:rPr>
              <a:t></a:t>
            </a:r>
            <a:r>
              <a:rPr lang="en-US" dirty="0" smtClean="0">
                <a:sym typeface="Symbol" panose="05050102010706020507" pitchFamily="18" charset="2"/>
              </a:rPr>
              <a:t>(</a:t>
            </a:r>
            <a:r>
              <a:rPr lang="en-US" dirty="0" err="1" smtClean="0">
                <a:sym typeface="Symbol" panose="05050102010706020507" pitchFamily="18" charset="2"/>
              </a:rPr>
              <a:t>e</a:t>
            </a:r>
            <a:r>
              <a:rPr lang="en-US" baseline="-25000" dirty="0" err="1" smtClean="0">
                <a:sym typeface="Symbol" panose="05050102010706020507" pitchFamily="18" charset="2"/>
              </a:rPr>
              <a:t>L</a:t>
            </a:r>
            <a:r>
              <a:rPr lang="en-US" baseline="-25000" dirty="0" smtClean="0">
                <a:sym typeface="Symbol" panose="05050102010706020507" pitchFamily="18" charset="2"/>
              </a:rPr>
              <a:t>  </a:t>
            </a:r>
            <a:r>
              <a:rPr lang="en-US" dirty="0" smtClean="0">
                <a:sym typeface="Symbol" panose="05050102010706020507" pitchFamily="18" charset="2"/>
              </a:rPr>
              <a:t> </a:t>
            </a:r>
            <a:r>
              <a:rPr lang="en-CH" dirty="0" smtClean="0">
                <a:sym typeface="Wingdings" panose="05000000000000000000" pitchFamily="2" charset="2"/>
              </a:rPr>
              <a:t></a:t>
            </a:r>
            <a:r>
              <a:rPr lang="en-US" dirty="0" smtClean="0">
                <a:sym typeface="Wingdings" panose="05000000000000000000" pitchFamily="2" charset="2"/>
              </a:rPr>
              <a:t> </a:t>
            </a:r>
            <a:r>
              <a:rPr lang="en-US" dirty="0" err="1" smtClean="0">
                <a:sym typeface="Wingdings" panose="05000000000000000000" pitchFamily="2" charset="2"/>
              </a:rPr>
              <a:t>f</a:t>
            </a:r>
            <a:r>
              <a:rPr lang="en-US" baseline="-25000" dirty="0" err="1" smtClean="0">
                <a:sym typeface="Wingdings" panose="05000000000000000000" pitchFamily="2" charset="2"/>
              </a:rPr>
              <a:t>L</a:t>
            </a:r>
            <a:r>
              <a:rPr lang="en-US" dirty="0" smtClean="0">
                <a:sym typeface="Wingdings" panose="05000000000000000000" pitchFamily="2" charset="2"/>
              </a:rPr>
              <a:t> )  </a:t>
            </a:r>
            <a:r>
              <a:rPr lang="en-CH" dirty="0" smtClean="0">
                <a:sym typeface="Symbol" panose="05050102010706020507" pitchFamily="18" charset="2"/>
              </a:rPr>
              <a:t></a:t>
            </a:r>
            <a:r>
              <a:rPr lang="en-US" dirty="0" smtClean="0">
                <a:sym typeface="Symbol" panose="05050102010706020507" pitchFamily="18" charset="2"/>
              </a:rPr>
              <a:t>   g</a:t>
            </a:r>
            <a:r>
              <a:rPr lang="en-US" baseline="30000" dirty="0" smtClean="0">
                <a:sym typeface="Symbol" panose="05050102010706020507" pitchFamily="18" charset="2"/>
              </a:rPr>
              <a:t>2</a:t>
            </a:r>
            <a:r>
              <a:rPr lang="en-US" baseline="-25000" dirty="0" smtClean="0">
                <a:sym typeface="Symbol" panose="05050102010706020507" pitchFamily="18" charset="2"/>
              </a:rPr>
              <a:t>Le</a:t>
            </a:r>
            <a:r>
              <a:rPr lang="en-US" dirty="0">
                <a:sym typeface="Symbol" panose="05050102010706020507" pitchFamily="18" charset="2"/>
              </a:rPr>
              <a:t> </a:t>
            </a:r>
            <a:r>
              <a:rPr lang="en-US" dirty="0" smtClean="0">
                <a:sym typeface="Symbol" panose="05050102010706020507" pitchFamily="18" charset="2"/>
              </a:rPr>
              <a:t>g</a:t>
            </a:r>
            <a:r>
              <a:rPr lang="en-US" baseline="30000" dirty="0" smtClean="0">
                <a:sym typeface="Symbol" panose="05050102010706020507" pitchFamily="18" charset="2"/>
              </a:rPr>
              <a:t>2</a:t>
            </a:r>
            <a:r>
              <a:rPr lang="en-US" baseline="-25000" dirty="0" smtClean="0">
                <a:sym typeface="Symbol" panose="05050102010706020507" pitchFamily="18" charset="2"/>
              </a:rPr>
              <a:t>Lf</a:t>
            </a:r>
            <a:r>
              <a:rPr lang="en-US" dirty="0" smtClean="0">
                <a:sym typeface="Symbol" panose="05050102010706020507" pitchFamily="18" charset="2"/>
              </a:rPr>
              <a:t> (1+cos</a:t>
            </a:r>
            <a:r>
              <a:rPr lang="en-US" baseline="30000" dirty="0" smtClean="0">
                <a:sym typeface="Symbol" panose="05050102010706020507" pitchFamily="18" charset="2"/>
              </a:rPr>
              <a:t>2</a:t>
            </a:r>
            <a:r>
              <a:rPr lang="en-CH" dirty="0" smtClean="0">
                <a:sym typeface="Symbol" panose="05050102010706020507" pitchFamily="18" charset="2"/>
              </a:rPr>
              <a:t></a:t>
            </a:r>
            <a:r>
              <a:rPr lang="en-US" dirty="0" smtClean="0">
                <a:sym typeface="Symbol" panose="05050102010706020507" pitchFamily="18" charset="2"/>
              </a:rPr>
              <a:t> + 2</a:t>
            </a:r>
            <a:r>
              <a:rPr lang="fr-FR" dirty="0"/>
              <a:t> cos</a:t>
            </a:r>
            <a:r>
              <a:rPr lang="en-CH" dirty="0" smtClean="0">
                <a:sym typeface="Symbol" panose="05050102010706020507" pitchFamily="18" charset="2"/>
              </a:rPr>
              <a:t></a:t>
            </a:r>
            <a:r>
              <a:rPr lang="en-US" dirty="0" smtClean="0">
                <a:sym typeface="Symbol" panose="05050102010706020507" pitchFamily="18" charset="2"/>
              </a:rPr>
              <a:t>) </a:t>
            </a:r>
          </a:p>
          <a:p>
            <a:r>
              <a:rPr lang="en-CH" dirty="0">
                <a:sym typeface="Symbol" panose="05050102010706020507" pitchFamily="18" charset="2"/>
              </a:rPr>
              <a:t></a:t>
            </a:r>
            <a:r>
              <a:rPr lang="en-US" dirty="0">
                <a:sym typeface="Symbol" panose="05050102010706020507" pitchFamily="18" charset="2"/>
              </a:rPr>
              <a:t>(</a:t>
            </a:r>
            <a:r>
              <a:rPr lang="en-US" dirty="0" err="1">
                <a:sym typeface="Symbol" panose="05050102010706020507" pitchFamily="18" charset="2"/>
              </a:rPr>
              <a:t>e</a:t>
            </a:r>
            <a:r>
              <a:rPr lang="en-US" baseline="-25000" dirty="0" err="1">
                <a:sym typeface="Symbol" panose="05050102010706020507" pitchFamily="18" charset="2"/>
              </a:rPr>
              <a:t>L</a:t>
            </a:r>
            <a:r>
              <a:rPr lang="en-US" baseline="-25000" dirty="0">
                <a:sym typeface="Symbol" panose="05050102010706020507" pitchFamily="18" charset="2"/>
              </a:rPr>
              <a:t>  </a:t>
            </a:r>
            <a:r>
              <a:rPr lang="en-US" dirty="0">
                <a:sym typeface="Symbol" panose="05050102010706020507" pitchFamily="18" charset="2"/>
              </a:rPr>
              <a:t> </a:t>
            </a:r>
            <a:r>
              <a:rPr lang="en-CH" dirty="0">
                <a:sym typeface="Wingdings" panose="05000000000000000000" pitchFamily="2" charset="2"/>
              </a:rPr>
              <a:t></a:t>
            </a:r>
            <a:r>
              <a:rPr lang="en-US" dirty="0">
                <a:sym typeface="Wingdings" panose="05000000000000000000" pitchFamily="2" charset="2"/>
              </a:rPr>
              <a:t> </a:t>
            </a:r>
            <a:r>
              <a:rPr lang="en-US" dirty="0" err="1" smtClean="0">
                <a:sym typeface="Wingdings" panose="05000000000000000000" pitchFamily="2" charset="2"/>
              </a:rPr>
              <a:t>f</a:t>
            </a:r>
            <a:r>
              <a:rPr lang="en-US" baseline="-25000" dirty="0" err="1" smtClean="0">
                <a:sym typeface="Wingdings" panose="05000000000000000000" pitchFamily="2" charset="2"/>
              </a:rPr>
              <a:t>R</a:t>
            </a:r>
            <a:r>
              <a:rPr lang="en-US" dirty="0" smtClean="0">
                <a:sym typeface="Wingdings" panose="05000000000000000000" pitchFamily="2" charset="2"/>
              </a:rPr>
              <a:t> </a:t>
            </a:r>
            <a:r>
              <a:rPr lang="en-US" dirty="0">
                <a:sym typeface="Wingdings" panose="05000000000000000000" pitchFamily="2" charset="2"/>
              </a:rPr>
              <a:t>)  </a:t>
            </a:r>
            <a:r>
              <a:rPr lang="en-CH" dirty="0">
                <a:sym typeface="Symbol" panose="05050102010706020507" pitchFamily="18" charset="2"/>
              </a:rPr>
              <a:t></a:t>
            </a:r>
            <a:r>
              <a:rPr lang="en-US" dirty="0">
                <a:sym typeface="Symbol" panose="05050102010706020507" pitchFamily="18" charset="2"/>
              </a:rPr>
              <a:t>   g</a:t>
            </a:r>
            <a:r>
              <a:rPr lang="en-US" baseline="30000" dirty="0">
                <a:sym typeface="Symbol" panose="05050102010706020507" pitchFamily="18" charset="2"/>
              </a:rPr>
              <a:t>2</a:t>
            </a:r>
            <a:r>
              <a:rPr lang="en-US" baseline="-25000" dirty="0">
                <a:sym typeface="Symbol" panose="05050102010706020507" pitchFamily="18" charset="2"/>
              </a:rPr>
              <a:t>Le</a:t>
            </a:r>
            <a:r>
              <a:rPr lang="en-US" dirty="0">
                <a:sym typeface="Symbol" panose="05050102010706020507" pitchFamily="18" charset="2"/>
              </a:rPr>
              <a:t> </a:t>
            </a:r>
            <a:r>
              <a:rPr lang="en-US" dirty="0" smtClean="0">
                <a:sym typeface="Symbol" panose="05050102010706020507" pitchFamily="18" charset="2"/>
              </a:rPr>
              <a:t>g</a:t>
            </a:r>
            <a:r>
              <a:rPr lang="en-US" baseline="30000" dirty="0" smtClean="0">
                <a:sym typeface="Symbol" panose="05050102010706020507" pitchFamily="18" charset="2"/>
              </a:rPr>
              <a:t>2</a:t>
            </a:r>
            <a:r>
              <a:rPr lang="en-US" baseline="-25000" dirty="0" smtClean="0">
                <a:sym typeface="Symbol" panose="05050102010706020507" pitchFamily="18" charset="2"/>
              </a:rPr>
              <a:t>Rf</a:t>
            </a:r>
            <a:r>
              <a:rPr lang="en-US" dirty="0" smtClean="0">
                <a:sym typeface="Symbol" panose="05050102010706020507" pitchFamily="18" charset="2"/>
              </a:rPr>
              <a:t> </a:t>
            </a:r>
            <a:r>
              <a:rPr lang="en-US" dirty="0">
                <a:sym typeface="Symbol" panose="05050102010706020507" pitchFamily="18" charset="2"/>
              </a:rPr>
              <a:t>(1+cos</a:t>
            </a:r>
            <a:r>
              <a:rPr lang="en-US" baseline="30000" dirty="0">
                <a:sym typeface="Symbol" panose="05050102010706020507" pitchFamily="18" charset="2"/>
              </a:rPr>
              <a:t>2</a:t>
            </a:r>
            <a:r>
              <a:rPr lang="en-CH" dirty="0">
                <a:sym typeface="Symbol" panose="05050102010706020507" pitchFamily="18" charset="2"/>
              </a:rPr>
              <a:t></a:t>
            </a:r>
            <a:r>
              <a:rPr lang="en-US" dirty="0">
                <a:sym typeface="Symbol" panose="05050102010706020507" pitchFamily="18" charset="2"/>
              </a:rPr>
              <a:t> </a:t>
            </a:r>
            <a:r>
              <a:rPr lang="en-US" dirty="0" smtClean="0">
                <a:sym typeface="Symbol" panose="05050102010706020507" pitchFamily="18" charset="2"/>
              </a:rPr>
              <a:t>- </a:t>
            </a:r>
            <a:r>
              <a:rPr lang="en-US" dirty="0">
                <a:sym typeface="Symbol" panose="05050102010706020507" pitchFamily="18" charset="2"/>
              </a:rPr>
              <a:t>2</a:t>
            </a:r>
            <a:r>
              <a:rPr lang="fr-FR" dirty="0"/>
              <a:t> cos</a:t>
            </a:r>
            <a:r>
              <a:rPr lang="en-CH" dirty="0">
                <a:sym typeface="Symbol" panose="05050102010706020507" pitchFamily="18" charset="2"/>
              </a:rPr>
              <a:t></a:t>
            </a:r>
            <a:r>
              <a:rPr lang="en-US" dirty="0">
                <a:sym typeface="Symbol" panose="05050102010706020507" pitchFamily="18" charset="2"/>
              </a:rPr>
              <a:t>)</a:t>
            </a:r>
          </a:p>
          <a:p>
            <a:r>
              <a:rPr lang="en-CH" dirty="0">
                <a:sym typeface="Symbol" panose="05050102010706020507" pitchFamily="18" charset="2"/>
              </a:rPr>
              <a:t></a:t>
            </a:r>
            <a:r>
              <a:rPr lang="en-US" dirty="0">
                <a:sym typeface="Symbol" panose="05050102010706020507" pitchFamily="18" charset="2"/>
              </a:rPr>
              <a:t>(</a:t>
            </a:r>
            <a:r>
              <a:rPr lang="en-US" dirty="0" err="1" smtClean="0">
                <a:sym typeface="Symbol" panose="05050102010706020507" pitchFamily="18" charset="2"/>
              </a:rPr>
              <a:t>e</a:t>
            </a:r>
            <a:r>
              <a:rPr lang="en-US" baseline="-25000" dirty="0" err="1" smtClean="0">
                <a:sym typeface="Symbol" panose="05050102010706020507" pitchFamily="18" charset="2"/>
              </a:rPr>
              <a:t>R</a:t>
            </a:r>
            <a:r>
              <a:rPr lang="en-US" baseline="-25000" dirty="0" smtClean="0">
                <a:sym typeface="Symbol" panose="05050102010706020507" pitchFamily="18" charset="2"/>
              </a:rPr>
              <a:t>  </a:t>
            </a:r>
            <a:r>
              <a:rPr lang="en-US" dirty="0" smtClean="0">
                <a:sym typeface="Symbol" panose="05050102010706020507" pitchFamily="18" charset="2"/>
              </a:rPr>
              <a:t> </a:t>
            </a:r>
            <a:r>
              <a:rPr lang="en-CH" dirty="0">
                <a:sym typeface="Wingdings" panose="05000000000000000000" pitchFamily="2" charset="2"/>
              </a:rPr>
              <a:t></a:t>
            </a:r>
            <a:r>
              <a:rPr lang="en-US" dirty="0">
                <a:sym typeface="Wingdings" panose="05000000000000000000" pitchFamily="2" charset="2"/>
              </a:rPr>
              <a:t> </a:t>
            </a:r>
            <a:r>
              <a:rPr lang="en-US" dirty="0" err="1">
                <a:sym typeface="Wingdings" panose="05000000000000000000" pitchFamily="2" charset="2"/>
              </a:rPr>
              <a:t>f</a:t>
            </a:r>
            <a:r>
              <a:rPr lang="en-US" baseline="-25000" dirty="0" err="1">
                <a:sym typeface="Wingdings" panose="05000000000000000000" pitchFamily="2" charset="2"/>
              </a:rPr>
              <a:t>L</a:t>
            </a:r>
            <a:r>
              <a:rPr lang="en-US" dirty="0">
                <a:sym typeface="Wingdings" panose="05000000000000000000" pitchFamily="2" charset="2"/>
              </a:rPr>
              <a:t> )  </a:t>
            </a:r>
            <a:r>
              <a:rPr lang="en-CH" dirty="0">
                <a:sym typeface="Symbol" panose="05050102010706020507" pitchFamily="18" charset="2"/>
              </a:rPr>
              <a:t></a:t>
            </a:r>
            <a:r>
              <a:rPr lang="en-US" dirty="0">
                <a:sym typeface="Symbol" panose="05050102010706020507" pitchFamily="18" charset="2"/>
              </a:rPr>
              <a:t>   </a:t>
            </a:r>
            <a:r>
              <a:rPr lang="en-US" dirty="0" smtClean="0">
                <a:sym typeface="Symbol" panose="05050102010706020507" pitchFamily="18" charset="2"/>
              </a:rPr>
              <a:t>g</a:t>
            </a:r>
            <a:r>
              <a:rPr lang="en-US" baseline="30000" dirty="0" smtClean="0">
                <a:sym typeface="Symbol" panose="05050102010706020507" pitchFamily="18" charset="2"/>
              </a:rPr>
              <a:t>2</a:t>
            </a:r>
            <a:r>
              <a:rPr lang="en-US" baseline="-25000" dirty="0" smtClean="0">
                <a:sym typeface="Symbol" panose="05050102010706020507" pitchFamily="18" charset="2"/>
              </a:rPr>
              <a:t>Re</a:t>
            </a:r>
            <a:r>
              <a:rPr lang="en-US" dirty="0" smtClean="0">
                <a:sym typeface="Symbol" panose="05050102010706020507" pitchFamily="18" charset="2"/>
              </a:rPr>
              <a:t> </a:t>
            </a:r>
            <a:r>
              <a:rPr lang="en-US" dirty="0">
                <a:sym typeface="Symbol" panose="05050102010706020507" pitchFamily="18" charset="2"/>
              </a:rPr>
              <a:t>g</a:t>
            </a:r>
            <a:r>
              <a:rPr lang="en-US" baseline="30000" dirty="0">
                <a:sym typeface="Symbol" panose="05050102010706020507" pitchFamily="18" charset="2"/>
              </a:rPr>
              <a:t>2</a:t>
            </a:r>
            <a:r>
              <a:rPr lang="en-US" baseline="-25000" dirty="0">
                <a:sym typeface="Symbol" panose="05050102010706020507" pitchFamily="18" charset="2"/>
              </a:rPr>
              <a:t>Lf</a:t>
            </a:r>
            <a:r>
              <a:rPr lang="en-US" dirty="0">
                <a:sym typeface="Symbol" panose="05050102010706020507" pitchFamily="18" charset="2"/>
              </a:rPr>
              <a:t> (1+cos</a:t>
            </a:r>
            <a:r>
              <a:rPr lang="en-US" baseline="30000" dirty="0">
                <a:sym typeface="Symbol" panose="05050102010706020507" pitchFamily="18" charset="2"/>
              </a:rPr>
              <a:t>2</a:t>
            </a:r>
            <a:r>
              <a:rPr lang="en-CH" dirty="0">
                <a:sym typeface="Symbol" panose="05050102010706020507" pitchFamily="18" charset="2"/>
              </a:rPr>
              <a:t></a:t>
            </a:r>
            <a:r>
              <a:rPr lang="en-US" dirty="0">
                <a:sym typeface="Symbol" panose="05050102010706020507" pitchFamily="18" charset="2"/>
              </a:rPr>
              <a:t> </a:t>
            </a:r>
            <a:r>
              <a:rPr lang="en-US" dirty="0" smtClean="0">
                <a:sym typeface="Symbol" panose="05050102010706020507" pitchFamily="18" charset="2"/>
              </a:rPr>
              <a:t>- </a:t>
            </a:r>
            <a:r>
              <a:rPr lang="en-US" dirty="0">
                <a:sym typeface="Symbol" panose="05050102010706020507" pitchFamily="18" charset="2"/>
              </a:rPr>
              <a:t>2</a:t>
            </a:r>
            <a:r>
              <a:rPr lang="fr-FR" dirty="0"/>
              <a:t> cos</a:t>
            </a:r>
            <a:r>
              <a:rPr lang="en-CH" dirty="0">
                <a:sym typeface="Symbol" panose="05050102010706020507" pitchFamily="18" charset="2"/>
              </a:rPr>
              <a:t></a:t>
            </a:r>
            <a:r>
              <a:rPr lang="en-US" dirty="0">
                <a:sym typeface="Symbol" panose="05050102010706020507" pitchFamily="18" charset="2"/>
              </a:rPr>
              <a:t>)</a:t>
            </a:r>
          </a:p>
          <a:p>
            <a:r>
              <a:rPr lang="en-CH" dirty="0">
                <a:sym typeface="Symbol" panose="05050102010706020507" pitchFamily="18" charset="2"/>
              </a:rPr>
              <a:t></a:t>
            </a:r>
            <a:r>
              <a:rPr lang="en-US" dirty="0">
                <a:sym typeface="Symbol" panose="05050102010706020507" pitchFamily="18" charset="2"/>
              </a:rPr>
              <a:t>(</a:t>
            </a:r>
            <a:r>
              <a:rPr lang="en-US" dirty="0" err="1" smtClean="0">
                <a:sym typeface="Symbol" panose="05050102010706020507" pitchFamily="18" charset="2"/>
              </a:rPr>
              <a:t>e</a:t>
            </a:r>
            <a:r>
              <a:rPr lang="en-US" baseline="-25000" dirty="0" err="1" smtClean="0">
                <a:sym typeface="Symbol" panose="05050102010706020507" pitchFamily="18" charset="2"/>
              </a:rPr>
              <a:t>R</a:t>
            </a:r>
            <a:r>
              <a:rPr lang="en-US" baseline="-25000" dirty="0" smtClean="0">
                <a:sym typeface="Symbol" panose="05050102010706020507" pitchFamily="18" charset="2"/>
              </a:rPr>
              <a:t>  </a:t>
            </a:r>
            <a:r>
              <a:rPr lang="en-US" dirty="0" smtClean="0">
                <a:sym typeface="Symbol" panose="05050102010706020507" pitchFamily="18" charset="2"/>
              </a:rPr>
              <a:t> </a:t>
            </a:r>
            <a:r>
              <a:rPr lang="en-CH" dirty="0">
                <a:sym typeface="Wingdings" panose="05000000000000000000" pitchFamily="2" charset="2"/>
              </a:rPr>
              <a:t></a:t>
            </a:r>
            <a:r>
              <a:rPr lang="en-US" dirty="0">
                <a:sym typeface="Wingdings" panose="05000000000000000000" pitchFamily="2" charset="2"/>
              </a:rPr>
              <a:t> </a:t>
            </a:r>
            <a:r>
              <a:rPr lang="en-US" dirty="0" err="1" smtClean="0">
                <a:sym typeface="Wingdings" panose="05000000000000000000" pitchFamily="2" charset="2"/>
              </a:rPr>
              <a:t>f</a:t>
            </a:r>
            <a:r>
              <a:rPr lang="en-US" baseline="-25000" dirty="0" err="1" smtClean="0">
                <a:sym typeface="Wingdings" panose="05000000000000000000" pitchFamily="2" charset="2"/>
              </a:rPr>
              <a:t>R</a:t>
            </a:r>
            <a:r>
              <a:rPr lang="en-US" dirty="0" smtClean="0">
                <a:sym typeface="Wingdings" panose="05000000000000000000" pitchFamily="2" charset="2"/>
              </a:rPr>
              <a:t> </a:t>
            </a:r>
            <a:r>
              <a:rPr lang="en-US" dirty="0">
                <a:sym typeface="Wingdings" panose="05000000000000000000" pitchFamily="2" charset="2"/>
              </a:rPr>
              <a:t>)  </a:t>
            </a:r>
            <a:r>
              <a:rPr lang="en-CH" dirty="0">
                <a:sym typeface="Symbol" panose="05050102010706020507" pitchFamily="18" charset="2"/>
              </a:rPr>
              <a:t></a:t>
            </a:r>
            <a:r>
              <a:rPr lang="en-US" dirty="0">
                <a:sym typeface="Symbol" panose="05050102010706020507" pitchFamily="18" charset="2"/>
              </a:rPr>
              <a:t>   </a:t>
            </a:r>
            <a:r>
              <a:rPr lang="en-US" dirty="0" smtClean="0">
                <a:sym typeface="Symbol" panose="05050102010706020507" pitchFamily="18" charset="2"/>
              </a:rPr>
              <a:t>g</a:t>
            </a:r>
            <a:r>
              <a:rPr lang="en-US" baseline="30000" dirty="0" smtClean="0">
                <a:sym typeface="Symbol" panose="05050102010706020507" pitchFamily="18" charset="2"/>
              </a:rPr>
              <a:t>2</a:t>
            </a:r>
            <a:r>
              <a:rPr lang="en-US" baseline="-25000" dirty="0" smtClean="0">
                <a:sym typeface="Symbol" panose="05050102010706020507" pitchFamily="18" charset="2"/>
              </a:rPr>
              <a:t>Re</a:t>
            </a:r>
            <a:r>
              <a:rPr lang="en-US" dirty="0" smtClean="0">
                <a:sym typeface="Symbol" panose="05050102010706020507" pitchFamily="18" charset="2"/>
              </a:rPr>
              <a:t> g</a:t>
            </a:r>
            <a:r>
              <a:rPr lang="en-US" baseline="30000" dirty="0" smtClean="0">
                <a:sym typeface="Symbol" panose="05050102010706020507" pitchFamily="18" charset="2"/>
              </a:rPr>
              <a:t>2</a:t>
            </a:r>
            <a:r>
              <a:rPr lang="en-US" baseline="-25000" dirty="0" smtClean="0">
                <a:sym typeface="Symbol" panose="05050102010706020507" pitchFamily="18" charset="2"/>
              </a:rPr>
              <a:t>Rf</a:t>
            </a:r>
            <a:r>
              <a:rPr lang="en-US" dirty="0" smtClean="0">
                <a:sym typeface="Symbol" panose="05050102010706020507" pitchFamily="18" charset="2"/>
              </a:rPr>
              <a:t> </a:t>
            </a:r>
            <a:r>
              <a:rPr lang="en-US" dirty="0">
                <a:sym typeface="Symbol" panose="05050102010706020507" pitchFamily="18" charset="2"/>
              </a:rPr>
              <a:t>(1+cos</a:t>
            </a:r>
            <a:r>
              <a:rPr lang="en-US" baseline="30000" dirty="0">
                <a:sym typeface="Symbol" panose="05050102010706020507" pitchFamily="18" charset="2"/>
              </a:rPr>
              <a:t>2</a:t>
            </a:r>
            <a:r>
              <a:rPr lang="en-CH" dirty="0">
                <a:sym typeface="Symbol" panose="05050102010706020507" pitchFamily="18" charset="2"/>
              </a:rPr>
              <a:t></a:t>
            </a:r>
            <a:r>
              <a:rPr lang="en-US" dirty="0">
                <a:sym typeface="Symbol" panose="05050102010706020507" pitchFamily="18" charset="2"/>
              </a:rPr>
              <a:t> + 2</a:t>
            </a:r>
            <a:r>
              <a:rPr lang="fr-FR" dirty="0"/>
              <a:t> cos</a:t>
            </a:r>
            <a:r>
              <a:rPr lang="en-CH" dirty="0">
                <a:sym typeface="Symbol" panose="05050102010706020507" pitchFamily="18" charset="2"/>
              </a:rPr>
              <a:t></a:t>
            </a:r>
            <a:r>
              <a:rPr lang="en-US" dirty="0">
                <a:sym typeface="Symbol" panose="05050102010706020507" pitchFamily="18" charset="2"/>
              </a:rPr>
              <a:t>)</a:t>
            </a:r>
          </a:p>
          <a:p>
            <a:endParaRPr lang="en-US" dirty="0" smtClean="0">
              <a:sym typeface="Symbol" panose="05050102010706020507" pitchFamily="18" charset="2"/>
            </a:endParaRPr>
          </a:p>
          <a:p>
            <a:r>
              <a:rPr lang="en-US" dirty="0" smtClean="0">
                <a:sym typeface="Symbol" panose="05050102010706020507" pitchFamily="18" charset="2"/>
              </a:rPr>
              <a:t>with </a:t>
            </a:r>
            <a:r>
              <a:rPr lang="en-US" dirty="0" err="1" smtClean="0">
                <a:sym typeface="Symbol" panose="05050102010706020507" pitchFamily="18" charset="2"/>
              </a:rPr>
              <a:t>unpolarized</a:t>
            </a:r>
            <a:r>
              <a:rPr lang="en-US" dirty="0" smtClean="0">
                <a:sym typeface="Symbol" panose="05050102010706020507" pitchFamily="18" charset="2"/>
              </a:rPr>
              <a:t> beams we just add everything (divided by two because half the e- have positive/negative helicities)</a:t>
            </a:r>
          </a:p>
          <a:p>
            <a:endParaRPr lang="en-US" dirty="0" smtClean="0">
              <a:sym typeface="Symbol" panose="05050102010706020507" pitchFamily="18" charset="2"/>
            </a:endParaRPr>
          </a:p>
          <a:p>
            <a:r>
              <a:rPr lang="en-CH" dirty="0">
                <a:sym typeface="Symbol" panose="05050102010706020507" pitchFamily="18" charset="2"/>
              </a:rPr>
              <a:t></a:t>
            </a:r>
            <a:r>
              <a:rPr lang="en-US" dirty="0">
                <a:sym typeface="Symbol" panose="05050102010706020507" pitchFamily="18" charset="2"/>
              </a:rPr>
              <a:t>(</a:t>
            </a:r>
            <a:r>
              <a:rPr lang="en-US" dirty="0" err="1" smtClean="0">
                <a:sym typeface="Symbol" panose="05050102010706020507" pitchFamily="18" charset="2"/>
              </a:rPr>
              <a:t>e</a:t>
            </a:r>
            <a:r>
              <a:rPr lang="en-US" baseline="-25000" dirty="0" err="1" smtClean="0">
                <a:sym typeface="Symbol" panose="05050102010706020507" pitchFamily="18" charset="2"/>
              </a:rPr>
              <a:t>L,R</a:t>
            </a:r>
            <a:r>
              <a:rPr lang="en-US" baseline="-25000" dirty="0" smtClean="0">
                <a:sym typeface="Symbol" panose="05050102010706020507" pitchFamily="18" charset="2"/>
              </a:rPr>
              <a:t>  </a:t>
            </a:r>
            <a:r>
              <a:rPr lang="en-US" dirty="0" smtClean="0">
                <a:sym typeface="Symbol" panose="05050102010706020507" pitchFamily="18" charset="2"/>
              </a:rPr>
              <a:t> </a:t>
            </a:r>
            <a:r>
              <a:rPr lang="en-CH" dirty="0">
                <a:sym typeface="Wingdings" panose="05000000000000000000" pitchFamily="2" charset="2"/>
              </a:rPr>
              <a:t></a:t>
            </a:r>
            <a:r>
              <a:rPr lang="en-US" dirty="0">
                <a:sym typeface="Wingdings" panose="05000000000000000000" pitchFamily="2" charset="2"/>
              </a:rPr>
              <a:t> </a:t>
            </a:r>
            <a:r>
              <a:rPr lang="en-US" dirty="0" err="1" smtClean="0">
                <a:sym typeface="Wingdings" panose="05000000000000000000" pitchFamily="2" charset="2"/>
              </a:rPr>
              <a:t>f</a:t>
            </a:r>
            <a:r>
              <a:rPr lang="en-US" baseline="-25000" dirty="0" err="1" smtClean="0">
                <a:sym typeface="Wingdings" panose="05000000000000000000" pitchFamily="2" charset="2"/>
              </a:rPr>
              <a:t>L,R</a:t>
            </a:r>
            <a:r>
              <a:rPr lang="en-US" dirty="0" smtClean="0">
                <a:sym typeface="Wingdings" panose="05000000000000000000" pitchFamily="2" charset="2"/>
              </a:rPr>
              <a:t> </a:t>
            </a:r>
            <a:r>
              <a:rPr lang="en-US" dirty="0">
                <a:sym typeface="Wingdings" panose="05000000000000000000" pitchFamily="2" charset="2"/>
              </a:rPr>
              <a:t>)  </a:t>
            </a:r>
            <a:r>
              <a:rPr lang="en-CH" dirty="0">
                <a:sym typeface="Symbol" panose="05050102010706020507" pitchFamily="18" charset="2"/>
              </a:rPr>
              <a:t></a:t>
            </a:r>
            <a:r>
              <a:rPr lang="en-US" dirty="0">
                <a:sym typeface="Symbol" panose="05050102010706020507" pitchFamily="18" charset="2"/>
              </a:rPr>
              <a:t>   </a:t>
            </a:r>
            <a:r>
              <a:rPr lang="en-US" dirty="0" smtClean="0">
                <a:sym typeface="Symbol" panose="05050102010706020507" pitchFamily="18" charset="2"/>
              </a:rPr>
              <a:t>(g</a:t>
            </a:r>
            <a:r>
              <a:rPr lang="en-US" baseline="30000" dirty="0" smtClean="0">
                <a:sym typeface="Symbol" panose="05050102010706020507" pitchFamily="18" charset="2"/>
              </a:rPr>
              <a:t>2</a:t>
            </a:r>
            <a:r>
              <a:rPr lang="en-US" baseline="-25000" dirty="0" smtClean="0">
                <a:sym typeface="Symbol" panose="05050102010706020507" pitchFamily="18" charset="2"/>
              </a:rPr>
              <a:t>Le</a:t>
            </a:r>
            <a:r>
              <a:rPr lang="en-US" dirty="0" smtClean="0">
                <a:sym typeface="Symbol" panose="05050102010706020507" pitchFamily="18" charset="2"/>
              </a:rPr>
              <a:t> +</a:t>
            </a:r>
            <a:r>
              <a:rPr lang="en-US" dirty="0">
                <a:sym typeface="Symbol" panose="05050102010706020507" pitchFamily="18" charset="2"/>
              </a:rPr>
              <a:t> </a:t>
            </a:r>
            <a:r>
              <a:rPr lang="en-US" dirty="0" smtClean="0">
                <a:sym typeface="Symbol" panose="05050102010706020507" pitchFamily="18" charset="2"/>
              </a:rPr>
              <a:t>g</a:t>
            </a:r>
            <a:r>
              <a:rPr lang="en-US" baseline="30000" dirty="0" smtClean="0">
                <a:sym typeface="Symbol" panose="05050102010706020507" pitchFamily="18" charset="2"/>
              </a:rPr>
              <a:t>2</a:t>
            </a:r>
            <a:r>
              <a:rPr lang="en-US" baseline="-25000" dirty="0" smtClean="0">
                <a:sym typeface="Symbol" panose="05050102010706020507" pitchFamily="18" charset="2"/>
              </a:rPr>
              <a:t>Re</a:t>
            </a:r>
            <a:r>
              <a:rPr lang="en-US" dirty="0" smtClean="0">
                <a:sym typeface="Symbol" panose="05050102010706020507" pitchFamily="18" charset="2"/>
              </a:rPr>
              <a:t>) (g</a:t>
            </a:r>
            <a:r>
              <a:rPr lang="en-US" baseline="30000" dirty="0" smtClean="0">
                <a:sym typeface="Symbol" panose="05050102010706020507" pitchFamily="18" charset="2"/>
              </a:rPr>
              <a:t>2</a:t>
            </a:r>
            <a:r>
              <a:rPr lang="en-US" baseline="-25000" dirty="0" smtClean="0">
                <a:sym typeface="Symbol" panose="05050102010706020507" pitchFamily="18" charset="2"/>
              </a:rPr>
              <a:t>Lf</a:t>
            </a:r>
            <a:r>
              <a:rPr lang="en-US" dirty="0" smtClean="0">
                <a:sym typeface="Symbol" panose="05050102010706020507" pitchFamily="18" charset="2"/>
              </a:rPr>
              <a:t> + g</a:t>
            </a:r>
            <a:r>
              <a:rPr lang="en-US" baseline="30000" dirty="0" smtClean="0">
                <a:sym typeface="Symbol" panose="05050102010706020507" pitchFamily="18" charset="2"/>
              </a:rPr>
              <a:t>2</a:t>
            </a:r>
            <a:r>
              <a:rPr lang="en-US" baseline="-25000" dirty="0" smtClean="0">
                <a:sym typeface="Symbol" panose="05050102010706020507" pitchFamily="18" charset="2"/>
              </a:rPr>
              <a:t>Rf </a:t>
            </a:r>
            <a:r>
              <a:rPr lang="en-US" dirty="0" smtClean="0">
                <a:sym typeface="Symbol" panose="05050102010706020507" pitchFamily="18" charset="2"/>
              </a:rPr>
              <a:t>) (1+cos</a:t>
            </a:r>
            <a:r>
              <a:rPr lang="en-US" baseline="30000" dirty="0" smtClean="0">
                <a:sym typeface="Symbol" panose="05050102010706020507" pitchFamily="18" charset="2"/>
              </a:rPr>
              <a:t>2</a:t>
            </a:r>
            <a:r>
              <a:rPr lang="en-CH" dirty="0" smtClean="0">
                <a:sym typeface="Symbol" panose="05050102010706020507" pitchFamily="18" charset="2"/>
              </a:rPr>
              <a:t></a:t>
            </a:r>
            <a:r>
              <a:rPr lang="en-US" dirty="0" smtClean="0">
                <a:sym typeface="Symbol" panose="05050102010706020507" pitchFamily="18" charset="2"/>
              </a:rPr>
              <a:t>) </a:t>
            </a:r>
            <a:r>
              <a:rPr lang="en-US" dirty="0">
                <a:sym typeface="Symbol" panose="05050102010706020507" pitchFamily="18" charset="2"/>
              </a:rPr>
              <a:t>+ 2</a:t>
            </a:r>
            <a:r>
              <a:rPr lang="fr-FR" dirty="0"/>
              <a:t> cos</a:t>
            </a:r>
            <a:r>
              <a:rPr lang="en-CH" dirty="0" smtClean="0">
                <a:sym typeface="Symbol" panose="05050102010706020507" pitchFamily="18" charset="2"/>
              </a:rPr>
              <a:t></a:t>
            </a:r>
            <a:r>
              <a:rPr lang="en-US" dirty="0" smtClean="0">
                <a:sym typeface="Symbol" panose="05050102010706020507" pitchFamily="18" charset="2"/>
              </a:rPr>
              <a:t> </a:t>
            </a:r>
            <a:r>
              <a:rPr lang="en-US" dirty="0">
                <a:sym typeface="Symbol" panose="05050102010706020507" pitchFamily="18" charset="2"/>
              </a:rPr>
              <a:t>(g</a:t>
            </a:r>
            <a:r>
              <a:rPr lang="en-US" baseline="30000" dirty="0">
                <a:sym typeface="Symbol" panose="05050102010706020507" pitchFamily="18" charset="2"/>
              </a:rPr>
              <a:t>2</a:t>
            </a:r>
            <a:r>
              <a:rPr lang="en-US" baseline="-25000" dirty="0">
                <a:sym typeface="Symbol" panose="05050102010706020507" pitchFamily="18" charset="2"/>
              </a:rPr>
              <a:t>Le</a:t>
            </a:r>
            <a:r>
              <a:rPr lang="en-US" dirty="0">
                <a:sym typeface="Symbol" panose="05050102010706020507" pitchFamily="18" charset="2"/>
              </a:rPr>
              <a:t> </a:t>
            </a:r>
            <a:r>
              <a:rPr lang="en-US" dirty="0" smtClean="0">
                <a:sym typeface="Symbol" panose="05050102010706020507" pitchFamily="18" charset="2"/>
              </a:rPr>
              <a:t>- </a:t>
            </a:r>
            <a:r>
              <a:rPr lang="en-US" dirty="0">
                <a:sym typeface="Symbol" panose="05050102010706020507" pitchFamily="18" charset="2"/>
              </a:rPr>
              <a:t>g</a:t>
            </a:r>
            <a:r>
              <a:rPr lang="en-US" baseline="30000" dirty="0">
                <a:sym typeface="Symbol" panose="05050102010706020507" pitchFamily="18" charset="2"/>
              </a:rPr>
              <a:t>2</a:t>
            </a:r>
            <a:r>
              <a:rPr lang="en-US" baseline="-25000" dirty="0">
                <a:sym typeface="Symbol" panose="05050102010706020507" pitchFamily="18" charset="2"/>
              </a:rPr>
              <a:t>Re</a:t>
            </a:r>
            <a:r>
              <a:rPr lang="en-US" dirty="0">
                <a:sym typeface="Symbol" panose="05050102010706020507" pitchFamily="18" charset="2"/>
              </a:rPr>
              <a:t> )(g</a:t>
            </a:r>
            <a:r>
              <a:rPr lang="en-US" baseline="30000" dirty="0">
                <a:sym typeface="Symbol" panose="05050102010706020507" pitchFamily="18" charset="2"/>
              </a:rPr>
              <a:t>2</a:t>
            </a:r>
            <a:r>
              <a:rPr lang="en-US" baseline="-25000" dirty="0">
                <a:sym typeface="Symbol" panose="05050102010706020507" pitchFamily="18" charset="2"/>
              </a:rPr>
              <a:t>Lf</a:t>
            </a:r>
            <a:r>
              <a:rPr lang="en-US" dirty="0">
                <a:sym typeface="Symbol" panose="05050102010706020507" pitchFamily="18" charset="2"/>
              </a:rPr>
              <a:t> </a:t>
            </a:r>
            <a:r>
              <a:rPr lang="en-US" dirty="0" smtClean="0">
                <a:sym typeface="Symbol" panose="05050102010706020507" pitchFamily="18" charset="2"/>
              </a:rPr>
              <a:t>- </a:t>
            </a:r>
            <a:r>
              <a:rPr lang="en-US" dirty="0">
                <a:sym typeface="Symbol" panose="05050102010706020507" pitchFamily="18" charset="2"/>
              </a:rPr>
              <a:t>g</a:t>
            </a:r>
            <a:r>
              <a:rPr lang="en-US" baseline="30000" dirty="0">
                <a:sym typeface="Symbol" panose="05050102010706020507" pitchFamily="18" charset="2"/>
              </a:rPr>
              <a:t>2</a:t>
            </a:r>
            <a:r>
              <a:rPr lang="en-US" baseline="-25000" dirty="0">
                <a:sym typeface="Symbol" panose="05050102010706020507" pitchFamily="18" charset="2"/>
              </a:rPr>
              <a:t>Rf </a:t>
            </a:r>
            <a:r>
              <a:rPr lang="en-US" dirty="0">
                <a:sym typeface="Symbol" panose="05050102010706020507" pitchFamily="18" charset="2"/>
              </a:rPr>
              <a:t>)</a:t>
            </a:r>
          </a:p>
          <a:p>
            <a:r>
              <a:rPr lang="en-US" dirty="0" smtClean="0">
                <a:sym typeface="Symbol" panose="05050102010706020507" pitchFamily="18" charset="2"/>
              </a:rPr>
              <a:t>                          </a:t>
            </a:r>
            <a:r>
              <a:rPr lang="en-CH" dirty="0" smtClean="0">
                <a:sym typeface="Symbol" panose="05050102010706020507" pitchFamily="18" charset="2"/>
              </a:rPr>
              <a:t></a:t>
            </a:r>
            <a:r>
              <a:rPr lang="en-US" dirty="0" smtClean="0">
                <a:sym typeface="Symbol" panose="05050102010706020507" pitchFamily="18" charset="2"/>
              </a:rPr>
              <a:t>   </a:t>
            </a:r>
            <a:r>
              <a:rPr lang="en-CH" dirty="0" smtClean="0">
                <a:sym typeface="Symbol" panose="05050102010706020507" pitchFamily="18" charset="2"/>
              </a:rPr>
              <a:t></a:t>
            </a:r>
            <a:r>
              <a:rPr lang="en-US" baseline="-25000" dirty="0" smtClean="0">
                <a:sym typeface="Symbol" panose="05050102010706020507" pitchFamily="18" charset="2"/>
              </a:rPr>
              <a:t>e</a:t>
            </a:r>
            <a:r>
              <a:rPr lang="en-US" dirty="0" smtClean="0">
                <a:sym typeface="Symbol" panose="05050102010706020507" pitchFamily="18" charset="2"/>
              </a:rPr>
              <a:t> </a:t>
            </a:r>
            <a:r>
              <a:rPr lang="en-CH" dirty="0" smtClean="0">
                <a:sym typeface="Symbol" panose="05050102010706020507" pitchFamily="18" charset="2"/>
              </a:rPr>
              <a:t></a:t>
            </a:r>
            <a:r>
              <a:rPr lang="en-US" baseline="-25000" dirty="0" smtClean="0">
                <a:sym typeface="Symbol" panose="05050102010706020507" pitchFamily="18" charset="2"/>
              </a:rPr>
              <a:t>f</a:t>
            </a:r>
            <a:r>
              <a:rPr lang="en-US" dirty="0" smtClean="0">
                <a:sym typeface="Symbol" panose="05050102010706020507" pitchFamily="18" charset="2"/>
              </a:rPr>
              <a:t>   ((</a:t>
            </a:r>
            <a:r>
              <a:rPr lang="en-US" dirty="0">
                <a:sym typeface="Symbol" panose="05050102010706020507" pitchFamily="18" charset="2"/>
              </a:rPr>
              <a:t>1+cos</a:t>
            </a:r>
            <a:r>
              <a:rPr lang="en-US" baseline="30000" dirty="0">
                <a:sym typeface="Symbol" panose="05050102010706020507" pitchFamily="18" charset="2"/>
              </a:rPr>
              <a:t>2</a:t>
            </a:r>
            <a:r>
              <a:rPr lang="en-CH" dirty="0">
                <a:sym typeface="Symbol" panose="05050102010706020507" pitchFamily="18" charset="2"/>
              </a:rPr>
              <a:t></a:t>
            </a:r>
            <a:r>
              <a:rPr lang="en-US" dirty="0">
                <a:sym typeface="Symbol" panose="05050102010706020507" pitchFamily="18" charset="2"/>
              </a:rPr>
              <a:t>) + 2</a:t>
            </a:r>
            <a:r>
              <a:rPr lang="fr-FR" dirty="0"/>
              <a:t> cos</a:t>
            </a:r>
            <a:r>
              <a:rPr lang="en-CH" dirty="0">
                <a:sym typeface="Symbol" panose="05050102010706020507" pitchFamily="18" charset="2"/>
              </a:rPr>
              <a:t></a:t>
            </a:r>
            <a:r>
              <a:rPr lang="en-US" dirty="0">
                <a:sym typeface="Symbol" panose="05050102010706020507" pitchFamily="18" charset="2"/>
              </a:rPr>
              <a:t> </a:t>
            </a:r>
            <a:r>
              <a:rPr lang="en-US" dirty="0" smtClean="0">
                <a:sym typeface="Symbol" panose="05050102010706020507" pitchFamily="18" charset="2"/>
              </a:rPr>
              <a:t> </a:t>
            </a:r>
            <a:r>
              <a:rPr lang="en-US" dirty="0" smtClean="0">
                <a:latin typeface="Lucida Calligraphy" panose="03010101010101010101" pitchFamily="66" charset="0"/>
                <a:sym typeface="Symbol" panose="05050102010706020507" pitchFamily="18" charset="2"/>
              </a:rPr>
              <a:t>A</a:t>
            </a:r>
            <a:r>
              <a:rPr lang="en-US" baseline="-25000" dirty="0" smtClean="0">
                <a:sym typeface="Symbol" panose="05050102010706020507" pitchFamily="18" charset="2"/>
              </a:rPr>
              <a:t>e</a:t>
            </a:r>
            <a:r>
              <a:rPr lang="en-US" dirty="0" smtClean="0">
                <a:sym typeface="Symbol" panose="05050102010706020507" pitchFamily="18" charset="2"/>
              </a:rPr>
              <a:t> </a:t>
            </a:r>
            <a:r>
              <a:rPr lang="en-US" dirty="0" err="1" smtClean="0">
                <a:latin typeface="Lucida Calligraphy" panose="03010101010101010101" pitchFamily="66" charset="0"/>
                <a:sym typeface="Symbol" panose="05050102010706020507" pitchFamily="18" charset="2"/>
              </a:rPr>
              <a:t>A</a:t>
            </a:r>
            <a:r>
              <a:rPr lang="en-US" baseline="-25000" dirty="0" err="1" smtClean="0">
                <a:sym typeface="Symbol" panose="05050102010706020507" pitchFamily="18" charset="2"/>
              </a:rPr>
              <a:t>f</a:t>
            </a:r>
            <a:r>
              <a:rPr lang="en-US" dirty="0" smtClean="0">
                <a:sym typeface="Symbol" panose="05050102010706020507" pitchFamily="18" charset="2"/>
              </a:rPr>
              <a:t> )                                                             </a:t>
            </a:r>
          </a:p>
          <a:p>
            <a:endParaRPr lang="en-US" dirty="0">
              <a:sym typeface="Symbol" panose="05050102010706020507" pitchFamily="18" charset="2"/>
            </a:endParaRPr>
          </a:p>
          <a:p>
            <a:r>
              <a:rPr lang="en-US" dirty="0" smtClean="0">
                <a:sym typeface="Symbol" panose="05050102010706020507" pitchFamily="18" charset="2"/>
              </a:rPr>
              <a:t>from which it is easy to extract the charge asymmetry (integrated or as function of cos</a:t>
            </a:r>
            <a:r>
              <a:rPr lang="en-CH" dirty="0" smtClean="0">
                <a:sym typeface="Symbol" panose="05050102010706020507" pitchFamily="18" charset="2"/>
              </a:rPr>
              <a:t></a:t>
            </a:r>
            <a:r>
              <a:rPr lang="en-US" dirty="0" smtClean="0">
                <a:sym typeface="Symbol" panose="05050102010706020507" pitchFamily="18" charset="2"/>
              </a:rPr>
              <a:t>) the average polarization of f</a:t>
            </a:r>
          </a:p>
          <a:p>
            <a:r>
              <a:rPr lang="en-US" dirty="0" smtClean="0">
                <a:sym typeface="Symbol" panose="05050102010706020507" pitchFamily="18" charset="2"/>
              </a:rPr>
              <a:t>or the polarization as function of cos</a:t>
            </a:r>
            <a:r>
              <a:rPr lang="en-CH" dirty="0">
                <a:sym typeface="Symbol" panose="05050102010706020507" pitchFamily="18" charset="2"/>
              </a:rPr>
              <a:t> </a:t>
            </a:r>
            <a:r>
              <a:rPr lang="en-CH" dirty="0" smtClean="0">
                <a:sym typeface="Symbol" panose="05050102010706020507" pitchFamily="18" charset="2"/>
              </a:rPr>
              <a:t></a:t>
            </a:r>
            <a:r>
              <a:rPr lang="en-US" dirty="0" smtClean="0">
                <a:sym typeface="Symbol" panose="05050102010706020507" pitchFamily="18" charset="2"/>
              </a:rPr>
              <a:t>.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021588" y="5486908"/>
            <a:ext cx="9317228" cy="92333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fr-FR" dirty="0" err="1" smtClean="0"/>
              <a:t>Ac</a:t>
            </a:r>
            <a:r>
              <a:rPr lang="fr-FR" baseline="30000" dirty="0" err="1" smtClean="0"/>
              <a:t>f</a:t>
            </a:r>
            <a:r>
              <a:rPr lang="fr-FR" baseline="30000" dirty="0" smtClean="0"/>
              <a:t> </a:t>
            </a:r>
            <a:r>
              <a:rPr lang="fr-FR" dirty="0" smtClean="0"/>
              <a:t>(cos</a:t>
            </a:r>
            <a:r>
              <a:rPr lang="en-CH" dirty="0" smtClean="0">
                <a:sym typeface="Symbol" panose="05050102010706020507" pitchFamily="18" charset="2"/>
              </a:rPr>
              <a:t></a:t>
            </a:r>
            <a:r>
              <a:rPr lang="en-US" dirty="0" smtClean="0">
                <a:sym typeface="Symbol" panose="05050102010706020507" pitchFamily="18" charset="2"/>
              </a:rPr>
              <a:t>) = (</a:t>
            </a:r>
            <a:r>
              <a:rPr lang="en-US" dirty="0" err="1" smtClean="0">
                <a:sym typeface="Symbol" panose="05050102010706020507" pitchFamily="18" charset="2"/>
              </a:rPr>
              <a:t>N</a:t>
            </a:r>
            <a:r>
              <a:rPr lang="en-US" baseline="-25000" dirty="0" err="1" smtClean="0">
                <a:sym typeface="Symbol" panose="05050102010706020507" pitchFamily="18" charset="2"/>
              </a:rPr>
              <a:t>f</a:t>
            </a:r>
            <a:r>
              <a:rPr lang="en-US" dirty="0" smtClean="0">
                <a:sym typeface="Symbol" panose="05050102010706020507" pitchFamily="18" charset="2"/>
              </a:rPr>
              <a:t>  - N</a:t>
            </a:r>
            <a:r>
              <a:rPr lang="en-CH" baseline="-25000" dirty="0" smtClean="0">
                <a:sym typeface="Symbol" panose="05050102010706020507" pitchFamily="18" charset="2"/>
              </a:rPr>
              <a:t></a:t>
            </a:r>
            <a:r>
              <a:rPr lang="en-US" baseline="-25000" dirty="0" smtClean="0">
                <a:sym typeface="Symbol" panose="05050102010706020507" pitchFamily="18" charset="2"/>
              </a:rPr>
              <a:t>f</a:t>
            </a:r>
            <a:r>
              <a:rPr lang="en-US" dirty="0" smtClean="0">
                <a:sym typeface="Symbol" panose="05050102010706020507" pitchFamily="18" charset="2"/>
              </a:rPr>
              <a:t> )/(</a:t>
            </a:r>
            <a:r>
              <a:rPr lang="en-US" dirty="0" err="1" smtClean="0">
                <a:sym typeface="Symbol" panose="05050102010706020507" pitchFamily="18" charset="2"/>
              </a:rPr>
              <a:t>N</a:t>
            </a:r>
            <a:r>
              <a:rPr lang="en-US" baseline="-25000" dirty="0" err="1" smtClean="0">
                <a:sym typeface="Symbol" panose="05050102010706020507" pitchFamily="18" charset="2"/>
              </a:rPr>
              <a:t>f</a:t>
            </a:r>
            <a:r>
              <a:rPr lang="en-US" dirty="0" smtClean="0">
                <a:sym typeface="Symbol" panose="05050102010706020507" pitchFamily="18" charset="2"/>
              </a:rPr>
              <a:t>  + N</a:t>
            </a:r>
            <a:r>
              <a:rPr lang="en-CH" baseline="-25000" dirty="0" smtClean="0">
                <a:sym typeface="Symbol" panose="05050102010706020507" pitchFamily="18" charset="2"/>
              </a:rPr>
              <a:t></a:t>
            </a:r>
            <a:r>
              <a:rPr lang="en-US" baseline="-25000" dirty="0" smtClean="0">
                <a:sym typeface="Symbol" panose="05050102010706020507" pitchFamily="18" charset="2"/>
              </a:rPr>
              <a:t>f</a:t>
            </a:r>
            <a:r>
              <a:rPr lang="en-US" dirty="0" smtClean="0">
                <a:sym typeface="Symbol" panose="05050102010706020507" pitchFamily="18" charset="2"/>
              </a:rPr>
              <a:t> )(cos</a:t>
            </a:r>
            <a:r>
              <a:rPr lang="en-CH" dirty="0" smtClean="0">
                <a:sym typeface="Symbol" panose="05050102010706020507" pitchFamily="18" charset="2"/>
              </a:rPr>
              <a:t> </a:t>
            </a:r>
            <a:r>
              <a:rPr lang="en-US" dirty="0" smtClean="0">
                <a:sym typeface="Symbol" panose="05050102010706020507" pitchFamily="18" charset="2"/>
              </a:rPr>
              <a:t>) =  -[2</a:t>
            </a:r>
            <a:r>
              <a:rPr lang="fr-FR" dirty="0" smtClean="0"/>
              <a:t> cos</a:t>
            </a:r>
            <a:r>
              <a:rPr lang="en-CH" dirty="0" smtClean="0">
                <a:sym typeface="Symbol" panose="05050102010706020507" pitchFamily="18" charset="2"/>
              </a:rPr>
              <a:t></a:t>
            </a:r>
            <a:r>
              <a:rPr lang="en-US" dirty="0" smtClean="0">
                <a:sym typeface="Symbol" panose="05050102010706020507" pitchFamily="18" charset="2"/>
              </a:rPr>
              <a:t> /(1+ </a:t>
            </a:r>
            <a:r>
              <a:rPr lang="fr-FR" dirty="0" smtClean="0"/>
              <a:t>cos</a:t>
            </a:r>
            <a:r>
              <a:rPr lang="fr-FR" baseline="30000" dirty="0" smtClean="0"/>
              <a:t>2</a:t>
            </a:r>
            <a:r>
              <a:rPr lang="en-CH" dirty="0" smtClean="0">
                <a:sym typeface="Symbol" panose="05050102010706020507" pitchFamily="18" charset="2"/>
              </a:rPr>
              <a:t></a:t>
            </a:r>
            <a:r>
              <a:rPr lang="en-US" dirty="0" smtClean="0">
                <a:sym typeface="Symbol" panose="05050102010706020507" pitchFamily="18" charset="2"/>
              </a:rPr>
              <a:t>)] </a:t>
            </a:r>
            <a:r>
              <a:rPr lang="fr-FR" b="1" i="1" dirty="0" err="1" smtClean="0">
                <a:latin typeface="Brush Script MT" panose="03060802040406070304" pitchFamily="66" charset="0"/>
              </a:rPr>
              <a:t>A</a:t>
            </a:r>
            <a:r>
              <a:rPr lang="fr-FR" b="1" i="1" baseline="-25000" dirty="0" err="1" smtClean="0">
                <a:latin typeface="Brush Script MT" panose="03060802040406070304" pitchFamily="66" charset="0"/>
              </a:rPr>
              <a:t>f</a:t>
            </a:r>
            <a:r>
              <a:rPr lang="en-US" baseline="-25000" dirty="0" smtClean="0">
                <a:latin typeface="Brush Script MT" panose="03060802040406070304" pitchFamily="66" charset="0"/>
                <a:sym typeface="Symbol" panose="05050102010706020507" pitchFamily="18" charset="2"/>
              </a:rPr>
              <a:t> </a:t>
            </a:r>
            <a:r>
              <a:rPr lang="en-US" dirty="0" smtClean="0">
                <a:latin typeface="Brush Script MT" panose="03060802040406070304" pitchFamily="66" charset="0"/>
                <a:sym typeface="Symbol" panose="05050102010706020507" pitchFamily="18" charset="2"/>
              </a:rPr>
              <a:t> </a:t>
            </a:r>
            <a:r>
              <a:rPr lang="en-US" dirty="0" smtClean="0">
                <a:latin typeface="Brush Script MT" panose="03060802040406070304" pitchFamily="66" charset="0"/>
                <a:sym typeface="Symbol" panose="05050102010706020507" pitchFamily="18" charset="2"/>
              </a:rPr>
              <a:t>A</a:t>
            </a:r>
            <a:r>
              <a:rPr lang="en-US" baseline="-25000" dirty="0" smtClean="0">
                <a:latin typeface="Brush Script MT" panose="03060802040406070304" pitchFamily="66" charset="0"/>
                <a:sym typeface="Symbol" panose="05050102010706020507" pitchFamily="18" charset="2"/>
              </a:rPr>
              <a:t>e</a:t>
            </a:r>
            <a:endParaRPr lang="en-US" dirty="0">
              <a:latin typeface="Lucida Calligraphy" panose="03010101010101010101" pitchFamily="66" charset="0"/>
              <a:sym typeface="Symbol" panose="05050102010706020507" pitchFamily="18" charset="2"/>
            </a:endParaRPr>
          </a:p>
          <a:p>
            <a:r>
              <a:rPr lang="en-US" dirty="0">
                <a:latin typeface="Lucida Calligraphy" panose="03010101010101010101" pitchFamily="66" charset="0"/>
                <a:sym typeface="Symbol" panose="05050102010706020507" pitchFamily="18" charset="2"/>
              </a:rPr>
              <a:t> &lt;Pf&gt; </a:t>
            </a:r>
            <a:r>
              <a:rPr lang="en-US" dirty="0">
                <a:sym typeface="Symbol" panose="05050102010706020507" pitchFamily="18" charset="2"/>
              </a:rPr>
              <a:t>= -</a:t>
            </a:r>
            <a:r>
              <a:rPr lang="en-US" dirty="0">
                <a:latin typeface="Lucida Calligraphy" panose="03010101010101010101" pitchFamily="66" charset="0"/>
                <a:sym typeface="Symbol" panose="05050102010706020507" pitchFamily="18" charset="2"/>
              </a:rPr>
              <a:t> </a:t>
            </a:r>
            <a:r>
              <a:rPr lang="en-US" dirty="0" err="1">
                <a:latin typeface="Lucida Calligraphy" panose="03010101010101010101" pitchFamily="66" charset="0"/>
                <a:sym typeface="Symbol" panose="05050102010706020507" pitchFamily="18" charset="2"/>
              </a:rPr>
              <a:t>A</a:t>
            </a:r>
            <a:r>
              <a:rPr lang="en-US" baseline="-25000" dirty="0" err="1">
                <a:latin typeface="Lucida Calligraphy" panose="03010101010101010101" pitchFamily="66" charset="0"/>
                <a:sym typeface="Symbol" panose="05050102010706020507" pitchFamily="18" charset="2"/>
              </a:rPr>
              <a:t>f</a:t>
            </a:r>
            <a:r>
              <a:rPr lang="en-US" dirty="0">
                <a:sym typeface="Symbol" panose="05050102010706020507" pitchFamily="18" charset="2"/>
              </a:rPr>
              <a:t> </a:t>
            </a:r>
            <a:endParaRPr lang="en-US" dirty="0" smtClean="0">
              <a:sym typeface="Symbol" panose="05050102010706020507" pitchFamily="18" charset="2"/>
            </a:endParaRPr>
          </a:p>
          <a:p>
            <a:endParaRPr lang="fr-FR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15/03/2021</a:t>
            </a:r>
            <a:endParaRPr lang="fr-FR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Helicity and lepton number in HNL @Z</a:t>
            </a:r>
            <a:endParaRPr lang="fr-FR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8DC709-413F-4C12-A8B0-7373BEC9B86D}" type="slidenum">
              <a:rPr lang="fr-FR" smtClean="0"/>
              <a:t>11</a:t>
            </a:fld>
            <a:endParaRPr lang="fr-FR"/>
          </a:p>
        </p:txBody>
      </p:sp>
      <p:grpSp>
        <p:nvGrpSpPr>
          <p:cNvPr id="13" name="Group 12"/>
          <p:cNvGrpSpPr/>
          <p:nvPr/>
        </p:nvGrpSpPr>
        <p:grpSpPr>
          <a:xfrm>
            <a:off x="7827264" y="-85344"/>
            <a:ext cx="4571999" cy="4364735"/>
            <a:chOff x="6854299" y="149533"/>
            <a:chExt cx="5750804" cy="6724342"/>
          </a:xfrm>
        </p:grpSpPr>
        <p:cxnSp>
          <p:nvCxnSpPr>
            <p:cNvPr id="14" name="Straight Arrow Connector 13"/>
            <p:cNvCxnSpPr/>
            <p:nvPr/>
          </p:nvCxnSpPr>
          <p:spPr>
            <a:xfrm>
              <a:off x="7605252" y="1253613"/>
              <a:ext cx="1160206" cy="9832"/>
            </a:xfrm>
            <a:prstGeom prst="straightConnector1">
              <a:avLst/>
            </a:prstGeom>
            <a:ln w="44450">
              <a:solidFill>
                <a:srgbClr val="FF0000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Arrow Connector 14"/>
            <p:cNvCxnSpPr/>
            <p:nvPr/>
          </p:nvCxnSpPr>
          <p:spPr>
            <a:xfrm flipH="1">
              <a:off x="8938752" y="1266313"/>
              <a:ext cx="1160206" cy="9832"/>
            </a:xfrm>
            <a:prstGeom prst="straightConnector1">
              <a:avLst/>
            </a:prstGeom>
            <a:ln w="44450">
              <a:solidFill>
                <a:schemeClr val="accent1">
                  <a:lumMod val="75000"/>
                </a:schemeClr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6" name="Picture 15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854299" y="2349500"/>
              <a:ext cx="4463421" cy="832233"/>
            </a:xfrm>
            <a:prstGeom prst="rect">
              <a:avLst/>
            </a:prstGeom>
          </p:spPr>
        </p:pic>
        <p:sp>
          <p:nvSpPr>
            <p:cNvPr id="17" name="TextBox 16"/>
            <p:cNvSpPr txBox="1"/>
            <p:nvPr/>
          </p:nvSpPr>
          <p:spPr>
            <a:xfrm>
              <a:off x="7988300" y="774700"/>
              <a:ext cx="7874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1" dirty="0" smtClean="0">
                  <a:solidFill>
                    <a:srgbClr val="FF0000"/>
                  </a:solidFill>
                </a:rPr>
                <a:t>e-</a:t>
              </a:r>
              <a:endParaRPr lang="fr-FR" b="1" dirty="0">
                <a:solidFill>
                  <a:srgbClr val="FF0000"/>
                </a:solidFill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9499600" y="1257300"/>
              <a:ext cx="7874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1" dirty="0" smtClean="0">
                  <a:solidFill>
                    <a:srgbClr val="0070C0"/>
                  </a:solidFill>
                </a:rPr>
                <a:t>e+</a:t>
              </a:r>
              <a:endParaRPr lang="fr-FR" b="1" dirty="0">
                <a:solidFill>
                  <a:srgbClr val="0070C0"/>
                </a:solidFill>
              </a:endParaRPr>
            </a:p>
          </p:txBody>
        </p:sp>
        <p:pic>
          <p:nvPicPr>
            <p:cNvPr id="19" name="Picture 18"/>
            <p:cNvPicPr>
              <a:picLocks noChangeAspect="1"/>
            </p:cNvPicPr>
            <p:nvPr/>
          </p:nvPicPr>
          <p:blipFill rotWithShape="1">
            <a:blip r:embed="rId5"/>
            <a:srcRect l="9142" r="5524" b="4567"/>
            <a:stretch/>
          </p:blipFill>
          <p:spPr>
            <a:xfrm>
              <a:off x="7162800" y="3002722"/>
              <a:ext cx="3365500" cy="1563300"/>
            </a:xfrm>
            <a:prstGeom prst="rect">
              <a:avLst/>
            </a:prstGeom>
          </p:spPr>
        </p:pic>
        <p:sp>
          <p:nvSpPr>
            <p:cNvPr id="20" name="TextBox 19"/>
            <p:cNvSpPr txBox="1"/>
            <p:nvPr/>
          </p:nvSpPr>
          <p:spPr>
            <a:xfrm>
              <a:off x="10616245" y="2044699"/>
              <a:ext cx="1988858" cy="7112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2400" b="1" dirty="0" smtClean="0"/>
                <a:t>neutrinos</a:t>
              </a:r>
              <a:endParaRPr lang="fr-FR" sz="2400" b="1" dirty="0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11099800" y="2501900"/>
              <a:ext cx="522900" cy="120032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H" sz="3600" dirty="0" smtClean="0"/>
                <a:t>½</a:t>
              </a:r>
              <a:endParaRPr lang="fr-FR" sz="3600" dirty="0" smtClean="0"/>
            </a:p>
            <a:p>
              <a:r>
                <a:rPr lang="fr-FR" sz="3600" dirty="0"/>
                <a:t> </a:t>
              </a:r>
              <a:r>
                <a:rPr lang="fr-FR" sz="3600" dirty="0" smtClean="0"/>
                <a:t>0</a:t>
              </a:r>
              <a:endParaRPr lang="fr-FR" sz="3600" dirty="0"/>
            </a:p>
          </p:txBody>
        </p:sp>
        <p:pic>
          <p:nvPicPr>
            <p:cNvPr id="22" name="Picture 21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7046900" y="4595000"/>
              <a:ext cx="3483000" cy="970000"/>
            </a:xfrm>
            <a:prstGeom prst="rect">
              <a:avLst/>
            </a:prstGeom>
          </p:spPr>
        </p:pic>
        <p:sp>
          <p:nvSpPr>
            <p:cNvPr id="23" name="TextBox 22"/>
            <p:cNvSpPr txBox="1"/>
            <p:nvPr/>
          </p:nvSpPr>
          <p:spPr>
            <a:xfrm>
              <a:off x="11303000" y="4660900"/>
              <a:ext cx="418704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3600" dirty="0" smtClean="0"/>
                <a:t>1</a:t>
              </a:r>
              <a:endParaRPr lang="fr-FR" dirty="0"/>
            </a:p>
          </p:txBody>
        </p:sp>
        <p:cxnSp>
          <p:nvCxnSpPr>
            <p:cNvPr id="24" name="Straight Arrow Connector 23"/>
            <p:cNvCxnSpPr/>
            <p:nvPr/>
          </p:nvCxnSpPr>
          <p:spPr>
            <a:xfrm rot="18480000">
              <a:off x="8684752" y="740645"/>
              <a:ext cx="1183148" cy="923"/>
            </a:xfrm>
            <a:prstGeom prst="straightConnector1">
              <a:avLst/>
            </a:prstGeom>
            <a:ln w="44450">
              <a:solidFill>
                <a:srgbClr val="FF0000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Arrow Connector 24"/>
            <p:cNvCxnSpPr/>
            <p:nvPr/>
          </p:nvCxnSpPr>
          <p:spPr>
            <a:xfrm rot="7680000">
              <a:off x="7846552" y="1820145"/>
              <a:ext cx="1183148" cy="923"/>
            </a:xfrm>
            <a:prstGeom prst="straightConnector1">
              <a:avLst/>
            </a:prstGeom>
            <a:ln w="44450">
              <a:solidFill>
                <a:schemeClr val="accent1">
                  <a:lumMod val="75000"/>
                </a:schemeClr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TextBox 25"/>
            <p:cNvSpPr txBox="1"/>
            <p:nvPr/>
          </p:nvSpPr>
          <p:spPr>
            <a:xfrm>
              <a:off x="8966200" y="342900"/>
              <a:ext cx="282450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2800" b="1" dirty="0" smtClean="0">
                  <a:solidFill>
                    <a:srgbClr val="FF0000"/>
                  </a:solidFill>
                  <a:latin typeface="Brush Script MT" panose="03060802040406070304" pitchFamily="66" charset="0"/>
                </a:rPr>
                <a:t>f</a:t>
              </a:r>
              <a:endParaRPr lang="fr-FR" b="1" dirty="0">
                <a:solidFill>
                  <a:srgbClr val="FF0000"/>
                </a:solidFill>
                <a:latin typeface="Brush Script MT" panose="03060802040406070304" pitchFamily="66" charset="0"/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8382000" y="1600200"/>
              <a:ext cx="461986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H" sz="2800" b="1" dirty="0" smtClean="0">
                  <a:solidFill>
                    <a:srgbClr val="0070C0"/>
                  </a:solidFill>
                  <a:latin typeface="Brush Script MT" panose="03060802040406070304" pitchFamily="66" charset="0"/>
                  <a:sym typeface="Symbol" panose="05050102010706020507" pitchFamily="18" charset="2"/>
                </a:rPr>
                <a:t></a:t>
              </a:r>
              <a:r>
                <a:rPr lang="fr-FR" sz="2800" b="1" dirty="0" smtClean="0">
                  <a:solidFill>
                    <a:srgbClr val="0070C0"/>
                  </a:solidFill>
                  <a:latin typeface="Brush Script MT" panose="03060802040406070304" pitchFamily="66" charset="0"/>
                </a:rPr>
                <a:t>f</a:t>
              </a:r>
              <a:endParaRPr lang="fr-FR" b="1" dirty="0">
                <a:solidFill>
                  <a:srgbClr val="0070C0"/>
                </a:solidFill>
                <a:latin typeface="Brush Script MT" panose="03060802040406070304" pitchFamily="66" charset="0"/>
              </a:endParaRPr>
            </a:p>
          </p:txBody>
        </p:sp>
        <p:sp>
          <p:nvSpPr>
            <p:cNvPr id="28" name="Arc 27"/>
            <p:cNvSpPr/>
            <p:nvPr/>
          </p:nvSpPr>
          <p:spPr>
            <a:xfrm rot="851195">
              <a:off x="8763000" y="673100"/>
              <a:ext cx="914400" cy="914400"/>
            </a:xfrm>
            <a:prstGeom prst="arc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9563100" y="685800"/>
              <a:ext cx="30489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H" dirty="0" smtClean="0">
                  <a:sym typeface="Symbol" panose="05050102010706020507" pitchFamily="18" charset="2"/>
                </a:rPr>
                <a:t></a:t>
              </a:r>
              <a:endParaRPr lang="fr-FR" dirty="0"/>
            </a:p>
          </p:txBody>
        </p:sp>
        <p:sp>
          <p:nvSpPr>
            <p:cNvPr id="30" name="Slide Number Placeholder 6"/>
            <p:cNvSpPr txBox="1">
              <a:spLocks/>
            </p:cNvSpPr>
            <p:nvPr/>
          </p:nvSpPr>
          <p:spPr>
            <a:xfrm>
              <a:off x="8763000" y="6508750"/>
              <a:ext cx="2743200" cy="365125"/>
            </a:xfrm>
            <a:prstGeom prst="rect">
              <a:avLst/>
            </a:prstGeom>
          </p:spPr>
          <p:txBody>
            <a:bodyPr vert="horz" lIns="91440" tIns="45720" rIns="91440" bIns="45720" rtlCol="0" anchor="ctr"/>
            <a:lstStyle>
              <a:defPPr>
                <a:defRPr lang="en-US"/>
              </a:defPPr>
              <a:lvl1pPr marL="0" algn="r" defTabSz="914400" rtl="0" eaLnBrk="1" latinLnBrk="0" hangingPunct="1">
                <a:defRPr sz="1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fld id="{DD8DC709-413F-4C12-A8B0-7373BEC9B86D}" type="slidenum">
                <a:rPr lang="fr-FR" smtClean="0"/>
                <a:pPr/>
                <a:t>9</a:t>
              </a:fld>
              <a:endParaRPr lang="fr-FR"/>
            </a:p>
          </p:txBody>
        </p:sp>
      </p:grpSp>
      <p:sp>
        <p:nvSpPr>
          <p:cNvPr id="9" name="TextBox 8"/>
          <p:cNvSpPr txBox="1"/>
          <p:nvPr/>
        </p:nvSpPr>
        <p:spPr>
          <a:xfrm>
            <a:off x="451104" y="6352032"/>
            <a:ext cx="10533888" cy="36933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Lucida Calligraphy" panose="03010101010101010101" pitchFamily="66" charset="0"/>
                <a:sym typeface="Symbol" panose="05050102010706020507" pitchFamily="18" charset="2"/>
              </a:rPr>
              <a:t>P</a:t>
            </a:r>
            <a:r>
              <a:rPr lang="en-US" baseline="-25000" dirty="0" smtClean="0">
                <a:sym typeface="Symbol" panose="05050102010706020507" pitchFamily="18" charset="2"/>
              </a:rPr>
              <a:t>f</a:t>
            </a:r>
            <a:r>
              <a:rPr lang="en-US" dirty="0" smtClean="0">
                <a:sym typeface="Symbol" panose="05050102010706020507" pitchFamily="18" charset="2"/>
              </a:rPr>
              <a:t> (cos</a:t>
            </a:r>
            <a:r>
              <a:rPr lang="en-CH" dirty="0" smtClean="0">
                <a:sym typeface="Symbol" panose="05050102010706020507" pitchFamily="18" charset="2"/>
              </a:rPr>
              <a:t></a:t>
            </a:r>
            <a:r>
              <a:rPr lang="en-US" dirty="0" smtClean="0">
                <a:sym typeface="Symbol" panose="05050102010706020507" pitchFamily="18" charset="2"/>
              </a:rPr>
              <a:t>) = - (</a:t>
            </a:r>
            <a:r>
              <a:rPr lang="en-US" dirty="0" err="1" smtClean="0">
                <a:latin typeface="Lucida Calligraphy" panose="03010101010101010101" pitchFamily="66" charset="0"/>
                <a:sym typeface="Symbol" panose="05050102010706020507" pitchFamily="18" charset="2"/>
              </a:rPr>
              <a:t>A</a:t>
            </a:r>
            <a:r>
              <a:rPr lang="en-US" baseline="-25000" dirty="0" err="1" smtClean="0">
                <a:latin typeface="Lucida Calligraphy" panose="03010101010101010101" pitchFamily="66" charset="0"/>
                <a:sym typeface="Symbol" panose="05050102010706020507" pitchFamily="18" charset="2"/>
              </a:rPr>
              <a:t>f</a:t>
            </a:r>
            <a:r>
              <a:rPr lang="en-US" baseline="-25000" dirty="0" smtClean="0">
                <a:latin typeface="Lucida Calligraphy" panose="03010101010101010101" pitchFamily="66" charset="0"/>
                <a:sym typeface="Symbol" panose="05050102010706020507" pitchFamily="18" charset="2"/>
              </a:rPr>
              <a:t> </a:t>
            </a:r>
            <a:r>
              <a:rPr lang="en-US" dirty="0" smtClean="0">
                <a:latin typeface="Lucida Calligraphy" panose="03010101010101010101" pitchFamily="66" charset="0"/>
                <a:sym typeface="Symbol" panose="05050102010706020507" pitchFamily="18" charset="2"/>
              </a:rPr>
              <a:t>- </a:t>
            </a:r>
            <a:r>
              <a:rPr lang="en-US" dirty="0" smtClean="0">
                <a:sym typeface="Symbol" panose="05050102010706020507" pitchFamily="18" charset="2"/>
              </a:rPr>
              <a:t>[2</a:t>
            </a:r>
            <a:r>
              <a:rPr lang="fr-FR" dirty="0" smtClean="0"/>
              <a:t> cos</a:t>
            </a:r>
            <a:r>
              <a:rPr lang="en-CH" dirty="0" smtClean="0">
                <a:sym typeface="Symbol" panose="05050102010706020507" pitchFamily="18" charset="2"/>
              </a:rPr>
              <a:t></a:t>
            </a:r>
            <a:r>
              <a:rPr lang="en-US" dirty="0" smtClean="0">
                <a:sym typeface="Symbol" panose="05050102010706020507" pitchFamily="18" charset="2"/>
              </a:rPr>
              <a:t> /(1+ </a:t>
            </a:r>
            <a:r>
              <a:rPr lang="fr-FR" dirty="0" smtClean="0"/>
              <a:t>cos</a:t>
            </a:r>
            <a:r>
              <a:rPr lang="fr-FR" baseline="30000" dirty="0" smtClean="0"/>
              <a:t>2</a:t>
            </a:r>
            <a:r>
              <a:rPr lang="en-CH" dirty="0" smtClean="0">
                <a:sym typeface="Symbol" panose="05050102010706020507" pitchFamily="18" charset="2"/>
              </a:rPr>
              <a:t></a:t>
            </a:r>
            <a:r>
              <a:rPr lang="en-US" dirty="0" smtClean="0">
                <a:sym typeface="Symbol" panose="05050102010706020507" pitchFamily="18" charset="2"/>
              </a:rPr>
              <a:t>)]</a:t>
            </a:r>
            <a:r>
              <a:rPr lang="en-US" dirty="0" smtClean="0">
                <a:latin typeface="Lucida Calligraphy" panose="03010101010101010101" pitchFamily="66" charset="0"/>
                <a:sym typeface="Symbol" panose="05050102010706020507" pitchFamily="18" charset="2"/>
              </a:rPr>
              <a:t>A</a:t>
            </a:r>
            <a:r>
              <a:rPr lang="en-US" baseline="-25000" dirty="0" smtClean="0">
                <a:latin typeface="Lucida Calligraphy" panose="03010101010101010101" pitchFamily="66" charset="0"/>
                <a:sym typeface="Symbol" panose="05050102010706020507" pitchFamily="18" charset="2"/>
              </a:rPr>
              <a:t>e</a:t>
            </a:r>
            <a:r>
              <a:rPr lang="en-US" dirty="0" smtClean="0">
                <a:sym typeface="Symbol" panose="05050102010706020507" pitchFamily="18" charset="2"/>
              </a:rPr>
              <a:t>) / ( 1+[2</a:t>
            </a:r>
            <a:r>
              <a:rPr lang="fr-FR" dirty="0" smtClean="0"/>
              <a:t> cos</a:t>
            </a:r>
            <a:r>
              <a:rPr lang="en-CH" dirty="0" smtClean="0">
                <a:sym typeface="Symbol" panose="05050102010706020507" pitchFamily="18" charset="2"/>
              </a:rPr>
              <a:t></a:t>
            </a:r>
            <a:r>
              <a:rPr lang="en-US" dirty="0" smtClean="0">
                <a:sym typeface="Symbol" panose="05050102010706020507" pitchFamily="18" charset="2"/>
              </a:rPr>
              <a:t> /(1+ </a:t>
            </a:r>
            <a:r>
              <a:rPr lang="fr-FR" dirty="0" smtClean="0"/>
              <a:t>cos</a:t>
            </a:r>
            <a:r>
              <a:rPr lang="fr-FR" baseline="30000" dirty="0" smtClean="0"/>
              <a:t>2</a:t>
            </a:r>
            <a:r>
              <a:rPr lang="en-CH" dirty="0" smtClean="0">
                <a:sym typeface="Symbol" panose="05050102010706020507" pitchFamily="18" charset="2"/>
              </a:rPr>
              <a:t></a:t>
            </a:r>
            <a:r>
              <a:rPr lang="en-US" dirty="0" smtClean="0">
                <a:sym typeface="Symbol" panose="05050102010706020507" pitchFamily="18" charset="2"/>
              </a:rPr>
              <a:t>)] </a:t>
            </a:r>
            <a:r>
              <a:rPr lang="fr-FR" dirty="0" err="1" smtClean="0">
                <a:latin typeface="Lucida Calligraphy" panose="03010101010101010101" pitchFamily="66" charset="0"/>
              </a:rPr>
              <a:t>A</a:t>
            </a:r>
            <a:r>
              <a:rPr lang="fr-FR" baseline="-25000" dirty="0" err="1" smtClean="0">
                <a:latin typeface="Lucida Calligraphy" panose="03010101010101010101" pitchFamily="66" charset="0"/>
              </a:rPr>
              <a:t>f</a:t>
            </a:r>
            <a:r>
              <a:rPr lang="en-US" baseline="-25000" dirty="0" smtClean="0">
                <a:latin typeface="Lucida Calligraphy" panose="03010101010101010101" pitchFamily="66" charset="0"/>
                <a:sym typeface="Symbol" panose="05050102010706020507" pitchFamily="18" charset="2"/>
              </a:rPr>
              <a:t> </a:t>
            </a:r>
            <a:r>
              <a:rPr lang="en-US" dirty="0" smtClean="0">
                <a:latin typeface="Lucida Calligraphy" panose="03010101010101010101" pitchFamily="66" charset="0"/>
                <a:sym typeface="Symbol" panose="05050102010706020507" pitchFamily="18" charset="2"/>
              </a:rPr>
              <a:t> A</a:t>
            </a:r>
            <a:r>
              <a:rPr lang="en-US" baseline="-25000" dirty="0" smtClean="0">
                <a:latin typeface="Lucida Calligraphy" panose="03010101010101010101" pitchFamily="66" charset="0"/>
                <a:sym typeface="Symbol" panose="05050102010706020507" pitchFamily="18" charset="2"/>
              </a:rPr>
              <a:t>e  </a:t>
            </a:r>
            <a:r>
              <a:rPr lang="en-US" dirty="0" smtClean="0">
                <a:sym typeface="Symbol" panose="05050102010706020507" pitchFamily="18" charset="2"/>
              </a:rPr>
              <a:t>)</a:t>
            </a:r>
            <a:endParaRPr lang="en-US" baseline="-25000" dirty="0">
              <a:latin typeface="Lucida Calligraphy" panose="03010101010101010101" pitchFamily="66" charset="0"/>
              <a:sym typeface="Symbol" panose="05050102010706020507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34409888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08000" y="342900"/>
            <a:ext cx="4191000" cy="52322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fr-FR" sz="2800" b="1" dirty="0" smtClean="0"/>
              <a:t>HNL production and </a:t>
            </a:r>
            <a:r>
              <a:rPr lang="fr-FR" sz="2800" b="1" dirty="0" err="1" smtClean="0"/>
              <a:t>decay</a:t>
            </a:r>
            <a:endParaRPr lang="fr-FR" sz="28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5461000" y="381000"/>
            <a:ext cx="28284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 smtClean="0"/>
              <a:t>consider</a:t>
            </a:r>
            <a:r>
              <a:rPr lang="fr-FR" dirty="0" smtClean="0"/>
              <a:t> Z </a:t>
            </a:r>
            <a:r>
              <a:rPr lang="en-CH" dirty="0" smtClean="0">
                <a:sym typeface="Wingdings" panose="05000000000000000000" pitchFamily="2" charset="2"/>
              </a:rPr>
              <a:t></a:t>
            </a:r>
            <a:r>
              <a:rPr lang="en-US" dirty="0" smtClean="0">
                <a:sym typeface="Wingdings" panose="05000000000000000000" pitchFamily="2" charset="2"/>
              </a:rPr>
              <a:t> </a:t>
            </a:r>
            <a:r>
              <a:rPr lang="en-CH" dirty="0" smtClean="0">
                <a:sym typeface="Symbol" panose="05050102010706020507" pitchFamily="18" charset="2"/>
              </a:rPr>
              <a:t></a:t>
            </a:r>
            <a:r>
              <a:rPr lang="en-US" dirty="0" smtClean="0">
                <a:sym typeface="Wingdings" panose="05000000000000000000" pitchFamily="2" charset="2"/>
              </a:rPr>
              <a:t>v N  at cos</a:t>
            </a:r>
            <a:r>
              <a:rPr lang="en-CH" dirty="0" smtClean="0">
                <a:sym typeface="Symbol" panose="05050102010706020507" pitchFamily="18" charset="2"/>
              </a:rPr>
              <a:t></a:t>
            </a:r>
            <a:r>
              <a:rPr lang="en-US" dirty="0" smtClean="0">
                <a:sym typeface="Symbol" panose="05050102010706020507" pitchFamily="18" charset="2"/>
              </a:rPr>
              <a:t>   </a:t>
            </a:r>
            <a:endParaRPr lang="fr-FR" dirty="0"/>
          </a:p>
        </p:txBody>
      </p:sp>
      <p:cxnSp>
        <p:nvCxnSpPr>
          <p:cNvPr id="5" name="Straight Arrow Connector 4"/>
          <p:cNvCxnSpPr/>
          <p:nvPr/>
        </p:nvCxnSpPr>
        <p:spPr>
          <a:xfrm>
            <a:off x="315452" y="2574413"/>
            <a:ext cx="1160206" cy="9832"/>
          </a:xfrm>
          <a:prstGeom prst="straightConnector1">
            <a:avLst/>
          </a:prstGeom>
          <a:ln w="44450">
            <a:solidFill>
              <a:srgbClr val="FF0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/>
          <p:cNvCxnSpPr/>
          <p:nvPr/>
        </p:nvCxnSpPr>
        <p:spPr>
          <a:xfrm flipH="1">
            <a:off x="1648952" y="2587113"/>
            <a:ext cx="1160206" cy="9832"/>
          </a:xfrm>
          <a:prstGeom prst="straightConnector1">
            <a:avLst/>
          </a:prstGeom>
          <a:ln w="44450">
            <a:solidFill>
              <a:schemeClr val="accent1">
                <a:lumMod val="75000"/>
              </a:schemeClr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698500" y="2095500"/>
            <a:ext cx="787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>
                <a:solidFill>
                  <a:srgbClr val="FF0000"/>
                </a:solidFill>
              </a:rPr>
              <a:t>e-</a:t>
            </a:r>
            <a:endParaRPr lang="fr-FR" b="1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209800" y="2578100"/>
            <a:ext cx="787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>
                <a:solidFill>
                  <a:srgbClr val="0070C0"/>
                </a:solidFill>
              </a:rPr>
              <a:t>e+</a:t>
            </a:r>
            <a:endParaRPr lang="fr-FR" b="1" dirty="0">
              <a:solidFill>
                <a:srgbClr val="0070C0"/>
              </a:solidFill>
            </a:endParaRPr>
          </a:p>
        </p:txBody>
      </p:sp>
      <p:cxnSp>
        <p:nvCxnSpPr>
          <p:cNvPr id="9" name="Straight Arrow Connector 8"/>
          <p:cNvCxnSpPr/>
          <p:nvPr/>
        </p:nvCxnSpPr>
        <p:spPr>
          <a:xfrm rot="18480000">
            <a:off x="1394952" y="2061445"/>
            <a:ext cx="1183148" cy="923"/>
          </a:xfrm>
          <a:prstGeom prst="straightConnector1">
            <a:avLst/>
          </a:prstGeom>
          <a:ln w="44450">
            <a:solidFill>
              <a:srgbClr val="FF0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rot="7680000">
            <a:off x="556752" y="3140945"/>
            <a:ext cx="1183148" cy="923"/>
          </a:xfrm>
          <a:prstGeom prst="straightConnector1">
            <a:avLst/>
          </a:prstGeom>
          <a:ln w="44450">
            <a:solidFill>
              <a:schemeClr val="accent1">
                <a:lumMod val="75000"/>
              </a:schemeClr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1612900" y="1663700"/>
            <a:ext cx="42191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800" b="1" dirty="0" smtClean="0">
                <a:solidFill>
                  <a:srgbClr val="FF0000"/>
                </a:solidFill>
              </a:rPr>
              <a:t>N</a:t>
            </a:r>
            <a:endParaRPr lang="fr-FR" b="1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092200" y="2921000"/>
            <a:ext cx="55175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2800" b="1" dirty="0" smtClean="0">
                <a:solidFill>
                  <a:srgbClr val="0070C0"/>
                </a:solidFill>
                <a:latin typeface="Brush Script MT" panose="03060802040406070304" pitchFamily="66" charset="0"/>
                <a:sym typeface="Symbol" panose="05050102010706020507" pitchFamily="18" charset="2"/>
              </a:rPr>
              <a:t></a:t>
            </a:r>
            <a:endParaRPr lang="fr-FR" b="1" dirty="0">
              <a:solidFill>
                <a:srgbClr val="0070C0"/>
              </a:solidFill>
              <a:latin typeface="Brush Script MT" panose="03060802040406070304" pitchFamily="66" charset="0"/>
            </a:endParaRPr>
          </a:p>
        </p:txBody>
      </p:sp>
      <p:sp>
        <p:nvSpPr>
          <p:cNvPr id="13" name="Arc 12"/>
          <p:cNvSpPr/>
          <p:nvPr/>
        </p:nvSpPr>
        <p:spPr>
          <a:xfrm rot="851195">
            <a:off x="1473200" y="1993900"/>
            <a:ext cx="914400" cy="914400"/>
          </a:xfrm>
          <a:prstGeom prst="arc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TextBox 13"/>
          <p:cNvSpPr txBox="1"/>
          <p:nvPr/>
        </p:nvSpPr>
        <p:spPr>
          <a:xfrm>
            <a:off x="2273300" y="2006600"/>
            <a:ext cx="3048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 smtClean="0">
                <a:sym typeface="Symbol" panose="05050102010706020507" pitchFamily="18" charset="2"/>
              </a:rPr>
              <a:t></a:t>
            </a:r>
            <a:endParaRPr lang="fr-FR" dirty="0"/>
          </a:p>
        </p:txBody>
      </p:sp>
      <p:sp>
        <p:nvSpPr>
          <p:cNvPr id="15" name="Right Arrow 14"/>
          <p:cNvSpPr/>
          <p:nvPr/>
        </p:nvSpPr>
        <p:spPr>
          <a:xfrm rot="7712019">
            <a:off x="729435" y="2890243"/>
            <a:ext cx="594447" cy="24616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ight Arrow 15"/>
          <p:cNvSpPr/>
          <p:nvPr/>
        </p:nvSpPr>
        <p:spPr>
          <a:xfrm rot="7584655">
            <a:off x="602435" y="5658843"/>
            <a:ext cx="594447" cy="246161"/>
          </a:xfrm>
          <a:prstGeom prst="rightArrow">
            <a:avLst/>
          </a:prstGeom>
          <a:solidFill>
            <a:srgbClr val="FF7D7D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TextBox 16"/>
          <p:cNvSpPr txBox="1"/>
          <p:nvPr/>
        </p:nvSpPr>
        <p:spPr>
          <a:xfrm>
            <a:off x="4051300" y="1511300"/>
            <a:ext cx="7373493" cy="34163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at production time N </a:t>
            </a:r>
            <a:r>
              <a:rPr lang="fr-FR" dirty="0" err="1" smtClean="0"/>
              <a:t>is</a:t>
            </a:r>
            <a:r>
              <a:rPr lang="fr-FR" dirty="0" smtClean="0"/>
              <a:t> 100%  spin </a:t>
            </a:r>
            <a:r>
              <a:rPr lang="fr-FR" dirty="0" err="1" smtClean="0"/>
              <a:t>polarized</a:t>
            </a:r>
            <a:r>
              <a:rPr lang="fr-FR" dirty="0" smtClean="0"/>
              <a:t> </a:t>
            </a:r>
            <a:r>
              <a:rPr lang="fr-FR" dirty="0" err="1" smtClean="0"/>
              <a:t>with</a:t>
            </a:r>
            <a:r>
              <a:rPr lang="fr-FR" dirty="0" smtClean="0"/>
              <a:t> P=-1. </a:t>
            </a:r>
          </a:p>
          <a:p>
            <a:r>
              <a:rPr lang="fr-FR" dirty="0" smtClean="0"/>
              <a:t>the initial state has lepton </a:t>
            </a:r>
            <a:r>
              <a:rPr lang="fr-FR" dirty="0" err="1" smtClean="0"/>
              <a:t>number</a:t>
            </a:r>
            <a:r>
              <a:rPr lang="fr-FR" dirty="0" smtClean="0"/>
              <a:t>  L (t=0) = 1 </a:t>
            </a:r>
          </a:p>
          <a:p>
            <a:endParaRPr lang="fr-FR" dirty="0" smtClean="0"/>
          </a:p>
          <a:p>
            <a:r>
              <a:rPr lang="fr-FR" sz="2400" b="1" dirty="0"/>
              <a:t>I</a:t>
            </a:r>
            <a:r>
              <a:rPr lang="fr-FR" sz="2400" b="1" dirty="0" smtClean="0"/>
              <a:t>f </a:t>
            </a:r>
            <a:r>
              <a:rPr lang="fr-FR" sz="2400" b="1" dirty="0" err="1" smtClean="0"/>
              <a:t>it</a:t>
            </a:r>
            <a:r>
              <a:rPr lang="fr-FR" sz="2400" b="1" dirty="0" smtClean="0"/>
              <a:t> </a:t>
            </a:r>
            <a:r>
              <a:rPr lang="fr-FR" sz="2400" b="1" dirty="0" err="1" smtClean="0"/>
              <a:t>is</a:t>
            </a:r>
            <a:r>
              <a:rPr lang="fr-FR" sz="2400" b="1" dirty="0" smtClean="0"/>
              <a:t> a « Dirac »   </a:t>
            </a:r>
            <a:r>
              <a:rPr lang="fr-FR" sz="2400" b="1" dirty="0" err="1" smtClean="0"/>
              <a:t>particle</a:t>
            </a:r>
            <a:r>
              <a:rPr lang="fr-FR" dirty="0" smtClean="0"/>
              <a:t> (</a:t>
            </a:r>
            <a:r>
              <a:rPr lang="fr-FR" dirty="0" err="1" smtClean="0"/>
              <a:t>only</a:t>
            </a:r>
            <a:r>
              <a:rPr lang="fr-FR" dirty="0" smtClean="0"/>
              <a:t> Dirac mass </a:t>
            </a:r>
            <a:r>
              <a:rPr lang="fr-FR" dirty="0" err="1" smtClean="0"/>
              <a:t>term</a:t>
            </a:r>
            <a:r>
              <a:rPr lang="fr-FR" dirty="0" smtClean="0"/>
              <a:t>) </a:t>
            </a:r>
          </a:p>
          <a:p>
            <a:r>
              <a:rPr lang="fr-FR" dirty="0" err="1" smtClean="0"/>
              <a:t>this</a:t>
            </a:r>
            <a:r>
              <a:rPr lang="fr-FR" dirty="0" smtClean="0"/>
              <a:t> lepton </a:t>
            </a:r>
            <a:r>
              <a:rPr lang="fr-FR" dirty="0" err="1" smtClean="0"/>
              <a:t>number</a:t>
            </a:r>
            <a:r>
              <a:rPr lang="fr-FR" dirty="0" smtClean="0"/>
              <a:t> </a:t>
            </a:r>
            <a:r>
              <a:rPr lang="fr-FR" dirty="0" err="1" smtClean="0"/>
              <a:t>is</a:t>
            </a:r>
            <a:r>
              <a:rPr lang="fr-FR" dirty="0" smtClean="0"/>
              <a:t> </a:t>
            </a:r>
            <a:r>
              <a:rPr lang="fr-FR" dirty="0" err="1" smtClean="0"/>
              <a:t>conserved</a:t>
            </a:r>
            <a:r>
              <a:rPr lang="fr-FR" dirty="0" smtClean="0"/>
              <a:t>. </a:t>
            </a:r>
          </a:p>
          <a:p>
            <a:endParaRPr lang="fr-FR" dirty="0"/>
          </a:p>
          <a:p>
            <a:r>
              <a:rPr lang="fr-FR" dirty="0" smtClean="0"/>
              <a:t>the </a:t>
            </a:r>
            <a:r>
              <a:rPr lang="fr-FR" dirty="0" err="1" smtClean="0"/>
              <a:t>decay</a:t>
            </a:r>
            <a:r>
              <a:rPr lang="fr-FR" dirty="0" smtClean="0"/>
              <a:t> </a:t>
            </a:r>
            <a:r>
              <a:rPr lang="fr-FR" dirty="0" err="1" smtClean="0"/>
              <a:t>takes</a:t>
            </a:r>
            <a:r>
              <a:rPr lang="fr-FR" dirty="0" smtClean="0"/>
              <a:t> place as </a:t>
            </a:r>
            <a:r>
              <a:rPr lang="fr-FR" dirty="0" err="1" smtClean="0"/>
              <a:t>follows</a:t>
            </a:r>
            <a:r>
              <a:rPr lang="fr-FR" dirty="0" smtClean="0"/>
              <a:t> N</a:t>
            </a:r>
            <a:r>
              <a:rPr lang="en-CH" dirty="0" smtClean="0">
                <a:sym typeface="Wingdings" panose="05000000000000000000" pitchFamily="2" charset="2"/>
              </a:rPr>
              <a:t></a:t>
            </a:r>
            <a:r>
              <a:rPr lang="en-US" dirty="0" smtClean="0">
                <a:sym typeface="Wingdings" panose="05000000000000000000" pitchFamily="2" charset="2"/>
              </a:rPr>
              <a:t> e</a:t>
            </a:r>
            <a:r>
              <a:rPr lang="en-US" baseline="30000" dirty="0" smtClean="0">
                <a:sym typeface="Wingdings" panose="05000000000000000000" pitchFamily="2" charset="2"/>
              </a:rPr>
              <a:t>-</a:t>
            </a:r>
            <a:r>
              <a:rPr lang="en-US" dirty="0" smtClean="0">
                <a:sym typeface="Wingdings" panose="05000000000000000000" pitchFamily="2" charset="2"/>
              </a:rPr>
              <a:t> W</a:t>
            </a:r>
            <a:r>
              <a:rPr lang="en-US" baseline="30000" dirty="0" smtClean="0">
                <a:sym typeface="Wingdings" panose="05000000000000000000" pitchFamily="2" charset="2"/>
              </a:rPr>
              <a:t>*+  </a:t>
            </a:r>
          </a:p>
          <a:p>
            <a:r>
              <a:rPr lang="en-US" dirty="0" smtClean="0">
                <a:sym typeface="Wingdings" panose="05000000000000000000" pitchFamily="2" charset="2"/>
              </a:rPr>
              <a:t>I assume lepton is an electron, replace by </a:t>
            </a:r>
            <a:r>
              <a:rPr lang="en-CH" dirty="0" smtClean="0">
                <a:sym typeface="Symbol" panose="05050102010706020507" pitchFamily="18" charset="2"/>
              </a:rPr>
              <a:t></a:t>
            </a:r>
            <a:r>
              <a:rPr lang="en-US" dirty="0" smtClean="0">
                <a:sym typeface="Symbol" panose="05050102010706020507" pitchFamily="18" charset="2"/>
              </a:rPr>
              <a:t> or tau as desired</a:t>
            </a:r>
          </a:p>
          <a:p>
            <a:endParaRPr lang="en-US" dirty="0">
              <a:sym typeface="Symbol" panose="05050102010706020507" pitchFamily="18" charset="2"/>
            </a:endParaRPr>
          </a:p>
          <a:p>
            <a:r>
              <a:rPr lang="en-US" dirty="0" smtClean="0">
                <a:sym typeface="Symbol" panose="05050102010706020507" pitchFamily="18" charset="2"/>
              </a:rPr>
              <a:t>this decay  being a weak interaction </a:t>
            </a:r>
            <a:r>
              <a:rPr lang="en-US" b="1" dirty="0" smtClean="0">
                <a:sym typeface="Symbol" panose="05050102010706020507" pitchFamily="18" charset="2"/>
              </a:rPr>
              <a:t>the electron is left-handed, </a:t>
            </a:r>
            <a:r>
              <a:rPr lang="en-US" dirty="0" smtClean="0">
                <a:sym typeface="Symbol" panose="05050102010706020507" pitchFamily="18" charset="2"/>
              </a:rPr>
              <a:t>and emitted</a:t>
            </a:r>
          </a:p>
          <a:p>
            <a:r>
              <a:rPr lang="en-US" dirty="0" smtClean="0">
                <a:sym typeface="Symbol" panose="05050102010706020507" pitchFamily="18" charset="2"/>
              </a:rPr>
              <a:t>preferentially in the direction of the spin of the decaying particle.  </a:t>
            </a:r>
            <a:endParaRPr lang="en-US" dirty="0">
              <a:sym typeface="Wingdings" panose="05000000000000000000" pitchFamily="2" charset="2"/>
            </a:endParaRPr>
          </a:p>
          <a:p>
            <a:r>
              <a:rPr lang="fr-FR" baseline="30000" dirty="0" smtClean="0"/>
              <a:t> </a:t>
            </a:r>
            <a:endParaRPr lang="fr-FR" baseline="30000" dirty="0"/>
          </a:p>
        </p:txBody>
      </p:sp>
      <p:sp>
        <p:nvSpPr>
          <p:cNvPr id="18" name="Rectangle 17"/>
          <p:cNvSpPr/>
          <p:nvPr/>
        </p:nvSpPr>
        <p:spPr>
          <a:xfrm>
            <a:off x="709974" y="856734"/>
            <a:ext cx="493667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dirty="0" smtClean="0"/>
              <a:t>(</a:t>
            </a:r>
            <a:r>
              <a:rPr lang="fr-FR" dirty="0" err="1" smtClean="0"/>
              <a:t>we</a:t>
            </a:r>
            <a:r>
              <a:rPr lang="fr-FR" dirty="0" smtClean="0"/>
              <a:t> use </a:t>
            </a:r>
            <a:r>
              <a:rPr lang="fr-FR" dirty="0" err="1" smtClean="0"/>
              <a:t>unpolarized</a:t>
            </a:r>
            <a:r>
              <a:rPr lang="fr-FR" dirty="0" smtClean="0"/>
              <a:t> </a:t>
            </a:r>
            <a:r>
              <a:rPr lang="fr-FR" dirty="0" err="1" smtClean="0"/>
              <a:t>beams</a:t>
            </a:r>
            <a:r>
              <a:rPr lang="fr-FR" dirty="0" smtClean="0"/>
              <a:t> in </a:t>
            </a:r>
            <a:r>
              <a:rPr lang="fr-FR" dirty="0" err="1" smtClean="0"/>
              <a:t>following</a:t>
            </a:r>
            <a:r>
              <a:rPr lang="fr-FR" dirty="0" smtClean="0"/>
              <a:t>, </a:t>
            </a:r>
            <a:r>
              <a:rPr lang="fr-FR" i="1" dirty="0" smtClean="0"/>
              <a:t>P</a:t>
            </a:r>
            <a:r>
              <a:rPr lang="fr-FR" i="1" baseline="-25000" dirty="0" smtClean="0"/>
              <a:t>Z</a:t>
            </a:r>
            <a:r>
              <a:rPr lang="fr-FR" dirty="0" smtClean="0"/>
              <a:t>=-15%) </a:t>
            </a:r>
            <a:endParaRPr lang="fr-FR" dirty="0"/>
          </a:p>
        </p:txBody>
      </p:sp>
      <p:cxnSp>
        <p:nvCxnSpPr>
          <p:cNvPr id="19" name="Straight Arrow Connector 18"/>
          <p:cNvCxnSpPr/>
          <p:nvPr/>
        </p:nvCxnSpPr>
        <p:spPr>
          <a:xfrm rot="18480000">
            <a:off x="213852" y="5668245"/>
            <a:ext cx="1183148" cy="923"/>
          </a:xfrm>
          <a:prstGeom prst="straightConnector1">
            <a:avLst/>
          </a:prstGeom>
          <a:ln w="44450">
            <a:solidFill>
              <a:srgbClr val="FF0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431800" y="5270500"/>
            <a:ext cx="42191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800" b="1" dirty="0" smtClean="0">
                <a:solidFill>
                  <a:srgbClr val="FF0000"/>
                </a:solidFill>
              </a:rPr>
              <a:t>N</a:t>
            </a:r>
            <a:endParaRPr lang="fr-FR" b="1" dirty="0">
              <a:solidFill>
                <a:srgbClr val="FF0000"/>
              </a:solidFill>
            </a:endParaRPr>
          </a:p>
        </p:txBody>
      </p:sp>
      <p:sp>
        <p:nvSpPr>
          <p:cNvPr id="21" name="Right Arrow 20"/>
          <p:cNvSpPr/>
          <p:nvPr/>
        </p:nvSpPr>
        <p:spPr>
          <a:xfrm rot="7708344">
            <a:off x="1783535" y="2013943"/>
            <a:ext cx="594447" cy="246161"/>
          </a:xfrm>
          <a:prstGeom prst="rightArrow">
            <a:avLst/>
          </a:prstGeom>
          <a:solidFill>
            <a:srgbClr val="FF7D7D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23" name="Straight Arrow Connector 22"/>
          <p:cNvCxnSpPr/>
          <p:nvPr/>
        </p:nvCxnSpPr>
        <p:spPr>
          <a:xfrm flipV="1">
            <a:off x="1282700" y="3860800"/>
            <a:ext cx="977900" cy="12065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 flipH="1" flipV="1">
            <a:off x="1638300" y="3695700"/>
            <a:ext cx="88900" cy="8128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Arc 25"/>
          <p:cNvSpPr/>
          <p:nvPr/>
        </p:nvSpPr>
        <p:spPr>
          <a:xfrm rot="20216663">
            <a:off x="1518264" y="4060238"/>
            <a:ext cx="503941" cy="477094"/>
          </a:xfrm>
          <a:prstGeom prst="arc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7" name="TextBox 26"/>
          <p:cNvSpPr txBox="1"/>
          <p:nvPr/>
        </p:nvSpPr>
        <p:spPr>
          <a:xfrm>
            <a:off x="1778000" y="3644900"/>
            <a:ext cx="3818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 smtClean="0">
                <a:sym typeface="Symbol" panose="05050102010706020507" pitchFamily="18" charset="2"/>
              </a:rPr>
              <a:t></a:t>
            </a:r>
            <a:r>
              <a:rPr lang="en-US" baseline="30000" dirty="0" smtClean="0">
                <a:sym typeface="Symbol" panose="05050102010706020507" pitchFamily="18" charset="2"/>
              </a:rPr>
              <a:t>*</a:t>
            </a:r>
            <a:endParaRPr lang="fr-FR" dirty="0"/>
          </a:p>
        </p:txBody>
      </p:sp>
      <p:sp>
        <p:nvSpPr>
          <p:cNvPr id="28" name="TextBox 27"/>
          <p:cNvSpPr txBox="1"/>
          <p:nvPr/>
        </p:nvSpPr>
        <p:spPr>
          <a:xfrm>
            <a:off x="1727200" y="4737100"/>
            <a:ext cx="1371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ym typeface="Wingdings" panose="05000000000000000000" pitchFamily="2" charset="2"/>
              </a:rPr>
              <a:t>W</a:t>
            </a:r>
            <a:r>
              <a:rPr lang="en-US" baseline="30000" dirty="0" smtClean="0">
                <a:sym typeface="Wingdings" panose="05000000000000000000" pitchFamily="2" charset="2"/>
              </a:rPr>
              <a:t>*+  </a:t>
            </a:r>
          </a:p>
          <a:p>
            <a:endParaRPr lang="fr-FR" dirty="0"/>
          </a:p>
        </p:txBody>
      </p:sp>
      <p:sp>
        <p:nvSpPr>
          <p:cNvPr id="29" name="TextBox 28"/>
          <p:cNvSpPr txBox="1"/>
          <p:nvPr/>
        </p:nvSpPr>
        <p:spPr>
          <a:xfrm>
            <a:off x="1308100" y="3822700"/>
            <a:ext cx="137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ym typeface="Wingdings" panose="05000000000000000000" pitchFamily="2" charset="2"/>
              </a:rPr>
              <a:t>e</a:t>
            </a:r>
            <a:r>
              <a:rPr lang="en-US" baseline="30000" dirty="0" smtClean="0">
                <a:sym typeface="Wingdings" panose="05000000000000000000" pitchFamily="2" charset="2"/>
              </a:rPr>
              <a:t>-</a:t>
            </a:r>
            <a:endParaRPr lang="fr-FR" dirty="0"/>
          </a:p>
        </p:txBody>
      </p:sp>
      <p:cxnSp>
        <p:nvCxnSpPr>
          <p:cNvPr id="30" name="Straight Arrow Connector 29"/>
          <p:cNvCxnSpPr/>
          <p:nvPr/>
        </p:nvCxnSpPr>
        <p:spPr>
          <a:xfrm rot="10800000" flipH="1" flipV="1">
            <a:off x="1727200" y="4508500"/>
            <a:ext cx="88900" cy="8128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4178300" y="5118100"/>
            <a:ext cx="119263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 smtClean="0"/>
              <a:t>dN</a:t>
            </a:r>
            <a:r>
              <a:rPr lang="fr-FR" dirty="0" smtClean="0"/>
              <a:t> (cos</a:t>
            </a:r>
            <a:r>
              <a:rPr lang="en-CH" dirty="0" smtClean="0">
                <a:sym typeface="Symbol" panose="05050102010706020507" pitchFamily="18" charset="2"/>
              </a:rPr>
              <a:t></a:t>
            </a:r>
            <a:r>
              <a:rPr lang="en-US" dirty="0" smtClean="0">
                <a:sym typeface="Symbol" panose="05050102010706020507" pitchFamily="18" charset="2"/>
              </a:rPr>
              <a:t>*)</a:t>
            </a:r>
          </a:p>
          <a:p>
            <a:r>
              <a:rPr lang="en-US" dirty="0" err="1" smtClean="0">
                <a:sym typeface="Symbol" panose="05050102010706020507" pitchFamily="18" charset="2"/>
              </a:rPr>
              <a:t>dcos</a:t>
            </a:r>
            <a:r>
              <a:rPr lang="en-CH" dirty="0" smtClean="0">
                <a:sym typeface="Symbol" panose="05050102010706020507" pitchFamily="18" charset="2"/>
              </a:rPr>
              <a:t></a:t>
            </a:r>
            <a:r>
              <a:rPr lang="en-US" dirty="0" smtClean="0">
                <a:sym typeface="Symbol" panose="05050102010706020507" pitchFamily="18" charset="2"/>
              </a:rPr>
              <a:t>*</a:t>
            </a:r>
            <a:endParaRPr lang="fr-FR" dirty="0"/>
          </a:p>
        </p:txBody>
      </p:sp>
      <p:cxnSp>
        <p:nvCxnSpPr>
          <p:cNvPr id="33" name="Straight Connector 32"/>
          <p:cNvCxnSpPr/>
          <p:nvPr/>
        </p:nvCxnSpPr>
        <p:spPr>
          <a:xfrm>
            <a:off x="4178300" y="5466666"/>
            <a:ext cx="119263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5511800" y="5232400"/>
            <a:ext cx="261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dirty="0" smtClean="0">
                <a:sym typeface="Symbol" panose="05050102010706020507" pitchFamily="18" charset="2"/>
              </a:rPr>
              <a:t></a:t>
            </a:r>
            <a:r>
              <a:rPr lang="en-US" dirty="0" smtClean="0">
                <a:sym typeface="Symbol" panose="05050102010706020507" pitchFamily="18" charset="2"/>
              </a:rPr>
              <a:t>  </a:t>
            </a:r>
            <a:r>
              <a:rPr lang="en-CH" dirty="0" smtClean="0">
                <a:sym typeface="Symbol" panose="05050102010706020507" pitchFamily="18" charset="2"/>
              </a:rPr>
              <a:t>½</a:t>
            </a:r>
            <a:r>
              <a:rPr lang="en-US" dirty="0" smtClean="0">
                <a:sym typeface="Symbol" panose="05050102010706020507" pitchFamily="18" charset="2"/>
              </a:rPr>
              <a:t> ( 1 + </a:t>
            </a:r>
            <a:r>
              <a:rPr lang="en-CH" dirty="0" smtClean="0">
                <a:sym typeface="Symbol" panose="05050102010706020507" pitchFamily="18" charset="2"/>
              </a:rPr>
              <a:t></a:t>
            </a:r>
            <a:r>
              <a:rPr lang="en-US" dirty="0" smtClean="0">
                <a:sym typeface="Symbol" panose="05050102010706020507" pitchFamily="18" charset="2"/>
              </a:rPr>
              <a:t> </a:t>
            </a:r>
            <a:r>
              <a:rPr lang="fr-FR" dirty="0" smtClean="0"/>
              <a:t>cos</a:t>
            </a:r>
            <a:r>
              <a:rPr lang="en-CH" dirty="0" smtClean="0">
                <a:sym typeface="Symbol" panose="05050102010706020507" pitchFamily="18" charset="2"/>
              </a:rPr>
              <a:t></a:t>
            </a:r>
            <a:r>
              <a:rPr lang="en-US" dirty="0" smtClean="0">
                <a:sym typeface="Symbol" panose="05050102010706020507" pitchFamily="18" charset="2"/>
              </a:rPr>
              <a:t>*)  </a:t>
            </a:r>
            <a:endParaRPr lang="fr-FR" dirty="0"/>
          </a:p>
        </p:txBody>
      </p:sp>
      <p:pic>
        <p:nvPicPr>
          <p:cNvPr id="39" name="Picture 3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08834" y="5719800"/>
            <a:ext cx="4989566" cy="1138200"/>
          </a:xfrm>
          <a:prstGeom prst="rect">
            <a:avLst/>
          </a:prstGeom>
        </p:spPr>
      </p:pic>
      <p:sp>
        <p:nvSpPr>
          <p:cNvPr id="40" name="TextBox 39"/>
          <p:cNvSpPr txBox="1"/>
          <p:nvPr/>
        </p:nvSpPr>
        <p:spPr>
          <a:xfrm>
            <a:off x="8369300" y="5156200"/>
            <a:ext cx="31134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table of values of </a:t>
            </a:r>
            <a:r>
              <a:rPr lang="en-CH" dirty="0" smtClean="0">
                <a:sym typeface="Symbol" panose="05050102010706020507" pitchFamily="18" charset="2"/>
              </a:rPr>
              <a:t></a:t>
            </a:r>
            <a:r>
              <a:rPr lang="en-US" dirty="0" smtClean="0">
                <a:sym typeface="Symbol" panose="05050102010706020507" pitchFamily="18" charset="2"/>
              </a:rPr>
              <a:t> from ref.[1]</a:t>
            </a:r>
            <a:endParaRPr lang="fr-FR" dirty="0"/>
          </a:p>
        </p:txBody>
      </p:sp>
      <p:pic>
        <p:nvPicPr>
          <p:cNvPr id="41" name="Picture 4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43626" y="5817352"/>
            <a:ext cx="4306374" cy="837447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8289884" y="16933"/>
            <a:ext cx="3852672" cy="1200329"/>
          </a:xfrm>
          <a:prstGeom prst="rect">
            <a:avLst/>
          </a:prstGeom>
          <a:solidFill>
            <a:srgbClr val="FFFF00"/>
          </a:solidFill>
          <a:ln w="381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fr-FR" dirty="0" smtClean="0"/>
              <a:t>question on </a:t>
            </a:r>
            <a:r>
              <a:rPr lang="fr-FR" dirty="0" err="1" smtClean="0"/>
              <a:t>this</a:t>
            </a:r>
            <a:r>
              <a:rPr lang="fr-FR" dirty="0" smtClean="0"/>
              <a:t> slide: </a:t>
            </a:r>
            <a:br>
              <a:rPr lang="fr-FR" dirty="0" smtClean="0"/>
            </a:br>
            <a:r>
              <a:rPr lang="fr-FR" dirty="0" err="1" smtClean="0"/>
              <a:t>is</a:t>
            </a:r>
            <a:r>
              <a:rPr lang="fr-FR" dirty="0" smtClean="0"/>
              <a:t> </a:t>
            </a:r>
            <a:r>
              <a:rPr lang="fr-FR" dirty="0" err="1" smtClean="0"/>
              <a:t>this</a:t>
            </a:r>
            <a:r>
              <a:rPr lang="fr-FR" dirty="0" smtClean="0"/>
              <a:t> </a:t>
            </a:r>
            <a:r>
              <a:rPr lang="fr-FR" dirty="0" err="1" smtClean="0"/>
              <a:t>still</a:t>
            </a:r>
            <a:r>
              <a:rPr lang="fr-FR" dirty="0" smtClean="0"/>
              <a:t> correct </a:t>
            </a:r>
            <a:r>
              <a:rPr lang="fr-FR" dirty="0" err="1" smtClean="0"/>
              <a:t>with</a:t>
            </a:r>
            <a:r>
              <a:rPr lang="fr-FR" dirty="0" smtClean="0"/>
              <a:t> a massive HNL? </a:t>
            </a:r>
          </a:p>
          <a:p>
            <a:r>
              <a:rPr lang="fr-FR" dirty="0"/>
              <a:t> </a:t>
            </a:r>
            <a:r>
              <a:rPr lang="fr-FR" dirty="0" smtClean="0"/>
              <a:t>are </a:t>
            </a:r>
            <a:r>
              <a:rPr lang="fr-FR" dirty="0" err="1" smtClean="0"/>
              <a:t>we</a:t>
            </a:r>
            <a:r>
              <a:rPr lang="fr-FR" dirty="0" smtClean="0"/>
              <a:t> </a:t>
            </a:r>
            <a:r>
              <a:rPr lang="fr-FR" dirty="0" err="1" smtClean="0"/>
              <a:t>only</a:t>
            </a:r>
            <a:r>
              <a:rPr lang="fr-FR" dirty="0" smtClean="0"/>
              <a:t> </a:t>
            </a:r>
            <a:r>
              <a:rPr lang="fr-FR" dirty="0" err="1" smtClean="0"/>
              <a:t>dealing</a:t>
            </a:r>
            <a:r>
              <a:rPr lang="fr-FR" dirty="0" smtClean="0"/>
              <a:t> </a:t>
            </a:r>
            <a:r>
              <a:rPr lang="fr-FR" dirty="0" err="1" smtClean="0"/>
              <a:t>with</a:t>
            </a:r>
            <a:r>
              <a:rPr lang="fr-FR" dirty="0" smtClean="0"/>
              <a:t>  m=</a:t>
            </a:r>
            <a:r>
              <a:rPr lang="en-CH" dirty="0" smtClean="0">
                <a:sym typeface="Symbol" panose="05050102010706020507" pitchFamily="18" charset="2"/>
              </a:rPr>
              <a:t></a:t>
            </a:r>
            <a:r>
              <a:rPr lang="en-US" dirty="0" smtClean="0">
                <a:sym typeface="Symbol" panose="05050102010706020507" pitchFamily="18" charset="2"/>
              </a:rPr>
              <a:t>1 states</a:t>
            </a:r>
          </a:p>
          <a:p>
            <a:r>
              <a:rPr lang="en-US" dirty="0" smtClean="0">
                <a:sym typeface="Symbol" panose="05050102010706020507" pitchFamily="18" charset="2"/>
              </a:rPr>
              <a:t>of the Z? </a:t>
            </a:r>
            <a:r>
              <a:rPr lang="fr-FR" dirty="0" smtClean="0">
                <a:sym typeface="Symbol" panose="05050102010706020507" pitchFamily="18" charset="2"/>
              </a:rPr>
              <a:t> </a:t>
            </a:r>
            <a:endParaRPr lang="en-US" dirty="0" smtClean="0">
              <a:sym typeface="Symbol" panose="05050102010706020507" pitchFamily="18" charset="2"/>
            </a:endParaRPr>
          </a:p>
        </p:txBody>
      </p:sp>
      <p:sp>
        <p:nvSpPr>
          <p:cNvPr id="22" name="Date Placeholder 2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15/03/2021</a:t>
            </a:r>
            <a:endParaRPr lang="fr-FR"/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Helicity and lepton number in HNL @Z</a:t>
            </a:r>
            <a:endParaRPr lang="fr-FR"/>
          </a:p>
        </p:txBody>
      </p:sp>
      <p:sp>
        <p:nvSpPr>
          <p:cNvPr id="32" name="Slide Number Placeholder 3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8DC709-413F-4C12-A8B0-7373BEC9B86D}" type="slidenum">
              <a:rPr lang="fr-FR" smtClean="0"/>
              <a:t>12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98490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30200" y="619590"/>
            <a:ext cx="6070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The </a:t>
            </a:r>
            <a:r>
              <a:rPr lang="fr-FR" dirty="0" err="1" smtClean="0"/>
              <a:t>paper</a:t>
            </a:r>
            <a:r>
              <a:rPr lang="fr-FR" dirty="0" smtClean="0"/>
              <a:t> [1] </a:t>
            </a:r>
            <a:r>
              <a:rPr lang="fr-FR" dirty="0" err="1" smtClean="0"/>
              <a:t>considers</a:t>
            </a:r>
            <a:r>
              <a:rPr lang="fr-FR" dirty="0" smtClean="0"/>
              <a:t> </a:t>
            </a:r>
            <a:r>
              <a:rPr lang="fr-FR" dirty="0" err="1" smtClean="0"/>
              <a:t>neutral</a:t>
            </a:r>
            <a:r>
              <a:rPr lang="fr-FR" dirty="0" smtClean="0"/>
              <a:t> </a:t>
            </a:r>
            <a:r>
              <a:rPr lang="fr-FR" dirty="0" err="1" smtClean="0"/>
              <a:t>current</a:t>
            </a:r>
            <a:r>
              <a:rPr lang="fr-FR" dirty="0" smtClean="0"/>
              <a:t> </a:t>
            </a:r>
            <a:r>
              <a:rPr lang="fr-FR" dirty="0" err="1" smtClean="0"/>
              <a:t>decay</a:t>
            </a:r>
            <a:r>
              <a:rPr lang="fr-FR" dirty="0" smtClean="0"/>
              <a:t>, but the </a:t>
            </a:r>
            <a:r>
              <a:rPr lang="fr-FR" dirty="0" err="1" smtClean="0"/>
              <a:t>charged</a:t>
            </a:r>
            <a:r>
              <a:rPr lang="fr-FR" dirty="0" smtClean="0"/>
              <a:t> lepton </a:t>
            </a:r>
            <a:r>
              <a:rPr lang="fr-FR" dirty="0" err="1" smtClean="0"/>
              <a:t>decay</a:t>
            </a:r>
            <a:r>
              <a:rPr lang="fr-FR" dirty="0" smtClean="0"/>
              <a:t> </a:t>
            </a:r>
            <a:r>
              <a:rPr lang="fr-FR" dirty="0" err="1" smtClean="0"/>
              <a:t>contains</a:t>
            </a:r>
            <a:r>
              <a:rPr lang="fr-FR" dirty="0" smtClean="0"/>
              <a:t> </a:t>
            </a:r>
            <a:r>
              <a:rPr lang="fr-FR" dirty="0" err="1" smtClean="0"/>
              <a:t>much</a:t>
            </a:r>
            <a:r>
              <a:rPr lang="fr-FR" dirty="0" smtClean="0"/>
              <a:t> more information and </a:t>
            </a:r>
            <a:r>
              <a:rPr lang="fr-FR" dirty="0" err="1" smtClean="0"/>
              <a:t>is</a:t>
            </a:r>
            <a:r>
              <a:rPr lang="fr-FR" dirty="0" smtClean="0"/>
              <a:t> more </a:t>
            </a:r>
            <a:r>
              <a:rPr lang="fr-FR" dirty="0" err="1" smtClean="0"/>
              <a:t>frequent</a:t>
            </a:r>
            <a:r>
              <a:rPr lang="fr-FR" dirty="0" smtClean="0"/>
              <a:t>. I </a:t>
            </a:r>
            <a:r>
              <a:rPr lang="fr-FR" dirty="0" err="1" smtClean="0"/>
              <a:t>will</a:t>
            </a:r>
            <a:r>
              <a:rPr lang="fr-FR" dirty="0" smtClean="0"/>
              <a:t> assume </a:t>
            </a:r>
            <a:r>
              <a:rPr lang="fr-FR" dirty="0" err="1" smtClean="0"/>
              <a:t>that</a:t>
            </a:r>
            <a:r>
              <a:rPr lang="fr-FR" dirty="0" smtClean="0"/>
              <a:t> the spin </a:t>
            </a:r>
            <a:r>
              <a:rPr lang="fr-FR" dirty="0" err="1" smtClean="0"/>
              <a:t>effects</a:t>
            </a:r>
            <a:r>
              <a:rPr lang="fr-FR" dirty="0" smtClean="0"/>
              <a:t> lead to the </a:t>
            </a:r>
            <a:r>
              <a:rPr lang="fr-FR" dirty="0" err="1" smtClean="0"/>
              <a:t>same</a:t>
            </a:r>
            <a:r>
              <a:rPr lang="fr-FR" dirty="0" smtClean="0"/>
              <a:t> conclusions</a:t>
            </a:r>
            <a:r>
              <a:rPr lang="fr-FR" dirty="0"/>
              <a:t> </a:t>
            </a:r>
            <a:r>
              <a:rPr lang="fr-FR" dirty="0" smtClean="0"/>
              <a:t>(</a:t>
            </a:r>
            <a:r>
              <a:rPr lang="fr-FR" dirty="0" err="1" smtClean="0"/>
              <a:t>take</a:t>
            </a:r>
            <a:r>
              <a:rPr lang="fr-FR" dirty="0" smtClean="0"/>
              <a:t> m(W*) as m</a:t>
            </a:r>
            <a:r>
              <a:rPr lang="fr-FR" baseline="-25000" dirty="0" smtClean="0"/>
              <a:t>V </a:t>
            </a:r>
            <a:r>
              <a:rPr lang="fr-FR" dirty="0" smtClean="0"/>
              <a:t>of [1])</a:t>
            </a:r>
            <a:endParaRPr lang="fr-FR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26826" y="3861552"/>
            <a:ext cx="4306374" cy="837447"/>
          </a:xfrm>
          <a:prstGeom prst="rect">
            <a:avLst/>
          </a:prstGeom>
        </p:spPr>
      </p:pic>
      <p:graphicFrame>
        <p:nvGraphicFramePr>
          <p:cNvPr id="4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06459484"/>
              </p:ext>
            </p:extLst>
          </p:nvPr>
        </p:nvGraphicFramePr>
        <p:xfrm>
          <a:off x="6921500" y="320675"/>
          <a:ext cx="4572000" cy="37528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cxnSp>
        <p:nvCxnSpPr>
          <p:cNvPr id="6" name="Straight Arrow Connector 5"/>
          <p:cNvCxnSpPr/>
          <p:nvPr/>
        </p:nvCxnSpPr>
        <p:spPr>
          <a:xfrm flipH="1" flipV="1">
            <a:off x="8229600" y="762000"/>
            <a:ext cx="25400" cy="3009900"/>
          </a:xfrm>
          <a:prstGeom prst="straightConnector1">
            <a:avLst/>
          </a:prstGeom>
          <a:ln w="381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flipV="1">
            <a:off x="7150100" y="3733800"/>
            <a:ext cx="4191000" cy="12700"/>
          </a:xfrm>
          <a:prstGeom prst="straightConnector1">
            <a:avLst/>
          </a:prstGeom>
          <a:ln w="381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533400" y="2065866"/>
            <a:ext cx="5761981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The </a:t>
            </a:r>
            <a:r>
              <a:rPr lang="fr-FR" dirty="0" err="1" smtClean="0"/>
              <a:t>asymmetry</a:t>
            </a:r>
            <a:r>
              <a:rPr lang="fr-FR" dirty="0" smtClean="0"/>
              <a:t> </a:t>
            </a:r>
            <a:r>
              <a:rPr lang="fr-FR" dirty="0" err="1" smtClean="0"/>
              <a:t>is</a:t>
            </a:r>
            <a:r>
              <a:rPr lang="fr-FR" dirty="0" smtClean="0"/>
              <a:t> </a:t>
            </a:r>
            <a:r>
              <a:rPr lang="fr-FR" dirty="0" err="1" smtClean="0"/>
              <a:t>very</a:t>
            </a:r>
            <a:r>
              <a:rPr lang="fr-FR" dirty="0" smtClean="0"/>
              <a:t> </a:t>
            </a:r>
            <a:r>
              <a:rPr lang="fr-FR" dirty="0" err="1" smtClean="0"/>
              <a:t>strong</a:t>
            </a:r>
            <a:r>
              <a:rPr lang="fr-FR" dirty="0" smtClean="0"/>
              <a:t> for </a:t>
            </a:r>
            <a:r>
              <a:rPr lang="fr-FR" dirty="0" err="1" smtClean="0"/>
              <a:t>low</a:t>
            </a:r>
            <a:r>
              <a:rPr lang="fr-FR" dirty="0" smtClean="0"/>
              <a:t> values of m</a:t>
            </a:r>
            <a:r>
              <a:rPr lang="fr-FR" baseline="-25000" dirty="0" smtClean="0"/>
              <a:t>W*</a:t>
            </a:r>
          </a:p>
          <a:p>
            <a:r>
              <a:rPr lang="fr-FR" dirty="0" smtClean="0"/>
              <a:t>but changes </a:t>
            </a:r>
            <a:r>
              <a:rPr lang="fr-FR" dirty="0" err="1" smtClean="0"/>
              <a:t>sign</a:t>
            </a:r>
            <a:r>
              <a:rPr lang="fr-FR" dirty="0" smtClean="0"/>
              <a:t> for m</a:t>
            </a:r>
            <a:r>
              <a:rPr lang="fr-FR" baseline="-25000" dirty="0" smtClean="0"/>
              <a:t>W* </a:t>
            </a:r>
            <a:r>
              <a:rPr lang="fr-FR" dirty="0" smtClean="0"/>
              <a:t> = m</a:t>
            </a:r>
            <a:r>
              <a:rPr lang="fr-FR" baseline="-25000" dirty="0" smtClean="0"/>
              <a:t>N</a:t>
            </a:r>
            <a:r>
              <a:rPr lang="fr-FR" dirty="0" smtClean="0"/>
              <a:t>/</a:t>
            </a:r>
            <a:r>
              <a:rPr lang="en-CH" dirty="0" smtClean="0">
                <a:sym typeface="Symbol" panose="05050102010706020507" pitchFamily="18" charset="2"/>
              </a:rPr>
              <a:t></a:t>
            </a:r>
            <a:r>
              <a:rPr lang="en-US" dirty="0" smtClean="0">
                <a:sym typeface="Symbol" panose="05050102010706020507" pitchFamily="18" charset="2"/>
              </a:rPr>
              <a:t>2                                     </a:t>
            </a:r>
            <a:r>
              <a:rPr lang="en-CH" dirty="0" smtClean="0">
                <a:sym typeface="Wingdings" panose="05000000000000000000" pitchFamily="2" charset="2"/>
              </a:rPr>
              <a:t></a:t>
            </a:r>
            <a:r>
              <a:rPr lang="en-US" dirty="0" smtClean="0">
                <a:sym typeface="Symbol" panose="05050102010706020507" pitchFamily="18" charset="2"/>
              </a:rPr>
              <a:t> </a:t>
            </a:r>
          </a:p>
          <a:p>
            <a:endParaRPr lang="en-US" dirty="0" smtClean="0">
              <a:sym typeface="Symbol" panose="05050102010706020507" pitchFamily="18" charset="2"/>
            </a:endParaRPr>
          </a:p>
          <a:p>
            <a:r>
              <a:rPr lang="en-US" dirty="0" smtClean="0">
                <a:sym typeface="Symbol" panose="05050102010706020507" pitchFamily="18" charset="2"/>
              </a:rPr>
              <a:t>W* decays 70% of the time </a:t>
            </a:r>
            <a:r>
              <a:rPr lang="en-US" dirty="0" err="1" smtClean="0">
                <a:sym typeface="Symbol" panose="05050102010706020507" pitchFamily="18" charset="2"/>
              </a:rPr>
              <a:t>hadronically</a:t>
            </a:r>
            <a:r>
              <a:rPr lang="en-US" dirty="0" smtClean="0">
                <a:sym typeface="Symbol" panose="05050102010706020507" pitchFamily="18" charset="2"/>
              </a:rPr>
              <a:t>, </a:t>
            </a:r>
          </a:p>
          <a:p>
            <a:r>
              <a:rPr lang="en-US" dirty="0" smtClean="0">
                <a:sym typeface="Symbol" panose="05050102010706020507" pitchFamily="18" charset="2"/>
              </a:rPr>
              <a:t>there </a:t>
            </a:r>
            <a:r>
              <a:rPr lang="en-US" dirty="0">
                <a:sym typeface="Symbol" panose="05050102010706020507" pitchFamily="18" charset="2"/>
              </a:rPr>
              <a:t> </a:t>
            </a:r>
            <a:r>
              <a:rPr lang="en-US" dirty="0" smtClean="0">
                <a:sym typeface="Symbol" panose="05050102010706020507" pitchFamily="18" charset="2"/>
              </a:rPr>
              <a:t>is no or little missing energy </a:t>
            </a:r>
          </a:p>
          <a:p>
            <a:r>
              <a:rPr lang="en-US" dirty="0" smtClean="0">
                <a:sym typeface="Symbol" panose="05050102010706020507" pitchFamily="18" charset="2"/>
              </a:rPr>
              <a:t>and the HNL decay can be completely reconstructed.</a:t>
            </a:r>
          </a:p>
          <a:p>
            <a:endParaRPr lang="en-US" dirty="0">
              <a:sym typeface="Symbol" panose="05050102010706020507" pitchFamily="18" charset="2"/>
            </a:endParaRPr>
          </a:p>
          <a:p>
            <a:r>
              <a:rPr lang="en-US" dirty="0" smtClean="0">
                <a:sym typeface="Symbol" panose="05050102010706020507" pitchFamily="18" charset="2"/>
              </a:rPr>
              <a:t>If  it is long lived and the flight path and time can </a:t>
            </a:r>
          </a:p>
          <a:p>
            <a:r>
              <a:rPr lang="en-US" dirty="0" smtClean="0">
                <a:sym typeface="Symbol" panose="05050102010706020507" pitchFamily="18" charset="2"/>
              </a:rPr>
              <a:t>be measured the reconstruction can be even better. 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220882"/>
            <a:ext cx="2743200" cy="365125"/>
          </a:xfrm>
        </p:spPr>
        <p:txBody>
          <a:bodyPr/>
          <a:lstStyle/>
          <a:p>
            <a:r>
              <a:rPr lang="fr-FR" dirty="0" smtClean="0"/>
              <a:t>15/03/2021</a:t>
            </a:r>
            <a:endParaRPr lang="fr-FR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Helicity and lepton number in HNL @Z</a:t>
            </a:r>
            <a:endParaRPr lang="fr-FR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8DC709-413F-4C12-A8B0-7373BEC9B86D}" type="slidenum">
              <a:rPr lang="fr-FR" smtClean="0"/>
              <a:t>13</a:t>
            </a:fld>
            <a:endParaRPr lang="fr-FR"/>
          </a:p>
        </p:txBody>
      </p:sp>
      <p:sp>
        <p:nvSpPr>
          <p:cNvPr id="9" name="5-Point Star 8"/>
          <p:cNvSpPr>
            <a:spLocks noChangeAspect="1"/>
          </p:cNvSpPr>
          <p:nvPr/>
        </p:nvSpPr>
        <p:spPr>
          <a:xfrm>
            <a:off x="10673418" y="3572255"/>
            <a:ext cx="324000" cy="324000"/>
          </a:xfrm>
          <a:prstGeom prst="star5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5-Point Star 11"/>
          <p:cNvSpPr>
            <a:spLocks noChangeAspect="1"/>
          </p:cNvSpPr>
          <p:nvPr/>
        </p:nvSpPr>
        <p:spPr>
          <a:xfrm>
            <a:off x="6626355" y="4994653"/>
            <a:ext cx="324000" cy="324000"/>
          </a:xfrm>
          <a:prstGeom prst="star5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TextBox 10"/>
          <p:cNvSpPr txBox="1"/>
          <p:nvPr/>
        </p:nvSpPr>
        <p:spPr>
          <a:xfrm>
            <a:off x="7179732" y="5012266"/>
            <a:ext cx="4809068" cy="147732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76200">
            <a:solidFill>
              <a:srgbClr val="FF7D7D"/>
            </a:solidFill>
          </a:ln>
        </p:spPr>
        <p:txBody>
          <a:bodyPr wrap="square" rtlCol="0">
            <a:spAutoFit/>
          </a:bodyPr>
          <a:lstStyle/>
          <a:p>
            <a:r>
              <a:rPr lang="fr-FR" dirty="0" smtClean="0"/>
              <a:t> I </a:t>
            </a:r>
            <a:r>
              <a:rPr lang="fr-FR" dirty="0" err="1" smtClean="0"/>
              <a:t>will</a:t>
            </a:r>
            <a:r>
              <a:rPr lang="fr-FR" dirty="0" smtClean="0"/>
              <a:t> use </a:t>
            </a:r>
            <a:r>
              <a:rPr lang="fr-FR" dirty="0" err="1" smtClean="0"/>
              <a:t>this</a:t>
            </a:r>
            <a:r>
              <a:rPr lang="fr-FR" dirty="0" smtClean="0"/>
              <a:t> point for illustration </a:t>
            </a:r>
            <a:r>
              <a:rPr lang="fr-FR" dirty="0" err="1" smtClean="0"/>
              <a:t>purposes</a:t>
            </a:r>
            <a:endParaRPr lang="fr-FR" dirty="0" smtClean="0"/>
          </a:p>
          <a:p>
            <a:endParaRPr lang="fr-FR" dirty="0"/>
          </a:p>
          <a:p>
            <a:r>
              <a:rPr lang="en-CH" dirty="0" smtClean="0">
                <a:sym typeface="Wingdings" panose="05000000000000000000" pitchFamily="2" charset="2"/>
              </a:rPr>
              <a:t></a:t>
            </a:r>
            <a:r>
              <a:rPr lang="en-US" dirty="0" smtClean="0">
                <a:sym typeface="Wingdings" panose="05000000000000000000" pitchFamily="2" charset="2"/>
              </a:rPr>
              <a:t> </a:t>
            </a:r>
            <a:r>
              <a:rPr lang="fr-FR" dirty="0" smtClean="0"/>
              <a:t> </a:t>
            </a:r>
            <a:r>
              <a:rPr lang="fr-FR" dirty="0" err="1" smtClean="0"/>
              <a:t>it</a:t>
            </a:r>
            <a:r>
              <a:rPr lang="fr-FR" dirty="0" smtClean="0"/>
              <a:t> </a:t>
            </a:r>
            <a:r>
              <a:rPr lang="fr-FR" dirty="0" err="1" smtClean="0"/>
              <a:t>is</a:t>
            </a:r>
            <a:r>
              <a:rPr lang="fr-FR" dirty="0" smtClean="0"/>
              <a:t> </a:t>
            </a:r>
            <a:r>
              <a:rPr lang="fr-FR" dirty="0" err="1" smtClean="0"/>
              <a:t>very</a:t>
            </a:r>
            <a:r>
              <a:rPr lang="fr-FR" dirty="0" smtClean="0"/>
              <a:t> important to know the mass distribution of the W* as </a:t>
            </a:r>
            <a:r>
              <a:rPr lang="fr-FR" dirty="0" err="1" smtClean="0"/>
              <a:t>it</a:t>
            </a:r>
            <a:r>
              <a:rPr lang="fr-FR" dirty="0" smtClean="0"/>
              <a:t> impacts the </a:t>
            </a:r>
            <a:r>
              <a:rPr lang="fr-FR" dirty="0" err="1" smtClean="0"/>
              <a:t>results</a:t>
            </a:r>
            <a:r>
              <a:rPr lang="fr-FR" dirty="0" smtClean="0"/>
              <a:t> </a:t>
            </a:r>
            <a:r>
              <a:rPr lang="fr-FR" dirty="0" err="1" smtClean="0"/>
              <a:t>greatly</a:t>
            </a:r>
            <a:r>
              <a:rPr lang="fr-FR" dirty="0" smtClean="0"/>
              <a:t>   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161181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52400" y="934135"/>
            <a:ext cx="6743700" cy="55502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ym typeface="Symbol" panose="05050102010706020507" pitchFamily="18" charset="2"/>
              </a:rPr>
              <a:t>Consider for illustration the case  where </a:t>
            </a:r>
          </a:p>
          <a:p>
            <a:r>
              <a:rPr lang="en-US" dirty="0" err="1" smtClean="0">
                <a:sym typeface="Symbol" panose="05050102010706020507" pitchFamily="18" charset="2"/>
              </a:rPr>
              <a:t>m</a:t>
            </a:r>
            <a:r>
              <a:rPr lang="en-US" baseline="-25000" dirty="0" err="1" smtClean="0">
                <a:sym typeface="Symbol" panose="05050102010706020507" pitchFamily="18" charset="2"/>
              </a:rPr>
              <a:t>W</a:t>
            </a:r>
            <a:r>
              <a:rPr lang="en-US" baseline="-25000" dirty="0" smtClean="0">
                <a:sym typeface="Symbol" panose="05050102010706020507" pitchFamily="18" charset="2"/>
              </a:rPr>
              <a:t>*</a:t>
            </a:r>
            <a:r>
              <a:rPr lang="en-US" dirty="0" smtClean="0">
                <a:sym typeface="Symbol" panose="05050102010706020507" pitchFamily="18" charset="2"/>
              </a:rPr>
              <a:t>=0 </a:t>
            </a:r>
          </a:p>
          <a:p>
            <a:r>
              <a:rPr lang="en-US" dirty="0" err="1" smtClean="0">
                <a:sym typeface="Symbol" panose="05050102010706020507" pitchFamily="18" charset="2"/>
              </a:rPr>
              <a:t>m</a:t>
            </a:r>
            <a:r>
              <a:rPr lang="en-US" baseline="-25000" dirty="0" err="1" smtClean="0">
                <a:sym typeface="Symbol" panose="05050102010706020507" pitchFamily="18" charset="2"/>
              </a:rPr>
              <a:t>N</a:t>
            </a:r>
            <a:r>
              <a:rPr lang="en-US" dirty="0" smtClean="0">
                <a:sym typeface="Symbol" panose="05050102010706020507" pitchFamily="18" charset="2"/>
              </a:rPr>
              <a:t>=50 </a:t>
            </a:r>
            <a:r>
              <a:rPr lang="en-US" dirty="0" smtClean="0">
                <a:sym typeface="Symbol" panose="05050102010706020507" pitchFamily="18" charset="2"/>
              </a:rPr>
              <a:t>GeV  </a:t>
            </a:r>
            <a:endParaRPr lang="en-US" dirty="0" smtClean="0">
              <a:sym typeface="Symbol" panose="05050102010706020507" pitchFamily="18" charset="2"/>
            </a:endParaRPr>
          </a:p>
          <a:p>
            <a:r>
              <a:rPr lang="en-US" dirty="0" err="1" smtClean="0">
                <a:sym typeface="Symbol" panose="05050102010706020507" pitchFamily="18" charset="2"/>
              </a:rPr>
              <a:t>E</a:t>
            </a:r>
            <a:r>
              <a:rPr lang="en-US" baseline="-25000" dirty="0" err="1" smtClean="0">
                <a:sym typeface="Symbol" panose="05050102010706020507" pitchFamily="18" charset="2"/>
              </a:rPr>
              <a:t>b</a:t>
            </a:r>
            <a:r>
              <a:rPr lang="en-US" dirty="0" smtClean="0">
                <a:sym typeface="Symbol" panose="05050102010706020507" pitchFamily="18" charset="2"/>
              </a:rPr>
              <a:t> = 45.6 GeV = </a:t>
            </a:r>
            <a:r>
              <a:rPr lang="en-US" dirty="0" err="1" smtClean="0">
                <a:sym typeface="Symbol" panose="05050102010706020507" pitchFamily="18" charset="2"/>
              </a:rPr>
              <a:t>m</a:t>
            </a:r>
            <a:r>
              <a:rPr lang="en-US" baseline="-25000" dirty="0" err="1" smtClean="0">
                <a:sym typeface="Symbol" panose="05050102010706020507" pitchFamily="18" charset="2"/>
              </a:rPr>
              <a:t>Z</a:t>
            </a:r>
            <a:r>
              <a:rPr lang="en-US" dirty="0" smtClean="0">
                <a:sym typeface="Symbol" panose="05050102010706020507" pitchFamily="18" charset="2"/>
              </a:rPr>
              <a:t>/2 ,  lepton : </a:t>
            </a:r>
            <a:r>
              <a:rPr lang="en-US" dirty="0" err="1" smtClean="0">
                <a:sym typeface="Symbol" panose="05050102010706020507" pitchFamily="18" charset="2"/>
              </a:rPr>
              <a:t>E</a:t>
            </a:r>
            <a:r>
              <a:rPr lang="en-US" baseline="-25000" dirty="0" err="1" smtClean="0">
                <a:sym typeface="Symbol" panose="05050102010706020507" pitchFamily="18" charset="2"/>
              </a:rPr>
              <a:t>min</a:t>
            </a:r>
            <a:r>
              <a:rPr lang="en-US" baseline="-25000" dirty="0" smtClean="0">
                <a:sym typeface="Symbol" panose="05050102010706020507" pitchFamily="18" charset="2"/>
              </a:rPr>
              <a:t> </a:t>
            </a:r>
            <a:r>
              <a:rPr lang="en-US" dirty="0" smtClean="0">
                <a:sym typeface="Symbol" panose="05050102010706020507" pitchFamily="18" charset="2"/>
              </a:rPr>
              <a:t>=13.7 GeV, </a:t>
            </a:r>
            <a:r>
              <a:rPr lang="en-US" dirty="0" err="1" smtClean="0">
                <a:sym typeface="Symbol" panose="05050102010706020507" pitchFamily="18" charset="2"/>
              </a:rPr>
              <a:t>E</a:t>
            </a:r>
            <a:r>
              <a:rPr lang="en-US" baseline="-25000" dirty="0" err="1" smtClean="0">
                <a:sym typeface="Symbol" panose="05050102010706020507" pitchFamily="18" charset="2"/>
              </a:rPr>
              <a:t>max</a:t>
            </a:r>
            <a:r>
              <a:rPr lang="en-US" baseline="-25000" dirty="0" smtClean="0">
                <a:sym typeface="Symbol" panose="05050102010706020507" pitchFamily="18" charset="2"/>
              </a:rPr>
              <a:t> </a:t>
            </a:r>
            <a:r>
              <a:rPr lang="en-US" dirty="0" smtClean="0">
                <a:sym typeface="Symbol" panose="05050102010706020507" pitchFamily="18" charset="2"/>
              </a:rPr>
              <a:t>=</a:t>
            </a:r>
            <a:r>
              <a:rPr lang="en-US" dirty="0" err="1" smtClean="0">
                <a:sym typeface="Symbol" panose="05050102010706020507" pitchFamily="18" charset="2"/>
              </a:rPr>
              <a:t>E</a:t>
            </a:r>
            <a:r>
              <a:rPr lang="en-US" baseline="-25000" dirty="0" err="1" smtClean="0">
                <a:sym typeface="Symbol" panose="05050102010706020507" pitchFamily="18" charset="2"/>
              </a:rPr>
              <a:t>b</a:t>
            </a:r>
            <a:r>
              <a:rPr lang="en-US" baseline="-25000" dirty="0" smtClean="0">
                <a:sym typeface="Symbol" panose="05050102010706020507" pitchFamily="18" charset="2"/>
              </a:rPr>
              <a:t> </a:t>
            </a:r>
            <a:endParaRPr lang="en-US" baseline="-25000" dirty="0" smtClean="0">
              <a:sym typeface="Symbol" panose="05050102010706020507" pitchFamily="18" charset="2"/>
            </a:endParaRPr>
          </a:p>
          <a:p>
            <a:endParaRPr lang="en-US" dirty="0">
              <a:sym typeface="Symbol" panose="05050102010706020507" pitchFamily="18" charset="2"/>
            </a:endParaRPr>
          </a:p>
          <a:p>
            <a:r>
              <a:rPr lang="en-US" dirty="0" smtClean="0">
                <a:sym typeface="Symbol" panose="05050102010706020507" pitchFamily="18" charset="2"/>
              </a:rPr>
              <a:t>this is the </a:t>
            </a:r>
            <a:r>
              <a:rPr lang="en-US" sz="2000" b="1" dirty="0" smtClean="0">
                <a:solidFill>
                  <a:srgbClr val="FF0000"/>
                </a:solidFill>
                <a:sym typeface="Symbol" panose="05050102010706020507" pitchFamily="18" charset="2"/>
              </a:rPr>
              <a:t>e</a:t>
            </a:r>
            <a:r>
              <a:rPr lang="en-US" sz="2000" b="1" baseline="30000" dirty="0" smtClean="0">
                <a:solidFill>
                  <a:srgbClr val="FF0000"/>
                </a:solidFill>
                <a:sym typeface="Symbol" panose="05050102010706020507" pitchFamily="18" charset="2"/>
              </a:rPr>
              <a:t>- </a:t>
            </a:r>
            <a:r>
              <a:rPr lang="en-US" sz="2000" b="1" dirty="0" smtClean="0">
                <a:solidFill>
                  <a:srgbClr val="FF0000"/>
                </a:solidFill>
                <a:sym typeface="Symbol" panose="05050102010706020507" pitchFamily="18" charset="2"/>
              </a:rPr>
              <a:t>energy spectrum (in the lab) </a:t>
            </a:r>
            <a:r>
              <a:rPr lang="en-US" sz="2000" dirty="0" smtClean="0">
                <a:sym typeface="Symbol" panose="05050102010706020507" pitchFamily="18" charset="2"/>
              </a:rPr>
              <a:t>from N decay</a:t>
            </a:r>
          </a:p>
          <a:p>
            <a:r>
              <a:rPr lang="en-US" dirty="0" smtClean="0">
                <a:sym typeface="Symbol" panose="05050102010706020507" pitchFamily="18" charset="2"/>
              </a:rPr>
              <a:t>and </a:t>
            </a:r>
          </a:p>
          <a:p>
            <a:r>
              <a:rPr lang="en-US" dirty="0" smtClean="0">
                <a:sym typeface="Symbol" panose="05050102010706020507" pitchFamily="18" charset="2"/>
              </a:rPr>
              <a:t>this is</a:t>
            </a:r>
            <a:r>
              <a:rPr lang="en-US" sz="2000" dirty="0" smtClean="0">
                <a:sym typeface="Symbol" panose="05050102010706020507" pitchFamily="18" charset="2"/>
              </a:rPr>
              <a:t> the </a:t>
            </a:r>
            <a:r>
              <a:rPr lang="en-US" sz="2000" b="1" dirty="0" smtClean="0">
                <a:solidFill>
                  <a:srgbClr val="0070C0"/>
                </a:solidFill>
                <a:sym typeface="Symbol" panose="05050102010706020507" pitchFamily="18" charset="2"/>
              </a:rPr>
              <a:t>e</a:t>
            </a:r>
            <a:r>
              <a:rPr lang="en-US" sz="2000" b="1" baseline="30000" dirty="0">
                <a:solidFill>
                  <a:srgbClr val="0070C0"/>
                </a:solidFill>
                <a:sym typeface="Symbol" panose="05050102010706020507" pitchFamily="18" charset="2"/>
              </a:rPr>
              <a:t>+</a:t>
            </a:r>
            <a:r>
              <a:rPr lang="en-US" sz="2000" b="1" baseline="30000" dirty="0" smtClean="0">
                <a:solidFill>
                  <a:srgbClr val="0070C0"/>
                </a:solidFill>
                <a:sym typeface="Symbol" panose="05050102010706020507" pitchFamily="18" charset="2"/>
              </a:rPr>
              <a:t> </a:t>
            </a:r>
            <a:r>
              <a:rPr lang="en-US" sz="2000" b="1" dirty="0" smtClean="0">
                <a:solidFill>
                  <a:srgbClr val="0070C0"/>
                </a:solidFill>
                <a:sym typeface="Symbol" panose="05050102010706020507" pitchFamily="18" charset="2"/>
              </a:rPr>
              <a:t>energy spectrum (in the lab) </a:t>
            </a:r>
            <a:r>
              <a:rPr lang="en-US" sz="2000" dirty="0" smtClean="0">
                <a:sym typeface="Symbol" panose="05050102010706020507" pitchFamily="18" charset="2"/>
              </a:rPr>
              <a:t>from</a:t>
            </a:r>
            <a:r>
              <a:rPr lang="en-CH" sz="2000" dirty="0" smtClean="0">
                <a:sym typeface="Symbol" panose="05050102010706020507" pitchFamily="18" charset="2"/>
              </a:rPr>
              <a:t></a:t>
            </a:r>
            <a:r>
              <a:rPr lang="en-US" sz="2000" dirty="0" smtClean="0">
                <a:sym typeface="Symbol" panose="05050102010706020507" pitchFamily="18" charset="2"/>
              </a:rPr>
              <a:t>N decay</a:t>
            </a:r>
          </a:p>
          <a:p>
            <a:endParaRPr lang="en-US" sz="2000" dirty="0" smtClean="0">
              <a:sym typeface="Symbol" panose="05050102010706020507" pitchFamily="18" charset="2"/>
            </a:endParaRPr>
          </a:p>
          <a:p>
            <a:r>
              <a:rPr lang="en-CH" sz="2000" b="1" dirty="0" smtClean="0">
                <a:sym typeface="Wingdings" panose="05000000000000000000" pitchFamily="2" charset="2"/>
              </a:rPr>
              <a:t></a:t>
            </a:r>
            <a:r>
              <a:rPr lang="en-US" sz="2000" b="1" dirty="0" smtClean="0">
                <a:sym typeface="Wingdings" panose="05000000000000000000" pitchFamily="2" charset="2"/>
              </a:rPr>
              <a:t> </a:t>
            </a:r>
            <a:r>
              <a:rPr lang="en-US" sz="2000" b="1" dirty="0" smtClean="0">
                <a:sym typeface="Symbol" panose="05050102010706020507" pitchFamily="18" charset="2"/>
              </a:rPr>
              <a:t>they have </a:t>
            </a:r>
            <a:r>
              <a:rPr lang="en-US" sz="2000" b="1" dirty="0" smtClean="0">
                <a:sym typeface="Symbol" panose="05050102010706020507" pitchFamily="18" charset="2"/>
              </a:rPr>
              <a:t>the </a:t>
            </a:r>
            <a:r>
              <a:rPr lang="en-US" sz="2000" b="1" dirty="0" smtClean="0">
                <a:sym typeface="Symbol" panose="05050102010706020507" pitchFamily="18" charset="2"/>
              </a:rPr>
              <a:t>same shape</a:t>
            </a:r>
            <a:endParaRPr lang="en-US" sz="2000" b="1" dirty="0" smtClean="0">
              <a:sym typeface="Symbol" panose="05050102010706020507" pitchFamily="18" charset="2"/>
            </a:endParaRPr>
          </a:p>
          <a:p>
            <a:r>
              <a:rPr lang="en-US" sz="2000" b="1" dirty="0">
                <a:sym typeface="Symbol" panose="05050102010706020507" pitchFamily="18" charset="2"/>
              </a:rPr>
              <a:t>T</a:t>
            </a:r>
            <a:r>
              <a:rPr lang="en-US" sz="2000" dirty="0" smtClean="0">
                <a:sym typeface="Symbol" panose="05050102010706020507" pitchFamily="18" charset="2"/>
              </a:rPr>
              <a:t>he ratio of integrated numbers is governed by the charge asymmetry </a:t>
            </a:r>
            <a:r>
              <a:rPr lang="en-US" sz="2000" dirty="0" smtClean="0">
                <a:sym typeface="Symbol" panose="05050102010706020507" pitchFamily="18" charset="2"/>
              </a:rPr>
              <a:t>and will depend on polar angle. </a:t>
            </a:r>
            <a:endParaRPr lang="en-US" sz="2000" dirty="0" smtClean="0">
              <a:sym typeface="Symbol" panose="05050102010706020507" pitchFamily="18" charset="2"/>
            </a:endParaRPr>
          </a:p>
          <a:p>
            <a:endParaRPr lang="en-US" sz="2000" dirty="0" smtClean="0">
              <a:sym typeface="Symbol" panose="05050102010706020507" pitchFamily="18" charset="2"/>
            </a:endParaRPr>
          </a:p>
          <a:p>
            <a:endParaRPr lang="en-US" sz="2000" dirty="0">
              <a:sym typeface="Symbol" panose="05050102010706020507" pitchFamily="18" charset="2"/>
            </a:endParaRPr>
          </a:p>
          <a:p>
            <a:r>
              <a:rPr lang="en-US" sz="2000" dirty="0" smtClean="0">
                <a:sym typeface="Symbol" panose="05050102010706020507" pitchFamily="18" charset="2"/>
              </a:rPr>
              <a:t>the </a:t>
            </a:r>
            <a:r>
              <a:rPr lang="en-US" sz="2000" dirty="0" smtClean="0">
                <a:sym typeface="Symbol" panose="05050102010706020507" pitchFamily="18" charset="2"/>
              </a:rPr>
              <a:t>numbers are identical at cos</a:t>
            </a:r>
            <a:r>
              <a:rPr lang="en-CH" sz="2000" dirty="0" smtClean="0">
                <a:sym typeface="Symbol" panose="05050102010706020507" pitchFamily="18" charset="2"/>
              </a:rPr>
              <a:t></a:t>
            </a:r>
            <a:r>
              <a:rPr lang="en-US" sz="2000" dirty="0" smtClean="0">
                <a:sym typeface="Symbol" panose="05050102010706020507" pitchFamily="18" charset="2"/>
              </a:rPr>
              <a:t> = 0</a:t>
            </a:r>
            <a:br>
              <a:rPr lang="en-US" sz="2000" dirty="0" smtClean="0">
                <a:sym typeface="Symbol" panose="05050102010706020507" pitchFamily="18" charset="2"/>
              </a:rPr>
            </a:br>
            <a:r>
              <a:rPr lang="en-US" sz="2000" b="1" dirty="0" smtClean="0">
                <a:sym typeface="Symbol" panose="05050102010706020507" pitchFamily="18" charset="2"/>
              </a:rPr>
              <a:t>The </a:t>
            </a:r>
            <a:r>
              <a:rPr lang="en-US" sz="2000" b="1" dirty="0" smtClean="0">
                <a:sym typeface="Symbol" panose="05050102010706020507" pitchFamily="18" charset="2"/>
              </a:rPr>
              <a:t>forward-backward </a:t>
            </a:r>
            <a:r>
              <a:rPr lang="en-US" sz="2000" b="1" dirty="0" smtClean="0">
                <a:sym typeface="Symbol" panose="05050102010706020507" pitchFamily="18" charset="2"/>
              </a:rPr>
              <a:t>asymmetry is  3/4 </a:t>
            </a:r>
            <a:r>
              <a:rPr lang="en-US" sz="2000" b="1" dirty="0" smtClean="0">
                <a:latin typeface="Lucida Calligraphy" panose="03010101010101010101" pitchFamily="66" charset="0"/>
                <a:sym typeface="Symbol" panose="05050102010706020507" pitchFamily="18" charset="2"/>
              </a:rPr>
              <a:t>A</a:t>
            </a:r>
            <a:r>
              <a:rPr lang="en-US" sz="2000" b="1" baseline="-25000" dirty="0" smtClean="0">
                <a:latin typeface="Lucida Calligraphy" panose="03010101010101010101" pitchFamily="66" charset="0"/>
                <a:sym typeface="Symbol" panose="05050102010706020507" pitchFamily="18" charset="2"/>
              </a:rPr>
              <a:t>e</a:t>
            </a:r>
            <a:r>
              <a:rPr lang="en-US" sz="2000" b="1" dirty="0">
                <a:latin typeface="Lucida Calligraphy" panose="03010101010101010101" pitchFamily="66" charset="0"/>
                <a:sym typeface="Symbol" panose="05050102010706020507" pitchFamily="18" charset="2"/>
              </a:rPr>
              <a:t> </a:t>
            </a:r>
            <a:r>
              <a:rPr lang="en-US" sz="2000" b="1" dirty="0" smtClean="0">
                <a:latin typeface="Lucida Calligraphy" panose="03010101010101010101" pitchFamily="66" charset="0"/>
                <a:sym typeface="Symbol" panose="05050102010706020507" pitchFamily="18" charset="2"/>
              </a:rPr>
              <a:t>A</a:t>
            </a:r>
            <a:r>
              <a:rPr lang="en-CH" sz="2000" b="1" baseline="-25000" dirty="0" smtClean="0">
                <a:latin typeface="Lucida Calligraphy" panose="03010101010101010101" pitchFamily="66" charset="0"/>
                <a:sym typeface="Symbol" panose="05050102010706020507" pitchFamily="18" charset="2"/>
              </a:rPr>
              <a:t></a:t>
            </a:r>
            <a:r>
              <a:rPr lang="en-US" sz="2000" b="1" baseline="-25000" dirty="0" smtClean="0">
                <a:latin typeface="Lucida Calligraphy" panose="03010101010101010101" pitchFamily="66" charset="0"/>
                <a:sym typeface="Symbol" panose="05050102010706020507" pitchFamily="18" charset="2"/>
              </a:rPr>
              <a:t> </a:t>
            </a:r>
            <a:r>
              <a:rPr lang="en-US" sz="2000" b="1" dirty="0" smtClean="0">
                <a:latin typeface="Lucida Calligraphy" panose="03010101010101010101" pitchFamily="66" charset="0"/>
                <a:sym typeface="Symbol" panose="05050102010706020507" pitchFamily="18" charset="2"/>
              </a:rPr>
              <a:t>= </a:t>
            </a:r>
            <a:r>
              <a:rPr lang="en-US" sz="2000" b="1" dirty="0">
                <a:sym typeface="Symbol" panose="05050102010706020507" pitchFamily="18" charset="2"/>
              </a:rPr>
              <a:t>3/4 </a:t>
            </a:r>
            <a:r>
              <a:rPr lang="en-US" sz="2000" b="1" dirty="0">
                <a:latin typeface="Lucida Calligraphy" panose="03010101010101010101" pitchFamily="66" charset="0"/>
                <a:sym typeface="Symbol" panose="05050102010706020507" pitchFamily="18" charset="2"/>
              </a:rPr>
              <a:t>A</a:t>
            </a:r>
            <a:r>
              <a:rPr lang="en-US" sz="2000" b="1" baseline="-25000" dirty="0">
                <a:latin typeface="Lucida Calligraphy" panose="03010101010101010101" pitchFamily="66" charset="0"/>
                <a:sym typeface="Symbol" panose="05050102010706020507" pitchFamily="18" charset="2"/>
              </a:rPr>
              <a:t>e</a:t>
            </a:r>
            <a:endParaRPr lang="en-US" sz="2000" b="1" baseline="-25000" dirty="0" smtClean="0">
              <a:sym typeface="Symbol" panose="05050102010706020507" pitchFamily="18" charset="2"/>
            </a:endParaRPr>
          </a:p>
          <a:p>
            <a:r>
              <a:rPr lang="en-US" sz="2000" b="1" dirty="0" smtClean="0">
                <a:sym typeface="Symbol" panose="05050102010706020507" pitchFamily="18" charset="2"/>
              </a:rPr>
              <a:t>since </a:t>
            </a:r>
            <a:r>
              <a:rPr lang="en-US" sz="2000" b="1" dirty="0">
                <a:latin typeface="Lucida Calligraphy" panose="03010101010101010101" pitchFamily="66" charset="0"/>
                <a:sym typeface="Symbol" panose="05050102010706020507" pitchFamily="18" charset="2"/>
              </a:rPr>
              <a:t>A</a:t>
            </a:r>
            <a:r>
              <a:rPr lang="en-CH" sz="2000" b="1" baseline="-25000" dirty="0">
                <a:latin typeface="Lucida Calligraphy" panose="03010101010101010101" pitchFamily="66" charset="0"/>
                <a:sym typeface="Symbol" panose="05050102010706020507" pitchFamily="18" charset="2"/>
              </a:rPr>
              <a:t></a:t>
            </a:r>
            <a:r>
              <a:rPr lang="en-US" sz="2000" b="1" baseline="-25000" dirty="0">
                <a:latin typeface="Lucida Calligraphy" panose="03010101010101010101" pitchFamily="66" charset="0"/>
                <a:sym typeface="Symbol" panose="05050102010706020507" pitchFamily="18" charset="2"/>
              </a:rPr>
              <a:t> </a:t>
            </a:r>
            <a:r>
              <a:rPr lang="en-US" sz="2000" b="1" baseline="-25000" dirty="0" smtClean="0">
                <a:latin typeface="Lucida Calligraphy" panose="03010101010101010101" pitchFamily="66" charset="0"/>
                <a:sym typeface="Symbol" panose="05050102010706020507" pitchFamily="18" charset="2"/>
              </a:rPr>
              <a:t> </a:t>
            </a:r>
            <a:r>
              <a:rPr lang="en-US" sz="2000" b="1" dirty="0" smtClean="0">
                <a:latin typeface="Lucida Calligraphy" panose="03010101010101010101" pitchFamily="66" charset="0"/>
                <a:sym typeface="Symbol" panose="05050102010706020507" pitchFamily="18" charset="2"/>
              </a:rPr>
              <a:t>= </a:t>
            </a:r>
            <a:r>
              <a:rPr lang="en-US" sz="2000" b="1" dirty="0" smtClean="0">
                <a:sym typeface="Symbol" panose="05050102010706020507" pitchFamily="18" charset="2"/>
              </a:rPr>
              <a:t>1 </a:t>
            </a:r>
            <a:endParaRPr lang="en-US" sz="2000" b="1" dirty="0" smtClean="0">
              <a:sym typeface="Symbol" panose="05050102010706020507" pitchFamily="18" charset="2"/>
            </a:endParaRPr>
          </a:p>
          <a:p>
            <a:endParaRPr lang="en-US" sz="2000" b="1" baseline="30000" dirty="0">
              <a:solidFill>
                <a:srgbClr val="FF0000"/>
              </a:solidFill>
              <a:sym typeface="Symbol" panose="05050102010706020507" pitchFamily="18" charset="2"/>
            </a:endParaRPr>
          </a:p>
          <a:p>
            <a:endParaRPr lang="en-US" sz="2000" b="1" baseline="30000" dirty="0" smtClean="0">
              <a:solidFill>
                <a:srgbClr val="FF0000"/>
              </a:solidFill>
              <a:sym typeface="Symbol" panose="05050102010706020507" pitchFamily="18" charset="2"/>
            </a:endParaRPr>
          </a:p>
        </p:txBody>
      </p:sp>
      <p:cxnSp>
        <p:nvCxnSpPr>
          <p:cNvPr id="4" name="Straight Arrow Connector 3"/>
          <p:cNvCxnSpPr/>
          <p:nvPr/>
        </p:nvCxnSpPr>
        <p:spPr>
          <a:xfrm>
            <a:off x="7340600" y="2679700"/>
            <a:ext cx="2921000" cy="0"/>
          </a:xfrm>
          <a:prstGeom prst="straightConnector1">
            <a:avLst/>
          </a:prstGeom>
          <a:ln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/>
          <p:cNvCxnSpPr/>
          <p:nvPr/>
        </p:nvCxnSpPr>
        <p:spPr>
          <a:xfrm flipH="1" flipV="1">
            <a:off x="7327900" y="508000"/>
            <a:ext cx="12700" cy="21717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9969500" y="2628900"/>
            <a:ext cx="59945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200" b="1" dirty="0" err="1" smtClean="0"/>
              <a:t>E</a:t>
            </a:r>
            <a:r>
              <a:rPr lang="fr-FR" sz="3200" b="1" baseline="-25000" dirty="0" err="1" smtClean="0"/>
              <a:t>e</a:t>
            </a:r>
            <a:r>
              <a:rPr lang="fr-FR" sz="3200" b="1" baseline="-25000" dirty="0" smtClean="0"/>
              <a:t>-</a:t>
            </a:r>
            <a:endParaRPr lang="fr-FR" sz="3200" b="1" baseline="-25000" dirty="0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7810500" y="723900"/>
            <a:ext cx="1943100" cy="195580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7467600" y="2717800"/>
            <a:ext cx="5934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13.7</a:t>
            </a:r>
            <a:endParaRPr lang="fr-FR" dirty="0"/>
          </a:p>
        </p:txBody>
      </p:sp>
      <p:cxnSp>
        <p:nvCxnSpPr>
          <p:cNvPr id="12" name="Straight Connector 11"/>
          <p:cNvCxnSpPr/>
          <p:nvPr/>
        </p:nvCxnSpPr>
        <p:spPr>
          <a:xfrm flipH="1" flipV="1">
            <a:off x="9753600" y="711200"/>
            <a:ext cx="25400" cy="19685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9588500" y="2730500"/>
            <a:ext cx="3770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 smtClean="0"/>
              <a:t>E</a:t>
            </a:r>
            <a:r>
              <a:rPr lang="fr-FR" baseline="-25000" dirty="0" err="1" smtClean="0"/>
              <a:t>b</a:t>
            </a:r>
            <a:endParaRPr lang="fr-FR" baseline="-25000" dirty="0"/>
          </a:p>
        </p:txBody>
      </p:sp>
      <p:cxnSp>
        <p:nvCxnSpPr>
          <p:cNvPr id="14" name="Straight Arrow Connector 13"/>
          <p:cNvCxnSpPr/>
          <p:nvPr/>
        </p:nvCxnSpPr>
        <p:spPr>
          <a:xfrm>
            <a:off x="7404100" y="5448300"/>
            <a:ext cx="2921000" cy="0"/>
          </a:xfrm>
          <a:prstGeom prst="straightConnector1">
            <a:avLst/>
          </a:prstGeom>
          <a:ln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H="1" flipV="1">
            <a:off x="7391400" y="3276600"/>
            <a:ext cx="12700" cy="21717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10033000" y="5397500"/>
            <a:ext cx="65235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200" b="1" dirty="0" err="1" smtClean="0"/>
              <a:t>E</a:t>
            </a:r>
            <a:r>
              <a:rPr lang="fr-FR" sz="3200" b="1" baseline="-25000" dirty="0" err="1" smtClean="0"/>
              <a:t>e</a:t>
            </a:r>
            <a:r>
              <a:rPr lang="fr-FR" sz="3200" b="1" baseline="-25000" dirty="0"/>
              <a:t>+</a:t>
            </a:r>
          </a:p>
        </p:txBody>
      </p:sp>
      <p:cxnSp>
        <p:nvCxnSpPr>
          <p:cNvPr id="17" name="Straight Connector 16"/>
          <p:cNvCxnSpPr/>
          <p:nvPr/>
        </p:nvCxnSpPr>
        <p:spPr>
          <a:xfrm flipV="1">
            <a:off x="7874000" y="3492500"/>
            <a:ext cx="1943100" cy="1955800"/>
          </a:xfrm>
          <a:prstGeom prst="line">
            <a:avLst/>
          </a:prstGeom>
          <a:ln w="381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7531100" y="5486400"/>
            <a:ext cx="5934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13.7</a:t>
            </a:r>
            <a:endParaRPr lang="fr-FR" dirty="0"/>
          </a:p>
        </p:txBody>
      </p:sp>
      <p:cxnSp>
        <p:nvCxnSpPr>
          <p:cNvPr id="19" name="Straight Connector 18"/>
          <p:cNvCxnSpPr/>
          <p:nvPr/>
        </p:nvCxnSpPr>
        <p:spPr>
          <a:xfrm flipH="1" flipV="1">
            <a:off x="9817100" y="3479800"/>
            <a:ext cx="25400" cy="19685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9652000" y="5499100"/>
            <a:ext cx="3770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 smtClean="0"/>
              <a:t>E</a:t>
            </a:r>
            <a:r>
              <a:rPr lang="fr-FR" baseline="-25000" dirty="0" err="1" smtClean="0"/>
              <a:t>b</a:t>
            </a:r>
            <a:endParaRPr lang="fr-FR" baseline="-25000" dirty="0"/>
          </a:p>
        </p:txBody>
      </p:sp>
      <p:sp>
        <p:nvSpPr>
          <p:cNvPr id="21" name="TextBox 20"/>
          <p:cNvSpPr txBox="1"/>
          <p:nvPr/>
        </p:nvSpPr>
        <p:spPr>
          <a:xfrm>
            <a:off x="216916" y="4706620"/>
            <a:ext cx="66146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 smtClean="0"/>
              <a:t>Ac</a:t>
            </a:r>
            <a:r>
              <a:rPr lang="fr-FR" baseline="30000" dirty="0" err="1" smtClean="0"/>
              <a:t>f</a:t>
            </a:r>
            <a:r>
              <a:rPr lang="fr-FR" baseline="30000" dirty="0" smtClean="0"/>
              <a:t> </a:t>
            </a:r>
            <a:r>
              <a:rPr lang="fr-FR" dirty="0" smtClean="0"/>
              <a:t>(cos</a:t>
            </a:r>
            <a:r>
              <a:rPr lang="en-CH" dirty="0" smtClean="0">
                <a:sym typeface="Symbol" panose="05050102010706020507" pitchFamily="18" charset="2"/>
              </a:rPr>
              <a:t></a:t>
            </a:r>
            <a:r>
              <a:rPr lang="en-US" dirty="0" smtClean="0">
                <a:sym typeface="Symbol" panose="05050102010706020507" pitchFamily="18" charset="2"/>
              </a:rPr>
              <a:t>) = (</a:t>
            </a:r>
            <a:r>
              <a:rPr lang="en-US" dirty="0" err="1" smtClean="0">
                <a:sym typeface="Symbol" panose="05050102010706020507" pitchFamily="18" charset="2"/>
              </a:rPr>
              <a:t>N</a:t>
            </a:r>
            <a:r>
              <a:rPr lang="en-US" baseline="-25000" dirty="0" err="1" smtClean="0">
                <a:sym typeface="Symbol" panose="05050102010706020507" pitchFamily="18" charset="2"/>
              </a:rPr>
              <a:t>f</a:t>
            </a:r>
            <a:r>
              <a:rPr lang="en-US" dirty="0" smtClean="0">
                <a:sym typeface="Symbol" panose="05050102010706020507" pitchFamily="18" charset="2"/>
              </a:rPr>
              <a:t>  - N</a:t>
            </a:r>
            <a:r>
              <a:rPr lang="en-CH" baseline="-25000" dirty="0" smtClean="0">
                <a:sym typeface="Symbol" panose="05050102010706020507" pitchFamily="18" charset="2"/>
              </a:rPr>
              <a:t></a:t>
            </a:r>
            <a:r>
              <a:rPr lang="en-US" baseline="-25000" dirty="0" smtClean="0">
                <a:sym typeface="Symbol" panose="05050102010706020507" pitchFamily="18" charset="2"/>
              </a:rPr>
              <a:t>f</a:t>
            </a:r>
            <a:r>
              <a:rPr lang="en-US" dirty="0" smtClean="0">
                <a:sym typeface="Symbol" panose="05050102010706020507" pitchFamily="18" charset="2"/>
              </a:rPr>
              <a:t> )/(</a:t>
            </a:r>
            <a:r>
              <a:rPr lang="en-US" dirty="0" err="1" smtClean="0">
                <a:sym typeface="Symbol" panose="05050102010706020507" pitchFamily="18" charset="2"/>
              </a:rPr>
              <a:t>N</a:t>
            </a:r>
            <a:r>
              <a:rPr lang="en-US" baseline="-25000" dirty="0" err="1" smtClean="0">
                <a:sym typeface="Symbol" panose="05050102010706020507" pitchFamily="18" charset="2"/>
              </a:rPr>
              <a:t>f</a:t>
            </a:r>
            <a:r>
              <a:rPr lang="en-US" dirty="0" smtClean="0">
                <a:sym typeface="Symbol" panose="05050102010706020507" pitchFamily="18" charset="2"/>
              </a:rPr>
              <a:t>  + N</a:t>
            </a:r>
            <a:r>
              <a:rPr lang="en-CH" baseline="-25000" dirty="0" smtClean="0">
                <a:sym typeface="Symbol" panose="05050102010706020507" pitchFamily="18" charset="2"/>
              </a:rPr>
              <a:t></a:t>
            </a:r>
            <a:r>
              <a:rPr lang="en-US" baseline="-25000" dirty="0" smtClean="0">
                <a:sym typeface="Symbol" panose="05050102010706020507" pitchFamily="18" charset="2"/>
              </a:rPr>
              <a:t>f</a:t>
            </a:r>
            <a:r>
              <a:rPr lang="en-US" dirty="0" smtClean="0">
                <a:sym typeface="Symbol" panose="05050102010706020507" pitchFamily="18" charset="2"/>
              </a:rPr>
              <a:t> )(cos</a:t>
            </a:r>
            <a:r>
              <a:rPr lang="en-CH" dirty="0" smtClean="0">
                <a:sym typeface="Symbol" panose="05050102010706020507" pitchFamily="18" charset="2"/>
              </a:rPr>
              <a:t> </a:t>
            </a:r>
            <a:r>
              <a:rPr lang="en-US" dirty="0" smtClean="0">
                <a:sym typeface="Symbol" panose="05050102010706020507" pitchFamily="18" charset="2"/>
              </a:rPr>
              <a:t>) =  -[2</a:t>
            </a:r>
            <a:r>
              <a:rPr lang="fr-FR" dirty="0" smtClean="0"/>
              <a:t> cos</a:t>
            </a:r>
            <a:r>
              <a:rPr lang="en-CH" dirty="0" smtClean="0">
                <a:sym typeface="Symbol" panose="05050102010706020507" pitchFamily="18" charset="2"/>
              </a:rPr>
              <a:t></a:t>
            </a:r>
            <a:r>
              <a:rPr lang="en-US" dirty="0" smtClean="0">
                <a:sym typeface="Symbol" panose="05050102010706020507" pitchFamily="18" charset="2"/>
              </a:rPr>
              <a:t> /(1+ </a:t>
            </a:r>
            <a:r>
              <a:rPr lang="fr-FR" dirty="0" smtClean="0"/>
              <a:t>cos</a:t>
            </a:r>
            <a:r>
              <a:rPr lang="fr-FR" baseline="30000" dirty="0" smtClean="0"/>
              <a:t>2</a:t>
            </a:r>
            <a:r>
              <a:rPr lang="en-CH" dirty="0" smtClean="0">
                <a:sym typeface="Symbol" panose="05050102010706020507" pitchFamily="18" charset="2"/>
              </a:rPr>
              <a:t></a:t>
            </a:r>
            <a:r>
              <a:rPr lang="en-US" dirty="0" smtClean="0">
                <a:sym typeface="Symbol" panose="05050102010706020507" pitchFamily="18" charset="2"/>
              </a:rPr>
              <a:t>)] </a:t>
            </a:r>
            <a:r>
              <a:rPr lang="fr-FR" b="1" i="1" dirty="0" err="1" smtClean="0">
                <a:latin typeface="Brush Script MT" panose="03060802040406070304" pitchFamily="66" charset="0"/>
              </a:rPr>
              <a:t>A</a:t>
            </a:r>
            <a:r>
              <a:rPr lang="fr-FR" b="1" i="1" baseline="-25000" dirty="0" err="1" smtClean="0">
                <a:latin typeface="Brush Script MT" panose="03060802040406070304" pitchFamily="66" charset="0"/>
              </a:rPr>
              <a:t>f</a:t>
            </a:r>
            <a:r>
              <a:rPr lang="en-US" baseline="-25000" dirty="0" smtClean="0">
                <a:latin typeface="Brush Script MT" panose="03060802040406070304" pitchFamily="66" charset="0"/>
                <a:sym typeface="Symbol" panose="05050102010706020507" pitchFamily="18" charset="2"/>
              </a:rPr>
              <a:t> </a:t>
            </a:r>
            <a:r>
              <a:rPr lang="en-US" dirty="0" smtClean="0">
                <a:latin typeface="Brush Script MT" panose="03060802040406070304" pitchFamily="66" charset="0"/>
                <a:sym typeface="Symbol" panose="05050102010706020507" pitchFamily="18" charset="2"/>
              </a:rPr>
              <a:t> A</a:t>
            </a:r>
            <a:r>
              <a:rPr lang="en-US" baseline="-25000" dirty="0" smtClean="0">
                <a:latin typeface="Brush Script MT" panose="03060802040406070304" pitchFamily="66" charset="0"/>
                <a:sym typeface="Symbol" panose="05050102010706020507" pitchFamily="18" charset="2"/>
              </a:rPr>
              <a:t>e</a:t>
            </a:r>
            <a:r>
              <a:rPr lang="en-US" dirty="0" smtClean="0">
                <a:sym typeface="Symbol" panose="05050102010706020507" pitchFamily="18" charset="2"/>
              </a:rPr>
              <a:t> </a:t>
            </a:r>
            <a:endParaRPr lang="fr-FR" dirty="0"/>
          </a:p>
        </p:txBody>
      </p:sp>
      <p:sp>
        <p:nvSpPr>
          <p:cNvPr id="22" name="Rectangle 21"/>
          <p:cNvSpPr/>
          <p:nvPr/>
        </p:nvSpPr>
        <p:spPr>
          <a:xfrm>
            <a:off x="729032" y="247134"/>
            <a:ext cx="4665636" cy="58477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r>
              <a:rPr lang="fr-FR" sz="3200" b="1" dirty="0"/>
              <a:t>If </a:t>
            </a:r>
            <a:r>
              <a:rPr lang="fr-FR" sz="3200" b="1" dirty="0" err="1"/>
              <a:t>it</a:t>
            </a:r>
            <a:r>
              <a:rPr lang="fr-FR" sz="3200" b="1" dirty="0"/>
              <a:t> </a:t>
            </a:r>
            <a:r>
              <a:rPr lang="fr-FR" sz="3200" b="1" dirty="0" err="1"/>
              <a:t>is</a:t>
            </a:r>
            <a:r>
              <a:rPr lang="fr-FR" sz="3200" b="1" dirty="0"/>
              <a:t> a « Dirac »   </a:t>
            </a:r>
            <a:r>
              <a:rPr lang="fr-FR" sz="3200" b="1" dirty="0" err="1"/>
              <a:t>particle</a:t>
            </a:r>
            <a:r>
              <a:rPr lang="fr-FR" sz="3200" dirty="0" smtClean="0"/>
              <a:t> </a:t>
            </a:r>
            <a:endParaRPr lang="fr-FR" sz="32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dirty="0" smtClean="0"/>
              <a:t>15/03/2021</a:t>
            </a:r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Helicity and lepton number in HNL @Z</a:t>
            </a:r>
            <a:endParaRPr lang="fr-FR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8DC709-413F-4C12-A8B0-7373BEC9B86D}" type="slidenum">
              <a:rPr lang="fr-FR" smtClean="0"/>
              <a:t>14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30861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52400" y="934135"/>
            <a:ext cx="7223760" cy="50475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ym typeface="Symbol" panose="05050102010706020507" pitchFamily="18" charset="2"/>
              </a:rPr>
              <a:t>Consider for illustration the case  where </a:t>
            </a:r>
          </a:p>
          <a:p>
            <a:r>
              <a:rPr lang="en-US" dirty="0" err="1" smtClean="0">
                <a:sym typeface="Symbol" panose="05050102010706020507" pitchFamily="18" charset="2"/>
              </a:rPr>
              <a:t>m</a:t>
            </a:r>
            <a:r>
              <a:rPr lang="en-US" baseline="-25000" dirty="0" err="1" smtClean="0">
                <a:sym typeface="Symbol" panose="05050102010706020507" pitchFamily="18" charset="2"/>
              </a:rPr>
              <a:t>W</a:t>
            </a:r>
            <a:r>
              <a:rPr lang="en-US" baseline="-25000" dirty="0" smtClean="0">
                <a:sym typeface="Symbol" panose="05050102010706020507" pitchFamily="18" charset="2"/>
              </a:rPr>
              <a:t>*</a:t>
            </a:r>
            <a:r>
              <a:rPr lang="en-US" dirty="0" smtClean="0">
                <a:sym typeface="Symbol" panose="05050102010706020507" pitchFamily="18" charset="2"/>
              </a:rPr>
              <a:t>=0 </a:t>
            </a:r>
          </a:p>
          <a:p>
            <a:r>
              <a:rPr lang="en-US" dirty="0" err="1" smtClean="0">
                <a:sym typeface="Symbol" panose="05050102010706020507" pitchFamily="18" charset="2"/>
              </a:rPr>
              <a:t>m</a:t>
            </a:r>
            <a:r>
              <a:rPr lang="en-US" baseline="-25000" dirty="0" err="1" smtClean="0">
                <a:sym typeface="Symbol" panose="05050102010706020507" pitchFamily="18" charset="2"/>
              </a:rPr>
              <a:t>N</a:t>
            </a:r>
            <a:r>
              <a:rPr lang="en-US" dirty="0" smtClean="0">
                <a:sym typeface="Symbol" panose="05050102010706020507" pitchFamily="18" charset="2"/>
              </a:rPr>
              <a:t>=50   </a:t>
            </a:r>
          </a:p>
          <a:p>
            <a:r>
              <a:rPr lang="en-US" dirty="0" err="1" smtClean="0">
                <a:sym typeface="Symbol" panose="05050102010706020507" pitchFamily="18" charset="2"/>
              </a:rPr>
              <a:t>E</a:t>
            </a:r>
            <a:r>
              <a:rPr lang="en-US" baseline="-25000" dirty="0" err="1" smtClean="0">
                <a:sym typeface="Symbol" panose="05050102010706020507" pitchFamily="18" charset="2"/>
              </a:rPr>
              <a:t>b</a:t>
            </a:r>
            <a:r>
              <a:rPr lang="en-US" dirty="0" smtClean="0">
                <a:sym typeface="Symbol" panose="05050102010706020507" pitchFamily="18" charset="2"/>
              </a:rPr>
              <a:t> = 45.6 GeV = </a:t>
            </a:r>
            <a:r>
              <a:rPr lang="en-US" dirty="0" err="1" smtClean="0">
                <a:sym typeface="Symbol" panose="05050102010706020507" pitchFamily="18" charset="2"/>
              </a:rPr>
              <a:t>m</a:t>
            </a:r>
            <a:r>
              <a:rPr lang="en-US" baseline="-25000" dirty="0" err="1" smtClean="0">
                <a:sym typeface="Symbol" panose="05050102010706020507" pitchFamily="18" charset="2"/>
              </a:rPr>
              <a:t>Z</a:t>
            </a:r>
            <a:r>
              <a:rPr lang="en-US" dirty="0" smtClean="0">
                <a:sym typeface="Symbol" panose="05050102010706020507" pitchFamily="18" charset="2"/>
              </a:rPr>
              <a:t>/2</a:t>
            </a:r>
          </a:p>
          <a:p>
            <a:r>
              <a:rPr lang="en-US" dirty="0" smtClean="0">
                <a:sym typeface="Symbol" panose="05050102010706020507" pitchFamily="18" charset="2"/>
              </a:rPr>
              <a:t>The initial lepton number is oscillated away with a very short </a:t>
            </a:r>
          </a:p>
          <a:p>
            <a:r>
              <a:rPr lang="en-US" dirty="0" smtClean="0">
                <a:sym typeface="Symbol" panose="05050102010706020507" pitchFamily="18" charset="2"/>
              </a:rPr>
              <a:t>time constant T </a:t>
            </a:r>
            <a:r>
              <a:rPr lang="en-CH" dirty="0" smtClean="0">
                <a:sym typeface="Symbol" panose="05050102010706020507" pitchFamily="18" charset="2"/>
              </a:rPr>
              <a:t></a:t>
            </a:r>
            <a:r>
              <a:rPr lang="en-US" dirty="0" smtClean="0">
                <a:sym typeface="Symbol" panose="05050102010706020507" pitchFamily="18" charset="2"/>
              </a:rPr>
              <a:t> </a:t>
            </a:r>
            <a:r>
              <a:rPr lang="en-CH" dirty="0" smtClean="0">
                <a:sym typeface="Symbol" panose="05050102010706020507" pitchFamily="18" charset="2"/>
              </a:rPr>
              <a:t></a:t>
            </a:r>
            <a:r>
              <a:rPr lang="en-US" dirty="0" err="1" smtClean="0">
                <a:sym typeface="Symbol" panose="05050102010706020507" pitchFamily="18" charset="2"/>
              </a:rPr>
              <a:t>hbar</a:t>
            </a:r>
            <a:r>
              <a:rPr lang="en-US" dirty="0" smtClean="0">
                <a:sym typeface="Symbol" panose="05050102010706020507" pitchFamily="18" charset="2"/>
              </a:rPr>
              <a:t>/(</a:t>
            </a:r>
            <a:r>
              <a:rPr lang="en-US" dirty="0" err="1" smtClean="0">
                <a:sym typeface="Symbol" panose="05050102010706020507" pitchFamily="18" charset="2"/>
              </a:rPr>
              <a:t>m</a:t>
            </a:r>
            <a:r>
              <a:rPr lang="en-US" baseline="-25000" dirty="0" err="1" smtClean="0">
                <a:sym typeface="Symbol" panose="05050102010706020507" pitchFamily="18" charset="2"/>
              </a:rPr>
              <a:t>N</a:t>
            </a:r>
            <a:r>
              <a:rPr lang="en-US" dirty="0" smtClean="0">
                <a:sym typeface="Symbol" panose="05050102010706020507" pitchFamily="18" charset="2"/>
              </a:rPr>
              <a:t>-m</a:t>
            </a:r>
            <a:r>
              <a:rPr lang="en-US" baseline="-25000" dirty="0" smtClean="0">
                <a:sym typeface="Symbol" panose="05050102010706020507" pitchFamily="18" charset="2"/>
              </a:rPr>
              <a:t>v</a:t>
            </a:r>
            <a:r>
              <a:rPr lang="en-US" dirty="0" smtClean="0">
                <a:sym typeface="Symbol" panose="05050102010706020507" pitchFamily="18" charset="2"/>
              </a:rPr>
              <a:t>) (this is even faster than the Z decay!)</a:t>
            </a:r>
          </a:p>
          <a:p>
            <a:r>
              <a:rPr lang="en-US" b="1" dirty="0" smtClean="0">
                <a:solidFill>
                  <a:srgbClr val="FF0000"/>
                </a:solidFill>
                <a:sym typeface="Symbol" panose="05050102010706020507" pitchFamily="18" charset="2"/>
              </a:rPr>
              <a:t>The integrated forward backward charge asymmetry is now 0. </a:t>
            </a:r>
          </a:p>
          <a:p>
            <a:endParaRPr lang="en-US" b="1" dirty="0" smtClean="0">
              <a:solidFill>
                <a:srgbClr val="FF0000"/>
              </a:solidFill>
              <a:sym typeface="Symbol" panose="05050102010706020507" pitchFamily="18" charset="2"/>
            </a:endParaRPr>
          </a:p>
          <a:p>
            <a:r>
              <a:rPr lang="en-US" b="1" dirty="0" smtClean="0">
                <a:sym typeface="Symbol" panose="05050102010706020507" pitchFamily="18" charset="2"/>
              </a:rPr>
              <a:t>HOWEVER the spin is conserved. </a:t>
            </a:r>
            <a:endParaRPr lang="en-US" b="1" dirty="0">
              <a:sym typeface="Symbol" panose="05050102010706020507" pitchFamily="18" charset="2"/>
            </a:endParaRPr>
          </a:p>
          <a:p>
            <a:r>
              <a:rPr lang="en-US" dirty="0" smtClean="0">
                <a:sym typeface="Symbol" panose="05050102010706020507" pitchFamily="18" charset="2"/>
              </a:rPr>
              <a:t>top is the </a:t>
            </a:r>
            <a:r>
              <a:rPr lang="en-US" sz="2000" b="1" dirty="0" smtClean="0">
                <a:solidFill>
                  <a:srgbClr val="FF0000"/>
                </a:solidFill>
                <a:sym typeface="Symbol" panose="05050102010706020507" pitchFamily="18" charset="2"/>
              </a:rPr>
              <a:t>e</a:t>
            </a:r>
            <a:r>
              <a:rPr lang="en-US" sz="2000" b="1" baseline="30000" dirty="0" smtClean="0">
                <a:solidFill>
                  <a:srgbClr val="FF0000"/>
                </a:solidFill>
                <a:sym typeface="Symbol" panose="05050102010706020507" pitchFamily="18" charset="2"/>
              </a:rPr>
              <a:t>- </a:t>
            </a:r>
            <a:r>
              <a:rPr lang="en-US" sz="2000" b="1" dirty="0" smtClean="0">
                <a:solidFill>
                  <a:srgbClr val="FF0000"/>
                </a:solidFill>
                <a:sym typeface="Symbol" panose="05050102010706020507" pitchFamily="18" charset="2"/>
              </a:rPr>
              <a:t>energy spectrum (in the lab) </a:t>
            </a:r>
            <a:r>
              <a:rPr lang="en-US" sz="2000" dirty="0" smtClean="0">
                <a:sym typeface="Symbol" panose="05050102010706020507" pitchFamily="18" charset="2"/>
              </a:rPr>
              <a:t>from {initial N} decay</a:t>
            </a:r>
            <a:endParaRPr lang="en-US" dirty="0" smtClean="0">
              <a:sym typeface="Symbol" panose="05050102010706020507" pitchFamily="18" charset="2"/>
            </a:endParaRPr>
          </a:p>
          <a:p>
            <a:r>
              <a:rPr lang="en-US" dirty="0">
                <a:sym typeface="Symbol" panose="05050102010706020507" pitchFamily="18" charset="2"/>
              </a:rPr>
              <a:t> </a:t>
            </a:r>
            <a:r>
              <a:rPr lang="en-US" dirty="0" smtClean="0">
                <a:sym typeface="Symbol" panose="05050102010706020507" pitchFamily="18" charset="2"/>
              </a:rPr>
              <a:t> and  </a:t>
            </a:r>
            <a:r>
              <a:rPr lang="en-US" sz="2000" dirty="0" smtClean="0">
                <a:sym typeface="Symbol" panose="05050102010706020507" pitchFamily="18" charset="2"/>
              </a:rPr>
              <a:t>the </a:t>
            </a:r>
            <a:r>
              <a:rPr lang="en-US" sz="2000" b="1" dirty="0" smtClean="0">
                <a:solidFill>
                  <a:srgbClr val="0070C0"/>
                </a:solidFill>
                <a:sym typeface="Symbol" panose="05050102010706020507" pitchFamily="18" charset="2"/>
              </a:rPr>
              <a:t>e</a:t>
            </a:r>
            <a:r>
              <a:rPr lang="en-US" sz="2000" b="1" baseline="30000" dirty="0">
                <a:solidFill>
                  <a:srgbClr val="0070C0"/>
                </a:solidFill>
                <a:sym typeface="Symbol" panose="05050102010706020507" pitchFamily="18" charset="2"/>
              </a:rPr>
              <a:t>+</a:t>
            </a:r>
            <a:r>
              <a:rPr lang="en-US" sz="2000" b="1" baseline="30000" dirty="0" smtClean="0">
                <a:solidFill>
                  <a:srgbClr val="0070C0"/>
                </a:solidFill>
                <a:sym typeface="Symbol" panose="05050102010706020507" pitchFamily="18" charset="2"/>
              </a:rPr>
              <a:t> </a:t>
            </a:r>
            <a:r>
              <a:rPr lang="en-US" sz="2000" b="1" dirty="0" smtClean="0">
                <a:solidFill>
                  <a:srgbClr val="0070C0"/>
                </a:solidFill>
                <a:sym typeface="Symbol" panose="05050102010706020507" pitchFamily="18" charset="2"/>
              </a:rPr>
              <a:t>energy spectrum (in the lab) </a:t>
            </a:r>
            <a:r>
              <a:rPr lang="en-US" sz="2000" dirty="0" smtClean="0">
                <a:sym typeface="Symbol" panose="05050102010706020507" pitchFamily="18" charset="2"/>
              </a:rPr>
              <a:t>from</a:t>
            </a:r>
            <a:r>
              <a:rPr lang="en-US" sz="2000" dirty="0">
                <a:sym typeface="Symbol" panose="05050102010706020507" pitchFamily="18" charset="2"/>
              </a:rPr>
              <a:t> </a:t>
            </a:r>
            <a:r>
              <a:rPr lang="en-US" sz="2000" dirty="0" smtClean="0">
                <a:sym typeface="Symbol" panose="05050102010706020507" pitchFamily="18" charset="2"/>
              </a:rPr>
              <a:t>{initial N} decay</a:t>
            </a:r>
          </a:p>
          <a:p>
            <a:endParaRPr lang="en-US" sz="2000" dirty="0" smtClean="0">
              <a:sym typeface="Symbol" panose="05050102010706020507" pitchFamily="18" charset="2"/>
            </a:endParaRPr>
          </a:p>
          <a:p>
            <a:r>
              <a:rPr lang="en-US" sz="2000" dirty="0" smtClean="0">
                <a:sym typeface="Symbol" panose="05050102010706020507" pitchFamily="18" charset="2"/>
              </a:rPr>
              <a:t>bottom is the </a:t>
            </a:r>
            <a:r>
              <a:rPr lang="en-US" sz="2000" b="1" dirty="0" smtClean="0">
                <a:solidFill>
                  <a:srgbClr val="FF0000"/>
                </a:solidFill>
                <a:sym typeface="Symbol" panose="05050102010706020507" pitchFamily="18" charset="2"/>
              </a:rPr>
              <a:t>e</a:t>
            </a:r>
            <a:r>
              <a:rPr lang="en-US" sz="2000" b="1" baseline="30000" dirty="0" smtClean="0">
                <a:solidFill>
                  <a:srgbClr val="FF0000"/>
                </a:solidFill>
                <a:sym typeface="Symbol" panose="05050102010706020507" pitchFamily="18" charset="2"/>
              </a:rPr>
              <a:t>- </a:t>
            </a:r>
            <a:r>
              <a:rPr lang="en-US" sz="2000" b="1" dirty="0" smtClean="0">
                <a:solidFill>
                  <a:srgbClr val="FF0000"/>
                </a:solidFill>
                <a:sym typeface="Symbol" panose="05050102010706020507" pitchFamily="18" charset="2"/>
              </a:rPr>
              <a:t>energy spectrum (in the lab) </a:t>
            </a:r>
            <a:r>
              <a:rPr lang="en-US" sz="2000" dirty="0" smtClean="0">
                <a:sym typeface="Symbol" panose="05050102010706020507" pitchFamily="18" charset="2"/>
              </a:rPr>
              <a:t>from {initial</a:t>
            </a:r>
            <a:r>
              <a:rPr lang="en-CH" sz="2000" dirty="0" smtClean="0">
                <a:sym typeface="Symbol" panose="05050102010706020507" pitchFamily="18" charset="2"/>
              </a:rPr>
              <a:t></a:t>
            </a:r>
            <a:r>
              <a:rPr lang="en-US" sz="2000" dirty="0" smtClean="0">
                <a:sym typeface="Symbol" panose="05050102010706020507" pitchFamily="18" charset="2"/>
              </a:rPr>
              <a:t>N} decay</a:t>
            </a:r>
          </a:p>
          <a:p>
            <a:r>
              <a:rPr lang="en-US" sz="2000" dirty="0" smtClean="0">
                <a:sym typeface="Symbol" panose="05050102010706020507" pitchFamily="18" charset="2"/>
              </a:rPr>
              <a:t> and         the </a:t>
            </a:r>
            <a:r>
              <a:rPr lang="en-US" sz="2000" b="1" dirty="0" smtClean="0">
                <a:solidFill>
                  <a:srgbClr val="0070C0"/>
                </a:solidFill>
                <a:sym typeface="Symbol" panose="05050102010706020507" pitchFamily="18" charset="2"/>
              </a:rPr>
              <a:t>e</a:t>
            </a:r>
            <a:r>
              <a:rPr lang="en-US" sz="2000" b="1" baseline="30000" dirty="0" smtClean="0">
                <a:solidFill>
                  <a:srgbClr val="0070C0"/>
                </a:solidFill>
                <a:sym typeface="Symbol" panose="05050102010706020507" pitchFamily="18" charset="2"/>
              </a:rPr>
              <a:t>+ </a:t>
            </a:r>
            <a:r>
              <a:rPr lang="en-US" sz="2000" b="1" dirty="0" smtClean="0">
                <a:solidFill>
                  <a:srgbClr val="0070C0"/>
                </a:solidFill>
                <a:sym typeface="Symbol" panose="05050102010706020507" pitchFamily="18" charset="2"/>
              </a:rPr>
              <a:t>energy spectrum (in the lab) </a:t>
            </a:r>
            <a:r>
              <a:rPr lang="en-US" sz="2000" dirty="0" smtClean="0">
                <a:sym typeface="Symbol" panose="05050102010706020507" pitchFamily="18" charset="2"/>
              </a:rPr>
              <a:t>from {initial</a:t>
            </a:r>
            <a:r>
              <a:rPr lang="en-CH" sz="2000" dirty="0" smtClean="0">
                <a:sym typeface="Symbol" panose="05050102010706020507" pitchFamily="18" charset="2"/>
              </a:rPr>
              <a:t></a:t>
            </a:r>
            <a:r>
              <a:rPr lang="en-US" sz="2000" dirty="0" smtClean="0">
                <a:sym typeface="Symbol" panose="05050102010706020507" pitchFamily="18" charset="2"/>
              </a:rPr>
              <a:t>N} decay</a:t>
            </a:r>
          </a:p>
          <a:p>
            <a:endParaRPr lang="en-US" sz="2000" dirty="0">
              <a:sym typeface="Symbol" panose="05050102010706020507" pitchFamily="18" charset="2"/>
            </a:endParaRPr>
          </a:p>
          <a:p>
            <a:r>
              <a:rPr lang="en-US" sz="2000" dirty="0" smtClean="0">
                <a:sym typeface="Symbol" panose="05050102010706020507" pitchFamily="18" charset="2"/>
              </a:rPr>
              <a:t>with the ratio of integrated numbers being governed by the </a:t>
            </a:r>
          </a:p>
          <a:p>
            <a:r>
              <a:rPr lang="en-US" sz="2000" dirty="0" smtClean="0">
                <a:sym typeface="Symbol" panose="05050102010706020507" pitchFamily="18" charset="2"/>
              </a:rPr>
              <a:t>initial charge asymmetry </a:t>
            </a:r>
          </a:p>
        </p:txBody>
      </p:sp>
      <p:cxnSp>
        <p:nvCxnSpPr>
          <p:cNvPr id="4" name="Straight Arrow Connector 3"/>
          <p:cNvCxnSpPr/>
          <p:nvPr/>
        </p:nvCxnSpPr>
        <p:spPr>
          <a:xfrm>
            <a:off x="7340600" y="2679700"/>
            <a:ext cx="2921000" cy="0"/>
          </a:xfrm>
          <a:prstGeom prst="straightConnector1">
            <a:avLst/>
          </a:prstGeom>
          <a:ln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/>
          <p:cNvCxnSpPr/>
          <p:nvPr/>
        </p:nvCxnSpPr>
        <p:spPr>
          <a:xfrm flipH="1" flipV="1">
            <a:off x="7327900" y="508000"/>
            <a:ext cx="12700" cy="21717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9969500" y="2628900"/>
            <a:ext cx="93609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200" b="1" dirty="0" err="1" smtClean="0"/>
              <a:t>E</a:t>
            </a:r>
            <a:r>
              <a:rPr lang="fr-FR" sz="3200" b="1" baseline="-25000" dirty="0" err="1" smtClean="0">
                <a:solidFill>
                  <a:srgbClr val="FF0000"/>
                </a:solidFill>
              </a:rPr>
              <a:t>e</a:t>
            </a:r>
            <a:r>
              <a:rPr lang="fr-FR" sz="3200" b="1" baseline="-25000" dirty="0" smtClean="0">
                <a:solidFill>
                  <a:srgbClr val="FF0000"/>
                </a:solidFill>
              </a:rPr>
              <a:t>-</a:t>
            </a:r>
            <a:r>
              <a:rPr lang="fr-FR" sz="3200" b="1" baseline="-25000" dirty="0" smtClean="0"/>
              <a:t> </a:t>
            </a:r>
            <a:r>
              <a:rPr lang="fr-FR" sz="3200" b="1" baseline="-25000" dirty="0" smtClean="0">
                <a:solidFill>
                  <a:srgbClr val="0070C0"/>
                </a:solidFill>
              </a:rPr>
              <a:t>e+</a:t>
            </a:r>
            <a:endParaRPr lang="fr-FR" sz="3200" b="1" baseline="-25000" dirty="0">
              <a:solidFill>
                <a:srgbClr val="0070C0"/>
              </a:solidFill>
            </a:endParaRPr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7810500" y="1600200"/>
            <a:ext cx="1943100" cy="107950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7467600" y="2717800"/>
            <a:ext cx="5934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13.7</a:t>
            </a:r>
            <a:endParaRPr lang="fr-FR" dirty="0"/>
          </a:p>
        </p:txBody>
      </p:sp>
      <p:cxnSp>
        <p:nvCxnSpPr>
          <p:cNvPr id="12" name="Straight Connector 11"/>
          <p:cNvCxnSpPr/>
          <p:nvPr/>
        </p:nvCxnSpPr>
        <p:spPr>
          <a:xfrm flipH="1" flipV="1">
            <a:off x="9753600" y="711200"/>
            <a:ext cx="25400" cy="19685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9588500" y="2730500"/>
            <a:ext cx="3770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 smtClean="0"/>
              <a:t>E</a:t>
            </a:r>
            <a:r>
              <a:rPr lang="fr-FR" baseline="-25000" dirty="0" err="1" smtClean="0"/>
              <a:t>b</a:t>
            </a:r>
            <a:endParaRPr lang="fr-FR" baseline="-25000" dirty="0"/>
          </a:p>
        </p:txBody>
      </p:sp>
      <p:cxnSp>
        <p:nvCxnSpPr>
          <p:cNvPr id="14" name="Straight Arrow Connector 13"/>
          <p:cNvCxnSpPr/>
          <p:nvPr/>
        </p:nvCxnSpPr>
        <p:spPr>
          <a:xfrm>
            <a:off x="7404100" y="5448300"/>
            <a:ext cx="2921000" cy="0"/>
          </a:xfrm>
          <a:prstGeom prst="straightConnector1">
            <a:avLst/>
          </a:prstGeom>
          <a:ln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H="1" flipV="1">
            <a:off x="7391400" y="3276600"/>
            <a:ext cx="12700" cy="21717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10033000" y="5397500"/>
            <a:ext cx="93609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200" b="1" dirty="0" err="1" smtClean="0">
                <a:solidFill>
                  <a:srgbClr val="0070C0"/>
                </a:solidFill>
              </a:rPr>
              <a:t>E</a:t>
            </a:r>
            <a:r>
              <a:rPr lang="fr-FR" sz="3200" b="1" baseline="-25000" dirty="0" err="1" smtClean="0">
                <a:solidFill>
                  <a:srgbClr val="0070C0"/>
                </a:solidFill>
              </a:rPr>
              <a:t>e+</a:t>
            </a:r>
            <a:r>
              <a:rPr lang="fr-FR" sz="3200" b="1" baseline="-25000" dirty="0" err="1" smtClean="0">
                <a:solidFill>
                  <a:srgbClr val="FF0000"/>
                </a:solidFill>
              </a:rPr>
              <a:t>e</a:t>
            </a:r>
            <a:r>
              <a:rPr lang="fr-FR" sz="3200" b="1" baseline="-25000" dirty="0" smtClean="0">
                <a:solidFill>
                  <a:srgbClr val="FF0000"/>
                </a:solidFill>
              </a:rPr>
              <a:t>-</a:t>
            </a:r>
            <a:r>
              <a:rPr lang="fr-FR" sz="3200" b="1" baseline="-25000" dirty="0" smtClean="0"/>
              <a:t> </a:t>
            </a:r>
            <a:endParaRPr lang="fr-FR" sz="3200" b="1" baseline="-25000" dirty="0">
              <a:solidFill>
                <a:srgbClr val="0070C0"/>
              </a:solidFill>
            </a:endParaRPr>
          </a:p>
        </p:txBody>
      </p:sp>
      <p:cxnSp>
        <p:nvCxnSpPr>
          <p:cNvPr id="17" name="Straight Connector 16"/>
          <p:cNvCxnSpPr/>
          <p:nvPr/>
        </p:nvCxnSpPr>
        <p:spPr>
          <a:xfrm flipV="1">
            <a:off x="7874000" y="4394200"/>
            <a:ext cx="1917700" cy="1054100"/>
          </a:xfrm>
          <a:prstGeom prst="line">
            <a:avLst/>
          </a:prstGeom>
          <a:ln w="381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7531100" y="5486400"/>
            <a:ext cx="5934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13.7</a:t>
            </a:r>
            <a:endParaRPr lang="fr-FR" dirty="0"/>
          </a:p>
        </p:txBody>
      </p:sp>
      <p:cxnSp>
        <p:nvCxnSpPr>
          <p:cNvPr id="19" name="Straight Connector 18"/>
          <p:cNvCxnSpPr/>
          <p:nvPr/>
        </p:nvCxnSpPr>
        <p:spPr>
          <a:xfrm flipH="1" flipV="1">
            <a:off x="9817100" y="3479800"/>
            <a:ext cx="25400" cy="19685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9652000" y="5499100"/>
            <a:ext cx="3770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 smtClean="0"/>
              <a:t>E</a:t>
            </a:r>
            <a:r>
              <a:rPr lang="fr-FR" baseline="-25000" dirty="0" err="1" smtClean="0"/>
              <a:t>b</a:t>
            </a:r>
            <a:endParaRPr lang="fr-FR" baseline="-25000" dirty="0"/>
          </a:p>
        </p:txBody>
      </p:sp>
      <p:sp>
        <p:nvSpPr>
          <p:cNvPr id="21" name="TextBox 20"/>
          <p:cNvSpPr txBox="1"/>
          <p:nvPr/>
        </p:nvSpPr>
        <p:spPr>
          <a:xfrm>
            <a:off x="114300" y="5970016"/>
            <a:ext cx="66146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 smtClean="0"/>
              <a:t>Ac</a:t>
            </a:r>
            <a:r>
              <a:rPr lang="fr-FR" baseline="30000" dirty="0" err="1" smtClean="0"/>
              <a:t>f</a:t>
            </a:r>
            <a:r>
              <a:rPr lang="fr-FR" baseline="30000" dirty="0" smtClean="0"/>
              <a:t> </a:t>
            </a:r>
            <a:r>
              <a:rPr lang="fr-FR" dirty="0" smtClean="0"/>
              <a:t>(cos</a:t>
            </a:r>
            <a:r>
              <a:rPr lang="en-CH" dirty="0" smtClean="0">
                <a:sym typeface="Symbol" panose="05050102010706020507" pitchFamily="18" charset="2"/>
              </a:rPr>
              <a:t></a:t>
            </a:r>
            <a:r>
              <a:rPr lang="en-US" dirty="0" smtClean="0">
                <a:sym typeface="Symbol" panose="05050102010706020507" pitchFamily="18" charset="2"/>
              </a:rPr>
              <a:t>) = (</a:t>
            </a:r>
            <a:r>
              <a:rPr lang="en-US" dirty="0" err="1" smtClean="0">
                <a:sym typeface="Symbol" panose="05050102010706020507" pitchFamily="18" charset="2"/>
              </a:rPr>
              <a:t>N</a:t>
            </a:r>
            <a:r>
              <a:rPr lang="en-US" baseline="-25000" dirty="0" err="1" smtClean="0">
                <a:sym typeface="Symbol" panose="05050102010706020507" pitchFamily="18" charset="2"/>
              </a:rPr>
              <a:t>f</a:t>
            </a:r>
            <a:r>
              <a:rPr lang="en-US" dirty="0" smtClean="0">
                <a:sym typeface="Symbol" panose="05050102010706020507" pitchFamily="18" charset="2"/>
              </a:rPr>
              <a:t>  - N</a:t>
            </a:r>
            <a:r>
              <a:rPr lang="en-CH" baseline="-25000" dirty="0" smtClean="0">
                <a:sym typeface="Symbol" panose="05050102010706020507" pitchFamily="18" charset="2"/>
              </a:rPr>
              <a:t></a:t>
            </a:r>
            <a:r>
              <a:rPr lang="en-US" baseline="-25000" dirty="0" smtClean="0">
                <a:sym typeface="Symbol" panose="05050102010706020507" pitchFamily="18" charset="2"/>
              </a:rPr>
              <a:t>f</a:t>
            </a:r>
            <a:r>
              <a:rPr lang="en-US" dirty="0" smtClean="0">
                <a:sym typeface="Symbol" panose="05050102010706020507" pitchFamily="18" charset="2"/>
              </a:rPr>
              <a:t> )/(</a:t>
            </a:r>
            <a:r>
              <a:rPr lang="en-US" dirty="0" err="1" smtClean="0">
                <a:sym typeface="Symbol" panose="05050102010706020507" pitchFamily="18" charset="2"/>
              </a:rPr>
              <a:t>N</a:t>
            </a:r>
            <a:r>
              <a:rPr lang="en-US" baseline="-25000" dirty="0" err="1" smtClean="0">
                <a:sym typeface="Symbol" panose="05050102010706020507" pitchFamily="18" charset="2"/>
              </a:rPr>
              <a:t>f</a:t>
            </a:r>
            <a:r>
              <a:rPr lang="en-US" dirty="0" smtClean="0">
                <a:sym typeface="Symbol" panose="05050102010706020507" pitchFamily="18" charset="2"/>
              </a:rPr>
              <a:t>  + N</a:t>
            </a:r>
            <a:r>
              <a:rPr lang="en-CH" baseline="-25000" dirty="0" smtClean="0">
                <a:sym typeface="Symbol" panose="05050102010706020507" pitchFamily="18" charset="2"/>
              </a:rPr>
              <a:t></a:t>
            </a:r>
            <a:r>
              <a:rPr lang="en-US" baseline="-25000" dirty="0" smtClean="0">
                <a:sym typeface="Symbol" panose="05050102010706020507" pitchFamily="18" charset="2"/>
              </a:rPr>
              <a:t>f</a:t>
            </a:r>
            <a:r>
              <a:rPr lang="en-US" dirty="0" smtClean="0">
                <a:sym typeface="Symbol" panose="05050102010706020507" pitchFamily="18" charset="2"/>
              </a:rPr>
              <a:t> )(cos</a:t>
            </a:r>
            <a:r>
              <a:rPr lang="en-CH" dirty="0" smtClean="0">
                <a:sym typeface="Symbol" panose="05050102010706020507" pitchFamily="18" charset="2"/>
              </a:rPr>
              <a:t> </a:t>
            </a:r>
            <a:r>
              <a:rPr lang="en-US" dirty="0" smtClean="0">
                <a:sym typeface="Symbol" panose="05050102010706020507" pitchFamily="18" charset="2"/>
              </a:rPr>
              <a:t>) =  -[2</a:t>
            </a:r>
            <a:r>
              <a:rPr lang="fr-FR" dirty="0" smtClean="0"/>
              <a:t> cos</a:t>
            </a:r>
            <a:r>
              <a:rPr lang="en-CH" dirty="0" smtClean="0">
                <a:sym typeface="Symbol" panose="05050102010706020507" pitchFamily="18" charset="2"/>
              </a:rPr>
              <a:t></a:t>
            </a:r>
            <a:r>
              <a:rPr lang="en-US" dirty="0" smtClean="0">
                <a:sym typeface="Symbol" panose="05050102010706020507" pitchFamily="18" charset="2"/>
              </a:rPr>
              <a:t> /(1+ </a:t>
            </a:r>
            <a:r>
              <a:rPr lang="fr-FR" dirty="0" smtClean="0"/>
              <a:t>cos</a:t>
            </a:r>
            <a:r>
              <a:rPr lang="fr-FR" baseline="30000" dirty="0" smtClean="0"/>
              <a:t>2</a:t>
            </a:r>
            <a:r>
              <a:rPr lang="en-CH" dirty="0" smtClean="0">
                <a:sym typeface="Symbol" panose="05050102010706020507" pitchFamily="18" charset="2"/>
              </a:rPr>
              <a:t></a:t>
            </a:r>
            <a:r>
              <a:rPr lang="en-US" dirty="0" smtClean="0">
                <a:sym typeface="Symbol" panose="05050102010706020507" pitchFamily="18" charset="2"/>
              </a:rPr>
              <a:t>)] </a:t>
            </a:r>
            <a:r>
              <a:rPr lang="fr-FR" b="1" i="1" dirty="0" err="1" smtClean="0">
                <a:latin typeface="Brush Script MT" panose="03060802040406070304" pitchFamily="66" charset="0"/>
              </a:rPr>
              <a:t>A</a:t>
            </a:r>
            <a:r>
              <a:rPr lang="fr-FR" b="1" i="1" baseline="-25000" dirty="0" err="1" smtClean="0">
                <a:latin typeface="Brush Script MT" panose="03060802040406070304" pitchFamily="66" charset="0"/>
              </a:rPr>
              <a:t>f</a:t>
            </a:r>
            <a:r>
              <a:rPr lang="en-US" baseline="-25000" dirty="0" smtClean="0">
                <a:latin typeface="Brush Script MT" panose="03060802040406070304" pitchFamily="66" charset="0"/>
                <a:sym typeface="Symbol" panose="05050102010706020507" pitchFamily="18" charset="2"/>
              </a:rPr>
              <a:t> </a:t>
            </a:r>
            <a:r>
              <a:rPr lang="en-US" dirty="0" smtClean="0">
                <a:latin typeface="Brush Script MT" panose="03060802040406070304" pitchFamily="66" charset="0"/>
                <a:sym typeface="Symbol" panose="05050102010706020507" pitchFamily="18" charset="2"/>
              </a:rPr>
              <a:t> A</a:t>
            </a:r>
            <a:r>
              <a:rPr lang="en-US" baseline="-25000" dirty="0" smtClean="0">
                <a:latin typeface="Brush Script MT" panose="03060802040406070304" pitchFamily="66" charset="0"/>
                <a:sym typeface="Symbol" panose="05050102010706020507" pitchFamily="18" charset="2"/>
              </a:rPr>
              <a:t>e</a:t>
            </a:r>
            <a:r>
              <a:rPr lang="en-US" dirty="0" smtClean="0">
                <a:sym typeface="Symbol" panose="05050102010706020507" pitchFamily="18" charset="2"/>
              </a:rPr>
              <a:t> </a:t>
            </a:r>
            <a:endParaRPr lang="fr-FR" dirty="0"/>
          </a:p>
        </p:txBody>
      </p:sp>
      <p:sp>
        <p:nvSpPr>
          <p:cNvPr id="22" name="Rectangle 21"/>
          <p:cNvSpPr/>
          <p:nvPr/>
        </p:nvSpPr>
        <p:spPr>
          <a:xfrm>
            <a:off x="729032" y="247134"/>
            <a:ext cx="5443093" cy="584775"/>
          </a:xfrm>
          <a:prstGeom prst="rect">
            <a:avLst/>
          </a:prstGeom>
          <a:solidFill>
            <a:srgbClr val="FFC000"/>
          </a:solidFill>
        </p:spPr>
        <p:txBody>
          <a:bodyPr wrap="none">
            <a:spAutoFit/>
          </a:bodyPr>
          <a:lstStyle/>
          <a:p>
            <a:r>
              <a:rPr lang="fr-FR" sz="3200" b="1" dirty="0"/>
              <a:t>If </a:t>
            </a:r>
            <a:r>
              <a:rPr lang="fr-FR" sz="3200" b="1" dirty="0" err="1"/>
              <a:t>it</a:t>
            </a:r>
            <a:r>
              <a:rPr lang="fr-FR" sz="3200" b="1" dirty="0"/>
              <a:t> </a:t>
            </a:r>
            <a:r>
              <a:rPr lang="fr-FR" sz="3200" b="1" dirty="0" err="1"/>
              <a:t>is</a:t>
            </a:r>
            <a:r>
              <a:rPr lang="fr-FR" sz="3200" b="1" dirty="0"/>
              <a:t> a </a:t>
            </a:r>
            <a:r>
              <a:rPr lang="fr-FR" sz="3200" b="1" dirty="0" smtClean="0"/>
              <a:t>« </a:t>
            </a:r>
            <a:r>
              <a:rPr lang="fr-FR" sz="3200" b="1" dirty="0" err="1" smtClean="0"/>
              <a:t>Majorana</a:t>
            </a:r>
            <a:r>
              <a:rPr lang="fr-FR" sz="3200" b="1" dirty="0" smtClean="0"/>
              <a:t> »</a:t>
            </a:r>
            <a:r>
              <a:rPr lang="fr-FR" sz="3200" b="1" dirty="0"/>
              <a:t>   </a:t>
            </a:r>
            <a:r>
              <a:rPr lang="fr-FR" sz="3200" b="1" dirty="0" err="1"/>
              <a:t>particle</a:t>
            </a:r>
            <a:r>
              <a:rPr lang="fr-FR" sz="3200" dirty="0" smtClean="0"/>
              <a:t> </a:t>
            </a:r>
            <a:endParaRPr lang="fr-FR" sz="3200" dirty="0"/>
          </a:p>
        </p:txBody>
      </p:sp>
      <p:cxnSp>
        <p:nvCxnSpPr>
          <p:cNvPr id="23" name="Straight Connector 22"/>
          <p:cNvCxnSpPr/>
          <p:nvPr/>
        </p:nvCxnSpPr>
        <p:spPr>
          <a:xfrm flipH="1" flipV="1">
            <a:off x="7823200" y="1562100"/>
            <a:ext cx="1930400" cy="1117600"/>
          </a:xfrm>
          <a:prstGeom prst="line">
            <a:avLst/>
          </a:prstGeom>
          <a:ln w="381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 flipH="1" flipV="1">
            <a:off x="7937500" y="4419600"/>
            <a:ext cx="1917700" cy="102870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>
            <a:off x="7414260" y="482600"/>
            <a:ext cx="3078728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>
                <a:sym typeface="Symbol" panose="05050102010706020507" pitchFamily="18" charset="2"/>
              </a:rPr>
              <a:t>{initial </a:t>
            </a:r>
            <a:r>
              <a:rPr lang="en-US" dirty="0" smtClean="0">
                <a:sym typeface="Symbol" panose="05050102010706020507" pitchFamily="18" charset="2"/>
              </a:rPr>
              <a:t>N (produced against</a:t>
            </a:r>
            <a:r>
              <a:rPr lang="en-CH" dirty="0" smtClean="0">
                <a:sym typeface="Symbol" panose="05050102010706020507" pitchFamily="18" charset="2"/>
              </a:rPr>
              <a:t></a:t>
            </a:r>
            <a:r>
              <a:rPr lang="en-US" dirty="0" smtClean="0">
                <a:sym typeface="Symbol" panose="05050102010706020507" pitchFamily="18" charset="2"/>
              </a:rPr>
              <a:t>)}</a:t>
            </a:r>
            <a:endParaRPr lang="fr-FR" dirty="0"/>
          </a:p>
        </p:txBody>
      </p:sp>
      <p:sp>
        <p:nvSpPr>
          <p:cNvPr id="28" name="TextBox 27"/>
          <p:cNvSpPr txBox="1"/>
          <p:nvPr/>
        </p:nvSpPr>
        <p:spPr>
          <a:xfrm>
            <a:off x="7389368" y="3515360"/>
            <a:ext cx="3213380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>
                <a:sym typeface="Symbol" panose="05050102010706020507" pitchFamily="18" charset="2"/>
              </a:rPr>
              <a:t>{initial </a:t>
            </a:r>
            <a:r>
              <a:rPr lang="en-CH" dirty="0" smtClean="0">
                <a:sym typeface="Symbol" panose="05050102010706020507" pitchFamily="18" charset="2"/>
              </a:rPr>
              <a:t></a:t>
            </a:r>
            <a:r>
              <a:rPr lang="en-US" dirty="0">
                <a:sym typeface="Symbol" panose="05050102010706020507" pitchFamily="18" charset="2"/>
              </a:rPr>
              <a:t>N (produced </a:t>
            </a:r>
            <a:r>
              <a:rPr lang="en-US" dirty="0" smtClean="0">
                <a:sym typeface="Symbol" panose="05050102010706020507" pitchFamily="18" charset="2"/>
              </a:rPr>
              <a:t>against </a:t>
            </a:r>
            <a:r>
              <a:rPr lang="en-CH" dirty="0" smtClean="0">
                <a:sym typeface="Symbol" panose="05050102010706020507" pitchFamily="18" charset="2"/>
              </a:rPr>
              <a:t></a:t>
            </a:r>
            <a:r>
              <a:rPr lang="en-US" dirty="0">
                <a:sym typeface="Symbol" panose="05050102010706020507" pitchFamily="18" charset="2"/>
              </a:rPr>
              <a:t>)}</a:t>
            </a:r>
            <a:endParaRPr lang="fr-FR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15/03/2021</a:t>
            </a:r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Helicity and lepton number in HNL @Z</a:t>
            </a:r>
            <a:endParaRPr lang="fr-FR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8DC709-413F-4C12-A8B0-7373BEC9B86D}" type="slidenum">
              <a:rPr lang="fr-FR" smtClean="0"/>
              <a:t>15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98282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42200" y="385536"/>
            <a:ext cx="6556667" cy="62170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fr-FR" dirty="0" smtClean="0"/>
          </a:p>
          <a:p>
            <a:r>
              <a:rPr lang="fr-FR" dirty="0" smtClean="0"/>
              <a:t>Of course </a:t>
            </a:r>
            <a:r>
              <a:rPr lang="fr-FR" dirty="0" err="1" smtClean="0"/>
              <a:t>we</a:t>
            </a:r>
            <a:r>
              <a:rPr lang="fr-FR" dirty="0" smtClean="0"/>
              <a:t> dont know the spin (i.e. if </a:t>
            </a:r>
            <a:r>
              <a:rPr lang="fr-FR" dirty="0" err="1" smtClean="0"/>
              <a:t>it</a:t>
            </a:r>
            <a:r>
              <a:rPr lang="fr-FR" dirty="0" smtClean="0"/>
              <a:t> </a:t>
            </a:r>
            <a:r>
              <a:rPr lang="fr-FR" dirty="0" err="1" smtClean="0"/>
              <a:t>was</a:t>
            </a:r>
            <a:r>
              <a:rPr lang="fr-FR" dirty="0" smtClean="0"/>
              <a:t> initial N or</a:t>
            </a:r>
            <a:r>
              <a:rPr lang="en-CH" dirty="0" smtClean="0">
                <a:sym typeface="Symbol" panose="05050102010706020507" pitchFamily="18" charset="2"/>
              </a:rPr>
              <a:t></a:t>
            </a:r>
            <a:r>
              <a:rPr lang="en-US" dirty="0" smtClean="0">
                <a:sym typeface="Symbol" panose="05050102010706020507" pitchFamily="18" charset="2"/>
              </a:rPr>
              <a:t>N) </a:t>
            </a:r>
          </a:p>
          <a:p>
            <a:r>
              <a:rPr lang="en-US" dirty="0" smtClean="0">
                <a:sym typeface="Symbol" panose="05050102010706020507" pitchFamily="18" charset="2"/>
              </a:rPr>
              <a:t>all we can measure is the lepton charge.</a:t>
            </a:r>
            <a:br>
              <a:rPr lang="en-US" dirty="0" smtClean="0">
                <a:sym typeface="Symbol" panose="05050102010706020507" pitchFamily="18" charset="2"/>
              </a:rPr>
            </a:br>
            <a:r>
              <a:rPr lang="en-US" dirty="0" smtClean="0">
                <a:sym typeface="Symbol" panose="05050102010706020507" pitchFamily="18" charset="2"/>
              </a:rPr>
              <a:t>The final result looks like this: </a:t>
            </a:r>
          </a:p>
          <a:p>
            <a:endParaRPr lang="en-US" dirty="0" smtClean="0">
              <a:sym typeface="Symbol" panose="05050102010706020507" pitchFamily="18" charset="2"/>
            </a:endParaRPr>
          </a:p>
          <a:p>
            <a:r>
              <a:rPr lang="en-US" dirty="0" smtClean="0">
                <a:sym typeface="Symbol" panose="05050102010706020507" pitchFamily="18" charset="2"/>
              </a:rPr>
              <a:t>The slight difference in numbers (in the case of Dirac) </a:t>
            </a:r>
          </a:p>
          <a:p>
            <a:r>
              <a:rPr lang="en-US" dirty="0" smtClean="0">
                <a:sym typeface="Symbol" panose="05050102010706020507" pitchFamily="18" charset="2"/>
              </a:rPr>
              <a:t>or in the energy distributions (in the case of </a:t>
            </a:r>
            <a:r>
              <a:rPr lang="en-US" dirty="0" err="1" smtClean="0">
                <a:sym typeface="Symbol" panose="05050102010706020507" pitchFamily="18" charset="2"/>
              </a:rPr>
              <a:t>Majorana</a:t>
            </a:r>
            <a:r>
              <a:rPr lang="en-US" dirty="0" smtClean="0">
                <a:sym typeface="Symbol" panose="05050102010706020507" pitchFamily="18" charset="2"/>
              </a:rPr>
              <a:t>) </a:t>
            </a:r>
          </a:p>
          <a:p>
            <a:r>
              <a:rPr lang="en-US" dirty="0" smtClean="0">
                <a:sym typeface="Symbol" panose="05050102010706020507" pitchFamily="18" charset="2"/>
              </a:rPr>
              <a:t>of the different lepton charges </a:t>
            </a:r>
            <a:r>
              <a:rPr lang="en-US" dirty="0" smtClean="0">
                <a:sym typeface="Symbol" panose="05050102010706020507" pitchFamily="18" charset="2"/>
              </a:rPr>
              <a:t>as function of </a:t>
            </a:r>
            <a:r>
              <a:rPr lang="fr-FR" dirty="0"/>
              <a:t>cos</a:t>
            </a:r>
            <a:r>
              <a:rPr lang="en-CH" dirty="0">
                <a:sym typeface="Symbol" panose="05050102010706020507" pitchFamily="18" charset="2"/>
              </a:rPr>
              <a:t></a:t>
            </a:r>
            <a:endParaRPr lang="en-US" dirty="0" smtClean="0">
              <a:sym typeface="Symbol" panose="05050102010706020507" pitchFamily="18" charset="2"/>
            </a:endParaRPr>
          </a:p>
          <a:p>
            <a:r>
              <a:rPr lang="en-US" dirty="0" smtClean="0">
                <a:sym typeface="Symbol" panose="05050102010706020507" pitchFamily="18" charset="2"/>
              </a:rPr>
              <a:t>is a residue from the initial state Z spin polarization of -15%.</a:t>
            </a:r>
          </a:p>
          <a:p>
            <a:endParaRPr lang="en-US" dirty="0">
              <a:sym typeface="Symbol" panose="05050102010706020507" pitchFamily="18" charset="2"/>
            </a:endParaRPr>
          </a:p>
          <a:p>
            <a:r>
              <a:rPr lang="en-US" dirty="0" smtClean="0">
                <a:sym typeface="Symbol" panose="05050102010706020507" pitchFamily="18" charset="2"/>
              </a:rPr>
              <a:t>We therefore have two discriminating </a:t>
            </a:r>
            <a:r>
              <a:rPr lang="en-US" dirty="0" smtClean="0">
                <a:sym typeface="Symbol" panose="05050102010706020507" pitchFamily="18" charset="2"/>
              </a:rPr>
              <a:t>observables</a:t>
            </a:r>
            <a:endParaRPr lang="en-US" dirty="0">
              <a:sym typeface="Symbol" panose="05050102010706020507" pitchFamily="18" charset="2"/>
            </a:endParaRPr>
          </a:p>
          <a:p>
            <a:pPr marL="342900" indent="-342900">
              <a:buAutoNum type="arabicPeriod"/>
            </a:pPr>
            <a:r>
              <a:rPr lang="en-US" sz="2000" b="1" dirty="0" smtClean="0">
                <a:sym typeface="Symbol" panose="05050102010706020507" pitchFamily="18" charset="2"/>
              </a:rPr>
              <a:t>the charge asymmetry for the final state </a:t>
            </a:r>
            <a:r>
              <a:rPr lang="en-US" sz="2000" b="1" dirty="0" smtClean="0">
                <a:sym typeface="Symbol" panose="05050102010706020507" pitchFamily="18" charset="2"/>
              </a:rPr>
              <a:t>lepton</a:t>
            </a:r>
          </a:p>
          <a:p>
            <a:pPr marL="342900" indent="-342900">
              <a:buAutoNum type="arabicPeriod"/>
            </a:pPr>
            <a:endParaRPr lang="en-US" sz="2000" b="1" dirty="0" smtClean="0">
              <a:sym typeface="Symbol" panose="05050102010706020507" pitchFamily="18" charset="2"/>
            </a:endParaRPr>
          </a:p>
          <a:p>
            <a:endParaRPr lang="en-US" dirty="0" smtClean="0">
              <a:sym typeface="Symbol" panose="05050102010706020507" pitchFamily="18" charset="2"/>
            </a:endParaRPr>
          </a:p>
          <a:p>
            <a:r>
              <a:rPr lang="en-US" dirty="0" smtClean="0">
                <a:sym typeface="Symbol" panose="05050102010706020507" pitchFamily="18" charset="2"/>
              </a:rPr>
              <a:t>which is 15% for the Dirac hypothesis and  0 in case of </a:t>
            </a:r>
            <a:r>
              <a:rPr lang="en-US" dirty="0" err="1" smtClean="0">
                <a:sym typeface="Symbol" panose="05050102010706020507" pitchFamily="18" charset="2"/>
              </a:rPr>
              <a:t>Majorana</a:t>
            </a:r>
            <a:endParaRPr lang="en-US" dirty="0">
              <a:sym typeface="Symbol" panose="05050102010706020507" pitchFamily="18" charset="2"/>
            </a:endParaRPr>
          </a:p>
          <a:p>
            <a:endParaRPr lang="en-US" dirty="0">
              <a:sym typeface="Symbol" panose="05050102010706020507" pitchFamily="18" charset="2"/>
            </a:endParaRPr>
          </a:p>
          <a:p>
            <a:r>
              <a:rPr lang="en-US" sz="2000" b="1" dirty="0" smtClean="0">
                <a:sym typeface="Symbol" panose="05050102010706020507" pitchFamily="18" charset="2"/>
              </a:rPr>
              <a:t>2. the measured N  polarization x charge </a:t>
            </a:r>
          </a:p>
          <a:p>
            <a:r>
              <a:rPr lang="en-US" dirty="0" smtClean="0">
                <a:sym typeface="Symbol" panose="05050102010706020507" pitchFamily="18" charset="2"/>
              </a:rPr>
              <a:t>which is 100% for Dirac and 0 for </a:t>
            </a:r>
            <a:r>
              <a:rPr lang="en-US" dirty="0" err="1" smtClean="0">
                <a:sym typeface="Symbol" panose="05050102010706020507" pitchFamily="18" charset="2"/>
              </a:rPr>
              <a:t>Majorana</a:t>
            </a:r>
            <a:r>
              <a:rPr lang="en-US" dirty="0" smtClean="0">
                <a:sym typeface="Symbol" panose="05050102010706020507" pitchFamily="18" charset="2"/>
              </a:rPr>
              <a:t> (if integrated over cos</a:t>
            </a:r>
            <a:r>
              <a:rPr lang="en-CH" dirty="0" smtClean="0">
                <a:sym typeface="Symbol" panose="05050102010706020507" pitchFamily="18" charset="2"/>
              </a:rPr>
              <a:t></a:t>
            </a:r>
            <a:r>
              <a:rPr lang="en-US" dirty="0" smtClean="0">
                <a:sym typeface="Symbol" panose="05050102010706020507" pitchFamily="18" charset="2"/>
              </a:rPr>
              <a:t>) </a:t>
            </a:r>
          </a:p>
          <a:p>
            <a:r>
              <a:rPr lang="en-US" dirty="0" smtClean="0">
                <a:sym typeface="Symbol" panose="05050102010706020507" pitchFamily="18" charset="2"/>
              </a:rPr>
              <a:t>or if one forms the </a:t>
            </a:r>
            <a:r>
              <a:rPr lang="en-US" dirty="0" err="1" smtClean="0">
                <a:sym typeface="Symbol" panose="05050102010706020507" pitchFamily="18" charset="2"/>
              </a:rPr>
              <a:t>A</a:t>
            </a:r>
            <a:r>
              <a:rPr lang="en-US" baseline="-25000" dirty="0" err="1" smtClean="0">
                <a:sym typeface="Symbol" panose="05050102010706020507" pitchFamily="18" charset="2"/>
              </a:rPr>
              <a:t>FB</a:t>
            </a:r>
            <a:r>
              <a:rPr lang="en-US" baseline="30000" dirty="0" err="1" smtClean="0">
                <a:sym typeface="Symbol" panose="05050102010706020507" pitchFamily="18" charset="2"/>
              </a:rPr>
              <a:t>pol</a:t>
            </a:r>
            <a:r>
              <a:rPr lang="en-US" dirty="0" smtClean="0">
                <a:sym typeface="Symbol" panose="05050102010706020507" pitchFamily="18" charset="2"/>
              </a:rPr>
              <a:t> = 15% (the initial Z polarization) </a:t>
            </a:r>
            <a:r>
              <a:rPr lang="en-US" dirty="0" smtClean="0">
                <a:sym typeface="Symbol" panose="05050102010706020507" pitchFamily="18" charset="2"/>
              </a:rPr>
              <a:t> </a:t>
            </a:r>
          </a:p>
          <a:p>
            <a:r>
              <a:rPr lang="en-US" dirty="0" smtClean="0">
                <a:sym typeface="Symbol" panose="05050102010706020507" pitchFamily="18" charset="2"/>
              </a:rPr>
              <a:t>this </a:t>
            </a:r>
            <a:r>
              <a:rPr lang="en-US" dirty="0" smtClean="0">
                <a:sym typeface="Symbol" panose="05050102010706020507" pitchFamily="18" charset="2"/>
              </a:rPr>
              <a:t>might be a more powerful test, </a:t>
            </a:r>
            <a:r>
              <a:rPr lang="en-US" dirty="0">
                <a:sym typeface="Symbol" panose="05050102010706020507" pitchFamily="18" charset="2"/>
              </a:rPr>
              <a:t/>
            </a:r>
            <a:br>
              <a:rPr lang="en-US" dirty="0">
                <a:sym typeface="Symbol" panose="05050102010706020507" pitchFamily="18" charset="2"/>
              </a:rPr>
            </a:br>
            <a:r>
              <a:rPr lang="en-US" b="1" dirty="0" smtClean="0">
                <a:sym typeface="Symbol" panose="05050102010706020507" pitchFamily="18" charset="2"/>
              </a:rPr>
              <a:t>depending </a:t>
            </a:r>
            <a:r>
              <a:rPr lang="en-US" b="1" dirty="0" smtClean="0">
                <a:sym typeface="Symbol" panose="05050102010706020507" pitchFamily="18" charset="2"/>
              </a:rPr>
              <a:t>on the W* </a:t>
            </a:r>
            <a:r>
              <a:rPr lang="en-US" b="1" dirty="0" smtClean="0">
                <a:sym typeface="Symbol" panose="05050102010706020507" pitchFamily="18" charset="2"/>
              </a:rPr>
              <a:t> mass distribution</a:t>
            </a:r>
            <a:r>
              <a:rPr lang="fr-FR" sz="3200" b="1" dirty="0" smtClean="0"/>
              <a:t> </a:t>
            </a:r>
            <a:endParaRPr lang="fr-FR" sz="3200" b="1" dirty="0"/>
          </a:p>
        </p:txBody>
      </p:sp>
      <p:cxnSp>
        <p:nvCxnSpPr>
          <p:cNvPr id="3" name="Straight Arrow Connector 2"/>
          <p:cNvCxnSpPr/>
          <p:nvPr/>
        </p:nvCxnSpPr>
        <p:spPr>
          <a:xfrm>
            <a:off x="7340600" y="6172200"/>
            <a:ext cx="2921000" cy="0"/>
          </a:xfrm>
          <a:prstGeom prst="straightConnector1">
            <a:avLst/>
          </a:prstGeom>
          <a:ln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Straight Arrow Connector 3"/>
          <p:cNvCxnSpPr/>
          <p:nvPr/>
        </p:nvCxnSpPr>
        <p:spPr>
          <a:xfrm flipH="1" flipV="1">
            <a:off x="7327900" y="4000500"/>
            <a:ext cx="12700" cy="21717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9969500" y="6121400"/>
            <a:ext cx="93609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200" b="1" dirty="0" err="1" smtClean="0"/>
              <a:t>E</a:t>
            </a:r>
            <a:r>
              <a:rPr lang="fr-FR" sz="3200" b="1" baseline="-25000" dirty="0" err="1" smtClean="0">
                <a:solidFill>
                  <a:srgbClr val="FF0000"/>
                </a:solidFill>
              </a:rPr>
              <a:t>e</a:t>
            </a:r>
            <a:r>
              <a:rPr lang="fr-FR" sz="3200" b="1" baseline="-25000" dirty="0" smtClean="0">
                <a:solidFill>
                  <a:srgbClr val="FF0000"/>
                </a:solidFill>
              </a:rPr>
              <a:t>-</a:t>
            </a:r>
            <a:r>
              <a:rPr lang="fr-FR" sz="3200" b="1" baseline="-25000" dirty="0" smtClean="0"/>
              <a:t> </a:t>
            </a:r>
            <a:r>
              <a:rPr lang="fr-FR" sz="3200" b="1" baseline="-25000" dirty="0" smtClean="0">
                <a:solidFill>
                  <a:srgbClr val="0070C0"/>
                </a:solidFill>
              </a:rPr>
              <a:t>e+</a:t>
            </a:r>
            <a:endParaRPr lang="fr-FR" sz="3200" b="1" baseline="-25000" dirty="0">
              <a:solidFill>
                <a:srgbClr val="0070C0"/>
              </a:solidFill>
            </a:endParaRPr>
          </a:p>
        </p:txBody>
      </p:sp>
      <p:cxnSp>
        <p:nvCxnSpPr>
          <p:cNvPr id="6" name="Straight Connector 5"/>
          <p:cNvCxnSpPr/>
          <p:nvPr/>
        </p:nvCxnSpPr>
        <p:spPr>
          <a:xfrm flipV="1">
            <a:off x="7797800" y="5092700"/>
            <a:ext cx="1955800" cy="21590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7467600" y="6210300"/>
            <a:ext cx="5934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13.7</a:t>
            </a:r>
            <a:endParaRPr lang="fr-FR" dirty="0"/>
          </a:p>
        </p:txBody>
      </p:sp>
      <p:cxnSp>
        <p:nvCxnSpPr>
          <p:cNvPr id="8" name="Straight Connector 7"/>
          <p:cNvCxnSpPr/>
          <p:nvPr/>
        </p:nvCxnSpPr>
        <p:spPr>
          <a:xfrm flipH="1" flipV="1">
            <a:off x="9753600" y="4203700"/>
            <a:ext cx="25400" cy="19685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9588500" y="6223000"/>
            <a:ext cx="3770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 smtClean="0"/>
              <a:t>E</a:t>
            </a:r>
            <a:r>
              <a:rPr lang="fr-FR" baseline="-25000" dirty="0" err="1" smtClean="0"/>
              <a:t>b</a:t>
            </a:r>
            <a:endParaRPr lang="fr-FR" baseline="-25000" dirty="0"/>
          </a:p>
        </p:txBody>
      </p:sp>
      <p:cxnSp>
        <p:nvCxnSpPr>
          <p:cNvPr id="10" name="Straight Connector 9"/>
          <p:cNvCxnSpPr/>
          <p:nvPr/>
        </p:nvCxnSpPr>
        <p:spPr>
          <a:xfrm flipH="1" flipV="1">
            <a:off x="7797800" y="5143500"/>
            <a:ext cx="1993900" cy="139700"/>
          </a:xfrm>
          <a:prstGeom prst="line">
            <a:avLst/>
          </a:prstGeom>
          <a:ln w="381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8089900" y="3975100"/>
            <a:ext cx="12314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ym typeface="Symbol" panose="05050102010706020507" pitchFamily="18" charset="2"/>
              </a:rPr>
              <a:t>{</a:t>
            </a:r>
            <a:r>
              <a:rPr lang="en-US" dirty="0" err="1" smtClean="0">
                <a:sym typeface="Symbol" panose="05050102010706020507" pitchFamily="18" charset="2"/>
              </a:rPr>
              <a:t>Majorana</a:t>
            </a:r>
            <a:r>
              <a:rPr lang="en-US" dirty="0" smtClean="0">
                <a:sym typeface="Symbol" panose="05050102010706020507" pitchFamily="18" charset="2"/>
              </a:rPr>
              <a:t>}</a:t>
            </a:r>
            <a:endParaRPr lang="fr-FR" dirty="0"/>
          </a:p>
        </p:txBody>
      </p:sp>
      <p:cxnSp>
        <p:nvCxnSpPr>
          <p:cNvPr id="20" name="Straight Arrow Connector 19"/>
          <p:cNvCxnSpPr/>
          <p:nvPr/>
        </p:nvCxnSpPr>
        <p:spPr>
          <a:xfrm>
            <a:off x="7340600" y="2679700"/>
            <a:ext cx="2921000" cy="0"/>
          </a:xfrm>
          <a:prstGeom prst="straightConnector1">
            <a:avLst/>
          </a:prstGeom>
          <a:ln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 flipH="1" flipV="1">
            <a:off x="7327900" y="508000"/>
            <a:ext cx="12700" cy="21717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9969500" y="2628900"/>
            <a:ext cx="93609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200" b="1" dirty="0" err="1" smtClean="0"/>
              <a:t>E</a:t>
            </a:r>
            <a:r>
              <a:rPr lang="fr-FR" sz="3200" b="1" baseline="-25000" dirty="0" err="1" smtClean="0">
                <a:solidFill>
                  <a:srgbClr val="FF0000"/>
                </a:solidFill>
              </a:rPr>
              <a:t>e</a:t>
            </a:r>
            <a:r>
              <a:rPr lang="fr-FR" sz="3200" b="1" baseline="-25000" dirty="0" smtClean="0">
                <a:solidFill>
                  <a:srgbClr val="FF0000"/>
                </a:solidFill>
              </a:rPr>
              <a:t>-</a:t>
            </a:r>
            <a:r>
              <a:rPr lang="fr-FR" sz="3200" b="1" baseline="-25000" dirty="0" smtClean="0"/>
              <a:t> </a:t>
            </a:r>
            <a:r>
              <a:rPr lang="fr-FR" sz="3200" b="1" baseline="-25000" dirty="0" smtClean="0">
                <a:solidFill>
                  <a:srgbClr val="0070C0"/>
                </a:solidFill>
              </a:rPr>
              <a:t>e+</a:t>
            </a:r>
            <a:endParaRPr lang="fr-FR" sz="3200" b="1" baseline="-25000" dirty="0">
              <a:solidFill>
                <a:srgbClr val="0070C0"/>
              </a:solidFill>
            </a:endParaRPr>
          </a:p>
        </p:txBody>
      </p:sp>
      <p:cxnSp>
        <p:nvCxnSpPr>
          <p:cNvPr id="23" name="Straight Connector 22"/>
          <p:cNvCxnSpPr/>
          <p:nvPr/>
        </p:nvCxnSpPr>
        <p:spPr>
          <a:xfrm flipV="1">
            <a:off x="7810500" y="952500"/>
            <a:ext cx="1943100" cy="172720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7467600" y="2717800"/>
            <a:ext cx="5934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13.7</a:t>
            </a:r>
            <a:endParaRPr lang="fr-FR" dirty="0"/>
          </a:p>
        </p:txBody>
      </p:sp>
      <p:cxnSp>
        <p:nvCxnSpPr>
          <p:cNvPr id="25" name="Straight Connector 24"/>
          <p:cNvCxnSpPr/>
          <p:nvPr/>
        </p:nvCxnSpPr>
        <p:spPr>
          <a:xfrm flipH="1" flipV="1">
            <a:off x="9753600" y="711200"/>
            <a:ext cx="25400" cy="19685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9588500" y="2730500"/>
            <a:ext cx="3770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 smtClean="0"/>
              <a:t>E</a:t>
            </a:r>
            <a:r>
              <a:rPr lang="fr-FR" baseline="-25000" dirty="0" err="1" smtClean="0"/>
              <a:t>b</a:t>
            </a:r>
            <a:endParaRPr lang="fr-FR" baseline="-25000" dirty="0"/>
          </a:p>
        </p:txBody>
      </p:sp>
      <p:cxnSp>
        <p:nvCxnSpPr>
          <p:cNvPr id="27" name="Straight Connector 26"/>
          <p:cNvCxnSpPr>
            <a:endCxn id="24" idx="0"/>
          </p:cNvCxnSpPr>
          <p:nvPr/>
        </p:nvCxnSpPr>
        <p:spPr>
          <a:xfrm flipH="1">
            <a:off x="7764316" y="1181100"/>
            <a:ext cx="1976584" cy="1536700"/>
          </a:xfrm>
          <a:prstGeom prst="line">
            <a:avLst/>
          </a:prstGeom>
          <a:ln w="381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8267700" y="482600"/>
            <a:ext cx="8082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ym typeface="Symbol" panose="05050102010706020507" pitchFamily="18" charset="2"/>
              </a:rPr>
              <a:t>{Dirac}</a:t>
            </a:r>
            <a:endParaRPr lang="fr-FR" dirty="0"/>
          </a:p>
        </p:txBody>
      </p:sp>
      <p:sp>
        <p:nvSpPr>
          <p:cNvPr id="34" name="TextBox 33"/>
          <p:cNvSpPr txBox="1"/>
          <p:nvPr/>
        </p:nvSpPr>
        <p:spPr>
          <a:xfrm>
            <a:off x="342900" y="3826936"/>
            <a:ext cx="66146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 smtClean="0"/>
              <a:t>Ac</a:t>
            </a:r>
            <a:r>
              <a:rPr lang="fr-FR" baseline="30000" dirty="0" err="1" smtClean="0"/>
              <a:t>f</a:t>
            </a:r>
            <a:r>
              <a:rPr lang="fr-FR" baseline="30000" dirty="0" smtClean="0"/>
              <a:t> </a:t>
            </a:r>
            <a:r>
              <a:rPr lang="fr-FR" dirty="0" smtClean="0"/>
              <a:t>(cos</a:t>
            </a:r>
            <a:r>
              <a:rPr lang="en-CH" dirty="0" smtClean="0">
                <a:sym typeface="Symbol" panose="05050102010706020507" pitchFamily="18" charset="2"/>
              </a:rPr>
              <a:t></a:t>
            </a:r>
            <a:r>
              <a:rPr lang="en-US" dirty="0" smtClean="0">
                <a:sym typeface="Symbol" panose="05050102010706020507" pitchFamily="18" charset="2"/>
              </a:rPr>
              <a:t>) = (</a:t>
            </a:r>
            <a:r>
              <a:rPr lang="en-US" dirty="0" err="1" smtClean="0">
                <a:sym typeface="Symbol" panose="05050102010706020507" pitchFamily="18" charset="2"/>
              </a:rPr>
              <a:t>N</a:t>
            </a:r>
            <a:r>
              <a:rPr lang="en-US" baseline="-25000" dirty="0" err="1" smtClean="0">
                <a:sym typeface="Symbol" panose="05050102010706020507" pitchFamily="18" charset="2"/>
              </a:rPr>
              <a:t>f</a:t>
            </a:r>
            <a:r>
              <a:rPr lang="en-US" dirty="0" smtClean="0">
                <a:sym typeface="Symbol" panose="05050102010706020507" pitchFamily="18" charset="2"/>
              </a:rPr>
              <a:t>  - N</a:t>
            </a:r>
            <a:r>
              <a:rPr lang="en-CH" baseline="-25000" dirty="0" smtClean="0">
                <a:sym typeface="Symbol" panose="05050102010706020507" pitchFamily="18" charset="2"/>
              </a:rPr>
              <a:t></a:t>
            </a:r>
            <a:r>
              <a:rPr lang="en-US" baseline="-25000" dirty="0" smtClean="0">
                <a:sym typeface="Symbol" panose="05050102010706020507" pitchFamily="18" charset="2"/>
              </a:rPr>
              <a:t>f</a:t>
            </a:r>
            <a:r>
              <a:rPr lang="en-US" dirty="0" smtClean="0">
                <a:sym typeface="Symbol" panose="05050102010706020507" pitchFamily="18" charset="2"/>
              </a:rPr>
              <a:t> )/(</a:t>
            </a:r>
            <a:r>
              <a:rPr lang="en-US" dirty="0" err="1" smtClean="0">
                <a:sym typeface="Symbol" panose="05050102010706020507" pitchFamily="18" charset="2"/>
              </a:rPr>
              <a:t>N</a:t>
            </a:r>
            <a:r>
              <a:rPr lang="en-US" baseline="-25000" dirty="0" err="1" smtClean="0">
                <a:sym typeface="Symbol" panose="05050102010706020507" pitchFamily="18" charset="2"/>
              </a:rPr>
              <a:t>f</a:t>
            </a:r>
            <a:r>
              <a:rPr lang="en-US" dirty="0" smtClean="0">
                <a:sym typeface="Symbol" panose="05050102010706020507" pitchFamily="18" charset="2"/>
              </a:rPr>
              <a:t>  + N</a:t>
            </a:r>
            <a:r>
              <a:rPr lang="en-CH" baseline="-25000" dirty="0" smtClean="0">
                <a:sym typeface="Symbol" panose="05050102010706020507" pitchFamily="18" charset="2"/>
              </a:rPr>
              <a:t></a:t>
            </a:r>
            <a:r>
              <a:rPr lang="en-US" baseline="-25000" dirty="0" smtClean="0">
                <a:sym typeface="Symbol" panose="05050102010706020507" pitchFamily="18" charset="2"/>
              </a:rPr>
              <a:t>f</a:t>
            </a:r>
            <a:r>
              <a:rPr lang="en-US" dirty="0" smtClean="0">
                <a:sym typeface="Symbol" panose="05050102010706020507" pitchFamily="18" charset="2"/>
              </a:rPr>
              <a:t> )(cos</a:t>
            </a:r>
            <a:r>
              <a:rPr lang="en-CH" dirty="0" smtClean="0">
                <a:sym typeface="Symbol" panose="05050102010706020507" pitchFamily="18" charset="2"/>
              </a:rPr>
              <a:t></a:t>
            </a:r>
            <a:r>
              <a:rPr lang="en-US" dirty="0" smtClean="0">
                <a:sym typeface="Symbol" panose="05050102010706020507" pitchFamily="18" charset="2"/>
              </a:rPr>
              <a:t>) =  -[2</a:t>
            </a:r>
            <a:r>
              <a:rPr lang="fr-FR" dirty="0" smtClean="0"/>
              <a:t> cos</a:t>
            </a:r>
            <a:r>
              <a:rPr lang="en-CH" dirty="0" smtClean="0">
                <a:sym typeface="Symbol" panose="05050102010706020507" pitchFamily="18" charset="2"/>
              </a:rPr>
              <a:t></a:t>
            </a:r>
            <a:r>
              <a:rPr lang="en-US" dirty="0" smtClean="0">
                <a:sym typeface="Symbol" panose="05050102010706020507" pitchFamily="18" charset="2"/>
              </a:rPr>
              <a:t> /(1+ </a:t>
            </a:r>
            <a:r>
              <a:rPr lang="fr-FR" dirty="0" smtClean="0"/>
              <a:t>cos</a:t>
            </a:r>
            <a:r>
              <a:rPr lang="fr-FR" baseline="30000" dirty="0" smtClean="0"/>
              <a:t>2</a:t>
            </a:r>
            <a:r>
              <a:rPr lang="en-CH" dirty="0" smtClean="0">
                <a:sym typeface="Symbol" panose="05050102010706020507" pitchFamily="18" charset="2"/>
              </a:rPr>
              <a:t></a:t>
            </a:r>
            <a:r>
              <a:rPr lang="en-US" dirty="0" smtClean="0">
                <a:sym typeface="Symbol" panose="05050102010706020507" pitchFamily="18" charset="2"/>
              </a:rPr>
              <a:t>)] </a:t>
            </a:r>
            <a:r>
              <a:rPr lang="fr-FR" b="1" i="1" dirty="0" err="1" smtClean="0">
                <a:latin typeface="Brush Script MT" panose="03060802040406070304" pitchFamily="66" charset="0"/>
              </a:rPr>
              <a:t>A</a:t>
            </a:r>
            <a:r>
              <a:rPr lang="fr-FR" b="1" i="1" baseline="-25000" dirty="0" err="1" smtClean="0">
                <a:latin typeface="Brush Script MT" panose="03060802040406070304" pitchFamily="66" charset="0"/>
              </a:rPr>
              <a:t>f</a:t>
            </a:r>
            <a:r>
              <a:rPr lang="en-US" baseline="-25000" dirty="0" smtClean="0">
                <a:latin typeface="Brush Script MT" panose="03060802040406070304" pitchFamily="66" charset="0"/>
                <a:sym typeface="Symbol" panose="05050102010706020507" pitchFamily="18" charset="2"/>
              </a:rPr>
              <a:t> </a:t>
            </a:r>
            <a:r>
              <a:rPr lang="en-US" dirty="0" smtClean="0">
                <a:latin typeface="Brush Script MT" panose="03060802040406070304" pitchFamily="66" charset="0"/>
                <a:sym typeface="Symbol" panose="05050102010706020507" pitchFamily="18" charset="2"/>
              </a:rPr>
              <a:t> A</a:t>
            </a:r>
            <a:r>
              <a:rPr lang="en-US" baseline="-25000" dirty="0" smtClean="0">
                <a:latin typeface="Brush Script MT" panose="03060802040406070304" pitchFamily="66" charset="0"/>
                <a:sym typeface="Symbol" panose="05050102010706020507" pitchFamily="18" charset="2"/>
              </a:rPr>
              <a:t>e</a:t>
            </a:r>
            <a:r>
              <a:rPr lang="en-US" dirty="0" smtClean="0">
                <a:sym typeface="Symbol" panose="05050102010706020507" pitchFamily="18" charset="2"/>
              </a:rPr>
              <a:t> </a:t>
            </a:r>
            <a:endParaRPr lang="fr-FR" dirty="0"/>
          </a:p>
        </p:txBody>
      </p:sp>
      <p:sp>
        <p:nvSpPr>
          <p:cNvPr id="35" name="TextBox 34"/>
          <p:cNvSpPr txBox="1"/>
          <p:nvPr/>
        </p:nvSpPr>
        <p:spPr>
          <a:xfrm>
            <a:off x="10007600" y="622300"/>
            <a:ext cx="213237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e+ and e- </a:t>
            </a:r>
            <a:r>
              <a:rPr lang="fr-FR" dirty="0" err="1" smtClean="0"/>
              <a:t>curves</a:t>
            </a:r>
            <a:r>
              <a:rPr lang="fr-FR" dirty="0" smtClean="0"/>
              <a:t> are </a:t>
            </a:r>
          </a:p>
          <a:p>
            <a:r>
              <a:rPr lang="fr-FR" dirty="0" err="1" smtClean="0"/>
              <a:t>identical</a:t>
            </a:r>
            <a:r>
              <a:rPr lang="fr-FR" dirty="0" smtClean="0"/>
              <a:t> at 90</a:t>
            </a:r>
            <a:r>
              <a:rPr lang="fr-FR" baseline="30000" dirty="0" smtClean="0"/>
              <a:t>o</a:t>
            </a:r>
            <a:r>
              <a:rPr lang="fr-FR" dirty="0" smtClean="0"/>
              <a:t> </a:t>
            </a:r>
          </a:p>
          <a:p>
            <a:r>
              <a:rPr lang="fr-FR" dirty="0" smtClean="0"/>
              <a:t>(cos</a:t>
            </a:r>
            <a:r>
              <a:rPr lang="en-CH" dirty="0" smtClean="0">
                <a:sym typeface="Symbol" panose="05050102010706020507" pitchFamily="18" charset="2"/>
              </a:rPr>
              <a:t></a:t>
            </a:r>
            <a:r>
              <a:rPr lang="fr-FR" dirty="0" smtClean="0">
                <a:sym typeface="Symbol" panose="05050102010706020507" pitchFamily="18" charset="2"/>
              </a:rPr>
              <a:t>=0) </a:t>
            </a:r>
            <a:endParaRPr lang="fr-FR" dirty="0"/>
          </a:p>
        </p:txBody>
      </p:sp>
      <p:sp>
        <p:nvSpPr>
          <p:cNvPr id="36" name="TextBox 35"/>
          <p:cNvSpPr txBox="1"/>
          <p:nvPr/>
        </p:nvSpPr>
        <p:spPr>
          <a:xfrm>
            <a:off x="9906000" y="4445000"/>
            <a:ext cx="216161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e+ and e- </a:t>
            </a:r>
            <a:r>
              <a:rPr lang="fr-FR" dirty="0" err="1" smtClean="0"/>
              <a:t>curves</a:t>
            </a:r>
            <a:r>
              <a:rPr lang="fr-FR" dirty="0" smtClean="0"/>
              <a:t> </a:t>
            </a:r>
          </a:p>
          <a:p>
            <a:r>
              <a:rPr lang="fr-FR" dirty="0" smtClean="0"/>
              <a:t>are flat and </a:t>
            </a:r>
            <a:r>
              <a:rPr lang="fr-FR" dirty="0" err="1" smtClean="0"/>
              <a:t>identical</a:t>
            </a:r>
            <a:r>
              <a:rPr lang="fr-FR" dirty="0" smtClean="0"/>
              <a:t> </a:t>
            </a:r>
          </a:p>
          <a:p>
            <a:r>
              <a:rPr lang="fr-FR" dirty="0" smtClean="0"/>
              <a:t> at 90</a:t>
            </a:r>
            <a:r>
              <a:rPr lang="fr-FR" baseline="30000" dirty="0" smtClean="0"/>
              <a:t>o</a:t>
            </a:r>
            <a:r>
              <a:rPr lang="fr-FR" dirty="0" smtClean="0"/>
              <a:t> (cos</a:t>
            </a:r>
            <a:r>
              <a:rPr lang="en-CH" dirty="0" smtClean="0">
                <a:sym typeface="Symbol" panose="05050102010706020507" pitchFamily="18" charset="2"/>
              </a:rPr>
              <a:t></a:t>
            </a:r>
            <a:r>
              <a:rPr lang="fr-FR" dirty="0" smtClean="0">
                <a:sym typeface="Symbol" panose="05050102010706020507" pitchFamily="18" charset="2"/>
              </a:rPr>
              <a:t>=0) </a:t>
            </a:r>
            <a:endParaRPr lang="fr-FR" dirty="0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15/03/2021</a:t>
            </a:r>
            <a:endParaRPr lang="fr-FR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Helicity and lepton number in HNL @Z</a:t>
            </a:r>
            <a:endParaRPr lang="fr-FR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8DC709-413F-4C12-A8B0-7373BEC9B86D}" type="slidenum">
              <a:rPr lang="fr-FR" smtClean="0"/>
              <a:t>16</a:t>
            </a:fld>
            <a:endParaRPr lang="fr-FR"/>
          </a:p>
        </p:txBody>
      </p:sp>
      <p:sp>
        <p:nvSpPr>
          <p:cNvPr id="15" name="TextBox 14"/>
          <p:cNvSpPr txBox="1"/>
          <p:nvPr/>
        </p:nvSpPr>
        <p:spPr>
          <a:xfrm>
            <a:off x="287866" y="0"/>
            <a:ext cx="5571067" cy="584775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fr-FR" sz="3200" b="1" dirty="0"/>
              <a:t>« Dirac » or  « </a:t>
            </a:r>
            <a:r>
              <a:rPr lang="fr-FR" sz="3200" b="1" dirty="0" err="1"/>
              <a:t>Majorana</a:t>
            </a:r>
            <a:r>
              <a:rPr lang="fr-FR" sz="3200" b="1" dirty="0"/>
              <a:t> » ? (III</a:t>
            </a:r>
            <a:r>
              <a:rPr lang="fr-FR" sz="3200" b="1" dirty="0" smtClean="0"/>
              <a:t>)</a:t>
            </a:r>
            <a:endParaRPr lang="fr-FR" sz="3200" b="1" dirty="0"/>
          </a:p>
        </p:txBody>
      </p:sp>
    </p:spTree>
    <p:extLst>
      <p:ext uri="{BB962C8B-B14F-4D97-AF65-F5344CB8AC3E}">
        <p14:creationId xmlns:p14="http://schemas.microsoft.com/office/powerpoint/2010/main" val="305842528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517900" y="12700"/>
            <a:ext cx="6464783" cy="646331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fr-FR" sz="3600" b="1" dirty="0" smtClean="0"/>
              <a:t>Conclusion </a:t>
            </a:r>
            <a:r>
              <a:rPr lang="fr-FR" sz="3600" b="1" dirty="0" smtClean="0"/>
              <a:t>DIRAC vs MAJORANA</a:t>
            </a:r>
            <a:endParaRPr lang="fr-FR" b="1" dirty="0"/>
          </a:p>
        </p:txBody>
      </p:sp>
      <p:sp>
        <p:nvSpPr>
          <p:cNvPr id="4" name="TextBox 3"/>
          <p:cNvSpPr txBox="1"/>
          <p:nvPr/>
        </p:nvSpPr>
        <p:spPr>
          <a:xfrm>
            <a:off x="787400" y="1638300"/>
            <a:ext cx="11504816" cy="32316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A </a:t>
            </a:r>
            <a:r>
              <a:rPr lang="fr-FR" dirty="0" err="1" smtClean="0"/>
              <a:t>majorana</a:t>
            </a:r>
            <a:r>
              <a:rPr lang="fr-FR" dirty="0" smtClean="0"/>
              <a:t> mass </a:t>
            </a:r>
            <a:r>
              <a:rPr lang="fr-FR" dirty="0" err="1" smtClean="0"/>
              <a:t>term</a:t>
            </a:r>
            <a:r>
              <a:rPr lang="fr-FR" dirty="0" smtClean="0"/>
              <a:t> </a:t>
            </a:r>
            <a:r>
              <a:rPr lang="fr-FR" dirty="0" err="1" smtClean="0"/>
              <a:t>will</a:t>
            </a:r>
            <a:r>
              <a:rPr lang="fr-FR" dirty="0" smtClean="0"/>
              <a:t> lead to </a:t>
            </a:r>
            <a:r>
              <a:rPr lang="fr-FR" dirty="0" err="1" smtClean="0"/>
              <a:t>significantly</a:t>
            </a:r>
            <a:r>
              <a:rPr lang="fr-FR" dirty="0" smtClean="0"/>
              <a:t> </a:t>
            </a:r>
            <a:r>
              <a:rPr lang="fr-FR" dirty="0" err="1" smtClean="0"/>
              <a:t>different</a:t>
            </a:r>
            <a:r>
              <a:rPr lang="fr-FR" dirty="0" smtClean="0"/>
              <a:t> </a:t>
            </a:r>
            <a:r>
              <a:rPr lang="fr-FR" dirty="0" err="1" smtClean="0"/>
              <a:t>results</a:t>
            </a:r>
            <a:r>
              <a:rPr lang="fr-FR" dirty="0" smtClean="0"/>
              <a:t>   </a:t>
            </a:r>
          </a:p>
          <a:p>
            <a:r>
              <a:rPr lang="fr-FR" dirty="0"/>
              <a:t>in the Z</a:t>
            </a:r>
            <a:r>
              <a:rPr lang="en-CH" dirty="0">
                <a:sym typeface="Wingdings" panose="05000000000000000000" pitchFamily="2" charset="2"/>
              </a:rPr>
              <a:t></a:t>
            </a:r>
            <a:r>
              <a:rPr lang="en-US" dirty="0">
                <a:sym typeface="Wingdings" panose="05000000000000000000" pitchFamily="2" charset="2"/>
              </a:rPr>
              <a:t> </a:t>
            </a:r>
            <a:r>
              <a:rPr lang="en-CH" dirty="0">
                <a:sym typeface="Symbol" panose="05050102010706020507" pitchFamily="18" charset="2"/>
              </a:rPr>
              <a:t></a:t>
            </a:r>
            <a:r>
              <a:rPr lang="en-US" dirty="0">
                <a:sym typeface="Symbol" panose="05050102010706020507" pitchFamily="18" charset="2"/>
              </a:rPr>
              <a:t>N followed by </a:t>
            </a:r>
            <a:r>
              <a:rPr lang="fr-FR" dirty="0"/>
              <a:t>N</a:t>
            </a:r>
            <a:r>
              <a:rPr lang="en-CH" dirty="0">
                <a:sym typeface="Wingdings" panose="05000000000000000000" pitchFamily="2" charset="2"/>
              </a:rPr>
              <a:t></a:t>
            </a:r>
            <a:r>
              <a:rPr lang="en-US" dirty="0">
                <a:sym typeface="Wingdings" panose="05000000000000000000" pitchFamily="2" charset="2"/>
              </a:rPr>
              <a:t> </a:t>
            </a:r>
            <a:r>
              <a:rPr lang="en-US" sz="2400" b="1" dirty="0">
                <a:latin typeface="Brush Script MT" panose="03060802040406070304" pitchFamily="66" charset="0"/>
                <a:sym typeface="Wingdings" panose="05000000000000000000" pitchFamily="2" charset="2"/>
              </a:rPr>
              <a:t>l </a:t>
            </a:r>
            <a:r>
              <a:rPr lang="en-US" dirty="0">
                <a:sym typeface="Symbol" panose="05050102010706020507" pitchFamily="18" charset="2"/>
              </a:rPr>
              <a:t>W*</a:t>
            </a:r>
            <a:r>
              <a:rPr lang="en-US" sz="2400" dirty="0">
                <a:sym typeface="Symbol" panose="05050102010706020507" pitchFamily="18" charset="2"/>
              </a:rPr>
              <a:t> </a:t>
            </a:r>
            <a:r>
              <a:rPr lang="en-US" dirty="0">
                <a:sym typeface="Symbol" panose="05050102010706020507" pitchFamily="18" charset="2"/>
              </a:rPr>
              <a:t>decay at a Z factory. </a:t>
            </a:r>
          </a:p>
          <a:p>
            <a:r>
              <a:rPr lang="fr-FR" dirty="0" smtClean="0"/>
              <a:t>for </a:t>
            </a:r>
            <a:r>
              <a:rPr lang="fr-FR" dirty="0"/>
              <a:t>the lepton </a:t>
            </a:r>
            <a:r>
              <a:rPr lang="fr-FR" dirty="0" err="1"/>
              <a:t>forward-backward</a:t>
            </a:r>
            <a:r>
              <a:rPr lang="fr-FR" dirty="0"/>
              <a:t> charge </a:t>
            </a:r>
            <a:r>
              <a:rPr lang="fr-FR" dirty="0" err="1"/>
              <a:t>asymmetries</a:t>
            </a:r>
            <a:r>
              <a:rPr lang="fr-FR" dirty="0"/>
              <a:t> </a:t>
            </a:r>
          </a:p>
          <a:p>
            <a:r>
              <a:rPr lang="fr-FR" dirty="0" smtClean="0"/>
              <a:t>and in the </a:t>
            </a:r>
            <a:r>
              <a:rPr lang="fr-FR" dirty="0" err="1" smtClean="0"/>
              <a:t>polarization</a:t>
            </a:r>
            <a:r>
              <a:rPr lang="fr-FR" dirty="0" smtClean="0"/>
              <a:t> </a:t>
            </a:r>
            <a:r>
              <a:rPr lang="fr-FR" dirty="0" err="1" smtClean="0"/>
              <a:t>measurement</a:t>
            </a:r>
            <a:r>
              <a:rPr lang="fr-FR" dirty="0" smtClean="0"/>
              <a:t> </a:t>
            </a:r>
            <a:r>
              <a:rPr lang="fr-FR" dirty="0" err="1" smtClean="0"/>
              <a:t>using</a:t>
            </a:r>
            <a:r>
              <a:rPr lang="fr-FR" dirty="0" smtClean="0"/>
              <a:t> lepton </a:t>
            </a:r>
            <a:r>
              <a:rPr lang="fr-FR" dirty="0" err="1" smtClean="0"/>
              <a:t>momentum</a:t>
            </a:r>
            <a:r>
              <a:rPr lang="fr-FR" dirty="0" smtClean="0"/>
              <a:t> distributions, </a:t>
            </a:r>
          </a:p>
          <a:p>
            <a:r>
              <a:rPr lang="en-US" dirty="0" smtClean="0">
                <a:sym typeface="Symbol" panose="05050102010706020507" pitchFamily="18" charset="2"/>
              </a:rPr>
              <a:t>The effects will be visible with </a:t>
            </a:r>
            <a:r>
              <a:rPr lang="en-US" dirty="0" err="1" smtClean="0">
                <a:sym typeface="Symbol" panose="05050102010706020507" pitchFamily="18" charset="2"/>
              </a:rPr>
              <a:t>unpolarized</a:t>
            </a:r>
            <a:r>
              <a:rPr lang="en-US" dirty="0" smtClean="0">
                <a:sym typeface="Symbol" panose="05050102010706020507" pitchFamily="18" charset="2"/>
              </a:rPr>
              <a:t> beams. </a:t>
            </a:r>
          </a:p>
          <a:p>
            <a:endParaRPr lang="en-US" dirty="0">
              <a:sym typeface="Symbol" panose="05050102010706020507" pitchFamily="18" charset="2"/>
            </a:endParaRPr>
          </a:p>
          <a:p>
            <a:r>
              <a:rPr lang="en-US" dirty="0" smtClean="0">
                <a:sym typeface="Symbol" panose="05050102010706020507" pitchFamily="18" charset="2"/>
              </a:rPr>
              <a:t>A full analysis of sensitivity is straightforward for the AFB asymmetry, but this require the measurement of lepton charge </a:t>
            </a:r>
            <a:endParaRPr lang="en-US" dirty="0" smtClean="0">
              <a:sym typeface="Symbol" panose="05050102010706020507" pitchFamily="18" charset="2"/>
            </a:endParaRPr>
          </a:p>
          <a:p>
            <a:r>
              <a:rPr lang="en-US" b="1" dirty="0" smtClean="0">
                <a:sym typeface="Symbol" panose="05050102010706020507" pitchFamily="18" charset="2"/>
              </a:rPr>
              <a:t>For a 15% asymmetry parameter a 2sigma LNV vs LNC separation will require at least 100 events. </a:t>
            </a:r>
            <a:endParaRPr lang="en-US" b="1" dirty="0" smtClean="0">
              <a:sym typeface="Symbol" panose="05050102010706020507" pitchFamily="18" charset="2"/>
            </a:endParaRPr>
          </a:p>
          <a:p>
            <a:endParaRPr lang="en-US" dirty="0">
              <a:sym typeface="Symbol" panose="05050102010706020507" pitchFamily="18" charset="2"/>
            </a:endParaRPr>
          </a:p>
          <a:p>
            <a:r>
              <a:rPr lang="en-US" dirty="0" smtClean="0">
                <a:sym typeface="Symbol" panose="05050102010706020507" pitchFamily="18" charset="2"/>
              </a:rPr>
              <a:t>for the polarization measurement one will need a full description of the </a:t>
            </a:r>
            <a:r>
              <a:rPr lang="en-US" dirty="0">
                <a:sym typeface="Symbol" panose="05050102010706020507" pitchFamily="18" charset="2"/>
              </a:rPr>
              <a:t> </a:t>
            </a:r>
            <a:r>
              <a:rPr lang="en-US" dirty="0" smtClean="0">
                <a:sym typeface="Symbol" panose="05050102010706020507" pitchFamily="18" charset="2"/>
              </a:rPr>
              <a:t>W* mass distribution in the decay. </a:t>
            </a:r>
            <a:endParaRPr lang="en-US" dirty="0" smtClean="0">
              <a:sym typeface="Symbol" panose="05050102010706020507" pitchFamily="18" charset="2"/>
            </a:endParaRPr>
          </a:p>
          <a:p>
            <a:r>
              <a:rPr lang="en-US" dirty="0" smtClean="0">
                <a:sym typeface="Symbol" panose="05050102010706020507" pitchFamily="18" charset="2"/>
              </a:rPr>
              <a:t>Interestingly </a:t>
            </a:r>
            <a:r>
              <a:rPr lang="en-US" dirty="0">
                <a:sym typeface="Symbol" panose="05050102010706020507" pitchFamily="18" charset="2"/>
              </a:rPr>
              <a:t> </a:t>
            </a:r>
            <a:r>
              <a:rPr lang="en-US" dirty="0" smtClean="0">
                <a:sym typeface="Symbol" panose="05050102010706020507" pitchFamily="18" charset="2"/>
              </a:rPr>
              <a:t>only </a:t>
            </a:r>
            <a:r>
              <a:rPr lang="en-US" dirty="0" smtClean="0">
                <a:sym typeface="Symbol" panose="05050102010706020507" pitchFamily="18" charset="2"/>
              </a:rPr>
              <a:t>the lepton energy needs to be measured, not its charge.  </a:t>
            </a:r>
            <a:r>
              <a:rPr lang="en-US" dirty="0" smtClean="0">
                <a:sym typeface="Symbol" panose="05050102010706020507" pitchFamily="18" charset="2"/>
              </a:rPr>
              <a:t>Will this help?  </a:t>
            </a:r>
            <a:endParaRPr lang="fr-FR" b="1" dirty="0">
              <a:latin typeface="Brush Script MT" panose="03060802040406070304" pitchFamily="66" charset="0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15/03/2021</a:t>
            </a:r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Helicity and lepton number in HNL @Z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8DC709-413F-4C12-A8B0-7373BEC9B86D}" type="slidenum">
              <a:rPr lang="fr-FR" smtClean="0"/>
              <a:t>17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9487243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15/03/2021</a:t>
            </a:r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Helicity and lepton number in HNL @Z</a:t>
            </a:r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8DC709-413F-4C12-A8B0-7373BEC9B86D}" type="slidenum">
              <a:rPr lang="fr-FR" smtClean="0"/>
              <a:t>18</a:t>
            </a:fld>
            <a:endParaRPr lang="fr-FR"/>
          </a:p>
        </p:txBody>
      </p:sp>
      <p:sp>
        <p:nvSpPr>
          <p:cNvPr id="5" name="TextBox 4"/>
          <p:cNvSpPr txBox="1"/>
          <p:nvPr/>
        </p:nvSpPr>
        <p:spPr>
          <a:xfrm>
            <a:off x="2793999" y="135466"/>
            <a:ext cx="6743193" cy="707886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fr-FR" sz="4000" b="1" dirty="0" smtClean="0"/>
              <a:t>BENCHMARKS and QUESTIONS</a:t>
            </a:r>
            <a:endParaRPr lang="fr-FR" sz="40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338667" y="982133"/>
            <a:ext cx="268374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800" b="1" dirty="0" err="1" smtClean="0"/>
              <a:t>sensitivity</a:t>
            </a:r>
            <a:r>
              <a:rPr lang="fr-FR" sz="2800" b="1" dirty="0" smtClean="0"/>
              <a:t> plots  </a:t>
            </a:r>
            <a:endParaRPr lang="fr-FR" sz="28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254000" y="1930400"/>
            <a:ext cx="11294533" cy="46166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dirty="0" smtClean="0"/>
              <a:t>1 The </a:t>
            </a:r>
            <a:r>
              <a:rPr lang="fr-FR" sz="2800" b="1" dirty="0" err="1" smtClean="0"/>
              <a:t>average</a:t>
            </a:r>
            <a:r>
              <a:rPr lang="fr-FR" sz="2800" b="1" dirty="0" smtClean="0"/>
              <a:t> </a:t>
            </a:r>
            <a:r>
              <a:rPr lang="fr-FR" sz="2800" b="1" dirty="0" err="1" smtClean="0"/>
              <a:t>discovery</a:t>
            </a:r>
            <a:r>
              <a:rPr lang="fr-FR" sz="2800" b="1" dirty="0" smtClean="0"/>
              <a:t> plot (</a:t>
            </a:r>
            <a:r>
              <a:rPr lang="fr-FR" sz="2800" b="1" dirty="0" err="1" smtClean="0"/>
              <a:t>enough</a:t>
            </a:r>
            <a:r>
              <a:rPr lang="fr-FR" sz="2800" b="1" dirty="0" smtClean="0"/>
              <a:t> </a:t>
            </a:r>
            <a:r>
              <a:rPr lang="fr-FR" sz="2800" b="1" dirty="0" err="1" smtClean="0"/>
              <a:t>events</a:t>
            </a:r>
            <a:r>
              <a:rPr lang="fr-FR" sz="2800" b="1" dirty="0" smtClean="0"/>
              <a:t> for </a:t>
            </a:r>
            <a:r>
              <a:rPr lang="fr-FR" sz="2800" b="1" dirty="0" err="1" smtClean="0"/>
              <a:t>discovery</a:t>
            </a:r>
            <a:r>
              <a:rPr lang="fr-FR" sz="2800" b="1" dirty="0" smtClean="0"/>
              <a:t>)</a:t>
            </a:r>
            <a:r>
              <a:rPr lang="fr-FR" dirty="0" smtClean="0"/>
              <a:t> </a:t>
            </a:r>
          </a:p>
          <a:p>
            <a:r>
              <a:rPr lang="fr-FR" dirty="0"/>
              <a:t> </a:t>
            </a:r>
            <a:r>
              <a:rPr lang="fr-FR" dirty="0" smtClean="0"/>
              <a:t>               </a:t>
            </a:r>
            <a:r>
              <a:rPr lang="fr-FR" dirty="0" err="1" smtClean="0"/>
              <a:t>this</a:t>
            </a:r>
            <a:r>
              <a:rPr lang="fr-FR" dirty="0" smtClean="0"/>
              <a:t>  </a:t>
            </a:r>
            <a:r>
              <a:rPr lang="fr-FR" dirty="0" err="1" smtClean="0"/>
              <a:t>is</a:t>
            </a:r>
            <a:r>
              <a:rPr lang="fr-FR" dirty="0" smtClean="0"/>
              <a:t> a </a:t>
            </a:r>
            <a:r>
              <a:rPr lang="fr-FR" dirty="0" err="1" smtClean="0"/>
              <a:t>strong</a:t>
            </a:r>
            <a:r>
              <a:rPr lang="fr-FR" dirty="0" smtClean="0"/>
              <a:t> </a:t>
            </a:r>
            <a:r>
              <a:rPr lang="fr-FR" dirty="0" err="1" smtClean="0"/>
              <a:t>function</a:t>
            </a:r>
            <a:r>
              <a:rPr lang="fr-FR" dirty="0" smtClean="0"/>
              <a:t> of the background</a:t>
            </a:r>
          </a:p>
          <a:p>
            <a:r>
              <a:rPr lang="fr-FR" dirty="0"/>
              <a:t> </a:t>
            </a:r>
            <a:r>
              <a:rPr lang="fr-FR" dirty="0" smtClean="0"/>
              <a:t>         </a:t>
            </a:r>
            <a:r>
              <a:rPr lang="en-CH" dirty="0" smtClean="0">
                <a:sym typeface="Wingdings" panose="05000000000000000000" pitchFamily="2" charset="2"/>
              </a:rPr>
              <a:t></a:t>
            </a:r>
            <a:r>
              <a:rPr lang="en-US" dirty="0" smtClean="0">
                <a:sym typeface="Wingdings" panose="05000000000000000000" pitchFamily="2" charset="2"/>
              </a:rPr>
              <a:t>  need background estimate with and without detached vertex, magnetic field and calorimetric energy  measurement</a:t>
            </a:r>
            <a:r>
              <a:rPr lang="fr-FR" dirty="0" smtClean="0"/>
              <a:t> </a:t>
            </a:r>
          </a:p>
          <a:p>
            <a:r>
              <a:rPr lang="fr-FR" dirty="0"/>
              <a:t> </a:t>
            </a:r>
            <a:r>
              <a:rPr lang="fr-FR" dirty="0" smtClean="0"/>
              <a:t>         </a:t>
            </a:r>
            <a:r>
              <a:rPr lang="en-CH" dirty="0" smtClean="0">
                <a:sym typeface="Wingdings" panose="05000000000000000000" pitchFamily="2" charset="2"/>
              </a:rPr>
              <a:t></a:t>
            </a:r>
            <a:r>
              <a:rPr lang="en-US" dirty="0" smtClean="0">
                <a:sym typeface="Wingdings" panose="05000000000000000000" pitchFamily="2" charset="2"/>
              </a:rPr>
              <a:t> one event might be sufficient for discovery </a:t>
            </a:r>
            <a:r>
              <a:rPr lang="en-CH" dirty="0" smtClean="0">
                <a:sym typeface="Wingdings" panose="05000000000000000000" pitchFamily="2" charset="2"/>
              </a:rPr>
              <a:t>–</a:t>
            </a:r>
            <a:r>
              <a:rPr lang="en-US" dirty="0" smtClean="0">
                <a:sym typeface="Wingdings" panose="05000000000000000000" pitchFamily="2" charset="2"/>
              </a:rPr>
              <a:t> or not. </a:t>
            </a:r>
          </a:p>
          <a:p>
            <a:endParaRPr lang="en-US" dirty="0">
              <a:sym typeface="Wingdings" panose="05000000000000000000" pitchFamily="2" charset="2"/>
            </a:endParaRPr>
          </a:p>
          <a:p>
            <a:r>
              <a:rPr lang="fr-FR" sz="2800" b="1" dirty="0" smtClean="0"/>
              <a:t>2. The ‘standard’ 95% exclusion plot</a:t>
            </a:r>
            <a:r>
              <a:rPr lang="fr-FR" dirty="0" smtClean="0"/>
              <a:t>  </a:t>
            </a:r>
          </a:p>
          <a:p>
            <a:r>
              <a:rPr lang="fr-FR" dirty="0"/>
              <a:t> </a:t>
            </a:r>
            <a:r>
              <a:rPr lang="fr-FR" dirty="0" smtClean="0"/>
              <a:t>              </a:t>
            </a:r>
            <a:r>
              <a:rPr lang="fr-FR" dirty="0" err="1" smtClean="0"/>
              <a:t>this</a:t>
            </a:r>
            <a:r>
              <a:rPr lang="fr-FR" dirty="0" smtClean="0"/>
              <a:t> </a:t>
            </a:r>
            <a:r>
              <a:rPr lang="fr-FR" dirty="0" err="1" smtClean="0"/>
              <a:t>is</a:t>
            </a:r>
            <a:r>
              <a:rPr lang="fr-FR" dirty="0" smtClean="0"/>
              <a:t> the standard plot; in </a:t>
            </a:r>
            <a:r>
              <a:rPr lang="fr-FR" dirty="0" err="1" smtClean="0"/>
              <a:t>small</a:t>
            </a:r>
            <a:r>
              <a:rPr lang="fr-FR" dirty="0" smtClean="0"/>
              <a:t> background situation </a:t>
            </a:r>
            <a:r>
              <a:rPr lang="fr-FR" dirty="0" err="1" smtClean="0"/>
              <a:t>this</a:t>
            </a:r>
            <a:r>
              <a:rPr lang="fr-FR" dirty="0" smtClean="0"/>
              <a:t> </a:t>
            </a:r>
            <a:r>
              <a:rPr lang="fr-FR" dirty="0" err="1" smtClean="0"/>
              <a:t>is</a:t>
            </a:r>
            <a:r>
              <a:rPr lang="fr-FR" dirty="0" smtClean="0"/>
              <a:t> the 2.7 </a:t>
            </a:r>
            <a:r>
              <a:rPr lang="fr-FR" dirty="0" err="1" smtClean="0"/>
              <a:t>event</a:t>
            </a:r>
            <a:r>
              <a:rPr lang="fr-FR" dirty="0" smtClean="0"/>
              <a:t> contour for 95% C.L. </a:t>
            </a:r>
          </a:p>
          <a:p>
            <a:endParaRPr lang="fr-FR" dirty="0"/>
          </a:p>
          <a:p>
            <a:r>
              <a:rPr lang="fr-FR" sz="3200" b="1" dirty="0" smtClean="0"/>
              <a:t>3. the LNV </a:t>
            </a:r>
            <a:r>
              <a:rPr lang="fr-FR" sz="3200" b="1" dirty="0" err="1" smtClean="0"/>
              <a:t>discovery</a:t>
            </a:r>
            <a:r>
              <a:rPr lang="fr-FR" sz="3200" b="1" dirty="0" smtClean="0"/>
              <a:t> contour </a:t>
            </a:r>
          </a:p>
          <a:p>
            <a:r>
              <a:rPr lang="fr-FR" sz="2000" dirty="0" smtClean="0"/>
              <a:t>        </a:t>
            </a:r>
            <a:r>
              <a:rPr lang="fr-FR" sz="2000" dirty="0" err="1" smtClean="0"/>
              <a:t>this</a:t>
            </a:r>
            <a:r>
              <a:rPr lang="fr-FR" sz="2000" dirty="0" smtClean="0"/>
              <a:t> </a:t>
            </a:r>
            <a:r>
              <a:rPr lang="fr-FR" sz="2000" dirty="0" err="1" smtClean="0"/>
              <a:t>is</a:t>
            </a:r>
            <a:r>
              <a:rPr lang="fr-FR" sz="2000" dirty="0" smtClean="0"/>
              <a:t> the plot of the </a:t>
            </a:r>
            <a:r>
              <a:rPr lang="fr-FR" sz="2000" dirty="0" err="1" smtClean="0"/>
              <a:t>region</a:t>
            </a:r>
            <a:r>
              <a:rPr lang="fr-FR" sz="2000" dirty="0" smtClean="0"/>
              <a:t> in </a:t>
            </a:r>
            <a:r>
              <a:rPr lang="fr-FR" sz="2000" dirty="0" err="1" smtClean="0"/>
              <a:t>which</a:t>
            </a:r>
            <a:r>
              <a:rPr lang="fr-FR" sz="2000" dirty="0" smtClean="0"/>
              <a:t> LNC </a:t>
            </a:r>
            <a:r>
              <a:rPr lang="fr-FR" sz="2000" dirty="0" err="1" smtClean="0"/>
              <a:t>is</a:t>
            </a:r>
            <a:r>
              <a:rPr lang="fr-FR" sz="2000" dirty="0" smtClean="0"/>
              <a:t> </a:t>
            </a:r>
            <a:r>
              <a:rPr lang="fr-FR" sz="2000" dirty="0" err="1" smtClean="0"/>
              <a:t>excluded</a:t>
            </a:r>
            <a:r>
              <a:rPr lang="fr-FR" sz="2000" dirty="0" smtClean="0"/>
              <a:t> at 95% C.L. (or more if </a:t>
            </a:r>
            <a:r>
              <a:rPr lang="fr-FR" sz="2000" dirty="0" err="1" smtClean="0"/>
              <a:t>desired</a:t>
            </a:r>
            <a:r>
              <a:rPr lang="fr-FR" sz="2000" dirty="0" smtClean="0"/>
              <a:t>)</a:t>
            </a:r>
          </a:p>
          <a:p>
            <a:endParaRPr lang="fr-FR" sz="2000" dirty="0" smtClean="0"/>
          </a:p>
          <a:p>
            <a:r>
              <a:rPr lang="fr-FR" sz="2000" dirty="0" smtClean="0"/>
              <a:t>Of course </a:t>
            </a:r>
            <a:r>
              <a:rPr lang="fr-FR" sz="2000" dirty="0" err="1" smtClean="0"/>
              <a:t>this</a:t>
            </a:r>
            <a:r>
              <a:rPr lang="fr-FR" sz="2000" dirty="0" smtClean="0"/>
              <a:t> </a:t>
            </a:r>
            <a:r>
              <a:rPr lang="fr-FR" sz="2000" dirty="0" err="1" smtClean="0"/>
              <a:t>will</a:t>
            </a:r>
            <a:r>
              <a:rPr lang="fr-FR" sz="2000" dirty="0" smtClean="0"/>
              <a:t> </a:t>
            </a:r>
            <a:r>
              <a:rPr lang="fr-FR" sz="2000" dirty="0" err="1" smtClean="0"/>
              <a:t>vary</a:t>
            </a:r>
            <a:r>
              <a:rPr lang="fr-FR" sz="2000" dirty="0" smtClean="0"/>
              <a:t> for </a:t>
            </a:r>
            <a:r>
              <a:rPr lang="fr-FR" sz="2000" dirty="0" err="1" smtClean="0"/>
              <a:t>different</a:t>
            </a:r>
            <a:r>
              <a:rPr lang="fr-FR" sz="2000" dirty="0" smtClean="0"/>
              <a:t> detector </a:t>
            </a:r>
            <a:r>
              <a:rPr lang="fr-FR" sz="2000" dirty="0" err="1" smtClean="0"/>
              <a:t>considerations</a:t>
            </a:r>
            <a:r>
              <a:rPr lang="fr-FR" sz="2000" dirty="0" smtClean="0"/>
              <a:t> and guide detector design </a:t>
            </a:r>
            <a:endParaRPr lang="fr-FR" sz="2000" dirty="0"/>
          </a:p>
          <a:p>
            <a:endParaRPr lang="fr-FR" sz="2000" dirty="0"/>
          </a:p>
        </p:txBody>
      </p:sp>
    </p:spTree>
    <p:extLst>
      <p:ext uri="{BB962C8B-B14F-4D97-AF65-F5344CB8AC3E}">
        <p14:creationId xmlns:p14="http://schemas.microsoft.com/office/powerpoint/2010/main" val="91615990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15/03/2021</a:t>
            </a:r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Helicity and lepton number in HNL @Z</a:t>
            </a:r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8DC709-413F-4C12-A8B0-7373BEC9B86D}" type="slidenum">
              <a:rPr lang="fr-FR" smtClean="0"/>
              <a:t>19</a:t>
            </a:fld>
            <a:endParaRPr lang="fr-FR"/>
          </a:p>
        </p:txBody>
      </p:sp>
      <p:sp>
        <p:nvSpPr>
          <p:cNvPr id="5" name="TextBox 4"/>
          <p:cNvSpPr txBox="1"/>
          <p:nvPr/>
        </p:nvSpPr>
        <p:spPr>
          <a:xfrm>
            <a:off x="4030134" y="203200"/>
            <a:ext cx="3928533" cy="584775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fr-FR" sz="3200" b="1" dirty="0" err="1" smtClean="0"/>
              <a:t>Next</a:t>
            </a:r>
            <a:r>
              <a:rPr lang="fr-FR" sz="3200" b="1" dirty="0" smtClean="0"/>
              <a:t> </a:t>
            </a:r>
            <a:r>
              <a:rPr lang="fr-FR" sz="3200" b="1" dirty="0" err="1" smtClean="0"/>
              <a:t>steps</a:t>
            </a:r>
            <a:r>
              <a:rPr lang="fr-FR" sz="3200" b="1" dirty="0" smtClean="0"/>
              <a:t> discussion</a:t>
            </a:r>
            <a:endParaRPr lang="fr-FR" sz="3200" b="1" dirty="0"/>
          </a:p>
        </p:txBody>
      </p:sp>
      <p:sp>
        <p:nvSpPr>
          <p:cNvPr id="6" name="TextBox 5"/>
          <p:cNvSpPr txBox="1"/>
          <p:nvPr/>
        </p:nvSpPr>
        <p:spPr>
          <a:xfrm flipH="1">
            <a:off x="0" y="856357"/>
            <a:ext cx="12412133" cy="64940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buAutoNum type="arabicPeriod"/>
            </a:pPr>
            <a:r>
              <a:rPr lang="fr-FR" sz="3200" b="1" dirty="0" err="1" smtClean="0"/>
              <a:t>event</a:t>
            </a:r>
            <a:r>
              <a:rPr lang="fr-FR" sz="3200" b="1" dirty="0" smtClean="0"/>
              <a:t> </a:t>
            </a:r>
            <a:r>
              <a:rPr lang="fr-FR" sz="3200" b="1" dirty="0" err="1" smtClean="0"/>
              <a:t>generators</a:t>
            </a:r>
            <a:r>
              <a:rPr lang="fr-FR" sz="3200" b="1" dirty="0" smtClean="0"/>
              <a:t> </a:t>
            </a:r>
          </a:p>
          <a:p>
            <a:r>
              <a:rPr lang="fr-FR" sz="3200" b="1" dirty="0" smtClean="0"/>
              <a:t>                signal (m</a:t>
            </a:r>
            <a:r>
              <a:rPr lang="fr-FR" sz="3200" b="1" baseline="-25000" dirty="0" smtClean="0"/>
              <a:t>W*, Z*</a:t>
            </a:r>
            <a:r>
              <a:rPr lang="fr-FR" sz="3200" b="1" dirty="0" smtClean="0"/>
              <a:t> distribution) </a:t>
            </a:r>
            <a:br>
              <a:rPr lang="fr-FR" sz="3200" b="1" dirty="0" smtClean="0"/>
            </a:br>
            <a:r>
              <a:rPr lang="fr-FR" sz="3200" b="1" dirty="0" smtClean="0"/>
              <a:t>                backgrounds  </a:t>
            </a:r>
          </a:p>
          <a:p>
            <a:r>
              <a:rPr lang="fr-FR" sz="3200" b="1" dirty="0" smtClean="0"/>
              <a:t>2.  detector simulation and </a:t>
            </a:r>
            <a:r>
              <a:rPr lang="fr-FR" sz="3200" b="1" dirty="0" err="1" smtClean="0"/>
              <a:t>event</a:t>
            </a:r>
            <a:r>
              <a:rPr lang="fr-FR" sz="3200" b="1" dirty="0" smtClean="0"/>
              <a:t> reconstruction</a:t>
            </a:r>
          </a:p>
          <a:p>
            <a:r>
              <a:rPr lang="fr-FR" sz="3200" b="1" dirty="0"/>
              <a:t> </a:t>
            </a:r>
            <a:r>
              <a:rPr lang="fr-FR" sz="3200" b="1" dirty="0" smtClean="0"/>
              <a:t>                in </a:t>
            </a:r>
            <a:r>
              <a:rPr lang="fr-FR" sz="3200" b="1" dirty="0" err="1" smtClean="0"/>
              <a:t>particular</a:t>
            </a:r>
            <a:r>
              <a:rPr lang="fr-FR" sz="3200" b="1" dirty="0" smtClean="0"/>
              <a:t>:  </a:t>
            </a:r>
          </a:p>
          <a:p>
            <a:r>
              <a:rPr lang="fr-FR" sz="3200" b="1" dirty="0"/>
              <a:t> </a:t>
            </a:r>
            <a:r>
              <a:rPr lang="fr-FR" sz="3200" b="1" dirty="0" smtClean="0"/>
              <a:t>                       </a:t>
            </a:r>
            <a:r>
              <a:rPr lang="fr-FR" sz="3200" b="1" dirty="0" err="1" smtClean="0"/>
              <a:t>vertexing</a:t>
            </a:r>
            <a:r>
              <a:rPr lang="fr-FR" sz="3200" b="1" dirty="0" smtClean="0"/>
              <a:t>, timing </a:t>
            </a:r>
            <a:r>
              <a:rPr lang="fr-FR" sz="3200" b="1" dirty="0" err="1" smtClean="0"/>
              <a:t>signals</a:t>
            </a:r>
            <a:r>
              <a:rPr lang="fr-FR" sz="3200" b="1" dirty="0" smtClean="0"/>
              <a:t>, </a:t>
            </a:r>
          </a:p>
          <a:p>
            <a:r>
              <a:rPr lang="fr-FR" sz="3200" b="1" dirty="0"/>
              <a:t> </a:t>
            </a:r>
            <a:r>
              <a:rPr lang="fr-FR" sz="3200" b="1" dirty="0" smtClean="0"/>
              <a:t>                       reconstruction of </a:t>
            </a:r>
            <a:r>
              <a:rPr lang="fr-FR" sz="3200" b="1" dirty="0" err="1" smtClean="0"/>
              <a:t>tracks</a:t>
            </a:r>
            <a:r>
              <a:rPr lang="fr-FR" sz="3200" b="1" dirty="0" smtClean="0"/>
              <a:t> </a:t>
            </a:r>
            <a:r>
              <a:rPr lang="fr-FR" sz="3200" b="1" dirty="0" err="1" smtClean="0"/>
              <a:t>with</a:t>
            </a:r>
            <a:r>
              <a:rPr lang="fr-FR" sz="3200" b="1" dirty="0" smtClean="0"/>
              <a:t> short distance to </a:t>
            </a:r>
            <a:r>
              <a:rPr lang="fr-FR" sz="3200" b="1" dirty="0" err="1" smtClean="0"/>
              <a:t>calorimeters</a:t>
            </a:r>
            <a:r>
              <a:rPr lang="fr-FR" sz="3200" b="1" dirty="0" smtClean="0"/>
              <a:t>                   			or </a:t>
            </a:r>
            <a:r>
              <a:rPr lang="fr-FR" sz="3200" b="1" dirty="0" err="1" smtClean="0"/>
              <a:t>generated</a:t>
            </a:r>
            <a:r>
              <a:rPr lang="fr-FR" sz="3200" b="1" dirty="0" smtClean="0"/>
              <a:t> in </a:t>
            </a:r>
            <a:r>
              <a:rPr lang="fr-FR" sz="3200" b="1" dirty="0" err="1" smtClean="0"/>
              <a:t>calorimeter</a:t>
            </a:r>
            <a:r>
              <a:rPr lang="fr-FR" sz="3200" b="1" dirty="0" smtClean="0"/>
              <a:t> etc...</a:t>
            </a:r>
          </a:p>
          <a:p>
            <a:r>
              <a:rPr lang="fr-FR" sz="3200" b="1" dirty="0"/>
              <a:t> </a:t>
            </a:r>
            <a:r>
              <a:rPr lang="fr-FR" sz="3200" b="1" dirty="0" smtClean="0"/>
              <a:t>                       </a:t>
            </a:r>
            <a:r>
              <a:rPr lang="fr-FR" sz="3200" b="1" dirty="0" err="1" smtClean="0"/>
              <a:t>event</a:t>
            </a:r>
            <a:r>
              <a:rPr lang="fr-FR" sz="3200" b="1" dirty="0" smtClean="0"/>
              <a:t> display </a:t>
            </a:r>
            <a:r>
              <a:rPr lang="en-CH" sz="3200" b="1" dirty="0" smtClean="0">
                <a:sym typeface="Wingdings" panose="05000000000000000000" pitchFamily="2" charset="2"/>
              </a:rPr>
              <a:t></a:t>
            </a:r>
            <a:endParaRPr lang="fr-FR" sz="3200" b="1" dirty="0" smtClean="0"/>
          </a:p>
          <a:p>
            <a:r>
              <a:rPr lang="fr-FR" sz="3200" b="1" dirty="0" smtClean="0"/>
              <a:t>3. </a:t>
            </a:r>
            <a:r>
              <a:rPr lang="fr-FR" sz="3200" b="1" dirty="0" err="1" smtClean="0"/>
              <a:t>kinematic</a:t>
            </a:r>
            <a:r>
              <a:rPr lang="fr-FR" sz="3200" b="1" dirty="0" smtClean="0"/>
              <a:t> reconstruction </a:t>
            </a:r>
          </a:p>
          <a:p>
            <a:r>
              <a:rPr lang="fr-FR" sz="3200" b="1" dirty="0"/>
              <a:t> </a:t>
            </a:r>
            <a:r>
              <a:rPr lang="fr-FR" sz="3200" b="1" dirty="0" smtClean="0"/>
              <a:t>                  </a:t>
            </a:r>
            <a:r>
              <a:rPr lang="fr-FR" sz="3200" b="1" dirty="0" err="1" smtClean="0"/>
              <a:t>determination</a:t>
            </a:r>
            <a:r>
              <a:rPr lang="fr-FR" sz="3200" b="1" dirty="0" smtClean="0"/>
              <a:t> of HNL mass, </a:t>
            </a:r>
            <a:r>
              <a:rPr lang="fr-FR" sz="3200" b="1" dirty="0" err="1" smtClean="0"/>
              <a:t>velocity</a:t>
            </a:r>
            <a:r>
              <a:rPr lang="fr-FR" sz="3200" b="1" dirty="0" smtClean="0"/>
              <a:t> </a:t>
            </a:r>
            <a:r>
              <a:rPr lang="fr-FR" sz="3200" b="1" dirty="0" err="1" smtClean="0"/>
              <a:t>pointing</a:t>
            </a:r>
            <a:r>
              <a:rPr lang="fr-FR" sz="3200" b="1" dirty="0" smtClean="0"/>
              <a:t> </a:t>
            </a:r>
            <a:r>
              <a:rPr lang="fr-FR" sz="3200" b="1" dirty="0" err="1" smtClean="0"/>
              <a:t>etc</a:t>
            </a:r>
            <a:r>
              <a:rPr lang="fr-FR" sz="3200" b="1" dirty="0" smtClean="0"/>
              <a:t> etc. </a:t>
            </a:r>
          </a:p>
          <a:p>
            <a:r>
              <a:rPr lang="fr-FR" sz="3200" b="1" dirty="0" smtClean="0"/>
              <a:t>4. </a:t>
            </a:r>
            <a:r>
              <a:rPr lang="fr-FR" sz="3200" b="1" dirty="0" err="1" smtClean="0"/>
              <a:t>Analysis</a:t>
            </a:r>
            <a:r>
              <a:rPr lang="fr-FR" sz="3200" b="1" dirty="0" smtClean="0"/>
              <a:t> ....</a:t>
            </a:r>
          </a:p>
          <a:p>
            <a:r>
              <a:rPr lang="fr-FR" sz="3200" b="1" dirty="0"/>
              <a:t> </a:t>
            </a:r>
            <a:r>
              <a:rPr lang="fr-FR" sz="3200" b="1" dirty="0" smtClean="0"/>
              <a:t>    </a:t>
            </a:r>
            <a:endParaRPr lang="fr-FR" sz="32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8161867" y="643467"/>
            <a:ext cx="27465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1 and 2 are the hard parts! 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1863182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15/03/2021</a:t>
            </a:r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Helicity and lepton number in HNL @Z</a:t>
            </a:r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8DC709-413F-4C12-A8B0-7373BEC9B86D}" type="slidenum">
              <a:rPr lang="fr-FR" smtClean="0"/>
              <a:t>2</a:t>
            </a:fld>
            <a:endParaRPr lang="fr-FR"/>
          </a:p>
        </p:txBody>
      </p:sp>
      <p:sp>
        <p:nvSpPr>
          <p:cNvPr id="5" name="TextBox 4"/>
          <p:cNvSpPr txBox="1"/>
          <p:nvPr/>
        </p:nvSpPr>
        <p:spPr>
          <a:xfrm>
            <a:off x="3584448" y="182880"/>
            <a:ext cx="3645408" cy="646331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3600" b="1" dirty="0" smtClean="0"/>
              <a:t> Introduction</a:t>
            </a:r>
            <a:endParaRPr lang="fr-FR" sz="36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316992" y="853440"/>
            <a:ext cx="10753344" cy="584775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fr-FR" sz="2400" b="1" dirty="0" err="1" smtClean="0"/>
              <a:t>We</a:t>
            </a:r>
            <a:r>
              <a:rPr lang="fr-FR" sz="2400" b="1" dirty="0" smtClean="0"/>
              <a:t> have </a:t>
            </a:r>
            <a:r>
              <a:rPr lang="fr-FR" sz="2400" b="1" dirty="0" err="1" smtClean="0"/>
              <a:t>discussed</a:t>
            </a:r>
            <a:r>
              <a:rPr lang="fr-FR" sz="2400" b="1" dirty="0" smtClean="0"/>
              <a:t> the </a:t>
            </a:r>
            <a:r>
              <a:rPr lang="fr-FR" sz="2400" b="1" dirty="0" err="1" smtClean="0"/>
              <a:t>possibility</a:t>
            </a:r>
            <a:r>
              <a:rPr lang="fr-FR" sz="2400" b="1" dirty="0" smtClean="0"/>
              <a:t> of </a:t>
            </a:r>
            <a:r>
              <a:rPr lang="fr-FR" sz="2400" b="1" dirty="0" err="1" smtClean="0"/>
              <a:t>detecting</a:t>
            </a:r>
            <a:r>
              <a:rPr lang="fr-FR" sz="2400" b="1" dirty="0" smtClean="0"/>
              <a:t> the Heavy Neutrinos </a:t>
            </a:r>
            <a:r>
              <a:rPr lang="fr-FR" sz="2400" b="1" dirty="0" err="1" smtClean="0"/>
              <a:t>predicted</a:t>
            </a:r>
            <a:r>
              <a:rPr lang="fr-FR" sz="2400" b="1" dirty="0" smtClean="0"/>
              <a:t> by the type I </a:t>
            </a:r>
            <a:r>
              <a:rPr lang="fr-FR" sz="2400" b="1" dirty="0" err="1" smtClean="0"/>
              <a:t>see-saw</a:t>
            </a:r>
            <a:r>
              <a:rPr lang="fr-FR" sz="2400" b="1" dirty="0" smtClean="0"/>
              <a:t> model </a:t>
            </a:r>
            <a:r>
              <a:rPr lang="fr-FR" sz="2400" b="1" dirty="0" err="1" smtClean="0"/>
              <a:t>already</a:t>
            </a:r>
            <a:r>
              <a:rPr lang="fr-FR" sz="2400" b="1" dirty="0" smtClean="0"/>
              <a:t> </a:t>
            </a:r>
            <a:r>
              <a:rPr lang="fr-FR" sz="2400" b="1" dirty="0" err="1" smtClean="0"/>
              <a:t>since</a:t>
            </a:r>
            <a:r>
              <a:rPr lang="fr-FR" sz="2400" b="1" dirty="0" smtClean="0"/>
              <a:t> </a:t>
            </a:r>
            <a:r>
              <a:rPr lang="fr-FR" sz="2400" b="1" dirty="0" err="1" smtClean="0"/>
              <a:t>quite</a:t>
            </a:r>
            <a:r>
              <a:rPr lang="fr-FR" sz="2400" b="1" dirty="0" smtClean="0"/>
              <a:t> a </a:t>
            </a:r>
            <a:r>
              <a:rPr lang="fr-FR" sz="2400" b="1" dirty="0" err="1" smtClean="0"/>
              <a:t>while</a:t>
            </a:r>
            <a:r>
              <a:rPr lang="fr-FR" sz="2400" b="1" dirty="0" smtClean="0"/>
              <a:t>. </a:t>
            </a:r>
            <a:r>
              <a:rPr lang="fr-FR" sz="2400" b="1" i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(</a:t>
            </a:r>
            <a:r>
              <a:rPr lang="fr-FR" sz="2400" b="1" i="1" dirty="0" err="1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arxiv</a:t>
            </a:r>
            <a:r>
              <a:rPr lang="fr-FR" sz="2400" b="1" i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 </a:t>
            </a:r>
            <a:r>
              <a:rPr lang="en-CH" sz="2400" b="1" i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1411.5230</a:t>
            </a:r>
            <a:r>
              <a:rPr lang="en-US" sz="2400" b="1" i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 etc..)</a:t>
            </a:r>
            <a:r>
              <a:rPr lang="en-US" sz="2400" b="1" dirty="0" smtClean="0"/>
              <a:t> </a:t>
            </a:r>
            <a:endParaRPr lang="fr-FR" sz="2400" b="1" dirty="0" smtClean="0"/>
          </a:p>
          <a:p>
            <a:endParaRPr lang="fr-FR" dirty="0" smtClean="0"/>
          </a:p>
          <a:p>
            <a:r>
              <a:rPr lang="fr-FR" dirty="0" smtClean="0"/>
              <a:t>The main </a:t>
            </a:r>
            <a:r>
              <a:rPr lang="fr-FR" dirty="0" err="1" smtClean="0"/>
              <a:t>reason</a:t>
            </a:r>
            <a:r>
              <a:rPr lang="fr-FR" dirty="0" smtClean="0"/>
              <a:t> </a:t>
            </a:r>
            <a:r>
              <a:rPr lang="fr-FR" dirty="0" err="1" smtClean="0"/>
              <a:t>these</a:t>
            </a:r>
            <a:r>
              <a:rPr lang="fr-FR" dirty="0" smtClean="0"/>
              <a:t> </a:t>
            </a:r>
            <a:r>
              <a:rPr lang="fr-FR" dirty="0" err="1" smtClean="0"/>
              <a:t>HNLs</a:t>
            </a:r>
            <a:r>
              <a:rPr lang="fr-FR" dirty="0" smtClean="0"/>
              <a:t> are </a:t>
            </a:r>
            <a:r>
              <a:rPr lang="fr-FR" dirty="0" err="1" smtClean="0"/>
              <a:t>extremely</a:t>
            </a:r>
            <a:r>
              <a:rPr lang="fr-FR" dirty="0" smtClean="0"/>
              <a:t> attractive </a:t>
            </a:r>
            <a:r>
              <a:rPr lang="fr-FR" dirty="0" err="1" smtClean="0"/>
              <a:t>is</a:t>
            </a:r>
            <a:r>
              <a:rPr lang="fr-FR" dirty="0" smtClean="0"/>
              <a:t> </a:t>
            </a:r>
            <a:r>
              <a:rPr lang="fr-FR" dirty="0" err="1" smtClean="0"/>
              <a:t>that</a:t>
            </a:r>
            <a:r>
              <a:rPr lang="fr-FR" dirty="0" smtClean="0"/>
              <a:t> </a:t>
            </a:r>
            <a:r>
              <a:rPr lang="fr-FR" dirty="0" err="1" smtClean="0"/>
              <a:t>they</a:t>
            </a:r>
            <a:r>
              <a:rPr lang="fr-FR" dirty="0" smtClean="0"/>
              <a:t> </a:t>
            </a:r>
            <a:r>
              <a:rPr lang="fr-FR" dirty="0" err="1" smtClean="0"/>
              <a:t>kill</a:t>
            </a:r>
            <a:r>
              <a:rPr lang="fr-FR" dirty="0" smtClean="0"/>
              <a:t> </a:t>
            </a:r>
            <a:r>
              <a:rPr lang="fr-FR" dirty="0" err="1" smtClean="0"/>
              <a:t>several</a:t>
            </a:r>
            <a:r>
              <a:rPr lang="fr-FR" dirty="0" smtClean="0"/>
              <a:t> </a:t>
            </a:r>
            <a:r>
              <a:rPr lang="fr-FR" dirty="0" err="1" smtClean="0"/>
              <a:t>birds</a:t>
            </a:r>
            <a:r>
              <a:rPr lang="fr-FR" dirty="0" smtClean="0"/>
              <a:t> </a:t>
            </a:r>
            <a:r>
              <a:rPr lang="fr-FR" dirty="0" err="1" smtClean="0"/>
              <a:t>with</a:t>
            </a:r>
            <a:r>
              <a:rPr lang="fr-FR" dirty="0" smtClean="0"/>
              <a:t> the </a:t>
            </a:r>
            <a:r>
              <a:rPr lang="fr-FR" dirty="0" err="1" smtClean="0"/>
              <a:t>same</a:t>
            </a:r>
            <a:r>
              <a:rPr lang="fr-FR" dirty="0" smtClean="0"/>
              <a:t> stone</a:t>
            </a:r>
          </a:p>
          <a:p>
            <a:endParaRPr lang="fr-FR" dirty="0"/>
          </a:p>
          <a:p>
            <a:pPr marL="342900" indent="-342900">
              <a:buAutoNum type="arabicPeriod"/>
            </a:pPr>
            <a:r>
              <a:rPr lang="fr-FR" b="1" dirty="0" err="1" smtClean="0"/>
              <a:t>They</a:t>
            </a:r>
            <a:r>
              <a:rPr lang="fr-FR" b="1" dirty="0" smtClean="0"/>
              <a:t> </a:t>
            </a:r>
            <a:r>
              <a:rPr lang="fr-FR" b="1" dirty="0" err="1" smtClean="0"/>
              <a:t>constitute</a:t>
            </a:r>
            <a:r>
              <a:rPr lang="fr-FR" b="1" dirty="0" smtClean="0"/>
              <a:t> a </a:t>
            </a:r>
            <a:r>
              <a:rPr lang="fr-FR" b="1" dirty="0" err="1" smtClean="0"/>
              <a:t>natural</a:t>
            </a:r>
            <a:r>
              <a:rPr lang="fr-FR" b="1" dirty="0" smtClean="0"/>
              <a:t> extension of the Standard Model, </a:t>
            </a:r>
            <a:r>
              <a:rPr lang="fr-FR" b="1" dirty="0" err="1" smtClean="0"/>
              <a:t>which</a:t>
            </a:r>
            <a:r>
              <a:rPr lang="fr-FR" b="1" dirty="0" smtClean="0"/>
              <a:t> </a:t>
            </a:r>
            <a:r>
              <a:rPr lang="fr-FR" b="1" dirty="0" err="1" smtClean="0"/>
              <a:t>is</a:t>
            </a:r>
            <a:r>
              <a:rPr lang="fr-FR" b="1" dirty="0" smtClean="0"/>
              <a:t> </a:t>
            </a:r>
            <a:r>
              <a:rPr lang="fr-FR" b="1" dirty="0" err="1" smtClean="0"/>
              <a:t>still</a:t>
            </a:r>
            <a:r>
              <a:rPr lang="fr-FR" b="1" dirty="0" smtClean="0"/>
              <a:t> </a:t>
            </a:r>
            <a:r>
              <a:rPr lang="fr-FR" b="1" dirty="0" err="1" smtClean="0"/>
              <a:t>awaiting</a:t>
            </a:r>
            <a:r>
              <a:rPr lang="fr-FR" b="1" dirty="0" smtClean="0"/>
              <a:t> input </a:t>
            </a:r>
            <a:r>
              <a:rPr lang="fr-FR" b="1" dirty="0" err="1" smtClean="0"/>
              <a:t>from</a:t>
            </a:r>
            <a:r>
              <a:rPr lang="fr-FR" b="1" dirty="0" smtClean="0"/>
              <a:t> data: </a:t>
            </a:r>
          </a:p>
          <a:p>
            <a:r>
              <a:rPr lang="fr-FR" dirty="0" smtClean="0"/>
              <a:t>Matthew </a:t>
            </a:r>
            <a:r>
              <a:rPr lang="fr-FR" dirty="0" err="1" smtClean="0"/>
              <a:t>Reece</a:t>
            </a:r>
            <a:r>
              <a:rPr lang="fr-FR" dirty="0" smtClean="0"/>
              <a:t>:   </a:t>
            </a:r>
          </a:p>
          <a:p>
            <a:r>
              <a:rPr lang="en-US" i="1" dirty="0"/>
              <a:t>Some physicists characterize neutrino masses as empirical evidence for BSM physics. I prefer to say that we</a:t>
            </a:r>
          </a:p>
          <a:p>
            <a:r>
              <a:rPr lang="en-US" i="1" dirty="0"/>
              <a:t>have two </a:t>
            </a:r>
            <a:r>
              <a:rPr lang="en-US" i="1" dirty="0" smtClean="0"/>
              <a:t>or more </a:t>
            </a:r>
            <a:r>
              <a:rPr lang="en-US" i="1" dirty="0"/>
              <a:t>Standard Models that fit the data equally well, one with new fermionic fields that pair up </a:t>
            </a:r>
            <a:r>
              <a:rPr lang="en-US" i="1" dirty="0" smtClean="0"/>
              <a:t>with neutrinos </a:t>
            </a:r>
            <a:r>
              <a:rPr lang="en-US" i="1" dirty="0"/>
              <a:t>to make Dirac fermions, and one with </a:t>
            </a:r>
            <a:r>
              <a:rPr lang="en-US" i="1" dirty="0" err="1"/>
              <a:t>nonrenormalizable</a:t>
            </a:r>
            <a:r>
              <a:rPr lang="en-US" i="1" dirty="0"/>
              <a:t> operators giving neutrinos </a:t>
            </a:r>
            <a:r>
              <a:rPr lang="en-US" i="1" dirty="0" err="1"/>
              <a:t>Majorana</a:t>
            </a:r>
            <a:r>
              <a:rPr lang="en-US" i="1" dirty="0"/>
              <a:t> </a:t>
            </a:r>
            <a:r>
              <a:rPr lang="en-US" i="1" dirty="0" smtClean="0"/>
              <a:t>masses </a:t>
            </a:r>
            <a:r>
              <a:rPr lang="en-CH" i="1" dirty="0" smtClean="0"/>
              <a:t>–</a:t>
            </a:r>
            <a:r>
              <a:rPr lang="en-US" i="1" dirty="0" smtClean="0"/>
              <a:t> or both.</a:t>
            </a:r>
            <a:r>
              <a:rPr lang="en-US" i="1" dirty="0"/>
              <a:t> </a:t>
            </a:r>
            <a:endParaRPr lang="fr-FR" i="1" dirty="0"/>
          </a:p>
          <a:p>
            <a:r>
              <a:rPr lang="fr-FR" i="1" dirty="0" smtClean="0"/>
              <a:t>  </a:t>
            </a:r>
          </a:p>
          <a:p>
            <a:r>
              <a:rPr lang="fr-FR" b="1" dirty="0" smtClean="0"/>
              <a:t>2. </a:t>
            </a:r>
            <a:r>
              <a:rPr lang="fr-FR" b="1" dirty="0" err="1"/>
              <a:t>T</a:t>
            </a:r>
            <a:r>
              <a:rPr lang="fr-FR" b="1" dirty="0" err="1" smtClean="0"/>
              <a:t>hey</a:t>
            </a:r>
            <a:r>
              <a:rPr lang="fr-FR" b="1" dirty="0" smtClean="0"/>
              <a:t> </a:t>
            </a:r>
            <a:r>
              <a:rPr lang="fr-FR" b="1" dirty="0" err="1" smtClean="0"/>
              <a:t>can</a:t>
            </a:r>
            <a:r>
              <a:rPr lang="fr-FR" b="1" dirty="0" smtClean="0"/>
              <a:t> </a:t>
            </a:r>
            <a:r>
              <a:rPr lang="fr-FR" b="1" dirty="0" err="1" smtClean="0"/>
              <a:t>provide</a:t>
            </a:r>
            <a:r>
              <a:rPr lang="fr-FR" b="1" dirty="0"/>
              <a:t> </a:t>
            </a:r>
            <a:r>
              <a:rPr lang="fr-FR" b="1" dirty="0" smtClean="0"/>
              <a:t>good </a:t>
            </a:r>
            <a:r>
              <a:rPr lang="fr-FR" b="1" dirty="0" err="1" smtClean="0"/>
              <a:t>explanation</a:t>
            </a:r>
            <a:r>
              <a:rPr lang="fr-FR" b="1" dirty="0" smtClean="0"/>
              <a:t> for </a:t>
            </a:r>
            <a:r>
              <a:rPr lang="fr-FR" b="1" dirty="0" err="1" smtClean="0"/>
              <a:t>both</a:t>
            </a:r>
            <a:r>
              <a:rPr lang="fr-FR" b="1" dirty="0" smtClean="0"/>
              <a:t> the </a:t>
            </a:r>
            <a:r>
              <a:rPr lang="fr-FR" b="1" dirty="0" err="1" smtClean="0"/>
              <a:t>smallness</a:t>
            </a:r>
            <a:r>
              <a:rPr lang="fr-FR" b="1" dirty="0" smtClean="0"/>
              <a:t> of the light neutrino masses and the Baryon </a:t>
            </a:r>
            <a:r>
              <a:rPr lang="fr-FR" b="1" dirty="0" err="1"/>
              <a:t>A</a:t>
            </a:r>
            <a:r>
              <a:rPr lang="fr-FR" b="1" dirty="0" err="1" smtClean="0"/>
              <a:t>symmetry</a:t>
            </a:r>
            <a:r>
              <a:rPr lang="fr-FR" b="1" dirty="0" smtClean="0"/>
              <a:t> of the </a:t>
            </a:r>
            <a:r>
              <a:rPr lang="fr-FR" b="1" dirty="0" err="1" smtClean="0"/>
              <a:t>Universe</a:t>
            </a:r>
            <a:r>
              <a:rPr lang="fr-FR" b="1" dirty="0"/>
              <a:t> </a:t>
            </a:r>
            <a:r>
              <a:rPr lang="fr-FR" b="1" dirty="0" smtClean="0"/>
              <a:t>BAU. </a:t>
            </a:r>
            <a:r>
              <a:rPr lang="fr-FR" dirty="0" smtClean="0"/>
              <a:t> </a:t>
            </a:r>
            <a:endParaRPr lang="fr-FR" dirty="0"/>
          </a:p>
          <a:p>
            <a:r>
              <a:rPr lang="fr-FR" dirty="0" err="1"/>
              <a:t>C</a:t>
            </a:r>
            <a:r>
              <a:rPr lang="fr-FR" dirty="0" err="1" smtClean="0"/>
              <a:t>haracteristic</a:t>
            </a:r>
            <a:r>
              <a:rPr lang="fr-FR" dirty="0" smtClean="0"/>
              <a:t> </a:t>
            </a:r>
            <a:r>
              <a:rPr lang="fr-FR" dirty="0" err="1" smtClean="0"/>
              <a:t>features</a:t>
            </a:r>
            <a:r>
              <a:rPr lang="fr-FR" dirty="0" smtClean="0"/>
              <a:t> of the </a:t>
            </a:r>
            <a:r>
              <a:rPr lang="fr-FR" dirty="0" err="1" smtClean="0"/>
              <a:t>see-saw</a:t>
            </a:r>
            <a:r>
              <a:rPr lang="fr-FR" dirty="0" smtClean="0"/>
              <a:t> </a:t>
            </a:r>
            <a:r>
              <a:rPr lang="fr-FR" dirty="0" err="1" smtClean="0"/>
              <a:t>HNLs</a:t>
            </a:r>
            <a:r>
              <a:rPr lang="fr-FR" dirty="0" smtClean="0"/>
              <a:t> are </a:t>
            </a:r>
            <a:r>
              <a:rPr lang="fr-FR" dirty="0" err="1" smtClean="0"/>
              <a:t>that</a:t>
            </a:r>
            <a:r>
              <a:rPr lang="fr-FR" dirty="0" smtClean="0"/>
              <a:t> i) </a:t>
            </a:r>
            <a:r>
              <a:rPr lang="fr-FR" dirty="0" err="1" smtClean="0"/>
              <a:t>they</a:t>
            </a:r>
            <a:r>
              <a:rPr lang="fr-FR" dirty="0" smtClean="0"/>
              <a:t> are </a:t>
            </a:r>
            <a:r>
              <a:rPr lang="fr-FR" dirty="0" err="1" smtClean="0"/>
              <a:t>almost</a:t>
            </a:r>
            <a:r>
              <a:rPr lang="fr-FR" dirty="0" smtClean="0"/>
              <a:t> </a:t>
            </a:r>
            <a:r>
              <a:rPr lang="fr-FR" dirty="0" err="1" smtClean="0"/>
              <a:t>sterile</a:t>
            </a:r>
            <a:r>
              <a:rPr lang="fr-FR" dirty="0" smtClean="0"/>
              <a:t>, ii) </a:t>
            </a:r>
            <a:r>
              <a:rPr lang="fr-FR" dirty="0" err="1" smtClean="0"/>
              <a:t>that</a:t>
            </a:r>
            <a:r>
              <a:rPr lang="fr-FR" dirty="0" smtClean="0"/>
              <a:t> </a:t>
            </a:r>
            <a:r>
              <a:rPr lang="fr-FR" dirty="0" err="1" smtClean="0"/>
              <a:t>they</a:t>
            </a:r>
            <a:r>
              <a:rPr lang="fr-FR" dirty="0" smtClean="0"/>
              <a:t> are </a:t>
            </a:r>
            <a:r>
              <a:rPr lang="fr-FR" dirty="0" err="1" smtClean="0"/>
              <a:t>produced</a:t>
            </a:r>
            <a:r>
              <a:rPr lang="fr-FR" dirty="0" smtClean="0"/>
              <a:t> and </a:t>
            </a:r>
            <a:r>
              <a:rPr lang="fr-FR" dirty="0" err="1" smtClean="0"/>
              <a:t>decay</a:t>
            </a:r>
            <a:r>
              <a:rPr lang="fr-FR" dirty="0" smtClean="0"/>
              <a:t> by </a:t>
            </a:r>
            <a:r>
              <a:rPr lang="fr-FR" dirty="0" err="1" smtClean="0"/>
              <a:t>weak</a:t>
            </a:r>
            <a:r>
              <a:rPr lang="fr-FR" dirty="0" smtClean="0"/>
              <a:t> interaction and iii) </a:t>
            </a:r>
            <a:r>
              <a:rPr lang="fr-FR" dirty="0" err="1" smtClean="0"/>
              <a:t>that</a:t>
            </a:r>
            <a:r>
              <a:rPr lang="fr-FR" dirty="0" smtClean="0"/>
              <a:t> </a:t>
            </a:r>
            <a:r>
              <a:rPr lang="fr-FR" dirty="0" err="1" smtClean="0"/>
              <a:t>they</a:t>
            </a:r>
            <a:r>
              <a:rPr lang="fr-FR" dirty="0" smtClean="0"/>
              <a:t> are </a:t>
            </a:r>
            <a:r>
              <a:rPr lang="fr-FR" dirty="0" err="1" smtClean="0"/>
              <a:t>Majorana</a:t>
            </a:r>
            <a:r>
              <a:rPr lang="fr-FR" dirty="0" smtClean="0"/>
              <a:t> </a:t>
            </a:r>
            <a:r>
              <a:rPr lang="fr-FR" dirty="0" err="1" smtClean="0"/>
              <a:t>particles</a:t>
            </a:r>
            <a:r>
              <a:rPr lang="fr-FR" dirty="0" smtClean="0"/>
              <a:t> </a:t>
            </a:r>
            <a:r>
              <a:rPr lang="en-CH" dirty="0" smtClean="0"/>
              <a:t>–</a:t>
            </a:r>
            <a:r>
              <a:rPr lang="fr-FR" dirty="0" smtClean="0"/>
              <a:t> i.e.</a:t>
            </a:r>
            <a:r>
              <a:rPr lang="fr-FR" sz="2000" b="1" dirty="0" smtClean="0">
                <a:solidFill>
                  <a:srgbClr val="FF0000"/>
                </a:solidFill>
              </a:rPr>
              <a:t> fermion </a:t>
            </a:r>
            <a:r>
              <a:rPr lang="fr-FR" sz="2000" b="1" dirty="0" err="1" smtClean="0">
                <a:solidFill>
                  <a:srgbClr val="FF0000"/>
                </a:solidFill>
              </a:rPr>
              <a:t>number</a:t>
            </a:r>
            <a:r>
              <a:rPr lang="fr-FR" sz="2000" b="1" dirty="0" smtClean="0">
                <a:solidFill>
                  <a:srgbClr val="FF0000"/>
                </a:solidFill>
              </a:rPr>
              <a:t> </a:t>
            </a:r>
            <a:r>
              <a:rPr lang="fr-FR" sz="2000" b="1" dirty="0" err="1" smtClean="0">
                <a:solidFill>
                  <a:srgbClr val="FF0000"/>
                </a:solidFill>
              </a:rPr>
              <a:t>is</a:t>
            </a:r>
            <a:r>
              <a:rPr lang="fr-FR" sz="2000" b="1" dirty="0" smtClean="0">
                <a:solidFill>
                  <a:srgbClr val="FF0000"/>
                </a:solidFill>
              </a:rPr>
              <a:t> not </a:t>
            </a:r>
            <a:r>
              <a:rPr lang="fr-FR" sz="2000" b="1" dirty="0" err="1" smtClean="0">
                <a:solidFill>
                  <a:srgbClr val="FF0000"/>
                </a:solidFill>
              </a:rPr>
              <a:t>conserved</a:t>
            </a:r>
            <a:r>
              <a:rPr lang="fr-FR" sz="2000" b="1" dirty="0" smtClean="0">
                <a:solidFill>
                  <a:srgbClr val="FF0000"/>
                </a:solidFill>
              </a:rPr>
              <a:t>.</a:t>
            </a:r>
            <a:r>
              <a:rPr lang="fr-FR" dirty="0"/>
              <a:t> </a:t>
            </a:r>
            <a:r>
              <a:rPr lang="fr-FR" u="sng" dirty="0"/>
              <a:t>T</a:t>
            </a:r>
            <a:r>
              <a:rPr lang="fr-FR" u="sng" dirty="0" smtClean="0"/>
              <a:t>his </a:t>
            </a:r>
            <a:r>
              <a:rPr lang="fr-FR" u="sng" dirty="0" err="1" smtClean="0"/>
              <a:t>is</a:t>
            </a:r>
            <a:r>
              <a:rPr lang="fr-FR" u="sng" dirty="0" smtClean="0"/>
              <a:t> essential for the BAU.  </a:t>
            </a:r>
          </a:p>
          <a:p>
            <a:endParaRPr lang="fr-FR" u="sng" dirty="0" smtClean="0"/>
          </a:p>
          <a:p>
            <a:r>
              <a:rPr lang="fr-FR" dirty="0" err="1" smtClean="0"/>
              <a:t>Until</a:t>
            </a:r>
            <a:r>
              <a:rPr lang="fr-FR" dirty="0" smtClean="0"/>
              <a:t> </a:t>
            </a:r>
            <a:r>
              <a:rPr lang="fr-FR" dirty="0" err="1" smtClean="0"/>
              <a:t>recently</a:t>
            </a:r>
            <a:r>
              <a:rPr lang="fr-FR" dirty="0" smtClean="0"/>
              <a:t> </a:t>
            </a:r>
            <a:r>
              <a:rPr lang="fr-FR" dirty="0" err="1" smtClean="0"/>
              <a:t>it</a:t>
            </a:r>
            <a:r>
              <a:rPr lang="fr-FR" dirty="0" smtClean="0"/>
              <a:t> </a:t>
            </a:r>
            <a:r>
              <a:rPr lang="fr-FR" dirty="0" err="1" smtClean="0"/>
              <a:t>was</a:t>
            </a:r>
            <a:r>
              <a:rPr lang="fr-FR" dirty="0" smtClean="0"/>
              <a:t> </a:t>
            </a:r>
            <a:r>
              <a:rPr lang="fr-FR" dirty="0" err="1" smtClean="0"/>
              <a:t>believed</a:t>
            </a:r>
            <a:r>
              <a:rPr lang="fr-FR" dirty="0" smtClean="0"/>
              <a:t> </a:t>
            </a:r>
            <a:r>
              <a:rPr lang="fr-FR" dirty="0" err="1" smtClean="0"/>
              <a:t>that</a:t>
            </a:r>
            <a:r>
              <a:rPr lang="fr-FR" dirty="0" smtClean="0"/>
              <a:t> the test of lepton </a:t>
            </a:r>
            <a:r>
              <a:rPr lang="fr-FR" dirty="0" err="1" smtClean="0"/>
              <a:t>number</a:t>
            </a:r>
            <a:r>
              <a:rPr lang="fr-FR" dirty="0" smtClean="0"/>
              <a:t> conservation </a:t>
            </a:r>
            <a:r>
              <a:rPr lang="fr-FR" dirty="0" err="1" smtClean="0"/>
              <a:t>was</a:t>
            </a:r>
            <a:r>
              <a:rPr lang="fr-FR" dirty="0" smtClean="0"/>
              <a:t> impossible at the Z and </a:t>
            </a:r>
            <a:r>
              <a:rPr lang="fr-FR" dirty="0" err="1" smtClean="0"/>
              <a:t>would</a:t>
            </a:r>
            <a:r>
              <a:rPr lang="fr-FR" dirty="0" smtClean="0"/>
              <a:t> </a:t>
            </a:r>
            <a:r>
              <a:rPr lang="fr-FR" dirty="0" err="1" smtClean="0"/>
              <a:t>be</a:t>
            </a:r>
            <a:r>
              <a:rPr lang="fr-FR" dirty="0" smtClean="0"/>
              <a:t> </a:t>
            </a:r>
            <a:r>
              <a:rPr lang="fr-FR" dirty="0" err="1" smtClean="0"/>
              <a:t>left</a:t>
            </a:r>
            <a:r>
              <a:rPr lang="fr-FR" dirty="0" smtClean="0"/>
              <a:t> for FCC-</a:t>
            </a:r>
            <a:r>
              <a:rPr lang="fr-FR" dirty="0" err="1" smtClean="0"/>
              <a:t>hh</a:t>
            </a:r>
            <a:r>
              <a:rPr lang="fr-FR" dirty="0" smtClean="0"/>
              <a:t> </a:t>
            </a:r>
            <a:r>
              <a:rPr lang="fr-FR" dirty="0" err="1" smtClean="0"/>
              <a:t>where</a:t>
            </a:r>
            <a:r>
              <a:rPr lang="fr-FR" dirty="0" smtClean="0"/>
              <a:t> the W </a:t>
            </a:r>
            <a:r>
              <a:rPr lang="fr-FR" dirty="0" err="1" smtClean="0"/>
              <a:t>decay</a:t>
            </a:r>
            <a:r>
              <a:rPr lang="fr-FR" dirty="0" smtClean="0"/>
              <a:t> </a:t>
            </a:r>
            <a:r>
              <a:rPr lang="fr-FR" dirty="0" err="1" smtClean="0"/>
              <a:t>provides</a:t>
            </a:r>
            <a:r>
              <a:rPr lang="fr-FR" dirty="0" smtClean="0"/>
              <a:t> a tag of the initial state </a:t>
            </a:r>
            <a:r>
              <a:rPr lang="fr-FR" dirty="0" err="1" smtClean="0"/>
              <a:t>flavour</a:t>
            </a:r>
            <a:r>
              <a:rPr lang="fr-FR" dirty="0" smtClean="0"/>
              <a:t> and lepton </a:t>
            </a:r>
            <a:r>
              <a:rPr lang="fr-FR" dirty="0" err="1" smtClean="0"/>
              <a:t>number</a:t>
            </a:r>
            <a:r>
              <a:rPr lang="fr-FR" dirty="0" smtClean="0"/>
              <a:t>.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68290320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15/03/2021</a:t>
            </a:r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Helicity and lepton number in HNL @Z</a:t>
            </a:r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8DC709-413F-4C12-A8B0-7373BEC9B86D}" type="slidenum">
              <a:rPr lang="fr-FR" smtClean="0"/>
              <a:t>20</a:t>
            </a:fld>
            <a:endParaRPr lang="fr-FR"/>
          </a:p>
        </p:txBody>
      </p:sp>
      <p:sp>
        <p:nvSpPr>
          <p:cNvPr id="5" name="TextBox 4"/>
          <p:cNvSpPr txBox="1"/>
          <p:nvPr/>
        </p:nvSpPr>
        <p:spPr>
          <a:xfrm>
            <a:off x="169333" y="558799"/>
            <a:ext cx="12344400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dear Alain  and Rebeca,</a:t>
            </a:r>
            <a:endParaRPr lang="en-US" dirty="0"/>
          </a:p>
          <a:p>
            <a:r>
              <a:rPr lang="en-US" dirty="0"/>
              <a:t/>
            </a:r>
            <a:br>
              <a:rPr lang="en-US" dirty="0"/>
            </a:br>
            <a:r>
              <a:rPr lang="en-US" dirty="0"/>
              <a:t>I agree, the topic is very important and merits deeper study, especially in light of the ESU. In short, </a:t>
            </a:r>
            <a:r>
              <a:rPr lang="en-US" dirty="0" err="1"/>
              <a:t>MadGraph</a:t>
            </a:r>
            <a:r>
              <a:rPr lang="en-US" dirty="0"/>
              <a:t> can do what you want for prompt and long-lived sterile neutrinos /heavy neutrinos / HNLs. See below for instructions to get you started. I am totally swamped this week but I am available next Thursday or Friday if that works for people (or later if you want to first give a crack with the script below). Do let me know if you have further questions.</a:t>
            </a:r>
          </a:p>
          <a:p>
            <a:r>
              <a:rPr lang="en-US" dirty="0"/>
              <a:t/>
            </a:r>
            <a:br>
              <a:rPr lang="en-US" dirty="0"/>
            </a:br>
            <a:endParaRPr lang="en-US" dirty="0"/>
          </a:p>
          <a:p>
            <a:r>
              <a:rPr lang="en-US" dirty="0"/>
              <a:t>Best for now,</a:t>
            </a:r>
          </a:p>
          <a:p>
            <a:r>
              <a:rPr lang="en-US" dirty="0"/>
              <a:t>Richard</a:t>
            </a:r>
            <a:br>
              <a:rPr lang="en-US" dirty="0"/>
            </a:br>
            <a:endParaRPr lang="en-US" dirty="0"/>
          </a:p>
          <a:p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3352800" y="0"/>
            <a:ext cx="4267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 smtClean="0"/>
              <a:t> A </a:t>
            </a:r>
            <a:r>
              <a:rPr lang="fr-FR" sz="3200" b="1" dirty="0" err="1" smtClean="0"/>
              <a:t>generator</a:t>
            </a:r>
            <a:r>
              <a:rPr lang="fr-FR" sz="3200" b="1" dirty="0" smtClean="0"/>
              <a:t> </a:t>
            </a:r>
            <a:r>
              <a:rPr lang="fr-FR" sz="3200" b="1" dirty="0" err="1" smtClean="0"/>
              <a:t>exists</a:t>
            </a:r>
            <a:endParaRPr lang="fr-FR" sz="3200" b="1" dirty="0"/>
          </a:p>
        </p:txBody>
      </p:sp>
    </p:spTree>
    <p:extLst>
      <p:ext uri="{BB962C8B-B14F-4D97-AF65-F5344CB8AC3E}">
        <p14:creationId xmlns:p14="http://schemas.microsoft.com/office/powerpoint/2010/main" val="174107255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15/03/2021</a:t>
            </a:r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Helicity and lepton number in HNL @Z</a:t>
            </a:r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8DC709-413F-4C12-A8B0-7373BEC9B86D}" type="slidenum">
              <a:rPr lang="fr-FR" smtClean="0"/>
              <a:t>21</a:t>
            </a:fld>
            <a:endParaRPr lang="fr-FR"/>
          </a:p>
        </p:txBody>
      </p:sp>
      <p:sp>
        <p:nvSpPr>
          <p:cNvPr id="5" name="TextBox 4"/>
          <p:cNvSpPr txBox="1"/>
          <p:nvPr/>
        </p:nvSpPr>
        <p:spPr>
          <a:xfrm>
            <a:off x="220133" y="0"/>
            <a:ext cx="11971867" cy="57861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Generating heavy neutrinos with </a:t>
            </a:r>
            <a:r>
              <a:rPr lang="en-US" sz="2800" b="1" dirty="0" err="1" smtClean="0"/>
              <a:t>MadGraph</a:t>
            </a:r>
            <a:r>
              <a:rPr lang="en-US" sz="2800" b="1" dirty="0" smtClean="0"/>
              <a:t>: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  <a:p>
            <a:r>
              <a:rPr lang="en-US" dirty="0"/>
              <a:t/>
            </a:r>
            <a:br>
              <a:rPr lang="en-US" dirty="0"/>
            </a:br>
            <a:endParaRPr lang="en-US" dirty="0"/>
          </a:p>
          <a:p>
            <a:r>
              <a:rPr lang="en-US" dirty="0"/>
              <a:t>To do this, you will need to import the "</a:t>
            </a:r>
            <a:r>
              <a:rPr lang="en-US" dirty="0" err="1"/>
              <a:t>HeavyN</a:t>
            </a:r>
            <a:r>
              <a:rPr lang="en-US" dirty="0"/>
              <a:t>" </a:t>
            </a:r>
            <a:r>
              <a:rPr lang="en-US" dirty="0" err="1"/>
              <a:t>FeynRules</a:t>
            </a:r>
            <a:r>
              <a:rPr lang="en-US" dirty="0"/>
              <a:t> model file from the </a:t>
            </a:r>
            <a:r>
              <a:rPr lang="en-US" dirty="0" err="1"/>
              <a:t>FeynRules</a:t>
            </a:r>
            <a:r>
              <a:rPr lang="en-US" dirty="0"/>
              <a:t> data base (</a:t>
            </a:r>
            <a:r>
              <a:rPr lang="en-US" dirty="0">
                <a:hlinkClick r:id="rId2"/>
              </a:rPr>
              <a:t>https://feynrules.irmp.ucl.ac.be/wiki/HeavyN</a:t>
            </a:r>
            <a:r>
              <a:rPr lang="en-US" dirty="0"/>
              <a:t>)</a:t>
            </a:r>
            <a:br>
              <a:rPr lang="en-US" dirty="0"/>
            </a:br>
            <a:endParaRPr lang="en-US" dirty="0"/>
          </a:p>
          <a:p>
            <a:r>
              <a:rPr lang="en-US" dirty="0"/>
              <a:t>- For </a:t>
            </a:r>
            <a:r>
              <a:rPr lang="en-US" dirty="0" err="1"/>
              <a:t>Majorana</a:t>
            </a:r>
            <a:r>
              <a:rPr lang="en-US" dirty="0"/>
              <a:t> heavy neutrinos, place the original "</a:t>
            </a:r>
            <a:r>
              <a:rPr lang="en-US" dirty="0" err="1"/>
              <a:t>SM_HeavyN_NLO</a:t>
            </a:r>
            <a:r>
              <a:rPr lang="en-US" dirty="0"/>
              <a:t>" UFO into </a:t>
            </a:r>
            <a:r>
              <a:rPr lang="en-US" dirty="0" err="1"/>
              <a:t>madgraph's</a:t>
            </a:r>
            <a:r>
              <a:rPr lang="en-US" dirty="0"/>
              <a:t> "models" directory (</a:t>
            </a:r>
            <a:r>
              <a:rPr lang="en-US" dirty="0">
                <a:hlinkClick r:id="rId3"/>
              </a:rPr>
              <a:t>https://arxiv.org/abs/1602.06957</a:t>
            </a:r>
            <a:r>
              <a:rPr lang="en-US" dirty="0"/>
              <a:t>)</a:t>
            </a:r>
            <a:br>
              <a:rPr lang="en-US" dirty="0"/>
            </a:br>
            <a:r>
              <a:rPr lang="en-US" dirty="0"/>
              <a:t>- For Dirac heavy neutrinos, use the newer "</a:t>
            </a:r>
            <a:r>
              <a:rPr lang="en-US" dirty="0" err="1"/>
              <a:t>SM_HeavyN_Dirac_NLO</a:t>
            </a:r>
            <a:r>
              <a:rPr lang="en-US" dirty="0"/>
              <a:t>" UFO (See Secs 2-3 of </a:t>
            </a:r>
            <a:r>
              <a:rPr lang="en-US" dirty="0">
                <a:hlinkClick r:id="rId4"/>
              </a:rPr>
              <a:t>https://arxiv.org/abs/1812.08750</a:t>
            </a:r>
            <a:r>
              <a:rPr lang="en-US" dirty="0"/>
              <a:t>)</a:t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en-US" dirty="0"/>
              <a:t>While the companion papers are for proton colliders, they describe the model files' construction and notation. For FCC-</a:t>
            </a:r>
            <a:r>
              <a:rPr lang="en-US" dirty="0" err="1"/>
              <a:t>ee</a:t>
            </a:r>
            <a:r>
              <a:rPr lang="en-US" dirty="0"/>
              <a:t> at the Z pole, the following commands will generate 1k events for the process</a:t>
            </a:r>
            <a:br>
              <a:rPr lang="en-US" dirty="0"/>
            </a:br>
            <a:endParaRPr lang="en-US" dirty="0"/>
          </a:p>
          <a:p>
            <a:r>
              <a:rPr lang="en-US" dirty="0"/>
              <a:t>e+ e- &gt; Z &gt; N + </a:t>
            </a:r>
            <a:r>
              <a:rPr lang="en-US" dirty="0" err="1"/>
              <a:t>nu_e</a:t>
            </a:r>
            <a:r>
              <a:rPr lang="en-US" dirty="0"/>
              <a:t> or N + </a:t>
            </a:r>
            <a:r>
              <a:rPr lang="en-US" dirty="0" err="1"/>
              <a:t>nu_ebar</a:t>
            </a:r>
            <a:r>
              <a:rPr lang="en-US" dirty="0"/>
              <a:t> </a:t>
            </a:r>
            <a:br>
              <a:rPr lang="en-US" dirty="0"/>
            </a:br>
            <a:endParaRPr lang="en-US" dirty="0"/>
          </a:p>
          <a:p>
            <a:r>
              <a:rPr lang="en-US" dirty="0"/>
              <a:t>(light nu are in the flavor basis) for a </a:t>
            </a:r>
            <a:r>
              <a:rPr lang="en-US" dirty="0" err="1"/>
              <a:t>Majorana</a:t>
            </a:r>
            <a:r>
              <a:rPr lang="en-US" dirty="0"/>
              <a:t> neutrino N that then decays to</a:t>
            </a:r>
          </a:p>
          <a:p>
            <a:r>
              <a:rPr lang="en-US" dirty="0"/>
              <a:t>N &gt; e+ q </a:t>
            </a:r>
            <a:r>
              <a:rPr lang="en-US" dirty="0" err="1"/>
              <a:t>qbar</a:t>
            </a:r>
            <a:r>
              <a:rPr lang="en-US" dirty="0"/>
              <a:t> or e- q </a:t>
            </a:r>
            <a:r>
              <a:rPr lang="en-US" dirty="0" err="1"/>
              <a:t>qbar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at LO + </a:t>
            </a:r>
            <a:r>
              <a:rPr lang="en-US" dirty="0" err="1"/>
              <a:t>parton</a:t>
            </a:r>
            <a:r>
              <a:rPr lang="en-US" dirty="0"/>
              <a:t> shower</a:t>
            </a:r>
            <a:br>
              <a:rPr lang="en-US" dirty="0"/>
            </a:b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10327268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15/03/2021</a:t>
            </a:r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Helicity and lepton number in HNL @Z</a:t>
            </a:r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8DC709-413F-4C12-A8B0-7373BEC9B86D}" type="slidenum">
              <a:rPr lang="fr-FR" smtClean="0"/>
              <a:t>22</a:t>
            </a:fld>
            <a:endParaRPr lang="fr-FR"/>
          </a:p>
        </p:txBody>
      </p:sp>
      <p:sp>
        <p:nvSpPr>
          <p:cNvPr id="5" name="TextBox 4"/>
          <p:cNvSpPr txBox="1"/>
          <p:nvPr/>
        </p:nvSpPr>
        <p:spPr>
          <a:xfrm>
            <a:off x="508000" y="50802"/>
            <a:ext cx="10380133" cy="70173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import </a:t>
            </a:r>
            <a:r>
              <a:rPr lang="en-US" dirty="0"/>
              <a:t>model </a:t>
            </a:r>
            <a:r>
              <a:rPr lang="en-US" dirty="0" err="1"/>
              <a:t>SM_HeavyN_NLO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define </a:t>
            </a:r>
            <a:r>
              <a:rPr lang="en-US" dirty="0" err="1"/>
              <a:t>vv</a:t>
            </a:r>
            <a:r>
              <a:rPr lang="en-US" dirty="0"/>
              <a:t> = </a:t>
            </a:r>
            <a:r>
              <a:rPr lang="en-US" dirty="0" err="1"/>
              <a:t>ve</a:t>
            </a:r>
            <a:r>
              <a:rPr lang="en-US" dirty="0"/>
              <a:t> </a:t>
            </a:r>
            <a:r>
              <a:rPr lang="en-US" dirty="0" err="1"/>
              <a:t>ve</a:t>
            </a:r>
            <a:r>
              <a:rPr lang="en-US" dirty="0"/>
              <a:t>~</a:t>
            </a:r>
            <a:br>
              <a:rPr lang="en-US" dirty="0"/>
            </a:br>
            <a:r>
              <a:rPr lang="en-US" dirty="0"/>
              <a:t>define ell = e+ e-</a:t>
            </a:r>
            <a:br>
              <a:rPr lang="en-US" dirty="0"/>
            </a:br>
            <a:r>
              <a:rPr lang="en-US" dirty="0"/>
              <a:t>generate e+ e- &gt; z &gt; N1 </a:t>
            </a:r>
            <a:r>
              <a:rPr lang="en-US" dirty="0" err="1"/>
              <a:t>vv</a:t>
            </a:r>
            <a:r>
              <a:rPr lang="en-US" dirty="0"/>
              <a:t> QCD=0 QED=2, n1 &gt; ell j </a:t>
            </a:r>
            <a:r>
              <a:rPr lang="en-US" dirty="0" err="1"/>
              <a:t>j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output </a:t>
            </a:r>
            <a:r>
              <a:rPr lang="en-US" dirty="0" err="1"/>
              <a:t>Test_FCCee_ee_Nv_XLOPS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launch </a:t>
            </a:r>
            <a:r>
              <a:rPr lang="en-US" dirty="0" err="1"/>
              <a:t>Test_FCCee_ee_Nv_XLOPS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shower=py8</a:t>
            </a:r>
          </a:p>
          <a:p>
            <a:r>
              <a:rPr lang="en-US" dirty="0"/>
              <a:t>set </a:t>
            </a:r>
            <a:r>
              <a:rPr lang="en-US" dirty="0" err="1"/>
              <a:t>mz</a:t>
            </a:r>
            <a:r>
              <a:rPr lang="en-US" dirty="0"/>
              <a:t> 92.0</a:t>
            </a:r>
            <a:br>
              <a:rPr lang="en-US" dirty="0"/>
            </a:br>
            <a:r>
              <a:rPr lang="en-US" dirty="0"/>
              <a:t>set </a:t>
            </a:r>
            <a:r>
              <a:rPr lang="en-US" dirty="0" err="1"/>
              <a:t>wz</a:t>
            </a:r>
            <a:r>
              <a:rPr lang="en-US" dirty="0"/>
              <a:t> 2.2</a:t>
            </a:r>
          </a:p>
          <a:p>
            <a:r>
              <a:rPr lang="en-US" dirty="0"/>
              <a:t>set </a:t>
            </a:r>
            <a:r>
              <a:rPr lang="en-US" dirty="0" err="1"/>
              <a:t>ww</a:t>
            </a:r>
            <a:r>
              <a:rPr lang="en-US" dirty="0"/>
              <a:t> 2.5</a:t>
            </a:r>
            <a:br>
              <a:rPr lang="en-US" dirty="0"/>
            </a:br>
            <a:endParaRPr lang="en-US" dirty="0"/>
          </a:p>
          <a:p>
            <a:r>
              <a:rPr lang="en-US" dirty="0"/>
              <a:t>set VeN1 1e-4</a:t>
            </a:r>
            <a:br>
              <a:rPr lang="en-US" dirty="0"/>
            </a:br>
            <a:r>
              <a:rPr lang="en-US" dirty="0"/>
              <a:t>set mN1 50</a:t>
            </a:r>
          </a:p>
          <a:p>
            <a:r>
              <a:rPr lang="en-US" dirty="0"/>
              <a:t>set wn1 auto</a:t>
            </a:r>
            <a:br>
              <a:rPr lang="en-US" dirty="0"/>
            </a:br>
            <a:endParaRPr lang="en-US" dirty="0"/>
          </a:p>
          <a:p>
            <a:r>
              <a:rPr lang="en-US" dirty="0"/>
              <a:t>set </a:t>
            </a:r>
            <a:r>
              <a:rPr lang="en-US" dirty="0" err="1"/>
              <a:t>nevents</a:t>
            </a:r>
            <a:r>
              <a:rPr lang="en-US" dirty="0"/>
              <a:t> 1k</a:t>
            </a:r>
            <a:br>
              <a:rPr lang="en-US" dirty="0"/>
            </a:br>
            <a:r>
              <a:rPr lang="en-US" dirty="0"/>
              <a:t>set </a:t>
            </a:r>
            <a:r>
              <a:rPr lang="en-US" dirty="0" err="1"/>
              <a:t>ebeam</a:t>
            </a:r>
            <a:r>
              <a:rPr lang="en-US" dirty="0"/>
              <a:t> 46.0</a:t>
            </a:r>
            <a:br>
              <a:rPr lang="en-US" dirty="0"/>
            </a:br>
            <a:r>
              <a:rPr lang="en-US" dirty="0"/>
              <a:t>set </a:t>
            </a:r>
            <a:r>
              <a:rPr lang="en-US" dirty="0" err="1"/>
              <a:t>time_of_flight</a:t>
            </a:r>
            <a:r>
              <a:rPr lang="en-US" dirty="0"/>
              <a:t> 0.0</a:t>
            </a:r>
            <a:br>
              <a:rPr lang="en-US" dirty="0"/>
            </a:br>
            <a:r>
              <a:rPr lang="en-US" dirty="0"/>
              <a:t>set </a:t>
            </a:r>
            <a:r>
              <a:rPr lang="en-US" dirty="0" err="1"/>
              <a:t>no_parton_cut</a:t>
            </a:r>
            <a:endParaRPr lang="en-US" dirty="0"/>
          </a:p>
          <a:p>
            <a:r>
              <a:rPr lang="en-US" dirty="0"/>
              <a:t>done</a:t>
            </a:r>
            <a:br>
              <a:rPr lang="en-US" dirty="0"/>
            </a:br>
            <a:endParaRPr lang="en-US" dirty="0"/>
          </a:p>
          <a:p>
            <a:r>
              <a:rPr lang="en-US" dirty="0"/>
              <a:t>For active-sterile mixing of </a:t>
            </a:r>
            <a:r>
              <a:rPr lang="en-US" dirty="0" err="1"/>
              <a:t>V_Ne</a:t>
            </a:r>
            <a:r>
              <a:rPr lang="en-US" dirty="0"/>
              <a:t> = 1e-4 (</a:t>
            </a:r>
            <a:r>
              <a:rPr lang="en-US" dirty="0" err="1"/>
              <a:t>VNmu</a:t>
            </a:r>
            <a:r>
              <a:rPr lang="en-US" dirty="0"/>
              <a:t>=</a:t>
            </a:r>
            <a:r>
              <a:rPr lang="en-US" dirty="0" err="1"/>
              <a:t>VNtau</a:t>
            </a:r>
            <a:r>
              <a:rPr lang="en-US" dirty="0"/>
              <a:t>=0), mass </a:t>
            </a:r>
            <a:r>
              <a:rPr lang="en-US" dirty="0" err="1"/>
              <a:t>mN</a:t>
            </a:r>
            <a:r>
              <a:rPr lang="en-US" dirty="0"/>
              <a:t> = 50 GeV, I get \sigma ~ 2.993e-05 </a:t>
            </a:r>
            <a:r>
              <a:rPr lang="en-US" dirty="0" err="1"/>
              <a:t>pb</a:t>
            </a:r>
            <a:r>
              <a:rPr lang="en-US" dirty="0"/>
              <a:t>. The "time of flight" </a:t>
            </a:r>
            <a:r>
              <a:rPr lang="en-US" dirty="0" err="1"/>
              <a:t>arguement</a:t>
            </a:r>
            <a:r>
              <a:rPr lang="en-US" dirty="0"/>
              <a:t> means that the lifetimes are recorded for unstable particles.</a:t>
            </a:r>
            <a:br>
              <a:rPr lang="en-US" dirty="0"/>
            </a:br>
            <a:r>
              <a:rPr lang="en-US" dirty="0" smtClean="0"/>
              <a:t>PS </a:t>
            </a:r>
            <a:r>
              <a:rPr lang="en-US" dirty="0"/>
              <a:t>You can put the above into a script and simply type </a:t>
            </a:r>
            <a:r>
              <a:rPr lang="en-US" dirty="0" smtClean="0"/>
              <a:t>   $ </a:t>
            </a:r>
            <a:r>
              <a:rPr lang="en-US" dirty="0"/>
              <a:t>./bin/mg5_aMC ./script_name.dat</a:t>
            </a: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2254047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0C3C0C-6477-4E93-AEEE-5F42AED60A29}" type="datetime1">
              <a:rPr lang="fr-CH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16.03.2021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>
                <a:solidFill>
                  <a:prstClr val="black">
                    <a:tint val="75000"/>
                  </a:prstClr>
                </a:solidFill>
                <a:latin typeface="Calibri"/>
              </a:rPr>
              <a:t>Alain Blondel  FCC CDR presentation   Outlook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4C473A-E14C-4812-A0D4-922FFA49B43C}" type="slidenum">
              <a:rPr lang="en-GB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3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145"/>
          <a:stretch/>
        </p:blipFill>
        <p:spPr bwMode="auto">
          <a:xfrm>
            <a:off x="1594397" y="0"/>
            <a:ext cx="4762796" cy="3207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99798" y="2947464"/>
            <a:ext cx="3760699" cy="3055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8" name="TextBox 7"/>
              <p:cNvSpPr txBox="1"/>
              <p:nvPr/>
            </p:nvSpPr>
            <p:spPr>
              <a:xfrm>
                <a:off x="1559496" y="3140968"/>
                <a:ext cx="4896544" cy="2862322"/>
              </a:xfrm>
              <a:prstGeom prst="rect">
                <a:avLst/>
              </a:prstGeom>
              <a:solidFill>
                <a:srgbClr val="FFC000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fr-CH" b="1" u="sng" dirty="0">
                    <a:solidFill>
                      <a:prstClr val="black"/>
                    </a:solidFill>
                    <a:latin typeface="Calibri"/>
                  </a:rPr>
                  <a:t>FCC-</a:t>
                </a:r>
                <a:r>
                  <a:rPr lang="fr-CH" b="1" u="sng" dirty="0" err="1">
                    <a:solidFill>
                      <a:prstClr val="black"/>
                    </a:solidFill>
                    <a:latin typeface="Calibri"/>
                  </a:rPr>
                  <a:t>ee</a:t>
                </a:r>
                <a:r>
                  <a:rPr lang="fr-CH" b="1" u="sng" dirty="0">
                    <a:solidFill>
                      <a:srgbClr val="1F497D">
                        <a:lumMod val="75000"/>
                      </a:srgbClr>
                    </a:solidFill>
                    <a:latin typeface="Calibri"/>
                  </a:rPr>
                  <a:t> </a:t>
                </a:r>
                <a:r>
                  <a:rPr lang="fr-CH" b="1" u="sng" dirty="0" smtClean="0">
                    <a:solidFill>
                      <a:srgbClr val="1F497D">
                        <a:lumMod val="75000"/>
                      </a:srgbClr>
                    </a:solidFill>
                    <a:latin typeface="Calibri"/>
                  </a:rPr>
                  <a:t>:</a:t>
                </a:r>
                <a:endParaRPr lang="fr-CH" b="1" u="sng" dirty="0">
                  <a:solidFill>
                    <a:srgbClr val="1F497D">
                      <a:lumMod val="75000"/>
                    </a:srgbClr>
                  </a:solidFill>
                  <a:latin typeface="Calibri"/>
                </a:endParaRPr>
              </a:p>
              <a:p>
                <a:r>
                  <a:rPr lang="fr-CH" b="1" dirty="0">
                    <a:solidFill>
                      <a:srgbClr val="1F497D">
                        <a:lumMod val="75000"/>
                      </a:srgbClr>
                    </a:solidFill>
                    <a:latin typeface="Calibri"/>
                  </a:rPr>
                  <a:t>-- EWPO : </a:t>
                </a:r>
                <a:r>
                  <a:rPr lang="fr-CH" b="1" dirty="0" err="1">
                    <a:solidFill>
                      <a:srgbClr val="1F497D">
                        <a:lumMod val="75000"/>
                      </a:srgbClr>
                    </a:solidFill>
                    <a:latin typeface="Calibri"/>
                  </a:rPr>
                  <a:t>sensitivity</a:t>
                </a:r>
                <a:r>
                  <a:rPr lang="fr-CH" b="1" dirty="0">
                    <a:solidFill>
                      <a:srgbClr val="1F497D">
                        <a:lumMod val="75000"/>
                      </a:srgbClr>
                    </a:solidFill>
                    <a:latin typeface="Calibri"/>
                  </a:rPr>
                  <a:t> 10</a:t>
                </a:r>
                <a:r>
                  <a:rPr lang="fr-CH" b="1" baseline="30000" dirty="0">
                    <a:solidFill>
                      <a:srgbClr val="1F497D">
                        <a:lumMod val="75000"/>
                      </a:srgbClr>
                    </a:solidFill>
                    <a:latin typeface="Calibri"/>
                  </a:rPr>
                  <a:t>-5</a:t>
                </a:r>
                <a:r>
                  <a:rPr lang="fr-CH" b="1" dirty="0">
                    <a:solidFill>
                      <a:srgbClr val="1F497D">
                        <a:lumMod val="75000"/>
                      </a:srgbClr>
                    </a:solidFill>
                    <a:latin typeface="Calibri"/>
                  </a:rPr>
                  <a:t> up to </a:t>
                </a:r>
                <a:r>
                  <a:rPr lang="fr-CH" b="1" dirty="0" err="1">
                    <a:solidFill>
                      <a:srgbClr val="1F497D">
                        <a:lumMod val="75000"/>
                      </a:srgbClr>
                    </a:solidFill>
                    <a:latin typeface="Calibri"/>
                  </a:rPr>
                  <a:t>very</a:t>
                </a:r>
                <a:r>
                  <a:rPr lang="fr-CH" b="1" dirty="0">
                    <a:solidFill>
                      <a:srgbClr val="1F497D">
                        <a:lumMod val="75000"/>
                      </a:srgbClr>
                    </a:solidFill>
                    <a:latin typeface="Calibri"/>
                  </a:rPr>
                  <a:t> high masses</a:t>
                </a:r>
              </a:p>
              <a:p>
                <a:r>
                  <a:rPr lang="fr-CH" b="1" dirty="0">
                    <a:solidFill>
                      <a:srgbClr val="1F497D">
                        <a:lumMod val="75000"/>
                      </a:srgbClr>
                    </a:solidFill>
                    <a:latin typeface="Calibri"/>
                  </a:rPr>
                  <a:t>-- high </a:t>
                </a:r>
                <a:r>
                  <a:rPr lang="fr-CH" b="1" dirty="0" err="1">
                    <a:solidFill>
                      <a:srgbClr val="1F497D">
                        <a:lumMod val="75000"/>
                      </a:srgbClr>
                    </a:solidFill>
                    <a:latin typeface="Calibri"/>
                  </a:rPr>
                  <a:t>sensitivity</a:t>
                </a:r>
                <a:r>
                  <a:rPr lang="fr-CH" b="1" dirty="0">
                    <a:solidFill>
                      <a:srgbClr val="1F497D">
                        <a:lumMod val="75000"/>
                      </a:srgbClr>
                    </a:solidFill>
                    <a:latin typeface="Calibri"/>
                  </a:rPr>
                  <a:t> to single N</a:t>
                </a:r>
                <a:r>
                  <a:rPr lang="fr-CH" b="1" dirty="0">
                    <a:solidFill>
                      <a:srgbClr val="1F497D">
                        <a:lumMod val="75000"/>
                      </a:srgbClr>
                    </a:solidFill>
                    <a:latin typeface="Calibri"/>
                    <a:sym typeface="Wingdings" panose="05000000000000000000" pitchFamily="2" charset="2"/>
                  </a:rPr>
                  <a:t>( </a:t>
                </a:r>
                <a14:m>
                  <m:oMath xmlns:m="http://schemas.openxmlformats.org/officeDocument/2006/math">
                    <m:r>
                      <a:rPr lang="fr-CH" i="1">
                        <a:solidFill>
                          <a:prstClr val="black"/>
                        </a:solidFill>
                        <a:latin typeface="Cambria Math"/>
                        <a:ea typeface="Cambria Math"/>
                      </a:rPr>
                      <m:t>𝑙</m:t>
                    </m:r>
                    <m:r>
                      <a:rPr lang="fr-CH" i="1" baseline="-25000">
                        <a:solidFill>
                          <a:prstClr val="black"/>
                        </a:solidFill>
                        <a:latin typeface="Cambria Math"/>
                        <a:ea typeface="Cambria Math"/>
                      </a:rPr>
                      <m:t>2</m:t>
                    </m:r>
                  </m:oMath>
                </a14:m>
                <a:r>
                  <a:rPr lang="fr-CH" b="1" baseline="30000" dirty="0">
                    <a:solidFill>
                      <a:srgbClr val="0070C0"/>
                    </a:solidFill>
                    <a:latin typeface="Calibri"/>
                    <a:sym typeface="Symbol"/>
                  </a:rPr>
                  <a:t></a:t>
                </a:r>
                <a:r>
                  <a:rPr lang="fr-CH" b="1" baseline="30000" dirty="0">
                    <a:solidFill>
                      <a:srgbClr val="FF0000"/>
                    </a:solidFill>
                    <a:latin typeface="Calibri"/>
                    <a:sym typeface="Symbol"/>
                  </a:rPr>
                  <a:t> </a:t>
                </a:r>
                <a:r>
                  <a:rPr lang="fr-CH" b="1" dirty="0">
                    <a:solidFill>
                      <a:srgbClr val="1F497D">
                        <a:lumMod val="75000"/>
                      </a:srgbClr>
                    </a:solidFill>
                    <a:latin typeface="Calibri"/>
                    <a:sym typeface="Symbol"/>
                  </a:rPr>
                  <a:t>W)</a:t>
                </a:r>
                <a:r>
                  <a:rPr lang="fr-CH" b="1" dirty="0">
                    <a:solidFill>
                      <a:srgbClr val="1F497D">
                        <a:lumMod val="75000"/>
                      </a:srgbClr>
                    </a:solidFill>
                    <a:latin typeface="Calibri"/>
                  </a:rPr>
                  <a:t> in Z </a:t>
                </a:r>
                <a:r>
                  <a:rPr lang="fr-CH" b="1" dirty="0" err="1">
                    <a:solidFill>
                      <a:srgbClr val="1F497D">
                        <a:lumMod val="75000"/>
                      </a:srgbClr>
                    </a:solidFill>
                    <a:latin typeface="Calibri"/>
                  </a:rPr>
                  <a:t>decay</a:t>
                </a:r>
                <a:endParaRPr lang="fr-CH" b="1" dirty="0">
                  <a:solidFill>
                    <a:srgbClr val="1F497D">
                      <a:lumMod val="75000"/>
                    </a:srgbClr>
                  </a:solidFill>
                  <a:latin typeface="Calibri"/>
                </a:endParaRPr>
              </a:p>
              <a:p>
                <a:r>
                  <a:rPr lang="fr-CH" b="1" u="sng" dirty="0" smtClean="0">
                    <a:solidFill>
                      <a:prstClr val="black"/>
                    </a:solidFill>
                    <a:latin typeface="Calibri"/>
                  </a:rPr>
                  <a:t>FCC-</a:t>
                </a:r>
                <a:r>
                  <a:rPr lang="fr-CH" b="1" u="sng" dirty="0" err="1" smtClean="0">
                    <a:solidFill>
                      <a:prstClr val="black"/>
                    </a:solidFill>
                    <a:latin typeface="Calibri"/>
                  </a:rPr>
                  <a:t>hh</a:t>
                </a:r>
                <a:r>
                  <a:rPr lang="fr-CH" b="1" u="sng" dirty="0">
                    <a:solidFill>
                      <a:prstClr val="black"/>
                    </a:solidFill>
                    <a:latin typeface="Calibri"/>
                  </a:rPr>
                  <a:t>:</a:t>
                </a:r>
                <a:endParaRPr lang="fr-CH" b="1" u="sng" dirty="0">
                  <a:solidFill>
                    <a:prstClr val="black"/>
                  </a:solidFill>
                  <a:latin typeface="Calibri"/>
                </a:endParaRPr>
              </a:p>
              <a:p>
                <a:r>
                  <a:rPr lang="fr-CH" b="1" dirty="0">
                    <a:solidFill>
                      <a:srgbClr val="1F497D">
                        <a:lumMod val="75000"/>
                      </a:srgbClr>
                    </a:solidFill>
                    <a:latin typeface="Calibri"/>
                  </a:rPr>
                  <a:t>-- production in W-&gt; </a:t>
                </a:r>
                <a14:m>
                  <m:oMath xmlns:m="http://schemas.openxmlformats.org/officeDocument/2006/math">
                    <m:r>
                      <a:rPr lang="fr-CH" i="1">
                        <a:solidFill>
                          <a:prstClr val="black"/>
                        </a:solidFill>
                        <a:latin typeface="Cambria Math"/>
                        <a:ea typeface="Cambria Math"/>
                      </a:rPr>
                      <m:t>𝑙</m:t>
                    </m:r>
                    <m:r>
                      <a:rPr lang="fr-CH" i="1" baseline="-25000">
                        <a:solidFill>
                          <a:prstClr val="black"/>
                        </a:solidFill>
                        <a:latin typeface="Cambria Math"/>
                        <a:ea typeface="Cambria Math"/>
                      </a:rPr>
                      <m:t>1</m:t>
                    </m:r>
                  </m:oMath>
                </a14:m>
                <a:r>
                  <a:rPr lang="fr-CH" b="1" baseline="30000" dirty="0">
                    <a:solidFill>
                      <a:srgbClr val="FF0000"/>
                    </a:solidFill>
                    <a:latin typeface="Calibri"/>
                    <a:sym typeface="Symbol"/>
                  </a:rPr>
                  <a:t></a:t>
                </a:r>
                <a:r>
                  <a:rPr lang="fr-CH" b="1" dirty="0">
                    <a:solidFill>
                      <a:srgbClr val="1F497D">
                        <a:lumMod val="75000"/>
                      </a:srgbClr>
                    </a:solidFill>
                    <a:latin typeface="Calibri"/>
                  </a:rPr>
                  <a:t> + N</a:t>
                </a:r>
                <a:r>
                  <a:rPr lang="fr-CH" b="1" dirty="0">
                    <a:solidFill>
                      <a:srgbClr val="1F497D">
                        <a:lumMod val="75000"/>
                      </a:srgbClr>
                    </a:solidFill>
                    <a:latin typeface="Calibri"/>
                    <a:sym typeface="Wingdings" panose="05000000000000000000" pitchFamily="2" charset="2"/>
                  </a:rPr>
                  <a:t>( </a:t>
                </a:r>
                <a14:m>
                  <m:oMath xmlns:m="http://schemas.openxmlformats.org/officeDocument/2006/math">
                    <m:r>
                      <a:rPr lang="fr-CH" i="1">
                        <a:solidFill>
                          <a:prstClr val="black"/>
                        </a:solidFill>
                        <a:latin typeface="Cambria Math"/>
                        <a:ea typeface="Cambria Math"/>
                      </a:rPr>
                      <m:t>𝑙</m:t>
                    </m:r>
                    <m:r>
                      <a:rPr lang="fr-CH" i="1" baseline="-25000">
                        <a:solidFill>
                          <a:prstClr val="black"/>
                        </a:solidFill>
                        <a:latin typeface="Cambria Math"/>
                        <a:ea typeface="Cambria Math"/>
                      </a:rPr>
                      <m:t>2</m:t>
                    </m:r>
                  </m:oMath>
                </a14:m>
                <a:r>
                  <a:rPr lang="fr-CH" b="1" baseline="30000" dirty="0">
                    <a:solidFill>
                      <a:srgbClr val="0070C0"/>
                    </a:solidFill>
                    <a:latin typeface="Calibri"/>
                    <a:sym typeface="Symbol"/>
                  </a:rPr>
                  <a:t></a:t>
                </a:r>
                <a:r>
                  <a:rPr lang="fr-CH" b="1" baseline="30000" dirty="0">
                    <a:solidFill>
                      <a:srgbClr val="FF0000"/>
                    </a:solidFill>
                    <a:latin typeface="Calibri"/>
                    <a:sym typeface="Symbol"/>
                  </a:rPr>
                  <a:t> </a:t>
                </a:r>
                <a:r>
                  <a:rPr lang="fr-CH" b="1" dirty="0">
                    <a:solidFill>
                      <a:srgbClr val="1F497D">
                        <a:lumMod val="75000"/>
                      </a:srgbClr>
                    </a:solidFill>
                    <a:latin typeface="Calibri"/>
                    <a:sym typeface="Symbol"/>
                  </a:rPr>
                  <a:t>W) </a:t>
                </a:r>
                <a:endParaRPr lang="fr-CH" b="1" dirty="0">
                  <a:solidFill>
                    <a:srgbClr val="1F497D">
                      <a:lumMod val="75000"/>
                    </a:srgbClr>
                  </a:solidFill>
                  <a:latin typeface="Calibri"/>
                </a:endParaRPr>
              </a:p>
              <a:p>
                <a:r>
                  <a:rPr lang="fr-CH" b="1" dirty="0" err="1">
                    <a:solidFill>
                      <a:srgbClr val="1F497D">
                        <a:lumMod val="75000"/>
                      </a:srgbClr>
                    </a:solidFill>
                    <a:latin typeface="Calibri"/>
                  </a:rPr>
                  <a:t>with</a:t>
                </a:r>
                <a:r>
                  <a:rPr lang="fr-CH" b="1" dirty="0">
                    <a:solidFill>
                      <a:srgbClr val="1F497D">
                        <a:lumMod val="75000"/>
                      </a:srgbClr>
                    </a:solidFill>
                    <a:latin typeface="Calibri"/>
                  </a:rPr>
                  <a:t> initial and final  lepton charge and </a:t>
                </a:r>
                <a:r>
                  <a:rPr lang="fr-CH" b="1" dirty="0" err="1">
                    <a:solidFill>
                      <a:srgbClr val="1F497D">
                        <a:lumMod val="75000"/>
                      </a:srgbClr>
                    </a:solidFill>
                    <a:latin typeface="Calibri"/>
                  </a:rPr>
                  <a:t>flavour</a:t>
                </a:r>
                <a:endParaRPr lang="fr-CH" b="1" dirty="0">
                  <a:solidFill>
                    <a:srgbClr val="1F497D">
                      <a:lumMod val="75000"/>
                    </a:srgbClr>
                  </a:solidFill>
                  <a:latin typeface="Calibri"/>
                </a:endParaRPr>
              </a:p>
              <a:p>
                <a:r>
                  <a:rPr lang="fr-CH" b="1" dirty="0">
                    <a:solidFill>
                      <a:prstClr val="black"/>
                    </a:solidFill>
                    <a:latin typeface="Calibri"/>
                  </a:rPr>
                  <a:t>FCC </a:t>
                </a:r>
                <a:r>
                  <a:rPr lang="fr-CH" b="1" dirty="0" smtClean="0">
                    <a:solidFill>
                      <a:prstClr val="black"/>
                    </a:solidFill>
                    <a:latin typeface="Calibri"/>
                  </a:rPr>
                  <a:t>e-p:</a:t>
                </a:r>
                <a:endParaRPr lang="fr-CH" b="1" dirty="0">
                  <a:solidFill>
                    <a:prstClr val="black"/>
                  </a:solidFill>
                  <a:latin typeface="Calibri"/>
                </a:endParaRPr>
              </a:p>
              <a:p>
                <a:r>
                  <a:rPr lang="fr-CH" b="1" dirty="0">
                    <a:solidFill>
                      <a:srgbClr val="1F497D">
                        <a:lumMod val="75000"/>
                      </a:srgbClr>
                    </a:solidFill>
                    <a:latin typeface="Calibri"/>
                  </a:rPr>
                  <a:t>-- production in CC e</a:t>
                </a:r>
                <a:r>
                  <a:rPr lang="fr-CH" b="1" baseline="30000" dirty="0">
                    <a:solidFill>
                      <a:srgbClr val="FF0000"/>
                    </a:solidFill>
                    <a:latin typeface="Calibri"/>
                    <a:sym typeface="Symbol"/>
                  </a:rPr>
                  <a:t></a:t>
                </a:r>
                <a:r>
                  <a:rPr lang="fr-CH" b="1" dirty="0">
                    <a:solidFill>
                      <a:srgbClr val="1F497D">
                        <a:lumMod val="75000"/>
                      </a:srgbClr>
                    </a:solidFill>
                    <a:latin typeface="Calibri"/>
                  </a:rPr>
                  <a:t> p </a:t>
                </a:r>
                <a:r>
                  <a:rPr lang="fr-CH" b="1" dirty="0">
                    <a:solidFill>
                      <a:srgbClr val="1F497D">
                        <a:lumMod val="75000"/>
                      </a:srgbClr>
                    </a:solidFill>
                    <a:latin typeface="Calibri"/>
                    <a:sym typeface="Wingdings" panose="05000000000000000000" pitchFamily="2" charset="2"/>
                  </a:rPr>
                  <a:t> X N( </a:t>
                </a:r>
                <a14:m>
                  <m:oMath xmlns:m="http://schemas.openxmlformats.org/officeDocument/2006/math">
                    <m:r>
                      <a:rPr lang="fr-CH" i="1">
                        <a:solidFill>
                          <a:prstClr val="black"/>
                        </a:solidFill>
                        <a:latin typeface="Cambria Math"/>
                        <a:ea typeface="Cambria Math"/>
                      </a:rPr>
                      <m:t>𝑙</m:t>
                    </m:r>
                  </m:oMath>
                </a14:m>
                <a:r>
                  <a:rPr lang="fr-CH" b="1" baseline="30000" dirty="0">
                    <a:solidFill>
                      <a:srgbClr val="0070C0"/>
                    </a:solidFill>
                    <a:latin typeface="Calibri"/>
                    <a:sym typeface="Symbol"/>
                  </a:rPr>
                  <a:t></a:t>
                </a:r>
                <a:r>
                  <a:rPr lang="fr-CH" b="1" dirty="0">
                    <a:solidFill>
                      <a:srgbClr val="1F497D">
                        <a:lumMod val="75000"/>
                      </a:srgbClr>
                    </a:solidFill>
                    <a:latin typeface="Calibri"/>
                    <a:sym typeface="Symbol"/>
                  </a:rPr>
                  <a:t>W) high mass</a:t>
                </a:r>
              </a:p>
              <a:p>
                <a:r>
                  <a:rPr lang="fr-CH" b="1" u="sng" dirty="0" err="1">
                    <a:solidFill>
                      <a:prstClr val="black"/>
                    </a:solidFill>
                    <a:latin typeface="Calibri"/>
                    <a:sym typeface="Symbol"/>
                  </a:rPr>
                  <a:t>Complementarity</a:t>
                </a:r>
                <a:r>
                  <a:rPr lang="fr-CH" b="1" u="sng" dirty="0">
                    <a:solidFill>
                      <a:prstClr val="black"/>
                    </a:solidFill>
                    <a:latin typeface="Calibri"/>
                    <a:sym typeface="Symbol"/>
                  </a:rPr>
                  <a:t>: </a:t>
                </a:r>
              </a:p>
              <a:p>
                <a:r>
                  <a:rPr lang="fr-CH" b="1" dirty="0" err="1">
                    <a:solidFill>
                      <a:srgbClr val="1F497D">
                        <a:lumMod val="75000"/>
                      </a:srgbClr>
                    </a:solidFill>
                    <a:latin typeface="Calibri"/>
                    <a:sym typeface="Symbol"/>
                  </a:rPr>
                  <a:t>discovery</a:t>
                </a:r>
                <a:r>
                  <a:rPr lang="fr-CH" b="1" dirty="0">
                    <a:solidFill>
                      <a:srgbClr val="1F497D">
                        <a:lumMod val="75000"/>
                      </a:srgbClr>
                    </a:solidFill>
                    <a:latin typeface="Calibri"/>
                    <a:sym typeface="Symbol"/>
                  </a:rPr>
                  <a:t> + </a:t>
                </a:r>
                <a:r>
                  <a:rPr lang="fr-CH" b="1" dirty="0" err="1">
                    <a:solidFill>
                      <a:srgbClr val="1F497D">
                        <a:lumMod val="75000"/>
                      </a:srgbClr>
                    </a:solidFill>
                    <a:latin typeface="Calibri"/>
                    <a:sym typeface="Symbol"/>
                  </a:rPr>
                  <a:t>studies</a:t>
                </a:r>
                <a:r>
                  <a:rPr lang="fr-CH" b="1" dirty="0">
                    <a:solidFill>
                      <a:srgbClr val="1F497D">
                        <a:lumMod val="75000"/>
                      </a:srgbClr>
                    </a:solidFill>
                    <a:latin typeface="Calibri"/>
                    <a:sym typeface="Symbol"/>
                  </a:rPr>
                  <a:t> of FNV and LFV!</a:t>
                </a:r>
                <a:endParaRPr lang="en-GB" b="1" dirty="0">
                  <a:solidFill>
                    <a:srgbClr val="1F497D">
                      <a:lumMod val="75000"/>
                    </a:srgbClr>
                  </a:solidFill>
                  <a:latin typeface="Calibri"/>
                </a:endParaRPr>
              </a:p>
            </p:txBody>
          </p:sp>
        </mc:Choice>
        <mc:Fallback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59496" y="3140968"/>
                <a:ext cx="4896544" cy="2862322"/>
              </a:xfrm>
              <a:prstGeom prst="rect">
                <a:avLst/>
              </a:prstGeom>
              <a:blipFill>
                <a:blip r:embed="rId4"/>
                <a:stretch>
                  <a:fillRect l="-1121" t="-1064" b="-2340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0057" y="1268761"/>
            <a:ext cx="3692973" cy="17435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8349289" y="1968505"/>
            <a:ext cx="3545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200" b="1" dirty="0">
                <a:solidFill>
                  <a:srgbClr val="1F497D">
                    <a:lumMod val="60000"/>
                    <a:lumOff val="40000"/>
                  </a:srgbClr>
                </a:solidFill>
                <a:latin typeface="Calibri"/>
              </a:rPr>
              <a:t>(*)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9207929" y="1390782"/>
            <a:ext cx="2744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400" b="1" dirty="0">
                <a:solidFill>
                  <a:srgbClr val="1F497D">
                    <a:lumMod val="60000"/>
                    <a:lumOff val="40000"/>
                  </a:srgbClr>
                </a:solidFill>
                <a:latin typeface="Calibri"/>
              </a:rPr>
              <a:t>+</a:t>
            </a:r>
            <a:endParaRPr lang="fr-CH" b="1" dirty="0">
              <a:solidFill>
                <a:srgbClr val="1F497D">
                  <a:lumMod val="60000"/>
                  <a:lumOff val="40000"/>
                </a:srgbClr>
              </a:solidFill>
              <a:latin typeface="Calibri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9536809" y="2000173"/>
            <a:ext cx="24718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600" b="1" dirty="0">
                <a:solidFill>
                  <a:srgbClr val="1F497D">
                    <a:lumMod val="60000"/>
                    <a:lumOff val="40000"/>
                  </a:srgbClr>
                </a:solidFill>
                <a:latin typeface="Calibri"/>
              </a:rPr>
              <a:t>-</a:t>
            </a:r>
            <a:endParaRPr lang="fr-CH" b="1" dirty="0">
              <a:solidFill>
                <a:srgbClr val="1F497D">
                  <a:lumMod val="60000"/>
                  <a:lumOff val="40000"/>
                </a:srgbClr>
              </a:solidFill>
              <a:latin typeface="Calibri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/>
              <p:cNvSpPr txBox="1"/>
              <p:nvPr/>
            </p:nvSpPr>
            <p:spPr>
              <a:xfrm>
                <a:off x="10000017" y="1395244"/>
                <a:ext cx="722570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CH" dirty="0">
                    <a:solidFill>
                      <a:prstClr val="black"/>
                    </a:solidFill>
                    <a:latin typeface="Calibri"/>
                    <a:ea typeface="Cambria Math"/>
                  </a:rPr>
                  <a:t>or</a:t>
                </a:r>
                <a14:m>
                  <m:oMath xmlns:m="http://schemas.openxmlformats.org/officeDocument/2006/math">
                    <m:r>
                      <a:rPr lang="fr-CH" i="1">
                        <a:solidFill>
                          <a:prstClr val="black"/>
                        </a:solidFill>
                        <a:latin typeface="Cambria Math"/>
                        <a:ea typeface="Cambria Math"/>
                      </a:rPr>
                      <m:t> </m:t>
                    </m:r>
                    <m:r>
                      <a:rPr lang="fr-CH" i="1">
                        <a:solidFill>
                          <a:prstClr val="black"/>
                        </a:solidFill>
                        <a:latin typeface="Cambria Math"/>
                        <a:ea typeface="Cambria Math"/>
                      </a:rPr>
                      <m:t>𝑙</m:t>
                    </m:r>
                  </m:oMath>
                </a14:m>
                <a:r>
                  <a:rPr lang="fr-CH" b="1" baseline="30000" dirty="0">
                    <a:solidFill>
                      <a:srgbClr val="FF0000"/>
                    </a:solidFill>
                    <a:latin typeface="Calibri"/>
                    <a:sym typeface="Symbol"/>
                  </a:rPr>
                  <a:t></a:t>
                </a:r>
                <a:r>
                  <a:rPr lang="fr-CH" dirty="0">
                    <a:solidFill>
                      <a:prstClr val="black"/>
                    </a:solidFill>
                    <a:latin typeface="Calibri"/>
                    <a:sym typeface="Symbol"/>
                  </a:rPr>
                  <a:t></a:t>
                </a:r>
                <a:endParaRPr lang="en-GB" baseline="30000" dirty="0">
                  <a:solidFill>
                    <a:prstClr val="black"/>
                  </a:solidFill>
                  <a:latin typeface="Calibri"/>
                </a:endParaRPr>
              </a:p>
              <a:p>
                <a:endParaRPr lang="en-GB" dirty="0">
                  <a:solidFill>
                    <a:prstClr val="black"/>
                  </a:solidFill>
                  <a:latin typeface="Calibri"/>
                </a:endParaRPr>
              </a:p>
            </p:txBody>
          </p:sp>
        </mc:Choice>
        <mc:Fallback xmlns="">
          <p:sp>
            <p:nvSpPr>
              <p:cNvPr id="15" name="TextBox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000017" y="1395244"/>
                <a:ext cx="722570" cy="646331"/>
              </a:xfrm>
              <a:prstGeom prst="rect">
                <a:avLst/>
              </a:prstGeom>
              <a:blipFill>
                <a:blip r:embed="rId6"/>
                <a:stretch>
                  <a:fillRect l="-6723" t="-7547" r="-756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6" name="Picture 2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846" t="13162"/>
          <a:stretch/>
        </p:blipFill>
        <p:spPr bwMode="auto">
          <a:xfrm>
            <a:off x="7680176" y="108463"/>
            <a:ext cx="2232248" cy="13966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6424620" y="868070"/>
            <a:ext cx="9969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>
                <a:solidFill>
                  <a:prstClr val="black"/>
                </a:solidFill>
                <a:latin typeface="Calibri"/>
              </a:rPr>
              <a:t>FCC-</a:t>
            </a:r>
            <a:r>
              <a:rPr lang="fr-CH" dirty="0" err="1">
                <a:solidFill>
                  <a:prstClr val="black"/>
                </a:solidFill>
                <a:latin typeface="Calibri"/>
              </a:rPr>
              <a:t>ee</a:t>
            </a:r>
            <a:r>
              <a:rPr lang="fr-CH" dirty="0">
                <a:solidFill>
                  <a:prstClr val="black"/>
                </a:solidFill>
                <a:latin typeface="Calibri"/>
              </a:rPr>
              <a:t> Z</a:t>
            </a:r>
            <a:endParaRPr lang="en-GB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456041" y="2140521"/>
            <a:ext cx="8494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>
                <a:solidFill>
                  <a:prstClr val="black"/>
                </a:solidFill>
                <a:latin typeface="Calibri"/>
              </a:rPr>
              <a:t>FCC-</a:t>
            </a:r>
            <a:r>
              <a:rPr lang="fr-CH" dirty="0" err="1">
                <a:solidFill>
                  <a:prstClr val="black"/>
                </a:solidFill>
                <a:latin typeface="Calibri"/>
              </a:rPr>
              <a:t>hh</a:t>
            </a:r>
            <a:endParaRPr lang="en-GB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630100" y="5949280"/>
            <a:ext cx="8786380" cy="92333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GB" i="1" dirty="0">
                <a:solidFill>
                  <a:prstClr val="black"/>
                </a:solidFill>
                <a:latin typeface="Calibri"/>
              </a:rPr>
              <a:t>The capability to probe massive neutrino mechanisms for generating the matter-antimatter </a:t>
            </a:r>
            <a:br>
              <a:rPr lang="en-GB" i="1" dirty="0">
                <a:solidFill>
                  <a:prstClr val="black"/>
                </a:solidFill>
                <a:latin typeface="Calibri"/>
              </a:rPr>
            </a:br>
            <a:r>
              <a:rPr lang="en-GB" i="1" dirty="0">
                <a:solidFill>
                  <a:prstClr val="black"/>
                </a:solidFill>
                <a:latin typeface="Calibri"/>
              </a:rPr>
              <a:t>asymmetry in the Universe should be a central consideration in the selection and design </a:t>
            </a:r>
          </a:p>
          <a:p>
            <a:r>
              <a:rPr lang="en-GB" i="1" dirty="0">
                <a:solidFill>
                  <a:prstClr val="black"/>
                </a:solidFill>
                <a:latin typeface="Calibri"/>
              </a:rPr>
              <a:t>of future colliders.   </a:t>
            </a:r>
            <a:r>
              <a:rPr lang="en-GB" i="1" dirty="0">
                <a:solidFill>
                  <a:srgbClr val="008000"/>
                </a:solidFill>
                <a:latin typeface="Calibri"/>
              </a:rPr>
              <a:t>(from the neutrino town meeting report to the ESPP)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5735960" y="44625"/>
            <a:ext cx="2276072" cy="461665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fr-CH" sz="2400" b="1" dirty="0">
                <a:solidFill>
                  <a:prstClr val="black"/>
                </a:solidFill>
                <a:latin typeface="Calibri"/>
              </a:rPr>
              <a:t>Heavy neutrinos</a:t>
            </a:r>
            <a:endParaRPr lang="en-GB" sz="2400" b="1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7299835" y="4494428"/>
            <a:ext cx="113601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i="1" dirty="0" err="1">
                <a:solidFill>
                  <a:srgbClr val="F79646">
                    <a:lumMod val="75000"/>
                  </a:srgbClr>
                </a:solidFill>
                <a:latin typeface="Calibri"/>
              </a:rPr>
              <a:t>Detached</a:t>
            </a:r>
            <a:r>
              <a:rPr lang="fr-CH" i="1" dirty="0">
                <a:solidFill>
                  <a:srgbClr val="F79646">
                    <a:lumMod val="75000"/>
                  </a:srgbClr>
                </a:solidFill>
                <a:latin typeface="Calibri"/>
              </a:rPr>
              <a:t> </a:t>
            </a:r>
          </a:p>
          <a:p>
            <a:r>
              <a:rPr lang="fr-CH" i="1" dirty="0" err="1">
                <a:solidFill>
                  <a:srgbClr val="F79646">
                    <a:lumMod val="75000"/>
                  </a:srgbClr>
                </a:solidFill>
                <a:latin typeface="Calibri"/>
              </a:rPr>
              <a:t>vertices</a:t>
            </a:r>
            <a:endParaRPr lang="en-GB" i="1" dirty="0">
              <a:solidFill>
                <a:srgbClr val="F79646">
                  <a:lumMod val="75000"/>
                </a:srgb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913739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0260" y="1385292"/>
            <a:ext cx="8031480" cy="37719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22149" y="296484"/>
            <a:ext cx="11229356" cy="10895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160" dirty="0"/>
              <a:t>This </a:t>
            </a:r>
            <a:r>
              <a:rPr lang="fr-CH" sz="2160" dirty="0" err="1"/>
              <a:t>picture</a:t>
            </a:r>
            <a:r>
              <a:rPr lang="fr-CH" sz="2160" dirty="0"/>
              <a:t> </a:t>
            </a:r>
            <a:r>
              <a:rPr lang="fr-CH" sz="2160" dirty="0" err="1" smtClean="0"/>
              <a:t>from</a:t>
            </a:r>
            <a:r>
              <a:rPr lang="fr-CH" sz="2160" dirty="0" smtClean="0"/>
              <a:t> the briefing book </a:t>
            </a:r>
            <a:r>
              <a:rPr lang="fr-CH" sz="2160" dirty="0" err="1" smtClean="0"/>
              <a:t>is</a:t>
            </a:r>
            <a:r>
              <a:rPr lang="fr-CH" sz="2160" dirty="0" smtClean="0"/>
              <a:t> </a:t>
            </a:r>
            <a:r>
              <a:rPr lang="fr-CH" sz="2160" dirty="0"/>
              <a:t>relevant to Neutrino, </a:t>
            </a:r>
            <a:r>
              <a:rPr lang="fr-CH" sz="2160" dirty="0" err="1"/>
              <a:t>Dark</a:t>
            </a:r>
            <a:r>
              <a:rPr lang="fr-CH" sz="2160" dirty="0"/>
              <a:t> </a:t>
            </a:r>
            <a:r>
              <a:rPr lang="fr-CH" sz="2160" dirty="0" err="1"/>
              <a:t>sectors</a:t>
            </a:r>
            <a:r>
              <a:rPr lang="fr-CH" sz="2160" dirty="0"/>
              <a:t> and High </a:t>
            </a:r>
            <a:r>
              <a:rPr lang="fr-CH" sz="2160" dirty="0" err="1"/>
              <a:t>Energy</a:t>
            </a:r>
            <a:r>
              <a:rPr lang="fr-CH" sz="2160" dirty="0"/>
              <a:t> </a:t>
            </a:r>
            <a:r>
              <a:rPr lang="fr-CH" sz="2160" dirty="0" err="1"/>
              <a:t>Frontiers</a:t>
            </a:r>
            <a:r>
              <a:rPr lang="fr-CH" sz="2160" dirty="0"/>
              <a:t>. </a:t>
            </a:r>
            <a:br>
              <a:rPr lang="fr-CH" sz="2160" dirty="0"/>
            </a:br>
            <a:r>
              <a:rPr lang="fr-CH" sz="2160" dirty="0"/>
              <a:t> FCC-</a:t>
            </a:r>
            <a:r>
              <a:rPr lang="fr-CH" sz="2160" dirty="0" err="1"/>
              <a:t>ee</a:t>
            </a:r>
            <a:r>
              <a:rPr lang="fr-CH" sz="2160" dirty="0"/>
              <a:t>  (Z) </a:t>
            </a:r>
            <a:r>
              <a:rPr lang="fr-CH" sz="2160" dirty="0" err="1"/>
              <a:t>compared</a:t>
            </a:r>
            <a:r>
              <a:rPr lang="fr-CH" sz="2160" dirty="0"/>
              <a:t> to the </a:t>
            </a:r>
            <a:r>
              <a:rPr lang="fr-CH" sz="2160" dirty="0" err="1"/>
              <a:t>other</a:t>
            </a:r>
            <a:r>
              <a:rPr lang="fr-CH" sz="2160" dirty="0"/>
              <a:t> machines for right-</a:t>
            </a:r>
            <a:r>
              <a:rPr lang="fr-CH" sz="2160" dirty="0" err="1"/>
              <a:t>handed</a:t>
            </a:r>
            <a:r>
              <a:rPr lang="fr-CH" sz="2160" dirty="0"/>
              <a:t> (</a:t>
            </a:r>
            <a:r>
              <a:rPr lang="fr-CH" sz="2160" dirty="0" err="1"/>
              <a:t>sterile</a:t>
            </a:r>
            <a:r>
              <a:rPr lang="fr-CH" sz="2160" dirty="0"/>
              <a:t>) neutrinos</a:t>
            </a:r>
          </a:p>
          <a:p>
            <a:r>
              <a:rPr lang="fr-CH" sz="2160" dirty="0"/>
              <a:t> How close </a:t>
            </a:r>
            <a:r>
              <a:rPr lang="fr-CH" sz="2160" dirty="0" err="1"/>
              <a:t>can</a:t>
            </a:r>
            <a:r>
              <a:rPr lang="fr-CH" sz="2160" dirty="0"/>
              <a:t> </a:t>
            </a:r>
            <a:r>
              <a:rPr lang="fr-CH" sz="2160" dirty="0" err="1"/>
              <a:t>we</a:t>
            </a:r>
            <a:r>
              <a:rPr lang="fr-CH" sz="2160" dirty="0"/>
              <a:t> </a:t>
            </a:r>
            <a:r>
              <a:rPr lang="fr-CH" sz="2160" dirty="0" err="1"/>
              <a:t>get</a:t>
            </a:r>
            <a:r>
              <a:rPr lang="fr-CH" sz="2160" dirty="0"/>
              <a:t> to the ‘</a:t>
            </a:r>
            <a:r>
              <a:rPr lang="fr-CH" sz="2160" dirty="0" err="1"/>
              <a:t>see-saw</a:t>
            </a:r>
            <a:r>
              <a:rPr lang="fr-CH" sz="2160" dirty="0"/>
              <a:t> </a:t>
            </a:r>
            <a:r>
              <a:rPr lang="fr-CH" sz="2160" dirty="0" err="1"/>
              <a:t>limit</a:t>
            </a:r>
            <a:r>
              <a:rPr lang="fr-CH" sz="2160" dirty="0"/>
              <a:t>’? </a:t>
            </a:r>
            <a:r>
              <a:rPr lang="fr-CH" sz="2160" dirty="0" err="1"/>
              <a:t>can</a:t>
            </a:r>
            <a:r>
              <a:rPr lang="fr-CH" sz="2160" dirty="0"/>
              <a:t> </a:t>
            </a:r>
            <a:r>
              <a:rPr lang="fr-CH" sz="2160" dirty="0" err="1"/>
              <a:t>we</a:t>
            </a:r>
            <a:r>
              <a:rPr lang="fr-CH" sz="2160" dirty="0"/>
              <a:t> </a:t>
            </a:r>
            <a:r>
              <a:rPr lang="fr-CH" sz="2160" dirty="0" err="1"/>
              <a:t>improve</a:t>
            </a:r>
            <a:r>
              <a:rPr lang="fr-CH" sz="2160" dirty="0"/>
              <a:t> </a:t>
            </a:r>
            <a:r>
              <a:rPr lang="fr-CH" sz="2160" dirty="0" err="1"/>
              <a:t>acceptance</a:t>
            </a:r>
            <a:r>
              <a:rPr lang="fr-CH" sz="2160" dirty="0"/>
              <a:t> and </a:t>
            </a:r>
            <a:r>
              <a:rPr lang="fr-CH" sz="2160" dirty="0" err="1"/>
              <a:t>reach</a:t>
            </a:r>
            <a:r>
              <a:rPr lang="fr-CH" sz="2160" dirty="0"/>
              <a:t>?</a:t>
            </a:r>
            <a:endParaRPr lang="en-GB" sz="2160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DAA788-FC44-43AE-9A4E-DFF93122FA6F}" type="datetime1">
              <a:rPr lang="en-US" smtClean="0"/>
              <a:t>3/17/2021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enabling 4 IP at FCC-ee 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1BFFD-6ACE-4186-BB5D-92E7BB2BB754}" type="slidenum">
              <a:rPr lang="en-GB" smtClean="0"/>
              <a:t>4</a:t>
            </a:fld>
            <a:endParaRPr lang="en-GB"/>
          </a:p>
        </p:txBody>
      </p:sp>
      <p:sp>
        <p:nvSpPr>
          <p:cNvPr id="4" name="TextBox 3"/>
          <p:cNvSpPr txBox="1"/>
          <p:nvPr/>
        </p:nvSpPr>
        <p:spPr>
          <a:xfrm>
            <a:off x="1084243" y="5157192"/>
            <a:ext cx="10184776" cy="142192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fr-CH" sz="2160" dirty="0"/>
              <a:t>-- the </a:t>
            </a:r>
            <a:r>
              <a:rPr lang="fr-CH" sz="2160" dirty="0" err="1"/>
              <a:t>purple</a:t>
            </a:r>
            <a:r>
              <a:rPr lang="fr-CH" sz="2160" dirty="0"/>
              <a:t> line shows the </a:t>
            </a:r>
            <a:r>
              <a:rPr lang="fr-CH" sz="2160" dirty="0" err="1"/>
              <a:t>reach</a:t>
            </a:r>
            <a:r>
              <a:rPr lang="fr-CH" sz="2160" dirty="0"/>
              <a:t> for </a:t>
            </a:r>
            <a:r>
              <a:rPr lang="fr-CH" sz="2160" dirty="0" err="1"/>
              <a:t>observing</a:t>
            </a:r>
            <a:r>
              <a:rPr lang="fr-CH" sz="2160" dirty="0"/>
              <a:t> </a:t>
            </a:r>
            <a:r>
              <a:rPr lang="fr-CH" sz="2160" b="1" dirty="0" err="1"/>
              <a:t>heavy</a:t>
            </a:r>
            <a:r>
              <a:rPr lang="fr-CH" sz="2160" b="1" dirty="0"/>
              <a:t> neutrino </a:t>
            </a:r>
            <a:r>
              <a:rPr lang="fr-CH" sz="2160" b="1" dirty="0" err="1"/>
              <a:t>decays</a:t>
            </a:r>
            <a:r>
              <a:rPr lang="fr-CH" sz="2160" b="1" dirty="0"/>
              <a:t> </a:t>
            </a:r>
            <a:r>
              <a:rPr lang="fr-CH" sz="2160" dirty="0"/>
              <a:t>(</a:t>
            </a:r>
            <a:r>
              <a:rPr lang="fr-CH" sz="2160" dirty="0" err="1"/>
              <a:t>here</a:t>
            </a:r>
            <a:r>
              <a:rPr lang="fr-CH" sz="2160" dirty="0"/>
              <a:t> for </a:t>
            </a:r>
            <a:r>
              <a:rPr lang="fr-CH" sz="2160" dirty="0" smtClean="0"/>
              <a:t>2.10</a:t>
            </a:r>
            <a:r>
              <a:rPr lang="fr-CH" sz="2160" baseline="30000" dirty="0" smtClean="0"/>
              <a:t>12</a:t>
            </a:r>
            <a:r>
              <a:rPr lang="fr-CH" sz="2160" dirty="0" smtClean="0"/>
              <a:t> </a:t>
            </a:r>
            <a:r>
              <a:rPr lang="fr-CH" sz="2160" dirty="0"/>
              <a:t>Z)</a:t>
            </a:r>
          </a:p>
          <a:p>
            <a:r>
              <a:rPr lang="fr-CH" sz="2160" dirty="0"/>
              <a:t>-- the horizontal line </a:t>
            </a:r>
            <a:r>
              <a:rPr lang="fr-CH" sz="2160" dirty="0" err="1"/>
              <a:t>represents</a:t>
            </a:r>
            <a:r>
              <a:rPr lang="fr-CH" sz="2160" dirty="0"/>
              <a:t> the </a:t>
            </a:r>
            <a:r>
              <a:rPr lang="fr-CH" sz="2160" dirty="0" err="1"/>
              <a:t>sensitivity</a:t>
            </a:r>
            <a:r>
              <a:rPr lang="fr-CH" sz="2160" dirty="0"/>
              <a:t> to </a:t>
            </a:r>
            <a:r>
              <a:rPr lang="fr-CH" sz="2160" b="1" dirty="0" err="1"/>
              <a:t>mixing</a:t>
            </a:r>
            <a:r>
              <a:rPr lang="fr-CH" sz="2160" b="1" dirty="0"/>
              <a:t> of neutrinos </a:t>
            </a:r>
            <a:r>
              <a:rPr lang="fr-CH" sz="2160" dirty="0"/>
              <a:t>to the </a:t>
            </a:r>
            <a:r>
              <a:rPr lang="fr-CH" sz="2160" dirty="0" err="1"/>
              <a:t>dark</a:t>
            </a:r>
            <a:r>
              <a:rPr lang="fr-CH" sz="2160" dirty="0"/>
              <a:t> </a:t>
            </a:r>
            <a:r>
              <a:rPr lang="fr-CH" sz="2160" dirty="0" err="1"/>
              <a:t>sector</a:t>
            </a:r>
            <a:r>
              <a:rPr lang="fr-CH" sz="2160" dirty="0"/>
              <a:t>,</a:t>
            </a:r>
          </a:p>
          <a:p>
            <a:r>
              <a:rPr lang="fr-CH" sz="2160" dirty="0" err="1"/>
              <a:t>using</a:t>
            </a:r>
            <a:r>
              <a:rPr lang="fr-CH" sz="2160" dirty="0"/>
              <a:t> </a:t>
            </a:r>
            <a:r>
              <a:rPr lang="fr-CH" sz="2160" dirty="0" err="1"/>
              <a:t>EWPOs</a:t>
            </a:r>
            <a:r>
              <a:rPr lang="fr-CH" sz="2160" dirty="0"/>
              <a:t> (G</a:t>
            </a:r>
            <a:r>
              <a:rPr lang="fr-CH" sz="2160" baseline="-25000" dirty="0"/>
              <a:t>F</a:t>
            </a:r>
            <a:r>
              <a:rPr lang="fr-CH" sz="2160" dirty="0"/>
              <a:t> vs sin</a:t>
            </a:r>
            <a:r>
              <a:rPr lang="fr-CH" sz="2160" baseline="30000" dirty="0"/>
              <a:t>2</a:t>
            </a:r>
            <a:r>
              <a:rPr lang="fr-CH" sz="2160" dirty="0">
                <a:sym typeface="Symbol"/>
              </a:rPr>
              <a:t></a:t>
            </a:r>
            <a:r>
              <a:rPr lang="fr-CH" sz="2160" baseline="-25000" dirty="0">
                <a:sym typeface="Symbol"/>
              </a:rPr>
              <a:t>W</a:t>
            </a:r>
            <a:r>
              <a:rPr lang="fr-CH" sz="2160" baseline="30000" dirty="0">
                <a:sym typeface="Symbol"/>
              </a:rPr>
              <a:t>eff </a:t>
            </a:r>
            <a:r>
              <a:rPr lang="fr-CH" sz="2160" dirty="0">
                <a:sym typeface="Symbol"/>
              </a:rPr>
              <a:t>and </a:t>
            </a:r>
            <a:r>
              <a:rPr lang="fr-CH" sz="2160" dirty="0" err="1">
                <a:sym typeface="Symbol"/>
              </a:rPr>
              <a:t>m</a:t>
            </a:r>
            <a:r>
              <a:rPr lang="fr-CH" sz="2160" baseline="-25000" dirty="0" err="1">
                <a:sym typeface="Symbol"/>
              </a:rPr>
              <a:t>Z</a:t>
            </a:r>
            <a:r>
              <a:rPr lang="fr-CH" sz="2160" dirty="0">
                <a:sym typeface="Symbol"/>
              </a:rPr>
              <a:t>, m</a:t>
            </a:r>
            <a:r>
              <a:rPr lang="fr-CH" sz="2160" baseline="-25000" dirty="0">
                <a:sym typeface="Symbol"/>
              </a:rPr>
              <a:t>W</a:t>
            </a:r>
            <a:r>
              <a:rPr lang="fr-CH" sz="2160" dirty="0">
                <a:sym typeface="Symbol"/>
              </a:rPr>
              <a:t>, tau </a:t>
            </a:r>
            <a:r>
              <a:rPr lang="fr-CH" sz="2160" dirty="0" err="1">
                <a:sym typeface="Symbol"/>
              </a:rPr>
              <a:t>decays</a:t>
            </a:r>
            <a:r>
              <a:rPr lang="fr-CH" sz="2160" dirty="0">
                <a:sym typeface="Symbol"/>
              </a:rPr>
              <a:t>) </a:t>
            </a:r>
            <a:r>
              <a:rPr lang="fr-CH" sz="2160" dirty="0" err="1"/>
              <a:t>which</a:t>
            </a:r>
            <a:r>
              <a:rPr lang="fr-CH" sz="2160" dirty="0"/>
              <a:t> </a:t>
            </a:r>
            <a:r>
              <a:rPr lang="fr-CH" sz="2160" dirty="0" err="1"/>
              <a:t>extends</a:t>
            </a:r>
            <a:r>
              <a:rPr lang="fr-CH" sz="2160" dirty="0"/>
              <a:t> </a:t>
            </a:r>
            <a:r>
              <a:rPr lang="fr-CH" sz="2160" dirty="0" err="1"/>
              <a:t>sensitivity</a:t>
            </a:r>
            <a:endParaRPr lang="fr-CH" sz="2160" dirty="0"/>
          </a:p>
          <a:p>
            <a:r>
              <a:rPr lang="fr-CH" sz="2160" dirty="0"/>
              <a:t>to 10</a:t>
            </a:r>
            <a:r>
              <a:rPr lang="fr-CH" sz="2160" baseline="30000" dirty="0"/>
              <a:t>-5 </a:t>
            </a:r>
            <a:r>
              <a:rPr lang="fr-CH" sz="2160" dirty="0" err="1"/>
              <a:t>mixing</a:t>
            </a:r>
            <a:r>
              <a:rPr lang="fr-CH" sz="2160" dirty="0"/>
              <a:t> all the </a:t>
            </a:r>
            <a:r>
              <a:rPr lang="fr-CH" sz="2160" dirty="0" err="1"/>
              <a:t>way</a:t>
            </a:r>
            <a:r>
              <a:rPr lang="fr-CH" sz="2160" dirty="0"/>
              <a:t> to </a:t>
            </a:r>
            <a:r>
              <a:rPr lang="fr-CH" sz="2160" dirty="0" err="1"/>
              <a:t>very</a:t>
            </a:r>
            <a:r>
              <a:rPr lang="fr-CH" sz="2160" dirty="0"/>
              <a:t> high </a:t>
            </a:r>
            <a:r>
              <a:rPr lang="fr-CH" sz="2160" dirty="0" err="1"/>
              <a:t>energies</a:t>
            </a:r>
            <a:r>
              <a:rPr lang="fr-CH" sz="2160" dirty="0"/>
              <a:t> (500-1000 </a:t>
            </a:r>
            <a:r>
              <a:rPr lang="fr-CH" sz="2160" dirty="0" err="1"/>
              <a:t>TeV</a:t>
            </a:r>
            <a:r>
              <a:rPr lang="fr-CH" sz="2160" dirty="0"/>
              <a:t> at least). </a:t>
            </a:r>
            <a:r>
              <a:rPr lang="fr-CH" sz="2160" dirty="0" err="1"/>
              <a:t>arxiv</a:t>
            </a:r>
            <a:r>
              <a:rPr lang="fr-CH" sz="2160" dirty="0"/>
              <a:t>:</a:t>
            </a:r>
            <a:r>
              <a:rPr lang="en-CH" sz="2160" dirty="0"/>
              <a:t>2011.04725</a:t>
            </a:r>
            <a:r>
              <a:rPr lang="en-US" sz="2160" dirty="0"/>
              <a:t> </a:t>
            </a:r>
            <a:endParaRPr lang="en-GB" sz="2160" dirty="0"/>
          </a:p>
        </p:txBody>
      </p:sp>
    </p:spTree>
    <p:extLst>
      <p:ext uri="{BB962C8B-B14F-4D97-AF65-F5344CB8AC3E}">
        <p14:creationId xmlns:p14="http://schemas.microsoft.com/office/powerpoint/2010/main" val="2450697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15/03/2021</a:t>
            </a:r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Helicity and lepton number in HNL @Z</a:t>
            </a:r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8DC709-413F-4C12-A8B0-7373BEC9B86D}" type="slidenum">
              <a:rPr lang="fr-FR" smtClean="0"/>
              <a:t>5</a:t>
            </a:fld>
            <a:endParaRPr lang="fr-FR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07783" y="68870"/>
            <a:ext cx="7219950" cy="678913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38667" y="999067"/>
            <a:ext cx="3373168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1 </a:t>
            </a:r>
            <a:r>
              <a:rPr lang="fr-FR" dirty="0" err="1" smtClean="0"/>
              <a:t>event</a:t>
            </a:r>
            <a:r>
              <a:rPr lang="fr-FR" dirty="0" smtClean="0"/>
              <a:t> </a:t>
            </a:r>
            <a:r>
              <a:rPr lang="fr-FR" dirty="0" err="1" smtClean="0"/>
              <a:t>sensitivity</a:t>
            </a:r>
            <a:r>
              <a:rPr lang="fr-FR" dirty="0" smtClean="0"/>
              <a:t> </a:t>
            </a:r>
          </a:p>
          <a:p>
            <a:r>
              <a:rPr lang="fr-FR" dirty="0" err="1" smtClean="0"/>
              <a:t>assuming</a:t>
            </a:r>
            <a:r>
              <a:rPr lang="fr-FR" dirty="0" smtClean="0"/>
              <a:t> 50% </a:t>
            </a:r>
            <a:r>
              <a:rPr lang="fr-FR" dirty="0" err="1" smtClean="0"/>
              <a:t>efficiency</a:t>
            </a:r>
            <a:endParaRPr lang="fr-FR" dirty="0" smtClean="0"/>
          </a:p>
          <a:p>
            <a:r>
              <a:rPr lang="fr-FR" dirty="0" smtClean="0"/>
              <a:t>normal detector has 4m radial</a:t>
            </a:r>
          </a:p>
          <a:p>
            <a:r>
              <a:rPr lang="fr-FR" dirty="0" err="1" smtClean="0"/>
              <a:t>acceptance</a:t>
            </a:r>
            <a:r>
              <a:rPr lang="fr-FR" dirty="0" smtClean="0"/>
              <a:t> </a:t>
            </a:r>
          </a:p>
          <a:p>
            <a:endParaRPr lang="fr-FR" dirty="0" smtClean="0"/>
          </a:p>
          <a:p>
            <a:r>
              <a:rPr lang="fr-FR" dirty="0" err="1" smtClean="0"/>
              <a:t>additional</a:t>
            </a:r>
            <a:r>
              <a:rPr lang="fr-FR" dirty="0" smtClean="0"/>
              <a:t> HECATE</a:t>
            </a:r>
          </a:p>
          <a:p>
            <a:r>
              <a:rPr lang="fr-FR" dirty="0" smtClean="0"/>
              <a:t>has 15m radius </a:t>
            </a:r>
          </a:p>
          <a:p>
            <a:r>
              <a:rPr lang="fr-FR" dirty="0" smtClean="0"/>
              <a:t>gains </a:t>
            </a:r>
            <a:r>
              <a:rPr lang="fr-FR" dirty="0" err="1" smtClean="0"/>
              <a:t>is</a:t>
            </a:r>
            <a:r>
              <a:rPr lang="fr-FR" dirty="0" smtClean="0"/>
              <a:t> </a:t>
            </a:r>
            <a:r>
              <a:rPr lang="fr-FR" dirty="0" err="1" smtClean="0"/>
              <a:t>mostly</a:t>
            </a:r>
            <a:r>
              <a:rPr lang="fr-FR" dirty="0" smtClean="0"/>
              <a:t> at </a:t>
            </a:r>
            <a:r>
              <a:rPr lang="fr-FR" dirty="0" err="1" smtClean="0"/>
              <a:t>smaller</a:t>
            </a:r>
            <a:r>
              <a:rPr lang="fr-FR" dirty="0" smtClean="0"/>
              <a:t> masses</a:t>
            </a:r>
          </a:p>
          <a:p>
            <a:endParaRPr lang="fr-FR" dirty="0" smtClean="0"/>
          </a:p>
          <a:p>
            <a:r>
              <a:rPr lang="fr-FR" dirty="0" smtClean="0"/>
              <a:t>4IP gain </a:t>
            </a:r>
            <a:r>
              <a:rPr lang="fr-FR" dirty="0" err="1" smtClean="0"/>
              <a:t>is</a:t>
            </a:r>
            <a:r>
              <a:rPr lang="fr-FR" dirty="0" smtClean="0"/>
              <a:t> </a:t>
            </a:r>
            <a:r>
              <a:rPr lang="fr-FR" dirty="0" err="1" smtClean="0"/>
              <a:t>mostly</a:t>
            </a:r>
            <a:r>
              <a:rPr lang="fr-FR" dirty="0" smtClean="0"/>
              <a:t> at high masses.  </a:t>
            </a:r>
            <a:endParaRPr lang="fr-FR" dirty="0"/>
          </a:p>
        </p:txBody>
      </p:sp>
      <p:sp>
        <p:nvSpPr>
          <p:cNvPr id="7" name="TextBox 6"/>
          <p:cNvSpPr txBox="1"/>
          <p:nvPr/>
        </p:nvSpPr>
        <p:spPr>
          <a:xfrm>
            <a:off x="135469" y="4216400"/>
            <a:ext cx="34522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 smtClean="0"/>
              <a:t>see</a:t>
            </a:r>
            <a:r>
              <a:rPr lang="fr-FR" dirty="0" smtClean="0"/>
              <a:t> </a:t>
            </a:r>
            <a:r>
              <a:rPr lang="fr-FR" dirty="0" err="1" smtClean="0"/>
              <a:t>later</a:t>
            </a:r>
            <a:r>
              <a:rPr lang="fr-FR" dirty="0" smtClean="0"/>
              <a:t> for </a:t>
            </a:r>
            <a:r>
              <a:rPr lang="fr-FR" dirty="0" err="1" smtClean="0"/>
              <a:t>proposed</a:t>
            </a:r>
            <a:r>
              <a:rPr lang="fr-FR" dirty="0" smtClean="0"/>
              <a:t> benchmarks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0388772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671484" y="275303"/>
            <a:ext cx="457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dirty="0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11462" y="-245469"/>
            <a:ext cx="3295482" cy="8202633"/>
          </a:xfrm>
          <a:prstGeom prst="rect">
            <a:avLst/>
          </a:prstGeom>
        </p:spPr>
      </p:pic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9A7457-AACC-4602-9492-6E7322AC9DD2}" type="datetime1">
              <a:rPr lang="en-US" smtClean="0"/>
              <a:t>3/17/2021</a:t>
            </a:fld>
            <a:endParaRPr lang="fr-FR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enabling 4 IP at FCC-</a:t>
            </a:r>
            <a:r>
              <a:rPr lang="en-US" dirty="0" err="1" smtClean="0"/>
              <a:t>ee</a:t>
            </a:r>
            <a:r>
              <a:rPr lang="en-US" dirty="0" smtClean="0"/>
              <a:t> </a:t>
            </a:r>
            <a:endParaRPr lang="fr-FR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E2960-37A5-4AAE-8B53-6EBC43190134}" type="slidenum">
              <a:rPr lang="fr-FR" smtClean="0"/>
              <a:t>6</a:t>
            </a:fld>
            <a:endParaRPr lang="fr-FR"/>
          </a:p>
        </p:txBody>
      </p:sp>
      <p:grpSp>
        <p:nvGrpSpPr>
          <p:cNvPr id="20" name="Group 19"/>
          <p:cNvGrpSpPr/>
          <p:nvPr/>
        </p:nvGrpSpPr>
        <p:grpSpPr>
          <a:xfrm>
            <a:off x="207054" y="3543300"/>
            <a:ext cx="5825446" cy="2772190"/>
            <a:chOff x="207054" y="3882006"/>
            <a:chExt cx="4866968" cy="2433484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07054" y="3882006"/>
              <a:ext cx="4866968" cy="2433484"/>
            </a:xfrm>
            <a:prstGeom prst="rect">
              <a:avLst/>
            </a:prstGeom>
          </p:spPr>
        </p:pic>
        <p:sp>
          <p:nvSpPr>
            <p:cNvPr id="19" name="Freeform 18"/>
            <p:cNvSpPr/>
            <p:nvPr/>
          </p:nvSpPr>
          <p:spPr>
            <a:xfrm>
              <a:off x="1981199" y="4823538"/>
              <a:ext cx="1404469" cy="795184"/>
            </a:xfrm>
            <a:custGeom>
              <a:avLst/>
              <a:gdLst>
                <a:gd name="connsiteX0" fmla="*/ 0 w 1061884"/>
                <a:gd name="connsiteY0" fmla="*/ 196645 h 757084"/>
                <a:gd name="connsiteX1" fmla="*/ 245806 w 1061884"/>
                <a:gd name="connsiteY1" fmla="*/ 481781 h 757084"/>
                <a:gd name="connsiteX2" fmla="*/ 501445 w 1061884"/>
                <a:gd name="connsiteY2" fmla="*/ 658761 h 757084"/>
                <a:gd name="connsiteX3" fmla="*/ 727587 w 1061884"/>
                <a:gd name="connsiteY3" fmla="*/ 757084 h 757084"/>
                <a:gd name="connsiteX4" fmla="*/ 894735 w 1061884"/>
                <a:gd name="connsiteY4" fmla="*/ 757084 h 757084"/>
                <a:gd name="connsiteX5" fmla="*/ 1061884 w 1061884"/>
                <a:gd name="connsiteY5" fmla="*/ 589936 h 757084"/>
                <a:gd name="connsiteX6" fmla="*/ 1052052 w 1061884"/>
                <a:gd name="connsiteY6" fmla="*/ 226142 h 757084"/>
                <a:gd name="connsiteX7" fmla="*/ 963561 w 1061884"/>
                <a:gd name="connsiteY7" fmla="*/ 0 h 757084"/>
                <a:gd name="connsiteX8" fmla="*/ 963561 w 1061884"/>
                <a:gd name="connsiteY8" fmla="*/ 0 h 757084"/>
                <a:gd name="connsiteX0" fmla="*/ 0 w 1061884"/>
                <a:gd name="connsiteY0" fmla="*/ 374445 h 934884"/>
                <a:gd name="connsiteX1" fmla="*/ 245806 w 1061884"/>
                <a:gd name="connsiteY1" fmla="*/ 659581 h 934884"/>
                <a:gd name="connsiteX2" fmla="*/ 501445 w 1061884"/>
                <a:gd name="connsiteY2" fmla="*/ 836561 h 934884"/>
                <a:gd name="connsiteX3" fmla="*/ 727587 w 1061884"/>
                <a:gd name="connsiteY3" fmla="*/ 934884 h 934884"/>
                <a:gd name="connsiteX4" fmla="*/ 894735 w 1061884"/>
                <a:gd name="connsiteY4" fmla="*/ 934884 h 934884"/>
                <a:gd name="connsiteX5" fmla="*/ 1061884 w 1061884"/>
                <a:gd name="connsiteY5" fmla="*/ 767736 h 934884"/>
                <a:gd name="connsiteX6" fmla="*/ 1052052 w 1061884"/>
                <a:gd name="connsiteY6" fmla="*/ 403942 h 934884"/>
                <a:gd name="connsiteX7" fmla="*/ 963561 w 1061884"/>
                <a:gd name="connsiteY7" fmla="*/ 177800 h 934884"/>
                <a:gd name="connsiteX8" fmla="*/ 1052461 w 1061884"/>
                <a:gd name="connsiteY8" fmla="*/ 0 h 934884"/>
                <a:gd name="connsiteX0" fmla="*/ 0 w 1061884"/>
                <a:gd name="connsiteY0" fmla="*/ 374445 h 934884"/>
                <a:gd name="connsiteX1" fmla="*/ 245806 w 1061884"/>
                <a:gd name="connsiteY1" fmla="*/ 659581 h 934884"/>
                <a:gd name="connsiteX2" fmla="*/ 501445 w 1061884"/>
                <a:gd name="connsiteY2" fmla="*/ 836561 h 934884"/>
                <a:gd name="connsiteX3" fmla="*/ 727587 w 1061884"/>
                <a:gd name="connsiteY3" fmla="*/ 934884 h 934884"/>
                <a:gd name="connsiteX4" fmla="*/ 894735 w 1061884"/>
                <a:gd name="connsiteY4" fmla="*/ 934884 h 934884"/>
                <a:gd name="connsiteX5" fmla="*/ 1061884 w 1061884"/>
                <a:gd name="connsiteY5" fmla="*/ 767736 h 934884"/>
                <a:gd name="connsiteX6" fmla="*/ 1052052 w 1061884"/>
                <a:gd name="connsiteY6" fmla="*/ 403942 h 934884"/>
                <a:gd name="connsiteX7" fmla="*/ 1052461 w 1061884"/>
                <a:gd name="connsiteY7" fmla="*/ 177800 h 934884"/>
                <a:gd name="connsiteX8" fmla="*/ 1052461 w 1061884"/>
                <a:gd name="connsiteY8" fmla="*/ 0 h 934884"/>
                <a:gd name="connsiteX0" fmla="*/ 0 w 1052461"/>
                <a:gd name="connsiteY0" fmla="*/ 374445 h 934884"/>
                <a:gd name="connsiteX1" fmla="*/ 245806 w 1052461"/>
                <a:gd name="connsiteY1" fmla="*/ 659581 h 934884"/>
                <a:gd name="connsiteX2" fmla="*/ 501445 w 1052461"/>
                <a:gd name="connsiteY2" fmla="*/ 836561 h 934884"/>
                <a:gd name="connsiteX3" fmla="*/ 727587 w 1052461"/>
                <a:gd name="connsiteY3" fmla="*/ 934884 h 934884"/>
                <a:gd name="connsiteX4" fmla="*/ 894735 w 1052461"/>
                <a:gd name="connsiteY4" fmla="*/ 934884 h 934884"/>
                <a:gd name="connsiteX5" fmla="*/ 1023784 w 1052461"/>
                <a:gd name="connsiteY5" fmla="*/ 767736 h 934884"/>
                <a:gd name="connsiteX6" fmla="*/ 1052052 w 1052461"/>
                <a:gd name="connsiteY6" fmla="*/ 403942 h 934884"/>
                <a:gd name="connsiteX7" fmla="*/ 1052461 w 1052461"/>
                <a:gd name="connsiteY7" fmla="*/ 177800 h 934884"/>
                <a:gd name="connsiteX8" fmla="*/ 1052461 w 1052461"/>
                <a:gd name="connsiteY8" fmla="*/ 0 h 934884"/>
                <a:gd name="connsiteX0" fmla="*/ 0 w 1052556"/>
                <a:gd name="connsiteY0" fmla="*/ 399845 h 960284"/>
                <a:gd name="connsiteX1" fmla="*/ 245806 w 1052556"/>
                <a:gd name="connsiteY1" fmla="*/ 684981 h 960284"/>
                <a:gd name="connsiteX2" fmla="*/ 501445 w 1052556"/>
                <a:gd name="connsiteY2" fmla="*/ 861961 h 960284"/>
                <a:gd name="connsiteX3" fmla="*/ 727587 w 1052556"/>
                <a:gd name="connsiteY3" fmla="*/ 960284 h 960284"/>
                <a:gd name="connsiteX4" fmla="*/ 894735 w 1052556"/>
                <a:gd name="connsiteY4" fmla="*/ 960284 h 960284"/>
                <a:gd name="connsiteX5" fmla="*/ 1023784 w 1052556"/>
                <a:gd name="connsiteY5" fmla="*/ 793136 h 960284"/>
                <a:gd name="connsiteX6" fmla="*/ 1052052 w 1052556"/>
                <a:gd name="connsiteY6" fmla="*/ 429342 h 960284"/>
                <a:gd name="connsiteX7" fmla="*/ 1052461 w 1052556"/>
                <a:gd name="connsiteY7" fmla="*/ 203200 h 960284"/>
                <a:gd name="connsiteX8" fmla="*/ 1039761 w 1052556"/>
                <a:gd name="connsiteY8" fmla="*/ 0 h 960284"/>
                <a:gd name="connsiteX0" fmla="*/ 0 w 1052556"/>
                <a:gd name="connsiteY0" fmla="*/ 399845 h 960284"/>
                <a:gd name="connsiteX1" fmla="*/ 245806 w 1052556"/>
                <a:gd name="connsiteY1" fmla="*/ 684981 h 960284"/>
                <a:gd name="connsiteX2" fmla="*/ 501445 w 1052556"/>
                <a:gd name="connsiteY2" fmla="*/ 861961 h 960284"/>
                <a:gd name="connsiteX3" fmla="*/ 727587 w 1052556"/>
                <a:gd name="connsiteY3" fmla="*/ 960284 h 960284"/>
                <a:gd name="connsiteX4" fmla="*/ 894735 w 1052556"/>
                <a:gd name="connsiteY4" fmla="*/ 960284 h 960284"/>
                <a:gd name="connsiteX5" fmla="*/ 1023784 w 1052556"/>
                <a:gd name="connsiteY5" fmla="*/ 793136 h 960284"/>
                <a:gd name="connsiteX6" fmla="*/ 1052052 w 1052556"/>
                <a:gd name="connsiteY6" fmla="*/ 429342 h 960284"/>
                <a:gd name="connsiteX7" fmla="*/ 1052461 w 1052556"/>
                <a:gd name="connsiteY7" fmla="*/ 165100 h 960284"/>
                <a:gd name="connsiteX8" fmla="*/ 1039761 w 1052556"/>
                <a:gd name="connsiteY8" fmla="*/ 0 h 960284"/>
                <a:gd name="connsiteX0" fmla="*/ 0 w 1052556"/>
                <a:gd name="connsiteY0" fmla="*/ 234745 h 795184"/>
                <a:gd name="connsiteX1" fmla="*/ 245806 w 1052556"/>
                <a:gd name="connsiteY1" fmla="*/ 519881 h 795184"/>
                <a:gd name="connsiteX2" fmla="*/ 501445 w 1052556"/>
                <a:gd name="connsiteY2" fmla="*/ 696861 h 795184"/>
                <a:gd name="connsiteX3" fmla="*/ 727587 w 1052556"/>
                <a:gd name="connsiteY3" fmla="*/ 795184 h 795184"/>
                <a:gd name="connsiteX4" fmla="*/ 894735 w 1052556"/>
                <a:gd name="connsiteY4" fmla="*/ 795184 h 795184"/>
                <a:gd name="connsiteX5" fmla="*/ 1023784 w 1052556"/>
                <a:gd name="connsiteY5" fmla="*/ 628036 h 795184"/>
                <a:gd name="connsiteX6" fmla="*/ 1052052 w 1052556"/>
                <a:gd name="connsiteY6" fmla="*/ 264242 h 795184"/>
                <a:gd name="connsiteX7" fmla="*/ 1052461 w 1052556"/>
                <a:gd name="connsiteY7" fmla="*/ 0 h 795184"/>
                <a:gd name="connsiteX0" fmla="*/ 0 w 1519820"/>
                <a:gd name="connsiteY0" fmla="*/ 31545 h 795184"/>
                <a:gd name="connsiteX1" fmla="*/ 713070 w 1519820"/>
                <a:gd name="connsiteY1" fmla="*/ 519881 h 795184"/>
                <a:gd name="connsiteX2" fmla="*/ 968709 w 1519820"/>
                <a:gd name="connsiteY2" fmla="*/ 696861 h 795184"/>
                <a:gd name="connsiteX3" fmla="*/ 1194851 w 1519820"/>
                <a:gd name="connsiteY3" fmla="*/ 795184 h 795184"/>
                <a:gd name="connsiteX4" fmla="*/ 1361999 w 1519820"/>
                <a:gd name="connsiteY4" fmla="*/ 795184 h 795184"/>
                <a:gd name="connsiteX5" fmla="*/ 1491048 w 1519820"/>
                <a:gd name="connsiteY5" fmla="*/ 628036 h 795184"/>
                <a:gd name="connsiteX6" fmla="*/ 1519316 w 1519820"/>
                <a:gd name="connsiteY6" fmla="*/ 264242 h 795184"/>
                <a:gd name="connsiteX7" fmla="*/ 1519725 w 1519820"/>
                <a:gd name="connsiteY7" fmla="*/ 0 h 795184"/>
                <a:gd name="connsiteX0" fmla="*/ 0 w 1519820"/>
                <a:gd name="connsiteY0" fmla="*/ 31545 h 795184"/>
                <a:gd name="connsiteX1" fmla="*/ 713070 w 1519820"/>
                <a:gd name="connsiteY1" fmla="*/ 519881 h 795184"/>
                <a:gd name="connsiteX2" fmla="*/ 968709 w 1519820"/>
                <a:gd name="connsiteY2" fmla="*/ 696861 h 795184"/>
                <a:gd name="connsiteX3" fmla="*/ 1194851 w 1519820"/>
                <a:gd name="connsiteY3" fmla="*/ 795184 h 795184"/>
                <a:gd name="connsiteX4" fmla="*/ 1361999 w 1519820"/>
                <a:gd name="connsiteY4" fmla="*/ 795184 h 795184"/>
                <a:gd name="connsiteX5" fmla="*/ 1491048 w 1519820"/>
                <a:gd name="connsiteY5" fmla="*/ 628036 h 795184"/>
                <a:gd name="connsiteX6" fmla="*/ 1519316 w 1519820"/>
                <a:gd name="connsiteY6" fmla="*/ 264242 h 795184"/>
                <a:gd name="connsiteX7" fmla="*/ 1519725 w 1519820"/>
                <a:gd name="connsiteY7" fmla="*/ 0 h 795184"/>
                <a:gd name="connsiteX0" fmla="*/ 0 w 1519820"/>
                <a:gd name="connsiteY0" fmla="*/ 31545 h 795184"/>
                <a:gd name="connsiteX1" fmla="*/ 713070 w 1519820"/>
                <a:gd name="connsiteY1" fmla="*/ 519881 h 795184"/>
                <a:gd name="connsiteX2" fmla="*/ 968709 w 1519820"/>
                <a:gd name="connsiteY2" fmla="*/ 696861 h 795184"/>
                <a:gd name="connsiteX3" fmla="*/ 1194851 w 1519820"/>
                <a:gd name="connsiteY3" fmla="*/ 795184 h 795184"/>
                <a:gd name="connsiteX4" fmla="*/ 1361999 w 1519820"/>
                <a:gd name="connsiteY4" fmla="*/ 795184 h 795184"/>
                <a:gd name="connsiteX5" fmla="*/ 1491048 w 1519820"/>
                <a:gd name="connsiteY5" fmla="*/ 666136 h 795184"/>
                <a:gd name="connsiteX6" fmla="*/ 1519316 w 1519820"/>
                <a:gd name="connsiteY6" fmla="*/ 264242 h 795184"/>
                <a:gd name="connsiteX7" fmla="*/ 1519725 w 1519820"/>
                <a:gd name="connsiteY7" fmla="*/ 0 h 7951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519820" h="795184">
                  <a:moveTo>
                    <a:pt x="0" y="31545"/>
                  </a:moveTo>
                  <a:lnTo>
                    <a:pt x="713070" y="519881"/>
                  </a:lnTo>
                  <a:lnTo>
                    <a:pt x="968709" y="696861"/>
                  </a:lnTo>
                  <a:lnTo>
                    <a:pt x="1194851" y="795184"/>
                  </a:lnTo>
                  <a:lnTo>
                    <a:pt x="1361999" y="795184"/>
                  </a:lnTo>
                  <a:lnTo>
                    <a:pt x="1491048" y="666136"/>
                  </a:lnTo>
                  <a:lnTo>
                    <a:pt x="1519316" y="264242"/>
                  </a:lnTo>
                  <a:cubicBezTo>
                    <a:pt x="1489819" y="188861"/>
                    <a:pt x="1521774" y="71557"/>
                    <a:pt x="1519725" y="0"/>
                  </a:cubicBezTo>
                </a:path>
              </a:pathLst>
            </a:custGeom>
            <a:noFill/>
            <a:ln w="38100">
              <a:solidFill>
                <a:schemeClr val="tx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4" name="TextBox 3"/>
          <p:cNvSpPr txBox="1"/>
          <p:nvPr/>
        </p:nvSpPr>
        <p:spPr>
          <a:xfrm>
            <a:off x="314634" y="6301423"/>
            <a:ext cx="7343100" cy="36933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fr-FR" b="1" dirty="0" smtClean="0">
                <a:solidFill>
                  <a:srgbClr val="FF0000"/>
                </a:solidFill>
              </a:rPr>
              <a:t>More </a:t>
            </a:r>
            <a:r>
              <a:rPr lang="fr-FR" b="1" dirty="0" err="1">
                <a:solidFill>
                  <a:srgbClr val="FF0000"/>
                </a:solidFill>
              </a:rPr>
              <a:t>integrated</a:t>
            </a:r>
            <a:r>
              <a:rPr lang="fr-FR" b="1" dirty="0">
                <a:solidFill>
                  <a:srgbClr val="FF0000"/>
                </a:solidFill>
              </a:rPr>
              <a:t> </a:t>
            </a:r>
            <a:r>
              <a:rPr lang="fr-FR" b="1" dirty="0" err="1">
                <a:solidFill>
                  <a:srgbClr val="FF0000"/>
                </a:solidFill>
              </a:rPr>
              <a:t>luminosity</a:t>
            </a:r>
            <a:r>
              <a:rPr lang="fr-FR" b="1" dirty="0">
                <a:solidFill>
                  <a:srgbClr val="FF0000"/>
                </a:solidFill>
              </a:rPr>
              <a:t> </a:t>
            </a:r>
            <a:r>
              <a:rPr lang="en-CH" b="1" dirty="0">
                <a:solidFill>
                  <a:srgbClr val="FF0000"/>
                </a:solidFill>
                <a:sym typeface="Wingdings" panose="05000000000000000000" pitchFamily="2" charset="2"/>
              </a:rPr>
              <a:t></a:t>
            </a:r>
            <a:r>
              <a:rPr lang="en-US" b="1" dirty="0">
                <a:solidFill>
                  <a:srgbClr val="FF0000"/>
                </a:solidFill>
                <a:sym typeface="Wingdings" panose="05000000000000000000" pitchFamily="2" charset="2"/>
              </a:rPr>
              <a:t> more chance of discovery of </a:t>
            </a:r>
            <a:r>
              <a:rPr lang="en-US" b="1" dirty="0" smtClean="0">
                <a:solidFill>
                  <a:srgbClr val="FF0000"/>
                </a:solidFill>
                <a:sym typeface="Wingdings" panose="05000000000000000000" pitchFamily="2" charset="2"/>
              </a:rPr>
              <a:t>HNL and LNV!!!</a:t>
            </a:r>
            <a:endParaRPr lang="fr-FR" dirty="0"/>
          </a:p>
        </p:txBody>
      </p:sp>
      <p:sp>
        <p:nvSpPr>
          <p:cNvPr id="2" name="TextBox 1"/>
          <p:cNvSpPr txBox="1"/>
          <p:nvPr/>
        </p:nvSpPr>
        <p:spPr>
          <a:xfrm>
            <a:off x="114300" y="143611"/>
            <a:ext cx="7970201" cy="2769989"/>
          </a:xfrm>
          <a:prstGeom prst="rect">
            <a:avLst/>
          </a:prstGeom>
          <a:solidFill>
            <a:schemeClr val="bg2"/>
          </a:solidFill>
          <a:ln w="38100">
            <a:solidFill>
              <a:schemeClr val="bg2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fr-FR" b="1" dirty="0" smtClean="0"/>
              <a:t>For right-</a:t>
            </a:r>
            <a:r>
              <a:rPr lang="fr-FR" b="1" dirty="0" err="1" smtClean="0"/>
              <a:t>handed</a:t>
            </a:r>
            <a:r>
              <a:rPr lang="fr-FR" b="1" dirty="0" smtClean="0"/>
              <a:t>-neutrino </a:t>
            </a:r>
            <a:r>
              <a:rPr lang="fr-FR" b="1" dirty="0" err="1" smtClean="0"/>
              <a:t>HNLs</a:t>
            </a:r>
            <a:r>
              <a:rPr lang="fr-FR" b="1" dirty="0" smtClean="0"/>
              <a:t>, the </a:t>
            </a:r>
            <a:r>
              <a:rPr lang="fr-FR" b="1" dirty="0" err="1" smtClean="0"/>
              <a:t>region</a:t>
            </a:r>
            <a:r>
              <a:rPr lang="fr-FR" b="1" dirty="0" smtClean="0"/>
              <a:t> of </a:t>
            </a:r>
            <a:r>
              <a:rPr lang="fr-FR" b="1" dirty="0" err="1" smtClean="0"/>
              <a:t>greatest</a:t>
            </a:r>
            <a:r>
              <a:rPr lang="fr-FR" b="1" dirty="0" smtClean="0"/>
              <a:t> </a:t>
            </a:r>
            <a:r>
              <a:rPr lang="fr-FR" b="1" dirty="0" err="1" smtClean="0"/>
              <a:t>interest</a:t>
            </a:r>
            <a:r>
              <a:rPr lang="fr-FR" b="1" dirty="0" smtClean="0"/>
              <a:t> </a:t>
            </a:r>
            <a:r>
              <a:rPr lang="fr-FR" b="1" dirty="0" err="1" smtClean="0"/>
              <a:t>is</a:t>
            </a:r>
            <a:r>
              <a:rPr lang="fr-FR" b="1" dirty="0" smtClean="0"/>
              <a:t> the </a:t>
            </a:r>
            <a:r>
              <a:rPr lang="fr-FR" b="1" dirty="0" err="1" smtClean="0"/>
              <a:t>parameter</a:t>
            </a:r>
            <a:r>
              <a:rPr lang="fr-FR" b="1" dirty="0" smtClean="0"/>
              <a:t> set </a:t>
            </a:r>
            <a:r>
              <a:rPr lang="fr-FR" b="1" dirty="0" err="1" smtClean="0"/>
              <a:t>which</a:t>
            </a:r>
            <a:r>
              <a:rPr lang="fr-FR" b="1" dirty="0" smtClean="0"/>
              <a:t> </a:t>
            </a:r>
            <a:r>
              <a:rPr lang="fr-FR" b="1" dirty="0" err="1" smtClean="0"/>
              <a:t>is</a:t>
            </a:r>
            <a:r>
              <a:rPr lang="fr-FR" b="1" dirty="0" smtClean="0"/>
              <a:t> consistent </a:t>
            </a:r>
            <a:r>
              <a:rPr lang="fr-FR" b="1" dirty="0" err="1" smtClean="0"/>
              <a:t>with</a:t>
            </a:r>
            <a:r>
              <a:rPr lang="fr-FR" b="1" dirty="0" smtClean="0"/>
              <a:t> the </a:t>
            </a:r>
            <a:r>
              <a:rPr lang="fr-FR" b="1" dirty="0" err="1" smtClean="0"/>
              <a:t>see-saw</a:t>
            </a:r>
            <a:r>
              <a:rPr lang="fr-FR" b="1" dirty="0" smtClean="0"/>
              <a:t> </a:t>
            </a:r>
            <a:r>
              <a:rPr lang="fr-FR" b="1" dirty="0" err="1" smtClean="0"/>
              <a:t>mechanism</a:t>
            </a:r>
            <a:r>
              <a:rPr lang="fr-FR" b="1" dirty="0" smtClean="0"/>
              <a:t> and </a:t>
            </a:r>
            <a:r>
              <a:rPr lang="fr-FR" b="1" dirty="0" err="1" smtClean="0"/>
              <a:t>with</a:t>
            </a:r>
            <a:r>
              <a:rPr lang="fr-FR" b="1" dirty="0" smtClean="0"/>
              <a:t> the </a:t>
            </a:r>
            <a:r>
              <a:rPr lang="fr-FR" b="1" dirty="0" err="1" smtClean="0"/>
              <a:t>leptogenesis</a:t>
            </a:r>
            <a:r>
              <a:rPr lang="fr-FR" b="1" dirty="0"/>
              <a:t> </a:t>
            </a:r>
            <a:r>
              <a:rPr lang="fr-FR" b="1" dirty="0" smtClean="0"/>
              <a:t>over the </a:t>
            </a:r>
            <a:r>
              <a:rPr lang="fr-FR" b="1" dirty="0" err="1" smtClean="0"/>
              <a:t>largest</a:t>
            </a:r>
            <a:r>
              <a:rPr lang="fr-FR" b="1" dirty="0" smtClean="0"/>
              <a:t> possible range of </a:t>
            </a:r>
            <a:r>
              <a:rPr lang="fr-FR" b="1" dirty="0" err="1" smtClean="0"/>
              <a:t>Rhnu</a:t>
            </a:r>
            <a:r>
              <a:rPr lang="fr-FR" b="1" dirty="0" smtClean="0"/>
              <a:t> mass.   </a:t>
            </a:r>
          </a:p>
          <a:p>
            <a:endParaRPr lang="fr-FR" dirty="0" smtClean="0"/>
          </a:p>
          <a:p>
            <a:r>
              <a:rPr lang="fr-FR" dirty="0" smtClean="0"/>
              <a:t>FCC-</a:t>
            </a:r>
            <a:r>
              <a:rPr lang="fr-FR" dirty="0" err="1" smtClean="0"/>
              <a:t>ee</a:t>
            </a:r>
            <a:r>
              <a:rPr lang="fr-FR" dirty="0" smtClean="0"/>
              <a:t> </a:t>
            </a:r>
            <a:r>
              <a:rPr lang="fr-FR" dirty="0" err="1" smtClean="0"/>
              <a:t>study</a:t>
            </a:r>
            <a:r>
              <a:rPr lang="fr-FR" dirty="0"/>
              <a:t> </a:t>
            </a:r>
            <a:r>
              <a:rPr lang="fr-FR" dirty="0" err="1" smtClean="0"/>
              <a:t>from</a:t>
            </a:r>
            <a:r>
              <a:rPr lang="fr-FR" dirty="0" smtClean="0"/>
              <a:t> 2014  show </a:t>
            </a:r>
            <a:r>
              <a:rPr lang="fr-FR" dirty="0" err="1" smtClean="0"/>
              <a:t>that</a:t>
            </a:r>
            <a:r>
              <a:rPr lang="fr-FR" dirty="0" smtClean="0"/>
              <a:t> the </a:t>
            </a:r>
            <a:r>
              <a:rPr lang="fr-FR" dirty="0" err="1" smtClean="0"/>
              <a:t>see-saw</a:t>
            </a:r>
            <a:r>
              <a:rPr lang="fr-FR" dirty="0" smtClean="0"/>
              <a:t> line </a:t>
            </a:r>
            <a:r>
              <a:rPr lang="fr-FR" dirty="0" err="1" smtClean="0"/>
              <a:t>can</a:t>
            </a:r>
            <a:r>
              <a:rPr lang="fr-FR" dirty="0" smtClean="0"/>
              <a:t> </a:t>
            </a:r>
            <a:r>
              <a:rPr lang="fr-FR" dirty="0" err="1" smtClean="0"/>
              <a:t>be</a:t>
            </a:r>
            <a:r>
              <a:rPr lang="fr-FR" dirty="0" smtClean="0"/>
              <a:t> </a:t>
            </a:r>
            <a:r>
              <a:rPr lang="fr-FR" dirty="0" err="1" smtClean="0"/>
              <a:t>reached</a:t>
            </a:r>
            <a:r>
              <a:rPr lang="fr-FR" dirty="0" smtClean="0"/>
              <a:t> </a:t>
            </a:r>
            <a:r>
              <a:rPr lang="fr-FR" dirty="0" err="1" smtClean="0"/>
              <a:t>with</a:t>
            </a:r>
            <a:r>
              <a:rPr lang="fr-FR" dirty="0" smtClean="0"/>
              <a:t> a Z </a:t>
            </a:r>
            <a:r>
              <a:rPr lang="fr-FR" dirty="0" err="1" smtClean="0"/>
              <a:t>run</a:t>
            </a:r>
            <a:r>
              <a:rPr lang="fr-FR" dirty="0" smtClean="0"/>
              <a:t> of </a:t>
            </a:r>
            <a:r>
              <a:rPr lang="fr-FR" b="1" dirty="0" smtClean="0"/>
              <a:t>10</a:t>
            </a:r>
            <a:r>
              <a:rPr lang="fr-FR" b="1" baseline="30000" dirty="0" smtClean="0"/>
              <a:t>13</a:t>
            </a:r>
            <a:r>
              <a:rPr lang="fr-FR" b="1" dirty="0" smtClean="0"/>
              <a:t>Z. </a:t>
            </a:r>
            <a:r>
              <a:rPr lang="fr-FR" dirty="0" smtClean="0"/>
              <a:t> Z</a:t>
            </a:r>
            <a:r>
              <a:rPr lang="en-CH" dirty="0" smtClean="0">
                <a:sym typeface="Wingdings" panose="05000000000000000000" pitchFamily="2" charset="2"/>
              </a:rPr>
              <a:t></a:t>
            </a:r>
            <a:r>
              <a:rPr lang="en-US" dirty="0" smtClean="0">
                <a:sym typeface="Wingdings" panose="05000000000000000000" pitchFamily="2" charset="2"/>
              </a:rPr>
              <a:t> </a:t>
            </a:r>
            <a:r>
              <a:rPr lang="en-CH" dirty="0" smtClean="0">
                <a:sym typeface="Symbol" panose="05050102010706020507" pitchFamily="18" charset="2"/>
              </a:rPr>
              <a:t></a:t>
            </a:r>
            <a:r>
              <a:rPr lang="en-US" dirty="0" smtClean="0">
                <a:sym typeface="Symbol" panose="05050102010706020507" pitchFamily="18" charset="2"/>
              </a:rPr>
              <a:t> is 20%, N</a:t>
            </a:r>
            <a:r>
              <a:rPr lang="en-CH" dirty="0" smtClean="0">
                <a:sym typeface="Wingdings" panose="05000000000000000000" pitchFamily="2" charset="2"/>
              </a:rPr>
              <a:t></a:t>
            </a:r>
            <a:r>
              <a:rPr lang="en-US" dirty="0" smtClean="0">
                <a:sym typeface="Wingdings" panose="05000000000000000000" pitchFamily="2" charset="2"/>
              </a:rPr>
              <a:t> </a:t>
            </a:r>
            <a:r>
              <a:rPr lang="en-US" dirty="0" smtClean="0">
                <a:latin typeface="Script MT Bold" panose="03040602040607080904" pitchFamily="66" charset="0"/>
                <a:sym typeface="Wingdings" panose="05000000000000000000" pitchFamily="2" charset="2"/>
              </a:rPr>
              <a:t>l</a:t>
            </a:r>
            <a:r>
              <a:rPr lang="en-CH" baseline="30000" dirty="0" smtClean="0">
                <a:latin typeface="Script MT Bold" panose="03040602040607080904" pitchFamily="66" charset="0"/>
                <a:sym typeface="Symbol" panose="05050102010706020507" pitchFamily="18" charset="2"/>
              </a:rPr>
              <a:t></a:t>
            </a:r>
            <a:r>
              <a:rPr lang="en-US" dirty="0" smtClean="0">
                <a:latin typeface="Script MT Bold" panose="03040602040607080904" pitchFamily="66" charset="0"/>
                <a:sym typeface="Wingdings" panose="05000000000000000000" pitchFamily="2" charset="2"/>
              </a:rPr>
              <a:t> </a:t>
            </a:r>
            <a:r>
              <a:rPr lang="en-US" dirty="0" smtClean="0">
                <a:sym typeface="Wingdings" panose="05000000000000000000" pitchFamily="2" charset="2"/>
              </a:rPr>
              <a:t>W</a:t>
            </a:r>
            <a:r>
              <a:rPr lang="en-US" dirty="0" smtClean="0">
                <a:latin typeface="Script MT Bold" panose="03040602040607080904" pitchFamily="66" charset="0"/>
                <a:sym typeface="Wingdings" panose="05000000000000000000" pitchFamily="2" charset="2"/>
              </a:rPr>
              <a:t>* </a:t>
            </a:r>
            <a:r>
              <a:rPr lang="en-US" dirty="0" smtClean="0">
                <a:sym typeface="Wingdings" panose="05000000000000000000" pitchFamily="2" charset="2"/>
              </a:rPr>
              <a:t>is 50%. (1/(10</a:t>
            </a:r>
            <a:r>
              <a:rPr lang="en-US" baseline="30000" dirty="0" smtClean="0">
                <a:sym typeface="Wingdings" panose="05000000000000000000" pitchFamily="2" charset="2"/>
              </a:rPr>
              <a:t>13</a:t>
            </a:r>
            <a:r>
              <a:rPr lang="en-US" dirty="0" smtClean="0">
                <a:sym typeface="Wingdings" panose="05000000000000000000" pitchFamily="2" charset="2"/>
              </a:rPr>
              <a:t> x 0.2 x2 x0.5 (x0.5</a:t>
            </a:r>
            <a:r>
              <a:rPr lang="en-US" baseline="-25000" dirty="0" smtClean="0">
                <a:sym typeface="Wingdings" panose="05000000000000000000" pitchFamily="2" charset="2"/>
              </a:rPr>
              <a:t>acc,kin</a:t>
            </a:r>
            <a:r>
              <a:rPr lang="en-US" dirty="0" smtClean="0">
                <a:sym typeface="Wingdings" panose="05000000000000000000" pitchFamily="2" charset="2"/>
              </a:rPr>
              <a:t>)  = 10</a:t>
            </a:r>
            <a:r>
              <a:rPr lang="en-US" baseline="30000" dirty="0" smtClean="0">
                <a:sym typeface="Wingdings" panose="05000000000000000000" pitchFamily="2" charset="2"/>
              </a:rPr>
              <a:t>-12</a:t>
            </a:r>
            <a:r>
              <a:rPr lang="en-US" dirty="0" smtClean="0">
                <a:sym typeface="Wingdings" panose="05000000000000000000" pitchFamily="2" charset="2"/>
              </a:rPr>
              <a:t>) </a:t>
            </a:r>
          </a:p>
          <a:p>
            <a:endParaRPr lang="fr-FR" dirty="0"/>
          </a:p>
          <a:p>
            <a:pPr marL="342900" indent="-342900">
              <a:buAutoNum type="arabicPeriod"/>
            </a:pPr>
            <a:r>
              <a:rPr lang="fr-FR" sz="1600" dirty="0" smtClean="0"/>
              <a:t>for Long </a:t>
            </a:r>
            <a:r>
              <a:rPr lang="fr-FR" sz="1600" dirty="0" err="1" smtClean="0"/>
              <a:t>Lived</a:t>
            </a:r>
            <a:r>
              <a:rPr lang="fr-FR" sz="1600" dirty="0" smtClean="0"/>
              <a:t> </a:t>
            </a:r>
            <a:r>
              <a:rPr lang="fr-FR" sz="1600" dirty="0" err="1" smtClean="0"/>
              <a:t>Particles</a:t>
            </a:r>
            <a:r>
              <a:rPr lang="fr-FR" sz="1600" dirty="0" smtClean="0"/>
              <a:t>, no </a:t>
            </a:r>
            <a:r>
              <a:rPr lang="fr-FR" sz="1600" dirty="0" err="1" smtClean="0"/>
              <a:t>significant</a:t>
            </a:r>
            <a:r>
              <a:rPr lang="fr-FR" sz="1600" dirty="0" smtClean="0"/>
              <a:t> source of background </a:t>
            </a:r>
            <a:r>
              <a:rPr lang="fr-FR" sz="1600" dirty="0" err="1" smtClean="0"/>
              <a:t>identified</a:t>
            </a:r>
            <a:r>
              <a:rPr lang="fr-FR" sz="1600" dirty="0" smtClean="0"/>
              <a:t> at </a:t>
            </a:r>
            <a:r>
              <a:rPr lang="fr-FR" sz="1600" dirty="0" err="1" smtClean="0"/>
              <a:t>this</a:t>
            </a:r>
            <a:r>
              <a:rPr lang="fr-FR" sz="1600" dirty="0" smtClean="0"/>
              <a:t> point</a:t>
            </a:r>
          </a:p>
          <a:p>
            <a:r>
              <a:rPr lang="fr-FR" sz="1600" dirty="0" smtClean="0"/>
              <a:t> </a:t>
            </a:r>
          </a:p>
          <a:p>
            <a:r>
              <a:rPr lang="fr-FR" sz="1600" b="1" dirty="0" smtClean="0"/>
              <a:t>2. </a:t>
            </a:r>
            <a:r>
              <a:rPr lang="fr-FR" sz="1600" b="1" dirty="0"/>
              <a:t>T</a:t>
            </a:r>
            <a:r>
              <a:rPr lang="fr-FR" sz="1600" b="1" dirty="0" smtClean="0"/>
              <a:t>his </a:t>
            </a:r>
            <a:r>
              <a:rPr lang="fr-FR" sz="1600" b="1" dirty="0" err="1" smtClean="0"/>
              <a:t>search</a:t>
            </a:r>
            <a:r>
              <a:rPr lang="fr-FR" sz="1600" b="1" dirty="0" smtClean="0"/>
              <a:t> </a:t>
            </a:r>
            <a:r>
              <a:rPr lang="fr-FR" sz="1600" b="1" dirty="0" err="1"/>
              <a:t>might</a:t>
            </a:r>
            <a:r>
              <a:rPr lang="fr-FR" sz="1600" b="1" dirty="0"/>
              <a:t> have large impact on the design of the FCC-</a:t>
            </a:r>
            <a:r>
              <a:rPr lang="fr-FR" sz="1600" b="1" dirty="0" err="1"/>
              <a:t>hh</a:t>
            </a:r>
            <a:r>
              <a:rPr lang="fr-FR" sz="1600" b="1" dirty="0"/>
              <a:t> detectors! 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5859734" y="4136045"/>
            <a:ext cx="2354106" cy="138499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fr-FR" dirty="0" err="1" smtClean="0">
                <a:solidFill>
                  <a:srgbClr val="0070C0"/>
                </a:solidFill>
              </a:rPr>
              <a:t>These</a:t>
            </a:r>
            <a:r>
              <a:rPr lang="fr-FR" dirty="0" smtClean="0">
                <a:solidFill>
                  <a:srgbClr val="0070C0"/>
                </a:solidFill>
              </a:rPr>
              <a:t> ‘</a:t>
            </a:r>
            <a:r>
              <a:rPr lang="fr-FR" dirty="0" err="1" smtClean="0">
                <a:solidFill>
                  <a:srgbClr val="0070C0"/>
                </a:solidFill>
              </a:rPr>
              <a:t>common</a:t>
            </a:r>
            <a:r>
              <a:rPr lang="fr-FR" dirty="0" smtClean="0">
                <a:solidFill>
                  <a:srgbClr val="0070C0"/>
                </a:solidFill>
              </a:rPr>
              <a:t> plots’ </a:t>
            </a:r>
          </a:p>
          <a:p>
            <a:r>
              <a:rPr lang="fr-FR" dirty="0" err="1" smtClean="0">
                <a:solidFill>
                  <a:srgbClr val="0070C0"/>
                </a:solidFill>
              </a:rPr>
              <a:t>only</a:t>
            </a:r>
            <a:r>
              <a:rPr lang="fr-FR" dirty="0" smtClean="0">
                <a:solidFill>
                  <a:srgbClr val="0070C0"/>
                </a:solidFill>
              </a:rPr>
              <a:t> </a:t>
            </a:r>
            <a:r>
              <a:rPr lang="fr-FR" dirty="0" err="1" smtClean="0">
                <a:solidFill>
                  <a:srgbClr val="0070C0"/>
                </a:solidFill>
              </a:rPr>
              <a:t>refer</a:t>
            </a:r>
            <a:r>
              <a:rPr lang="fr-FR" dirty="0" smtClean="0">
                <a:solidFill>
                  <a:srgbClr val="0070C0"/>
                </a:solidFill>
              </a:rPr>
              <a:t> to 2.10</a:t>
            </a:r>
            <a:r>
              <a:rPr lang="fr-FR" baseline="30000" dirty="0" smtClean="0">
                <a:solidFill>
                  <a:srgbClr val="0070C0"/>
                </a:solidFill>
              </a:rPr>
              <a:t>12</a:t>
            </a:r>
            <a:r>
              <a:rPr lang="fr-FR" dirty="0" smtClean="0">
                <a:solidFill>
                  <a:srgbClr val="0070C0"/>
                </a:solidFill>
              </a:rPr>
              <a:t> Z</a:t>
            </a:r>
          </a:p>
          <a:p>
            <a:r>
              <a:rPr lang="fr-FR" baseline="30000" dirty="0" smtClean="0"/>
              <a:t>.</a:t>
            </a:r>
            <a:endParaRPr lang="fr-FR" baseline="30000" dirty="0"/>
          </a:p>
          <a:p>
            <a:r>
              <a:rPr lang="fr-FR" b="1" dirty="0" smtClean="0">
                <a:solidFill>
                  <a:schemeClr val="tx2">
                    <a:lumMod val="50000"/>
                  </a:schemeClr>
                </a:solidFill>
              </a:rPr>
              <a:t>-- </a:t>
            </a:r>
            <a:r>
              <a:rPr lang="fr-FR" b="1" dirty="0" err="1" smtClean="0">
                <a:solidFill>
                  <a:schemeClr val="tx2">
                    <a:lumMod val="50000"/>
                  </a:schemeClr>
                </a:solidFill>
              </a:rPr>
              <a:t>Approx</a:t>
            </a:r>
            <a:r>
              <a:rPr lang="fr-FR" b="1" dirty="0" smtClean="0">
                <a:solidFill>
                  <a:schemeClr val="tx2">
                    <a:lumMod val="50000"/>
                  </a:schemeClr>
                </a:solidFill>
              </a:rPr>
              <a:t> 4IP line 1 </a:t>
            </a:r>
            <a:r>
              <a:rPr lang="fr-FR" b="1" dirty="0" err="1" smtClean="0">
                <a:solidFill>
                  <a:schemeClr val="tx2">
                    <a:lumMod val="50000"/>
                  </a:schemeClr>
                </a:solidFill>
              </a:rPr>
              <a:t>evt</a:t>
            </a:r>
            <a:endParaRPr lang="fr-FR" b="1" dirty="0" smtClean="0">
              <a:solidFill>
                <a:schemeClr val="tx2">
                  <a:lumMod val="50000"/>
                </a:schemeClr>
              </a:solidFill>
            </a:endParaRPr>
          </a:p>
          <a:p>
            <a:r>
              <a:rPr lang="fr-FR" b="1" dirty="0" smtClean="0">
                <a:solidFill>
                  <a:schemeClr val="tx2">
                    <a:lumMod val="50000"/>
                  </a:schemeClr>
                </a:solidFill>
              </a:rPr>
              <a:t>(M. </a:t>
            </a:r>
            <a:r>
              <a:rPr lang="fr-FR" b="1" dirty="0" err="1" smtClean="0">
                <a:solidFill>
                  <a:schemeClr val="tx2">
                    <a:lumMod val="50000"/>
                  </a:schemeClr>
                </a:solidFill>
              </a:rPr>
              <a:t>Drewes</a:t>
            </a:r>
            <a:r>
              <a:rPr lang="fr-FR" b="1" dirty="0" smtClean="0">
                <a:solidFill>
                  <a:schemeClr val="tx2">
                    <a:lumMod val="50000"/>
                  </a:schemeClr>
                </a:solidFill>
              </a:rPr>
              <a:t>, J. </a:t>
            </a:r>
            <a:r>
              <a:rPr lang="fr-FR" b="1" dirty="0" err="1" smtClean="0">
                <a:solidFill>
                  <a:schemeClr val="tx2">
                    <a:lumMod val="50000"/>
                  </a:schemeClr>
                </a:solidFill>
              </a:rPr>
              <a:t>Hajer</a:t>
            </a:r>
            <a:r>
              <a:rPr lang="fr-FR" b="1" dirty="0" smtClean="0">
                <a:solidFill>
                  <a:schemeClr val="tx2">
                    <a:lumMod val="50000"/>
                  </a:schemeClr>
                </a:solidFill>
              </a:rPr>
              <a:t>)</a:t>
            </a:r>
            <a:endParaRPr lang="fr-FR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21" name="Rectangle 1"/>
          <p:cNvSpPr>
            <a:spLocks noChangeArrowheads="1"/>
          </p:cNvSpPr>
          <p:nvPr/>
        </p:nvSpPr>
        <p:spPr bwMode="auto">
          <a:xfrm>
            <a:off x="0" y="-323165"/>
            <a:ext cx="184731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 flipH="1">
            <a:off x="1506219" y="5562600"/>
            <a:ext cx="255778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en-US" sz="1400" u="sng" dirty="0">
                <a:solidFill>
                  <a:srgbClr val="0070C0"/>
                </a:solidFill>
                <a:latin typeface="Arial" panose="020B0604020202020204" pitchFamily="34" charset="0"/>
              </a:rPr>
              <a:t>arXiv:2008.13771</a:t>
            </a:r>
            <a:endParaRPr lang="fr-FR" sz="1400" u="sng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3725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15/03/2021</a:t>
            </a:r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Helicity and lepton number in HNL @Z</a:t>
            </a:r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8DC709-413F-4C12-A8B0-7373BEC9B86D}" type="slidenum">
              <a:rPr lang="fr-FR" smtClean="0"/>
              <a:t>7</a:t>
            </a:fld>
            <a:endParaRPr lang="fr-FR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99661" y="463296"/>
            <a:ext cx="6692339" cy="528523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0" y="219456"/>
            <a:ext cx="4868384" cy="3139321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fr-FR" b="1" dirty="0" smtClean="0"/>
              <a:t>For high masses the signature </a:t>
            </a:r>
            <a:r>
              <a:rPr lang="fr-FR" b="1" dirty="0" err="1" smtClean="0"/>
              <a:t>is</a:t>
            </a:r>
            <a:r>
              <a:rPr lang="fr-FR" b="1" dirty="0" smtClean="0"/>
              <a:t> </a:t>
            </a:r>
            <a:r>
              <a:rPr lang="fr-FR" b="1" dirty="0" err="1" smtClean="0"/>
              <a:t>quite</a:t>
            </a:r>
            <a:r>
              <a:rPr lang="fr-FR" b="1" dirty="0" smtClean="0"/>
              <a:t> </a:t>
            </a:r>
            <a:r>
              <a:rPr lang="fr-FR" b="1" dirty="0" err="1" smtClean="0"/>
              <a:t>striking</a:t>
            </a:r>
            <a:r>
              <a:rPr lang="fr-FR" b="1" dirty="0" smtClean="0"/>
              <a:t>:</a:t>
            </a:r>
            <a:r>
              <a:rPr lang="fr-FR" dirty="0" smtClean="0"/>
              <a:t/>
            </a:r>
            <a:br>
              <a:rPr lang="fr-FR" dirty="0" smtClean="0"/>
            </a:br>
            <a:r>
              <a:rPr lang="fr-FR" dirty="0" smtClean="0"/>
              <a:t/>
            </a:r>
            <a:br>
              <a:rPr lang="fr-FR" dirty="0" smtClean="0"/>
            </a:br>
            <a:r>
              <a:rPr lang="fr-FR" dirty="0" smtClean="0"/>
              <a:t>the production mode </a:t>
            </a:r>
            <a:r>
              <a:rPr lang="fr-FR" dirty="0" err="1" smtClean="0"/>
              <a:t>is</a:t>
            </a:r>
            <a:r>
              <a:rPr lang="fr-FR" dirty="0" smtClean="0"/>
              <a:t> </a:t>
            </a:r>
            <a:r>
              <a:rPr lang="fr-FR" dirty="0" err="1" smtClean="0"/>
              <a:t>e+e</a:t>
            </a:r>
            <a:r>
              <a:rPr lang="fr-FR" dirty="0" smtClean="0"/>
              <a:t>- </a:t>
            </a:r>
            <a:r>
              <a:rPr lang="en-CH" dirty="0" smtClean="0">
                <a:sym typeface="Wingdings" panose="05000000000000000000" pitchFamily="2" charset="2"/>
              </a:rPr>
              <a:t></a:t>
            </a:r>
            <a:r>
              <a:rPr lang="en-US" dirty="0" smtClean="0">
                <a:sym typeface="Wingdings" panose="05000000000000000000" pitchFamily="2" charset="2"/>
              </a:rPr>
              <a:t> Z </a:t>
            </a:r>
            <a:r>
              <a:rPr lang="en-CH" dirty="0" smtClean="0">
                <a:sym typeface="Wingdings" panose="05000000000000000000" pitchFamily="2" charset="2"/>
              </a:rPr>
              <a:t></a:t>
            </a:r>
            <a:r>
              <a:rPr lang="en-US" dirty="0" smtClean="0">
                <a:sym typeface="Wingdings" panose="05000000000000000000" pitchFamily="2" charset="2"/>
              </a:rPr>
              <a:t> N</a:t>
            </a:r>
            <a:r>
              <a:rPr lang="en-CH" dirty="0" smtClean="0">
                <a:sym typeface="Symbol" panose="05050102010706020507" pitchFamily="18" charset="2"/>
              </a:rPr>
              <a:t></a:t>
            </a:r>
            <a:endParaRPr lang="en-US" dirty="0" smtClean="0">
              <a:sym typeface="Symbol" panose="05050102010706020507" pitchFamily="18" charset="2"/>
            </a:endParaRPr>
          </a:p>
          <a:p>
            <a:r>
              <a:rPr lang="fr-FR" dirty="0" smtClean="0"/>
              <a:t>The neutrino </a:t>
            </a:r>
            <a:r>
              <a:rPr lang="fr-FR" dirty="0" err="1" smtClean="0"/>
              <a:t>is</a:t>
            </a:r>
            <a:r>
              <a:rPr lang="fr-FR" dirty="0" smtClean="0"/>
              <a:t> not </a:t>
            </a:r>
            <a:r>
              <a:rPr lang="fr-FR" dirty="0" err="1" smtClean="0"/>
              <a:t>detected</a:t>
            </a:r>
            <a:r>
              <a:rPr lang="fr-FR" dirty="0" smtClean="0"/>
              <a:t>, but the </a:t>
            </a:r>
            <a:r>
              <a:rPr lang="fr-FR" dirty="0" err="1" smtClean="0"/>
              <a:t>only</a:t>
            </a:r>
            <a:r>
              <a:rPr lang="fr-FR" dirty="0" smtClean="0"/>
              <a:t> </a:t>
            </a:r>
            <a:r>
              <a:rPr lang="fr-FR" dirty="0" err="1" smtClean="0"/>
              <a:t>other</a:t>
            </a:r>
            <a:endParaRPr lang="fr-FR" dirty="0" smtClean="0"/>
          </a:p>
          <a:p>
            <a:r>
              <a:rPr lang="fr-FR" dirty="0" err="1" smtClean="0"/>
              <a:t>activity</a:t>
            </a:r>
            <a:r>
              <a:rPr lang="fr-FR" dirty="0" smtClean="0"/>
              <a:t> in the </a:t>
            </a:r>
            <a:r>
              <a:rPr lang="fr-FR" dirty="0" err="1" smtClean="0"/>
              <a:t>event</a:t>
            </a:r>
            <a:r>
              <a:rPr lang="fr-FR" dirty="0" smtClean="0"/>
              <a:t> </a:t>
            </a:r>
            <a:r>
              <a:rPr lang="fr-FR" dirty="0" err="1" smtClean="0"/>
              <a:t>is</a:t>
            </a:r>
            <a:r>
              <a:rPr lang="fr-FR" dirty="0" smtClean="0"/>
              <a:t> a N</a:t>
            </a:r>
            <a:r>
              <a:rPr lang="en-US" dirty="0">
                <a:sym typeface="Wingdings" panose="05000000000000000000" pitchFamily="2" charset="2"/>
              </a:rPr>
              <a:t> </a:t>
            </a:r>
            <a:r>
              <a:rPr lang="en-US" dirty="0" smtClean="0">
                <a:sym typeface="Wingdings" panose="05000000000000000000" pitchFamily="2" charset="2"/>
              </a:rPr>
              <a:t>decay</a:t>
            </a:r>
          </a:p>
          <a:p>
            <a:endParaRPr lang="en-US" dirty="0">
              <a:sym typeface="Wingdings" panose="05000000000000000000" pitchFamily="2" charset="2"/>
            </a:endParaRPr>
          </a:p>
          <a:p>
            <a:r>
              <a:rPr lang="en-US" dirty="0" smtClean="0">
                <a:sym typeface="Wingdings" panose="05000000000000000000" pitchFamily="2" charset="2"/>
              </a:rPr>
              <a:t>N decays: </a:t>
            </a:r>
          </a:p>
          <a:p>
            <a:r>
              <a:rPr lang="en-US" dirty="0" smtClean="0">
                <a:sym typeface="Wingdings" panose="05000000000000000000" pitchFamily="2" charset="2"/>
              </a:rPr>
              <a:t>-- N</a:t>
            </a:r>
            <a:r>
              <a:rPr lang="en-CH" dirty="0" smtClean="0">
                <a:sym typeface="Wingdings" panose="05000000000000000000" pitchFamily="2" charset="2"/>
              </a:rPr>
              <a:t></a:t>
            </a:r>
            <a:r>
              <a:rPr lang="en-US" dirty="0" smtClean="0">
                <a:sym typeface="Wingdings" panose="05000000000000000000" pitchFamily="2" charset="2"/>
              </a:rPr>
              <a:t> </a:t>
            </a:r>
            <a:r>
              <a:rPr lang="en-US" dirty="0" smtClean="0">
                <a:latin typeface="Script MT Bold" panose="03040602040607080904" pitchFamily="66" charset="0"/>
                <a:sym typeface="Wingdings" panose="05000000000000000000" pitchFamily="2" charset="2"/>
              </a:rPr>
              <a:t>l </a:t>
            </a:r>
            <a:r>
              <a:rPr lang="en-US" dirty="0" smtClean="0">
                <a:sym typeface="Wingdings" panose="05000000000000000000" pitchFamily="2" charset="2"/>
              </a:rPr>
              <a:t>W*       -- W*</a:t>
            </a:r>
            <a:r>
              <a:rPr lang="en-CH" dirty="0" smtClean="0">
                <a:sym typeface="Wingdings" panose="05000000000000000000" pitchFamily="2" charset="2"/>
              </a:rPr>
              <a:t></a:t>
            </a:r>
            <a:r>
              <a:rPr lang="en-US" dirty="0" smtClean="0">
                <a:sym typeface="Wingdings" panose="05000000000000000000" pitchFamily="2" charset="2"/>
              </a:rPr>
              <a:t> </a:t>
            </a:r>
            <a:r>
              <a:rPr lang="en-US" dirty="0" smtClean="0">
                <a:latin typeface="Script MT Bold" panose="03040602040607080904" pitchFamily="66" charset="0"/>
                <a:sym typeface="Wingdings" panose="05000000000000000000" pitchFamily="2" charset="2"/>
              </a:rPr>
              <a:t>l’</a:t>
            </a:r>
            <a:r>
              <a:rPr lang="en-CH" dirty="0" smtClean="0">
                <a:latin typeface="Script MT Bold" panose="03040602040607080904" pitchFamily="66" charset="0"/>
                <a:sym typeface="Symbol" panose="05050102010706020507" pitchFamily="18" charset="2"/>
              </a:rPr>
              <a:t></a:t>
            </a:r>
            <a:r>
              <a:rPr lang="en-US" dirty="0">
                <a:sym typeface="Symbol" panose="05050102010706020507" pitchFamily="18" charset="2"/>
              </a:rPr>
              <a:t> </a:t>
            </a:r>
            <a:r>
              <a:rPr lang="en-US" dirty="0" smtClean="0">
                <a:sym typeface="Symbol" panose="05050102010706020507" pitchFamily="18" charset="2"/>
              </a:rPr>
              <a:t> 30% of the time</a:t>
            </a:r>
          </a:p>
          <a:p>
            <a:r>
              <a:rPr lang="en-US" dirty="0">
                <a:sym typeface="Symbol" panose="05050102010706020507" pitchFamily="18" charset="2"/>
              </a:rPr>
              <a:t> </a:t>
            </a:r>
            <a:r>
              <a:rPr lang="en-US" dirty="0" smtClean="0">
                <a:sym typeface="Symbol" panose="05050102010706020507" pitchFamily="18" charset="2"/>
              </a:rPr>
              <a:t>                           -- W*</a:t>
            </a:r>
            <a:r>
              <a:rPr lang="en-CH" dirty="0" smtClean="0">
                <a:sym typeface="Wingdings" panose="05000000000000000000" pitchFamily="2" charset="2"/>
              </a:rPr>
              <a:t></a:t>
            </a:r>
            <a:r>
              <a:rPr lang="en-US" dirty="0" smtClean="0">
                <a:sym typeface="Symbol" panose="05050102010706020507" pitchFamily="18" charset="2"/>
              </a:rPr>
              <a:t> q</a:t>
            </a:r>
            <a:r>
              <a:rPr lang="en-CH" dirty="0" smtClean="0">
                <a:sym typeface="Symbol" panose="05050102010706020507" pitchFamily="18" charset="2"/>
              </a:rPr>
              <a:t></a:t>
            </a:r>
            <a:r>
              <a:rPr lang="en-US" dirty="0" smtClean="0">
                <a:sym typeface="Symbol" panose="05050102010706020507" pitchFamily="18" charset="2"/>
              </a:rPr>
              <a:t>q’  70% of the time   </a:t>
            </a:r>
            <a:r>
              <a:rPr lang="en-CH" dirty="0" smtClean="0">
                <a:sym typeface="Wingdings" panose="05000000000000000000" pitchFamily="2" charset="2"/>
              </a:rPr>
              <a:t></a:t>
            </a:r>
            <a:endParaRPr lang="en-US" dirty="0" smtClean="0">
              <a:sym typeface="Symbol" panose="05050102010706020507" pitchFamily="18" charset="2"/>
            </a:endParaRPr>
          </a:p>
          <a:p>
            <a:r>
              <a:rPr lang="en-US" dirty="0" smtClean="0">
                <a:sym typeface="Symbol" panose="05050102010706020507" pitchFamily="18" charset="2"/>
              </a:rPr>
              <a:t>-- N </a:t>
            </a:r>
            <a:r>
              <a:rPr lang="en-CH" dirty="0" smtClean="0">
                <a:sym typeface="Wingdings" panose="05000000000000000000" pitchFamily="2" charset="2"/>
              </a:rPr>
              <a:t></a:t>
            </a:r>
            <a:r>
              <a:rPr lang="en-US" dirty="0" smtClean="0">
                <a:sym typeface="Wingdings" panose="05000000000000000000" pitchFamily="2" charset="2"/>
              </a:rPr>
              <a:t> </a:t>
            </a:r>
            <a:r>
              <a:rPr lang="en-CH" dirty="0" smtClean="0">
                <a:sym typeface="Symbol" panose="05050102010706020507" pitchFamily="18" charset="2"/>
              </a:rPr>
              <a:t></a:t>
            </a:r>
            <a:r>
              <a:rPr lang="en-US" dirty="0" smtClean="0">
                <a:sym typeface="Symbol" panose="05050102010706020507" pitchFamily="18" charset="2"/>
              </a:rPr>
              <a:t>Z*         -- Z* </a:t>
            </a:r>
            <a:r>
              <a:rPr lang="en-CH" dirty="0" smtClean="0">
                <a:sym typeface="Wingdings" panose="05000000000000000000" pitchFamily="2" charset="2"/>
              </a:rPr>
              <a:t></a:t>
            </a:r>
            <a:r>
              <a:rPr lang="en-US" dirty="0" smtClean="0">
                <a:sym typeface="Wingdings" panose="05000000000000000000" pitchFamily="2" charset="2"/>
              </a:rPr>
              <a:t> </a:t>
            </a:r>
            <a:r>
              <a:rPr lang="en-US" dirty="0" err="1" smtClean="0">
                <a:latin typeface="Script MT Bold" panose="03040602040607080904" pitchFamily="66" charset="0"/>
                <a:sym typeface="Wingdings" panose="05000000000000000000" pitchFamily="2" charset="2"/>
              </a:rPr>
              <a:t>ll</a:t>
            </a:r>
            <a:r>
              <a:rPr lang="en-US" dirty="0" smtClean="0">
                <a:latin typeface="Script MT Bold" panose="03040602040607080904" pitchFamily="66" charset="0"/>
                <a:sym typeface="Wingdings" panose="05000000000000000000" pitchFamily="2" charset="2"/>
              </a:rPr>
              <a:t> </a:t>
            </a:r>
            <a:r>
              <a:rPr lang="en-US" dirty="0" smtClean="0">
                <a:sym typeface="Wingdings" panose="05000000000000000000" pitchFamily="2" charset="2"/>
              </a:rPr>
              <a:t> (10%) </a:t>
            </a:r>
            <a:r>
              <a:rPr lang="en-US" dirty="0" err="1" smtClean="0">
                <a:sym typeface="Wingdings" panose="05000000000000000000" pitchFamily="2" charset="2"/>
              </a:rPr>
              <a:t>vv</a:t>
            </a:r>
            <a:r>
              <a:rPr lang="en-US" dirty="0" smtClean="0">
                <a:sym typeface="Wingdings" panose="05000000000000000000" pitchFamily="2" charset="2"/>
              </a:rPr>
              <a:t>(20%) </a:t>
            </a:r>
            <a:r>
              <a:rPr lang="en-US" dirty="0" err="1" smtClean="0">
                <a:sym typeface="Wingdings" panose="05000000000000000000" pitchFamily="2" charset="2"/>
              </a:rPr>
              <a:t>qq</a:t>
            </a:r>
            <a:r>
              <a:rPr lang="en-US" dirty="0" smtClean="0">
                <a:sym typeface="Wingdings" panose="05000000000000000000" pitchFamily="2" charset="2"/>
              </a:rPr>
              <a:t>(70%)</a:t>
            </a:r>
          </a:p>
          <a:p>
            <a:endParaRPr lang="en-US" dirty="0">
              <a:sym typeface="Wingdings" panose="05000000000000000000" pitchFamily="2" charset="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35467" y="3395476"/>
            <a:ext cx="5242560" cy="341632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fr-FR" dirty="0" smtClean="0"/>
              <a:t>For a </a:t>
            </a:r>
            <a:r>
              <a:rPr lang="fr-FR" dirty="0" err="1" smtClean="0"/>
              <a:t>detached</a:t>
            </a:r>
            <a:r>
              <a:rPr lang="fr-FR" dirty="0" smtClean="0"/>
              <a:t> vertex </a:t>
            </a:r>
            <a:r>
              <a:rPr lang="fr-FR" b="1" dirty="0" smtClean="0"/>
              <a:t>one </a:t>
            </a:r>
            <a:r>
              <a:rPr lang="fr-FR" b="1" dirty="0" err="1" smtClean="0"/>
              <a:t>can</a:t>
            </a:r>
            <a:r>
              <a:rPr lang="fr-FR" b="1" dirty="0" smtClean="0"/>
              <a:t> </a:t>
            </a:r>
            <a:r>
              <a:rPr lang="fr-FR" b="1" dirty="0" err="1" smtClean="0"/>
              <a:t>measure</a:t>
            </a:r>
            <a:endParaRPr lang="fr-FR" b="1" dirty="0" smtClean="0"/>
          </a:p>
          <a:p>
            <a:r>
              <a:rPr lang="fr-FR" dirty="0" smtClean="0"/>
              <a:t>-- the polar angle and the line of flight</a:t>
            </a:r>
          </a:p>
          <a:p>
            <a:r>
              <a:rPr lang="fr-FR" dirty="0" smtClean="0"/>
              <a:t>-- the timing of the </a:t>
            </a:r>
            <a:r>
              <a:rPr lang="fr-FR" dirty="0" err="1" smtClean="0"/>
              <a:t>decay</a:t>
            </a:r>
            <a:r>
              <a:rPr lang="fr-FR" dirty="0" smtClean="0"/>
              <a:t>  (if TOF </a:t>
            </a:r>
            <a:r>
              <a:rPr lang="fr-FR" dirty="0" err="1" smtClean="0"/>
              <a:t>exists</a:t>
            </a:r>
            <a:r>
              <a:rPr lang="fr-FR" dirty="0" smtClean="0"/>
              <a:t>) </a:t>
            </a:r>
          </a:p>
          <a:p>
            <a:r>
              <a:rPr lang="fr-FR" dirty="0"/>
              <a:t> </a:t>
            </a:r>
            <a:r>
              <a:rPr lang="fr-FR" dirty="0" smtClean="0"/>
              <a:t>     for a 50 </a:t>
            </a:r>
            <a:r>
              <a:rPr lang="fr-FR" dirty="0" err="1" smtClean="0"/>
              <a:t>GeV</a:t>
            </a:r>
            <a:r>
              <a:rPr lang="fr-FR" dirty="0" smtClean="0"/>
              <a:t> HNL,  </a:t>
            </a:r>
            <a:r>
              <a:rPr lang="en-CH" dirty="0" smtClean="0">
                <a:sym typeface="Symbol" panose="05050102010706020507" pitchFamily="18" charset="2"/>
              </a:rPr>
              <a:t></a:t>
            </a:r>
            <a:r>
              <a:rPr lang="fr-FR" dirty="0" smtClean="0"/>
              <a:t> = 0.5 </a:t>
            </a:r>
            <a:r>
              <a:rPr lang="en-CH" dirty="0" smtClean="0">
                <a:sym typeface="Wingdings" panose="05000000000000000000" pitchFamily="2" charset="2"/>
              </a:rPr>
              <a:t></a:t>
            </a:r>
            <a:r>
              <a:rPr lang="en-US" dirty="0" smtClean="0">
                <a:sym typeface="Wingdings" panose="05000000000000000000" pitchFamily="2" charset="2"/>
              </a:rPr>
              <a:t> </a:t>
            </a:r>
            <a:r>
              <a:rPr lang="en-CH" dirty="0" smtClean="0">
                <a:sym typeface="Symbol" panose="05050102010706020507" pitchFamily="18" charset="2"/>
              </a:rPr>
              <a:t></a:t>
            </a:r>
            <a:r>
              <a:rPr lang="en-US" dirty="0" smtClean="0">
                <a:sym typeface="Symbol" panose="05050102010706020507" pitchFamily="18" charset="2"/>
              </a:rPr>
              <a:t>t (30cm) = 1ns</a:t>
            </a:r>
            <a:endParaRPr lang="fr-FR" dirty="0" smtClean="0"/>
          </a:p>
          <a:p>
            <a:r>
              <a:rPr lang="fr-FR" dirty="0" smtClean="0"/>
              <a:t>-- for the </a:t>
            </a:r>
            <a:r>
              <a:rPr lang="en-US" dirty="0">
                <a:sym typeface="Wingdings" panose="05000000000000000000" pitchFamily="2" charset="2"/>
              </a:rPr>
              <a:t>-- N</a:t>
            </a:r>
            <a:r>
              <a:rPr lang="en-CH" dirty="0">
                <a:sym typeface="Wingdings" panose="05000000000000000000" pitchFamily="2" charset="2"/>
              </a:rPr>
              <a:t></a:t>
            </a:r>
            <a:r>
              <a:rPr lang="en-US" dirty="0">
                <a:sym typeface="Wingdings" panose="05000000000000000000" pitchFamily="2" charset="2"/>
              </a:rPr>
              <a:t> </a:t>
            </a:r>
            <a:r>
              <a:rPr lang="en-US" dirty="0">
                <a:latin typeface="Script MT Bold" panose="03040602040607080904" pitchFamily="66" charset="0"/>
                <a:sym typeface="Wingdings" panose="05000000000000000000" pitchFamily="2" charset="2"/>
              </a:rPr>
              <a:t>l </a:t>
            </a:r>
            <a:r>
              <a:rPr lang="en-US" dirty="0">
                <a:sym typeface="Wingdings" panose="05000000000000000000" pitchFamily="2" charset="2"/>
              </a:rPr>
              <a:t>W</a:t>
            </a:r>
            <a:r>
              <a:rPr lang="en-US" dirty="0" smtClean="0">
                <a:sym typeface="Wingdings" panose="05000000000000000000" pitchFamily="2" charset="2"/>
              </a:rPr>
              <a:t>* (</a:t>
            </a:r>
            <a:r>
              <a:rPr lang="en-US" dirty="0" err="1" smtClean="0">
                <a:sym typeface="Wingdings" panose="05000000000000000000" pitchFamily="2" charset="2"/>
              </a:rPr>
              <a:t>qq</a:t>
            </a:r>
            <a:r>
              <a:rPr lang="en-US" dirty="0" smtClean="0">
                <a:sym typeface="Wingdings" panose="05000000000000000000" pitchFamily="2" charset="2"/>
              </a:rPr>
              <a:t>)  decay </a:t>
            </a:r>
          </a:p>
          <a:p>
            <a:r>
              <a:rPr lang="en-US" dirty="0" smtClean="0">
                <a:sym typeface="Wingdings" panose="05000000000000000000" pitchFamily="2" charset="2"/>
              </a:rPr>
              <a:t>the HNL E,P can be measured as well as the </a:t>
            </a:r>
          </a:p>
          <a:p>
            <a:r>
              <a:rPr lang="en-US" dirty="0" smtClean="0">
                <a:sym typeface="Wingdings" panose="05000000000000000000" pitchFamily="2" charset="2"/>
              </a:rPr>
              <a:t>lepton angle, sign and momentum.</a:t>
            </a:r>
            <a:br>
              <a:rPr lang="en-US" dirty="0" smtClean="0">
                <a:sym typeface="Wingdings" panose="05000000000000000000" pitchFamily="2" charset="2"/>
              </a:rPr>
            </a:br>
            <a:r>
              <a:rPr lang="en-US" b="1" dirty="0" smtClean="0">
                <a:sym typeface="Wingdings" panose="05000000000000000000" pitchFamily="2" charset="2"/>
              </a:rPr>
              <a:t>Provided this is all in the detector. </a:t>
            </a:r>
          </a:p>
          <a:p>
            <a:endParaRPr lang="fr-FR" dirty="0" smtClean="0">
              <a:sym typeface="Wingdings" panose="05000000000000000000" pitchFamily="2" charset="2"/>
            </a:endParaRPr>
          </a:p>
          <a:p>
            <a:pPr marL="285750" indent="-285750">
              <a:buFont typeface="Wingdings" panose="05000000000000000000" pitchFamily="2" charset="2"/>
              <a:buChar char="è"/>
            </a:pPr>
            <a:r>
              <a:rPr lang="fr-FR" dirty="0" err="1" smtClean="0">
                <a:sym typeface="Wingdings" panose="05000000000000000000" pitchFamily="2" charset="2"/>
              </a:rPr>
              <a:t>constrained</a:t>
            </a:r>
            <a:r>
              <a:rPr lang="fr-FR" dirty="0" smtClean="0">
                <a:sym typeface="Wingdings" panose="05000000000000000000" pitchFamily="2" charset="2"/>
              </a:rPr>
              <a:t> </a:t>
            </a:r>
            <a:r>
              <a:rPr lang="fr-FR" dirty="0" err="1" smtClean="0">
                <a:sym typeface="Wingdings" panose="05000000000000000000" pitchFamily="2" charset="2"/>
              </a:rPr>
              <a:t>kinematics</a:t>
            </a:r>
            <a:r>
              <a:rPr lang="fr-FR" dirty="0" smtClean="0">
                <a:sym typeface="Wingdings" panose="05000000000000000000" pitchFamily="2" charset="2"/>
              </a:rPr>
              <a:t>,  incl. </a:t>
            </a:r>
            <a:r>
              <a:rPr lang="fr-FR" dirty="0" err="1" smtClean="0">
                <a:sym typeface="Wingdings" panose="05000000000000000000" pitchFamily="2" charset="2"/>
              </a:rPr>
              <a:t>decay</a:t>
            </a:r>
            <a:r>
              <a:rPr lang="fr-FR" dirty="0" smtClean="0">
                <a:sym typeface="Wingdings" panose="05000000000000000000" pitchFamily="2" charset="2"/>
              </a:rPr>
              <a:t> angle </a:t>
            </a:r>
            <a:r>
              <a:rPr lang="en-CH" dirty="0" smtClean="0">
                <a:sym typeface="Symbol" panose="05050102010706020507" pitchFamily="18" charset="2"/>
              </a:rPr>
              <a:t></a:t>
            </a:r>
            <a:r>
              <a:rPr lang="en-US" dirty="0" smtClean="0">
                <a:sym typeface="Symbol" panose="05050102010706020507" pitchFamily="18" charset="2"/>
              </a:rPr>
              <a:t>*</a:t>
            </a:r>
          </a:p>
          <a:p>
            <a:r>
              <a:rPr lang="fr-FR" dirty="0" smtClean="0">
                <a:sym typeface="Wingdings" panose="05000000000000000000" pitchFamily="2" charset="2"/>
              </a:rPr>
              <a:t/>
            </a:r>
            <a:br>
              <a:rPr lang="fr-FR" dirty="0" smtClean="0">
                <a:sym typeface="Wingdings" panose="05000000000000000000" pitchFamily="2" charset="2"/>
              </a:rPr>
            </a:br>
            <a:r>
              <a:rPr lang="fr-FR" dirty="0" smtClean="0">
                <a:sym typeface="Wingdings" panose="05000000000000000000" pitchFamily="2" charset="2"/>
              </a:rPr>
              <a:t>This </a:t>
            </a:r>
            <a:r>
              <a:rPr lang="fr-FR" dirty="0" err="1" smtClean="0">
                <a:sym typeface="Wingdings" panose="05000000000000000000" pitchFamily="2" charset="2"/>
              </a:rPr>
              <a:t>might</a:t>
            </a:r>
            <a:r>
              <a:rPr lang="fr-FR" dirty="0" smtClean="0">
                <a:sym typeface="Wingdings" panose="05000000000000000000" pitchFamily="2" charset="2"/>
              </a:rPr>
              <a:t> </a:t>
            </a:r>
            <a:r>
              <a:rPr lang="fr-FR" dirty="0" err="1" smtClean="0">
                <a:sym typeface="Wingdings" panose="05000000000000000000" pitchFamily="2" charset="2"/>
              </a:rPr>
              <a:t>be</a:t>
            </a:r>
            <a:r>
              <a:rPr lang="fr-FR" dirty="0" smtClean="0">
                <a:sym typeface="Wingdings" panose="05000000000000000000" pitchFamily="2" charset="2"/>
              </a:rPr>
              <a:t> possible for the </a:t>
            </a:r>
            <a:r>
              <a:rPr lang="en-US" dirty="0">
                <a:sym typeface="Wingdings" panose="05000000000000000000" pitchFamily="2" charset="2"/>
              </a:rPr>
              <a:t>W*</a:t>
            </a:r>
            <a:r>
              <a:rPr lang="en-CH" dirty="0">
                <a:sym typeface="Wingdings" panose="05000000000000000000" pitchFamily="2" charset="2"/>
              </a:rPr>
              <a:t></a:t>
            </a:r>
            <a:r>
              <a:rPr lang="en-US" dirty="0">
                <a:sym typeface="Wingdings" panose="05000000000000000000" pitchFamily="2" charset="2"/>
              </a:rPr>
              <a:t> </a:t>
            </a:r>
            <a:r>
              <a:rPr lang="en-US" dirty="0">
                <a:latin typeface="Script MT Bold" panose="03040602040607080904" pitchFamily="66" charset="0"/>
                <a:sym typeface="Wingdings" panose="05000000000000000000" pitchFamily="2" charset="2"/>
              </a:rPr>
              <a:t>l’</a:t>
            </a:r>
            <a:r>
              <a:rPr lang="en-CH" dirty="0" smtClean="0">
                <a:latin typeface="Script MT Bold" panose="03040602040607080904" pitchFamily="66" charset="0"/>
                <a:sym typeface="Symbol" panose="05050102010706020507" pitchFamily="18" charset="2"/>
              </a:rPr>
              <a:t></a:t>
            </a:r>
            <a:r>
              <a:rPr lang="en-US" dirty="0" smtClean="0">
                <a:sym typeface="Symbol" panose="05050102010706020507" pitchFamily="18" charset="2"/>
              </a:rPr>
              <a:t> decay as well. </a:t>
            </a:r>
            <a:endParaRPr lang="en-US" dirty="0" smtClean="0">
              <a:sym typeface="Wingdings" panose="05000000000000000000" pitchFamily="2" charset="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217920" y="5815585"/>
            <a:ext cx="5425440" cy="92333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>
                <a:sym typeface="Wingdings" panose="05000000000000000000" pitchFamily="2" charset="2"/>
              </a:rPr>
              <a:t>NB: Z</a:t>
            </a:r>
            <a:r>
              <a:rPr lang="en-CH" dirty="0">
                <a:sym typeface="Wingdings" panose="05000000000000000000" pitchFamily="2" charset="2"/>
              </a:rPr>
              <a:t></a:t>
            </a:r>
            <a:r>
              <a:rPr lang="en-US" dirty="0">
                <a:sym typeface="Wingdings" panose="05000000000000000000" pitchFamily="2" charset="2"/>
              </a:rPr>
              <a:t> ZZ* and WW* are irreducible backgrounds if </a:t>
            </a:r>
          </a:p>
          <a:p>
            <a:r>
              <a:rPr lang="fr-FR" dirty="0"/>
              <a:t>the HNL </a:t>
            </a:r>
            <a:r>
              <a:rPr lang="fr-FR" dirty="0" err="1"/>
              <a:t>is</a:t>
            </a:r>
            <a:r>
              <a:rPr lang="fr-FR" dirty="0"/>
              <a:t> short-</a:t>
            </a:r>
            <a:r>
              <a:rPr lang="fr-FR" dirty="0" err="1"/>
              <a:t>lived</a:t>
            </a:r>
            <a:r>
              <a:rPr lang="fr-FR" dirty="0"/>
              <a:t>. This </a:t>
            </a:r>
            <a:r>
              <a:rPr lang="fr-FR" dirty="0" err="1"/>
              <a:t>was</a:t>
            </a:r>
            <a:r>
              <a:rPr lang="fr-FR" dirty="0"/>
              <a:t> </a:t>
            </a:r>
            <a:r>
              <a:rPr lang="fr-FR" dirty="0" err="1"/>
              <a:t>tackled</a:t>
            </a:r>
            <a:r>
              <a:rPr lang="fr-FR" dirty="0"/>
              <a:t> by </a:t>
            </a:r>
            <a:r>
              <a:rPr lang="fr-FR" dirty="0" err="1"/>
              <a:t>Sissel</a:t>
            </a:r>
            <a:r>
              <a:rPr lang="fr-FR" dirty="0"/>
              <a:t> (NBI) </a:t>
            </a:r>
          </a:p>
          <a:p>
            <a:r>
              <a:rPr lang="fr-FR" dirty="0"/>
              <a:t>and </a:t>
            </a:r>
            <a:r>
              <a:rPr lang="fr-FR" dirty="0" err="1"/>
              <a:t>will</a:t>
            </a:r>
            <a:r>
              <a:rPr lang="fr-FR" dirty="0"/>
              <a:t> </a:t>
            </a:r>
            <a:r>
              <a:rPr lang="fr-FR" dirty="0" err="1"/>
              <a:t>be</a:t>
            </a:r>
            <a:r>
              <a:rPr lang="fr-FR" dirty="0"/>
              <a:t> </a:t>
            </a:r>
            <a:r>
              <a:rPr lang="fr-FR" dirty="0" err="1"/>
              <a:t>discussed</a:t>
            </a:r>
            <a:r>
              <a:rPr lang="fr-FR" dirty="0"/>
              <a:t> by M. Dam at a </a:t>
            </a:r>
            <a:r>
              <a:rPr lang="fr-FR" dirty="0" err="1"/>
              <a:t>later</a:t>
            </a:r>
            <a:r>
              <a:rPr lang="fr-FR" dirty="0"/>
              <a:t> meeting. </a:t>
            </a:r>
          </a:p>
        </p:txBody>
      </p:sp>
    </p:spTree>
    <p:extLst>
      <p:ext uri="{BB962C8B-B14F-4D97-AF65-F5344CB8AC3E}">
        <p14:creationId xmlns:p14="http://schemas.microsoft.com/office/powerpoint/2010/main" val="348061520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15/03/2021</a:t>
            </a:r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Helicity and lepton number in HNL @Z</a:t>
            </a:r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8DC709-413F-4C12-A8B0-7373BEC9B86D}" type="slidenum">
              <a:rPr lang="fr-FR" smtClean="0"/>
              <a:t>8</a:t>
            </a:fld>
            <a:endParaRPr lang="fr-FR"/>
          </a:p>
        </p:txBody>
      </p:sp>
      <p:sp>
        <p:nvSpPr>
          <p:cNvPr id="5" name="TextBox 4"/>
          <p:cNvSpPr txBox="1"/>
          <p:nvPr/>
        </p:nvSpPr>
        <p:spPr>
          <a:xfrm>
            <a:off x="2895600" y="0"/>
            <a:ext cx="5638800" cy="707886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4000" b="1" dirty="0" smtClean="0"/>
              <a:t>Dirac or </a:t>
            </a:r>
            <a:r>
              <a:rPr lang="fr-FR" sz="4000" b="1" dirty="0" err="1" smtClean="0"/>
              <a:t>Majorana</a:t>
            </a:r>
            <a:r>
              <a:rPr lang="fr-FR" sz="4000" b="1" dirty="0" smtClean="0"/>
              <a:t>?</a:t>
            </a:r>
            <a:endParaRPr lang="fr-FR" sz="4000" b="1" dirty="0"/>
          </a:p>
        </p:txBody>
      </p:sp>
      <p:sp>
        <p:nvSpPr>
          <p:cNvPr id="6" name="TextBox 5"/>
          <p:cNvSpPr txBox="1">
            <a:spLocks/>
          </p:cNvSpPr>
          <p:nvPr/>
        </p:nvSpPr>
        <p:spPr>
          <a:xfrm>
            <a:off x="711201" y="676039"/>
            <a:ext cx="10414000" cy="7602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While</a:t>
            </a:r>
            <a:r>
              <a:rPr lang="fr-FR" dirty="0" smtClean="0"/>
              <a:t> the </a:t>
            </a:r>
            <a:r>
              <a:rPr lang="fr-FR" dirty="0" err="1" smtClean="0"/>
              <a:t>See-saw</a:t>
            </a:r>
            <a:r>
              <a:rPr lang="fr-FR" dirty="0" smtClean="0"/>
              <a:t> </a:t>
            </a:r>
            <a:r>
              <a:rPr lang="fr-FR" dirty="0" err="1" smtClean="0"/>
              <a:t>is</a:t>
            </a:r>
            <a:r>
              <a:rPr lang="fr-FR" dirty="0" smtClean="0"/>
              <a:t> a </a:t>
            </a:r>
            <a:r>
              <a:rPr lang="fr-FR" dirty="0" err="1" smtClean="0"/>
              <a:t>natural</a:t>
            </a:r>
            <a:r>
              <a:rPr lang="fr-FR" dirty="0" smtClean="0"/>
              <a:t> </a:t>
            </a:r>
            <a:r>
              <a:rPr lang="fr-FR" dirty="0" err="1" smtClean="0"/>
              <a:t>possibility</a:t>
            </a:r>
            <a:r>
              <a:rPr lang="fr-FR" dirty="0" smtClean="0"/>
              <a:t> </a:t>
            </a:r>
            <a:r>
              <a:rPr lang="fr-FR" dirty="0" err="1" smtClean="0"/>
              <a:t>it</a:t>
            </a:r>
            <a:r>
              <a:rPr lang="fr-FR" dirty="0" smtClean="0"/>
              <a:t> </a:t>
            </a:r>
            <a:r>
              <a:rPr lang="fr-FR" dirty="0" err="1" smtClean="0"/>
              <a:t>is</a:t>
            </a:r>
            <a:r>
              <a:rPr lang="fr-FR" dirty="0" smtClean="0"/>
              <a:t> </a:t>
            </a:r>
            <a:r>
              <a:rPr lang="fr-FR" dirty="0" err="1" smtClean="0"/>
              <a:t>also</a:t>
            </a:r>
            <a:r>
              <a:rPr lang="fr-FR" dirty="0" smtClean="0"/>
              <a:t> possible to </a:t>
            </a:r>
            <a:r>
              <a:rPr lang="fr-FR" dirty="0" err="1" smtClean="0"/>
              <a:t>add</a:t>
            </a:r>
            <a:r>
              <a:rPr lang="fr-FR" dirty="0" smtClean="0"/>
              <a:t> </a:t>
            </a:r>
            <a:r>
              <a:rPr lang="fr-FR" dirty="0" err="1" smtClean="0"/>
              <a:t>any</a:t>
            </a:r>
            <a:r>
              <a:rPr lang="fr-FR" dirty="0" smtClean="0"/>
              <a:t> </a:t>
            </a:r>
            <a:r>
              <a:rPr lang="fr-FR" dirty="0" err="1" smtClean="0"/>
              <a:t>number</a:t>
            </a:r>
            <a:r>
              <a:rPr lang="fr-FR" dirty="0" smtClean="0"/>
              <a:t> of right-</a:t>
            </a:r>
            <a:r>
              <a:rPr lang="fr-FR" dirty="0" err="1" smtClean="0"/>
              <a:t>handed</a:t>
            </a:r>
            <a:r>
              <a:rPr lang="fr-FR" dirty="0" smtClean="0"/>
              <a:t> neutrino singlets (I=0) to the Standard Model. In </a:t>
            </a:r>
            <a:r>
              <a:rPr lang="fr-FR" dirty="0" err="1" smtClean="0"/>
              <a:t>that</a:t>
            </a:r>
            <a:r>
              <a:rPr lang="fr-FR" dirty="0" smtClean="0"/>
              <a:t> case </a:t>
            </a:r>
            <a:r>
              <a:rPr lang="fr-FR" dirty="0" err="1" smtClean="0"/>
              <a:t>they</a:t>
            </a:r>
            <a:r>
              <a:rPr lang="fr-FR" dirty="0" smtClean="0"/>
              <a:t> </a:t>
            </a:r>
            <a:r>
              <a:rPr lang="fr-FR" dirty="0" err="1" smtClean="0"/>
              <a:t>can</a:t>
            </a:r>
            <a:r>
              <a:rPr lang="fr-FR" dirty="0" smtClean="0"/>
              <a:t> </a:t>
            </a:r>
            <a:r>
              <a:rPr lang="fr-FR" dirty="0" err="1" smtClean="0"/>
              <a:t>be</a:t>
            </a:r>
            <a:r>
              <a:rPr lang="fr-FR" dirty="0" smtClean="0"/>
              <a:t> </a:t>
            </a:r>
            <a:r>
              <a:rPr lang="fr-FR" dirty="0"/>
              <a:t>D</a:t>
            </a:r>
            <a:r>
              <a:rPr lang="fr-FR" dirty="0" smtClean="0"/>
              <a:t>irac </a:t>
            </a:r>
            <a:r>
              <a:rPr lang="fr-FR" dirty="0" err="1" smtClean="0"/>
              <a:t>particles</a:t>
            </a:r>
            <a:r>
              <a:rPr lang="fr-FR" dirty="0" smtClean="0"/>
              <a:t> </a:t>
            </a:r>
            <a:r>
              <a:rPr lang="fr-FR" dirty="0" err="1" smtClean="0"/>
              <a:t>with</a:t>
            </a:r>
            <a:r>
              <a:rPr lang="fr-FR" dirty="0" smtClean="0"/>
              <a:t> </a:t>
            </a:r>
            <a:r>
              <a:rPr lang="fr-FR" dirty="0" err="1" smtClean="0"/>
              <a:t>only</a:t>
            </a:r>
            <a:r>
              <a:rPr lang="fr-FR" dirty="0" smtClean="0"/>
              <a:t> one mass </a:t>
            </a:r>
            <a:r>
              <a:rPr lang="fr-FR" dirty="0" err="1" smtClean="0"/>
              <a:t>term</a:t>
            </a:r>
            <a:r>
              <a:rPr lang="fr-FR" dirty="0" smtClean="0"/>
              <a:t>. </a:t>
            </a:r>
          </a:p>
          <a:p>
            <a:endParaRPr lang="fr-FR" dirty="0" smtClean="0"/>
          </a:p>
          <a:p>
            <a:r>
              <a:rPr lang="fr-FR" sz="2000" b="1" dirty="0" smtClean="0"/>
              <a:t>The main </a:t>
            </a:r>
            <a:r>
              <a:rPr lang="fr-FR" sz="2000" b="1" dirty="0" err="1" smtClean="0"/>
              <a:t>characteristic</a:t>
            </a:r>
            <a:r>
              <a:rPr lang="fr-FR" sz="2000" b="1" dirty="0" smtClean="0"/>
              <a:t> of the </a:t>
            </a:r>
            <a:r>
              <a:rPr lang="fr-FR" sz="2000" b="1" dirty="0" err="1" smtClean="0"/>
              <a:t>Majorana</a:t>
            </a:r>
            <a:r>
              <a:rPr lang="fr-FR" sz="2000" b="1" dirty="0" smtClean="0"/>
              <a:t> mass </a:t>
            </a:r>
            <a:r>
              <a:rPr lang="fr-FR" sz="2000" b="1" dirty="0" err="1" smtClean="0"/>
              <a:t>term</a:t>
            </a:r>
            <a:r>
              <a:rPr lang="fr-FR" sz="2000" b="1" dirty="0" smtClean="0"/>
              <a:t> </a:t>
            </a:r>
            <a:r>
              <a:rPr lang="fr-FR" sz="2000" b="1" dirty="0" err="1" smtClean="0"/>
              <a:t>is</a:t>
            </a:r>
            <a:r>
              <a:rPr lang="fr-FR" sz="2000" b="1" dirty="0" smtClean="0"/>
              <a:t> </a:t>
            </a:r>
            <a:r>
              <a:rPr lang="fr-FR" sz="2000" b="1" dirty="0" err="1" smtClean="0"/>
              <a:t>that</a:t>
            </a:r>
            <a:r>
              <a:rPr lang="fr-FR" sz="2000" b="1" dirty="0" smtClean="0"/>
              <a:t> </a:t>
            </a:r>
            <a:r>
              <a:rPr lang="fr-FR" sz="2000" b="1" dirty="0" err="1" smtClean="0"/>
              <a:t>it</a:t>
            </a:r>
            <a:r>
              <a:rPr lang="fr-FR" sz="2000" b="1" dirty="0" smtClean="0"/>
              <a:t> </a:t>
            </a:r>
            <a:r>
              <a:rPr lang="fr-FR" sz="2000" b="1" dirty="0" err="1" smtClean="0"/>
              <a:t>is</a:t>
            </a:r>
            <a:r>
              <a:rPr lang="fr-FR" sz="2000" b="1" dirty="0" smtClean="0"/>
              <a:t> a fermion-</a:t>
            </a:r>
            <a:r>
              <a:rPr lang="fr-FR" sz="2000" b="1" dirty="0" err="1" smtClean="0"/>
              <a:t>antifermion</a:t>
            </a:r>
            <a:r>
              <a:rPr lang="fr-FR" sz="2000" b="1" dirty="0" smtClean="0"/>
              <a:t> transition  </a:t>
            </a:r>
          </a:p>
          <a:p>
            <a:endParaRPr lang="fr-FR" dirty="0"/>
          </a:p>
          <a:p>
            <a:r>
              <a:rPr lang="fr-FR" dirty="0" smtClean="0"/>
              <a:t>The Dirac mass </a:t>
            </a:r>
            <a:r>
              <a:rPr lang="fr-FR" dirty="0" err="1" smtClean="0"/>
              <a:t>term</a:t>
            </a:r>
            <a:r>
              <a:rPr lang="fr-FR" dirty="0" smtClean="0"/>
              <a:t> </a:t>
            </a:r>
            <a:r>
              <a:rPr lang="fr-FR" dirty="0" err="1" smtClean="0"/>
              <a:t>only</a:t>
            </a:r>
            <a:r>
              <a:rPr lang="fr-FR" dirty="0" smtClean="0"/>
              <a:t> flips the </a:t>
            </a:r>
            <a:r>
              <a:rPr lang="fr-FR" dirty="0" err="1" smtClean="0"/>
              <a:t>helicity</a:t>
            </a:r>
            <a:r>
              <a:rPr lang="fr-FR" dirty="0" smtClean="0"/>
              <a:t> of the </a:t>
            </a:r>
            <a:r>
              <a:rPr lang="fr-FR" dirty="0" err="1" smtClean="0"/>
              <a:t>particle</a:t>
            </a:r>
            <a:r>
              <a:rPr lang="fr-FR" dirty="0" smtClean="0"/>
              <a:t>, </a:t>
            </a:r>
            <a:r>
              <a:rPr lang="fr-FR" dirty="0" err="1" smtClean="0"/>
              <a:t>while</a:t>
            </a:r>
            <a:r>
              <a:rPr lang="fr-FR" dirty="0" smtClean="0"/>
              <a:t> </a:t>
            </a:r>
            <a:r>
              <a:rPr lang="fr-FR" dirty="0" err="1" smtClean="0"/>
              <a:t>conserving</a:t>
            </a:r>
            <a:r>
              <a:rPr lang="fr-FR" dirty="0" smtClean="0"/>
              <a:t> the lepton </a:t>
            </a:r>
            <a:r>
              <a:rPr lang="fr-FR" dirty="0" err="1" smtClean="0"/>
              <a:t>number</a:t>
            </a:r>
            <a:endParaRPr lang="fr-FR" dirty="0" smtClean="0"/>
          </a:p>
          <a:p>
            <a:endParaRPr lang="fr-FR" dirty="0"/>
          </a:p>
          <a:p>
            <a:r>
              <a:rPr lang="fr-FR" dirty="0" smtClean="0"/>
              <a:t>Note </a:t>
            </a:r>
            <a:r>
              <a:rPr lang="fr-FR" dirty="0" err="1" smtClean="0"/>
              <a:t>that</a:t>
            </a:r>
            <a:r>
              <a:rPr lang="fr-FR" dirty="0" smtClean="0"/>
              <a:t> the existence of a </a:t>
            </a:r>
            <a:r>
              <a:rPr lang="fr-FR" dirty="0" err="1" smtClean="0"/>
              <a:t>Majorana</a:t>
            </a:r>
            <a:r>
              <a:rPr lang="fr-FR" dirty="0" smtClean="0"/>
              <a:t> mass </a:t>
            </a:r>
            <a:r>
              <a:rPr lang="fr-FR" dirty="0" err="1" smtClean="0"/>
              <a:t>term</a:t>
            </a:r>
            <a:r>
              <a:rPr lang="fr-FR" dirty="0" smtClean="0"/>
              <a:t> leads to lepton </a:t>
            </a:r>
            <a:r>
              <a:rPr lang="fr-FR" dirty="0" err="1" smtClean="0"/>
              <a:t>number</a:t>
            </a:r>
            <a:r>
              <a:rPr lang="fr-FR" dirty="0" smtClean="0"/>
              <a:t> violation. In the </a:t>
            </a:r>
            <a:r>
              <a:rPr lang="fr-FR" dirty="0" err="1" smtClean="0"/>
              <a:t>see-saw</a:t>
            </a:r>
            <a:r>
              <a:rPr lang="fr-FR" dirty="0" smtClean="0"/>
              <a:t>, </a:t>
            </a:r>
            <a:r>
              <a:rPr lang="fr-FR" dirty="0" err="1" smtClean="0"/>
              <a:t>both</a:t>
            </a:r>
            <a:r>
              <a:rPr lang="fr-FR" dirty="0" smtClean="0"/>
              <a:t> light and </a:t>
            </a:r>
            <a:r>
              <a:rPr lang="fr-FR" dirty="0" err="1" smtClean="0"/>
              <a:t>heavy</a:t>
            </a:r>
            <a:r>
              <a:rPr lang="fr-FR" dirty="0" smtClean="0"/>
              <a:t> neutrinos are </a:t>
            </a:r>
            <a:r>
              <a:rPr lang="fr-FR" dirty="0" err="1" smtClean="0"/>
              <a:t>Majoarana</a:t>
            </a:r>
            <a:r>
              <a:rPr lang="fr-FR" dirty="0" smtClean="0"/>
              <a:t> </a:t>
            </a:r>
            <a:r>
              <a:rPr lang="fr-FR" dirty="0" err="1" smtClean="0"/>
              <a:t>particles</a:t>
            </a:r>
            <a:r>
              <a:rPr lang="fr-FR" dirty="0" smtClean="0"/>
              <a:t>. </a:t>
            </a:r>
          </a:p>
          <a:p>
            <a:endParaRPr lang="fr-FR" dirty="0"/>
          </a:p>
          <a:p>
            <a:r>
              <a:rPr lang="fr-FR" dirty="0" smtClean="0"/>
              <a:t>For light neutrinos the </a:t>
            </a:r>
            <a:r>
              <a:rPr lang="fr-FR" dirty="0" err="1" smtClean="0"/>
              <a:t>effect</a:t>
            </a:r>
            <a:r>
              <a:rPr lang="fr-FR" dirty="0" smtClean="0"/>
              <a:t> </a:t>
            </a:r>
            <a:r>
              <a:rPr lang="fr-FR" dirty="0" err="1" smtClean="0"/>
              <a:t>is</a:t>
            </a:r>
            <a:r>
              <a:rPr lang="fr-FR" dirty="0" smtClean="0"/>
              <a:t> not visible </a:t>
            </a:r>
            <a:r>
              <a:rPr lang="fr-FR" dirty="0" err="1" smtClean="0"/>
              <a:t>because</a:t>
            </a:r>
            <a:r>
              <a:rPr lang="fr-FR" dirty="0" smtClean="0"/>
              <a:t> of the </a:t>
            </a:r>
            <a:r>
              <a:rPr lang="fr-FR" dirty="0" err="1" smtClean="0"/>
              <a:t>very</a:t>
            </a:r>
            <a:r>
              <a:rPr lang="fr-FR" dirty="0" smtClean="0"/>
              <a:t> </a:t>
            </a:r>
            <a:r>
              <a:rPr lang="fr-FR" dirty="0" err="1" smtClean="0"/>
              <a:t>small</a:t>
            </a:r>
            <a:r>
              <a:rPr lang="fr-FR" dirty="0" smtClean="0"/>
              <a:t> mass of the neutrinos </a:t>
            </a:r>
            <a:r>
              <a:rPr lang="fr-FR" dirty="0" err="1" smtClean="0"/>
              <a:t>compared</a:t>
            </a:r>
            <a:r>
              <a:rPr lang="fr-FR" dirty="0" smtClean="0"/>
              <a:t> </a:t>
            </a:r>
            <a:r>
              <a:rPr lang="fr-FR" dirty="0" err="1" smtClean="0"/>
              <a:t>with</a:t>
            </a:r>
            <a:r>
              <a:rPr lang="fr-FR" dirty="0" smtClean="0"/>
              <a:t> </a:t>
            </a:r>
          </a:p>
          <a:p>
            <a:r>
              <a:rPr lang="fr-FR" dirty="0" smtClean="0"/>
              <a:t>the </a:t>
            </a:r>
            <a:r>
              <a:rPr lang="fr-FR" dirty="0" err="1"/>
              <a:t>momentum</a:t>
            </a:r>
            <a:r>
              <a:rPr lang="fr-FR" dirty="0"/>
              <a:t> </a:t>
            </a:r>
            <a:r>
              <a:rPr lang="fr-FR" dirty="0" smtClean="0"/>
              <a:t> in the centre-of-mass of the </a:t>
            </a:r>
            <a:r>
              <a:rPr lang="fr-FR" dirty="0" err="1" smtClean="0"/>
              <a:t>particle</a:t>
            </a:r>
            <a:r>
              <a:rPr lang="fr-FR" dirty="0" smtClean="0"/>
              <a:t> </a:t>
            </a:r>
            <a:r>
              <a:rPr lang="fr-FR" dirty="0" err="1" smtClean="0"/>
              <a:t>producing</a:t>
            </a:r>
            <a:r>
              <a:rPr lang="fr-FR" dirty="0" smtClean="0"/>
              <a:t> </a:t>
            </a:r>
            <a:r>
              <a:rPr lang="fr-FR" dirty="0" err="1" smtClean="0"/>
              <a:t>them</a:t>
            </a:r>
            <a:r>
              <a:rPr lang="fr-FR" dirty="0" smtClean="0"/>
              <a:t>. </a:t>
            </a:r>
          </a:p>
          <a:p>
            <a:r>
              <a:rPr lang="fr-FR" dirty="0" err="1" smtClean="0"/>
              <a:t>Consequently</a:t>
            </a:r>
            <a:r>
              <a:rPr lang="fr-FR" dirty="0" smtClean="0"/>
              <a:t> the fermion-anti-fermion transition </a:t>
            </a:r>
            <a:r>
              <a:rPr lang="fr-FR" dirty="0" err="1" smtClean="0"/>
              <a:t>is</a:t>
            </a:r>
            <a:r>
              <a:rPr lang="fr-FR" dirty="0" smtClean="0"/>
              <a:t> </a:t>
            </a:r>
            <a:r>
              <a:rPr lang="fr-FR" dirty="0" err="1" smtClean="0"/>
              <a:t>suppressed</a:t>
            </a:r>
            <a:r>
              <a:rPr lang="fr-FR" dirty="0" smtClean="0"/>
              <a:t> as (m/E)</a:t>
            </a:r>
            <a:r>
              <a:rPr lang="fr-FR" baseline="30000" dirty="0" smtClean="0"/>
              <a:t>2</a:t>
            </a:r>
            <a:r>
              <a:rPr lang="fr-FR" dirty="0" smtClean="0"/>
              <a:t>  = (0.05/ (30 10</a:t>
            </a:r>
            <a:r>
              <a:rPr lang="fr-FR" baseline="30000" dirty="0" smtClean="0"/>
              <a:t>6</a:t>
            </a:r>
            <a:r>
              <a:rPr lang="fr-FR" dirty="0" smtClean="0"/>
              <a:t>))</a:t>
            </a:r>
            <a:r>
              <a:rPr lang="fr-FR" baseline="30000" dirty="0" smtClean="0"/>
              <a:t>2</a:t>
            </a:r>
            <a:r>
              <a:rPr lang="fr-FR" dirty="0" smtClean="0"/>
              <a:t> for a 50meeV neutrino </a:t>
            </a:r>
            <a:r>
              <a:rPr lang="fr-FR" dirty="0" err="1" smtClean="0"/>
              <a:t>produced</a:t>
            </a:r>
            <a:r>
              <a:rPr lang="fr-FR" dirty="0" smtClean="0"/>
              <a:t> in pion </a:t>
            </a:r>
            <a:r>
              <a:rPr lang="fr-FR" dirty="0" err="1" smtClean="0"/>
              <a:t>decay</a:t>
            </a:r>
            <a:r>
              <a:rPr lang="fr-FR" dirty="0" smtClean="0"/>
              <a:t>. </a:t>
            </a:r>
          </a:p>
          <a:p>
            <a:endParaRPr lang="fr-FR" dirty="0"/>
          </a:p>
          <a:p>
            <a:r>
              <a:rPr lang="fr-FR" dirty="0" smtClean="0"/>
              <a:t>For the </a:t>
            </a:r>
            <a:r>
              <a:rPr lang="fr-FR" dirty="0" err="1"/>
              <a:t>h</a:t>
            </a:r>
            <a:r>
              <a:rPr lang="fr-FR" dirty="0" err="1" smtClean="0"/>
              <a:t>eavy</a:t>
            </a:r>
            <a:r>
              <a:rPr lang="fr-FR" dirty="0" smtClean="0"/>
              <a:t> neutrinos (ex. 50 </a:t>
            </a:r>
            <a:r>
              <a:rPr lang="fr-FR" dirty="0" err="1" smtClean="0"/>
              <a:t>GeV</a:t>
            </a:r>
            <a:r>
              <a:rPr lang="fr-FR" dirty="0" smtClean="0"/>
              <a:t> in a Z </a:t>
            </a:r>
            <a:r>
              <a:rPr lang="fr-FR" dirty="0" err="1" smtClean="0"/>
              <a:t>decay</a:t>
            </a:r>
            <a:r>
              <a:rPr lang="fr-FR" dirty="0" smtClean="0"/>
              <a:t>) the </a:t>
            </a:r>
            <a:r>
              <a:rPr lang="fr-FR" dirty="0" err="1" smtClean="0"/>
              <a:t>velocity</a:t>
            </a:r>
            <a:r>
              <a:rPr lang="fr-FR" dirty="0" smtClean="0"/>
              <a:t> of the HNL </a:t>
            </a:r>
            <a:r>
              <a:rPr lang="fr-FR" dirty="0" err="1" smtClean="0"/>
              <a:t>is</a:t>
            </a:r>
            <a:r>
              <a:rPr lang="fr-FR" dirty="0" smtClean="0"/>
              <a:t> </a:t>
            </a:r>
            <a:r>
              <a:rPr lang="en-CH" dirty="0" smtClean="0">
                <a:sym typeface="Symbol" panose="05050102010706020507" pitchFamily="18" charset="2"/>
              </a:rPr>
              <a:t></a:t>
            </a:r>
            <a:r>
              <a:rPr lang="en-US" dirty="0">
                <a:sym typeface="Symbol" panose="05050102010706020507" pitchFamily="18" charset="2"/>
              </a:rPr>
              <a:t>=</a:t>
            </a:r>
            <a:r>
              <a:rPr lang="en-US" dirty="0" smtClean="0">
                <a:sym typeface="Symbol" panose="05050102010706020507" pitchFamily="18" charset="2"/>
              </a:rPr>
              <a:t>0.537 and there is no suppression. The typical time constant for lepton number transition is T ~O(</a:t>
            </a:r>
            <a:r>
              <a:rPr lang="en-US" dirty="0" err="1" smtClean="0">
                <a:sym typeface="Symbol" panose="05050102010706020507" pitchFamily="18" charset="2"/>
              </a:rPr>
              <a:t>hbar</a:t>
            </a:r>
            <a:r>
              <a:rPr lang="en-US" dirty="0" smtClean="0">
                <a:sym typeface="Symbol" panose="05050102010706020507" pitchFamily="18" charset="2"/>
              </a:rPr>
              <a:t>/M), (10</a:t>
            </a:r>
            <a:r>
              <a:rPr lang="en-US" baseline="30000" dirty="0" smtClean="0">
                <a:sym typeface="Symbol" panose="05050102010706020507" pitchFamily="18" charset="2"/>
              </a:rPr>
              <a:t>-26</a:t>
            </a:r>
            <a:r>
              <a:rPr lang="en-US" dirty="0" smtClean="0">
                <a:sym typeface="Symbol" panose="05050102010706020507" pitchFamily="18" charset="2"/>
              </a:rPr>
              <a:t> s), too fast to be observed, and the lepton number is </a:t>
            </a:r>
            <a:r>
              <a:rPr lang="en-US" dirty="0" err="1" smtClean="0">
                <a:sym typeface="Symbol" panose="05050102010706020507" pitchFamily="18" charset="2"/>
              </a:rPr>
              <a:t>completelymixed</a:t>
            </a:r>
            <a:r>
              <a:rPr lang="en-US" dirty="0" smtClean="0">
                <a:sym typeface="Symbol" panose="05050102010706020507" pitchFamily="18" charset="2"/>
              </a:rPr>
              <a:t>: the decay in a L=1 state (</a:t>
            </a:r>
            <a:r>
              <a:rPr lang="en-US" dirty="0" smtClean="0">
                <a:latin typeface="Script MT Bold" panose="03040602040607080904" pitchFamily="66" charset="0"/>
                <a:sym typeface="Symbol" panose="05050102010706020507" pitchFamily="18" charset="2"/>
              </a:rPr>
              <a:t>l</a:t>
            </a:r>
            <a:r>
              <a:rPr lang="en-US" baseline="30000" dirty="0" smtClean="0">
                <a:latin typeface="Script MT Bold" panose="03040602040607080904" pitchFamily="66" charset="0"/>
                <a:sym typeface="Symbol" panose="05050102010706020507" pitchFamily="18" charset="2"/>
              </a:rPr>
              <a:t>-</a:t>
            </a:r>
            <a:r>
              <a:rPr lang="en-US" dirty="0" smtClean="0">
                <a:sym typeface="Symbol" panose="05050102010706020507" pitchFamily="18" charset="2"/>
              </a:rPr>
              <a:t> W*</a:t>
            </a:r>
            <a:r>
              <a:rPr lang="en-US" baseline="30000" dirty="0" smtClean="0">
                <a:sym typeface="Symbol" panose="05050102010706020507" pitchFamily="18" charset="2"/>
              </a:rPr>
              <a:t>+</a:t>
            </a:r>
            <a:r>
              <a:rPr lang="en-US" dirty="0" smtClean="0">
                <a:sym typeface="Symbol" panose="05050102010706020507" pitchFamily="18" charset="2"/>
              </a:rPr>
              <a:t>  or </a:t>
            </a:r>
            <a:r>
              <a:rPr lang="en-US" dirty="0" smtClean="0">
                <a:latin typeface="Script MT Bold" panose="03040602040607080904" pitchFamily="66" charset="0"/>
                <a:sym typeface="Symbol" panose="05050102010706020507" pitchFamily="18" charset="2"/>
              </a:rPr>
              <a:t>l</a:t>
            </a:r>
            <a:r>
              <a:rPr lang="en-US" baseline="30000" dirty="0" smtClean="0">
                <a:latin typeface="Script MT Bold" panose="03040602040607080904" pitchFamily="66" charset="0"/>
                <a:sym typeface="Symbol" panose="05050102010706020507" pitchFamily="18" charset="2"/>
              </a:rPr>
              <a:t>+</a:t>
            </a:r>
            <a:r>
              <a:rPr lang="en-US" dirty="0">
                <a:sym typeface="Symbol" panose="05050102010706020507" pitchFamily="18" charset="2"/>
              </a:rPr>
              <a:t> W</a:t>
            </a:r>
            <a:r>
              <a:rPr lang="en-US" dirty="0" smtClean="0">
                <a:sym typeface="Symbol" panose="05050102010706020507" pitchFamily="18" charset="2"/>
              </a:rPr>
              <a:t>*</a:t>
            </a:r>
            <a:r>
              <a:rPr lang="en-US" baseline="30000" dirty="0" smtClean="0">
                <a:sym typeface="Symbol" panose="05050102010706020507" pitchFamily="18" charset="2"/>
              </a:rPr>
              <a:t>-</a:t>
            </a:r>
            <a:r>
              <a:rPr lang="en-US" dirty="0" smtClean="0">
                <a:sym typeface="Symbol" panose="05050102010706020507" pitchFamily="18" charset="2"/>
              </a:rPr>
              <a:t>) are </a:t>
            </a:r>
            <a:r>
              <a:rPr lang="en-US" dirty="0" err="1" smtClean="0">
                <a:sym typeface="Symbol" panose="05050102010706020507" pitchFamily="18" charset="2"/>
              </a:rPr>
              <a:t>equiprobable</a:t>
            </a:r>
            <a:r>
              <a:rPr lang="en-US" dirty="0" smtClean="0">
                <a:sym typeface="Symbol" panose="05050102010706020507" pitchFamily="18" charset="2"/>
              </a:rPr>
              <a:t>.  (I will not discuss here family mixing, CP violation etc...) </a:t>
            </a:r>
          </a:p>
          <a:p>
            <a:endParaRPr lang="en-US" dirty="0">
              <a:sym typeface="Symbol" panose="05050102010706020507" pitchFamily="18" charset="2"/>
            </a:endParaRPr>
          </a:p>
          <a:p>
            <a:r>
              <a:rPr lang="en-US" b="1" dirty="0" smtClean="0">
                <a:solidFill>
                  <a:srgbClr val="FF0000"/>
                </a:solidFill>
                <a:sym typeface="Symbol" panose="05050102010706020507" pitchFamily="18" charset="2"/>
              </a:rPr>
              <a:t>THE OBSERVATION OF LEPTON NUMBER TRANSITION IS A TELL_TALE OF THE MAJORANA NEUTRINO</a:t>
            </a:r>
            <a:endParaRPr lang="fr-FR" b="1" dirty="0" smtClean="0">
              <a:solidFill>
                <a:srgbClr val="FF0000"/>
              </a:solidFill>
            </a:endParaRPr>
          </a:p>
          <a:p>
            <a:endParaRPr lang="fr-FR" dirty="0" smtClean="0"/>
          </a:p>
          <a:p>
            <a:r>
              <a:rPr lang="fr-FR" dirty="0"/>
              <a:t> </a:t>
            </a:r>
            <a:endParaRPr lang="fr-FR" dirty="0" smtClean="0"/>
          </a:p>
          <a:p>
            <a:r>
              <a:rPr lang="fr-FR" dirty="0"/>
              <a:t> </a:t>
            </a:r>
            <a:endParaRPr lang="fr-FR" dirty="0" smtClean="0"/>
          </a:p>
          <a:p>
            <a:endParaRPr lang="fr-FR" dirty="0"/>
          </a:p>
          <a:p>
            <a:endParaRPr lang="fr-FR" dirty="0" smtClean="0"/>
          </a:p>
        </p:txBody>
      </p:sp>
    </p:spTree>
    <p:extLst>
      <p:ext uri="{BB962C8B-B14F-4D97-AF65-F5344CB8AC3E}">
        <p14:creationId xmlns:p14="http://schemas.microsoft.com/office/powerpoint/2010/main" val="397783499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5190" y="78658"/>
            <a:ext cx="6888683" cy="6233344"/>
          </a:xfrm>
          <a:prstGeom prst="rect">
            <a:avLst/>
          </a:prstGeom>
        </p:spPr>
      </p:pic>
      <p:cxnSp>
        <p:nvCxnSpPr>
          <p:cNvPr id="4" name="Straight Arrow Connector 3"/>
          <p:cNvCxnSpPr/>
          <p:nvPr/>
        </p:nvCxnSpPr>
        <p:spPr>
          <a:xfrm>
            <a:off x="7452852" y="1101213"/>
            <a:ext cx="1160206" cy="9832"/>
          </a:xfrm>
          <a:prstGeom prst="straightConnector1">
            <a:avLst/>
          </a:prstGeom>
          <a:ln w="44450">
            <a:solidFill>
              <a:srgbClr val="FF0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Arrow Connector 4"/>
          <p:cNvCxnSpPr/>
          <p:nvPr/>
        </p:nvCxnSpPr>
        <p:spPr>
          <a:xfrm flipH="1">
            <a:off x="8786352" y="1113913"/>
            <a:ext cx="1160206" cy="9832"/>
          </a:xfrm>
          <a:prstGeom prst="straightConnector1">
            <a:avLst/>
          </a:prstGeom>
          <a:ln w="44450">
            <a:solidFill>
              <a:schemeClr val="accent1">
                <a:lumMod val="75000"/>
              </a:schemeClr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01899" y="2197100"/>
            <a:ext cx="4463421" cy="832233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7835900" y="622300"/>
            <a:ext cx="787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>
                <a:solidFill>
                  <a:srgbClr val="FF0000"/>
                </a:solidFill>
              </a:rPr>
              <a:t>e-</a:t>
            </a:r>
            <a:endParaRPr lang="fr-FR" b="1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9347200" y="1104900"/>
            <a:ext cx="787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>
                <a:solidFill>
                  <a:srgbClr val="0070C0"/>
                </a:solidFill>
              </a:rPr>
              <a:t>e+</a:t>
            </a:r>
            <a:endParaRPr lang="fr-FR" b="1" dirty="0">
              <a:solidFill>
                <a:srgbClr val="0070C0"/>
              </a:solidFill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4"/>
          <a:srcRect l="9142" r="5524" b="4567"/>
          <a:stretch/>
        </p:blipFill>
        <p:spPr>
          <a:xfrm>
            <a:off x="7010400" y="2850322"/>
            <a:ext cx="3365500" cy="1563300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10617200" y="1892300"/>
            <a:ext cx="157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 smtClean="0"/>
              <a:t>neutrinos</a:t>
            </a:r>
            <a:endParaRPr lang="fr-FR" sz="2400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10947400" y="2349500"/>
            <a:ext cx="52290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3600" dirty="0" smtClean="0"/>
              <a:t>½</a:t>
            </a:r>
            <a:endParaRPr lang="fr-FR" sz="3600" dirty="0" smtClean="0"/>
          </a:p>
          <a:p>
            <a:r>
              <a:rPr lang="fr-FR" sz="3600" dirty="0"/>
              <a:t> </a:t>
            </a:r>
            <a:r>
              <a:rPr lang="fr-FR" sz="3600" dirty="0" smtClean="0"/>
              <a:t>0</a:t>
            </a:r>
            <a:endParaRPr lang="fr-FR" sz="3600" dirty="0"/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94500" y="4442600"/>
            <a:ext cx="3483000" cy="970000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11150600" y="4508500"/>
            <a:ext cx="41870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600" dirty="0" smtClean="0"/>
              <a:t>1</a:t>
            </a:r>
            <a:endParaRPr lang="fr-FR" dirty="0"/>
          </a:p>
        </p:txBody>
      </p:sp>
      <p:cxnSp>
        <p:nvCxnSpPr>
          <p:cNvPr id="20" name="Straight Arrow Connector 19"/>
          <p:cNvCxnSpPr/>
          <p:nvPr/>
        </p:nvCxnSpPr>
        <p:spPr>
          <a:xfrm rot="-3120000">
            <a:off x="8532352" y="588245"/>
            <a:ext cx="1183148" cy="923"/>
          </a:xfrm>
          <a:prstGeom prst="straightConnector1">
            <a:avLst/>
          </a:prstGeom>
          <a:ln w="44450">
            <a:solidFill>
              <a:srgbClr val="FF0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 rot="7680000">
            <a:off x="7694152" y="1667745"/>
            <a:ext cx="1183148" cy="923"/>
          </a:xfrm>
          <a:prstGeom prst="straightConnector1">
            <a:avLst/>
          </a:prstGeom>
          <a:ln w="44450">
            <a:solidFill>
              <a:schemeClr val="accent1">
                <a:lumMod val="75000"/>
              </a:schemeClr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8813800" y="190500"/>
            <a:ext cx="28245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800" b="1" dirty="0" smtClean="0">
                <a:solidFill>
                  <a:srgbClr val="FF0000"/>
                </a:solidFill>
                <a:latin typeface="Brush Script MT" panose="03060802040406070304" pitchFamily="66" charset="0"/>
              </a:rPr>
              <a:t>f</a:t>
            </a:r>
            <a:endParaRPr lang="fr-FR" b="1" dirty="0">
              <a:solidFill>
                <a:srgbClr val="FF0000"/>
              </a:solidFill>
              <a:latin typeface="Brush Script MT" panose="03060802040406070304" pitchFamily="66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8229600" y="1447800"/>
            <a:ext cx="46198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2800" b="1" dirty="0" smtClean="0">
                <a:solidFill>
                  <a:srgbClr val="0070C0"/>
                </a:solidFill>
                <a:latin typeface="Brush Script MT" panose="03060802040406070304" pitchFamily="66" charset="0"/>
                <a:sym typeface="Symbol" panose="05050102010706020507" pitchFamily="18" charset="2"/>
              </a:rPr>
              <a:t></a:t>
            </a:r>
            <a:r>
              <a:rPr lang="fr-FR" sz="2800" b="1" dirty="0" smtClean="0">
                <a:solidFill>
                  <a:srgbClr val="0070C0"/>
                </a:solidFill>
                <a:latin typeface="Brush Script MT" panose="03060802040406070304" pitchFamily="66" charset="0"/>
              </a:rPr>
              <a:t>f</a:t>
            </a:r>
            <a:endParaRPr lang="fr-FR" b="1" dirty="0">
              <a:solidFill>
                <a:srgbClr val="0070C0"/>
              </a:solidFill>
              <a:latin typeface="Brush Script MT" panose="03060802040406070304" pitchFamily="66" charset="0"/>
            </a:endParaRPr>
          </a:p>
        </p:txBody>
      </p:sp>
      <p:sp>
        <p:nvSpPr>
          <p:cNvPr id="25" name="Arc 24"/>
          <p:cNvSpPr/>
          <p:nvPr/>
        </p:nvSpPr>
        <p:spPr>
          <a:xfrm rot="851195">
            <a:off x="8610600" y="520700"/>
            <a:ext cx="914400" cy="914400"/>
          </a:xfrm>
          <a:prstGeom prst="arc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6" name="TextBox 25"/>
          <p:cNvSpPr txBox="1"/>
          <p:nvPr/>
        </p:nvSpPr>
        <p:spPr>
          <a:xfrm>
            <a:off x="9410700" y="533400"/>
            <a:ext cx="3048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 smtClean="0">
                <a:sym typeface="Symbol" panose="05050102010706020507" pitchFamily="18" charset="2"/>
              </a:rPr>
              <a:t></a:t>
            </a:r>
            <a:endParaRPr lang="fr-FR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15/03/2021</a:t>
            </a:r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Helicity and lepton number in HNL @Z</a:t>
            </a:r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8DC709-413F-4C12-A8B0-7373BEC9B86D}" type="slidenum">
              <a:rPr lang="fr-FR" smtClean="0"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74548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15991</TotalTime>
  <Words>2809</Words>
  <Application>Microsoft Office PowerPoint</Application>
  <PresentationFormat>Widescreen</PresentationFormat>
  <Paragraphs>426</Paragraphs>
  <Slides>22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32" baseType="lpstr">
      <vt:lpstr>Arial</vt:lpstr>
      <vt:lpstr>Brush Script MT</vt:lpstr>
      <vt:lpstr>Calibri</vt:lpstr>
      <vt:lpstr>Calibri Light</vt:lpstr>
      <vt:lpstr>Cambria Math</vt:lpstr>
      <vt:lpstr>Lucida Calligraphy</vt:lpstr>
      <vt:lpstr>Script MT Bold</vt:lpstr>
      <vt:lpstr>Symbol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Alain Blondel</dc:creator>
  <cp:lastModifiedBy>Alain Blondel</cp:lastModifiedBy>
  <cp:revision>75</cp:revision>
  <cp:lastPrinted>2021-02-12T18:07:56Z</cp:lastPrinted>
  <dcterms:created xsi:type="dcterms:W3CDTF">2021-02-11T16:22:11Z</dcterms:created>
  <dcterms:modified xsi:type="dcterms:W3CDTF">2021-03-17T13:53:37Z</dcterms:modified>
</cp:coreProperties>
</file>