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79" r:id="rId3"/>
    <p:sldId id="285" r:id="rId4"/>
    <p:sldId id="286" r:id="rId5"/>
    <p:sldId id="280" r:id="rId6"/>
    <p:sldId id="281" r:id="rId7"/>
    <p:sldId id="282" r:id="rId8"/>
    <p:sldId id="283" r:id="rId9"/>
    <p:sldId id="284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78" r:id="rId1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2308" autoAdjust="0"/>
  </p:normalViewPr>
  <p:slideViewPr>
    <p:cSldViewPr>
      <p:cViewPr varScale="1">
        <p:scale>
          <a:sx n="60" d="100"/>
          <a:sy n="60" d="100"/>
        </p:scale>
        <p:origin x="1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Durin</a:t>
            </a:r>
            <a:r>
              <a:rPr lang="en-US" baseline="0" dirty="0" smtClean="0"/>
              <a:t>g presentations – switch off your microphone to avoid parasitic noise </a:t>
            </a:r>
          </a:p>
          <a:p>
            <a:endParaRPr lang="en-US" baseline="0" dirty="0" smtClean="0"/>
          </a:p>
          <a:p>
            <a:r>
              <a:rPr lang="en-US" baseline="0" dirty="0" smtClean="0"/>
              <a:t>During the Q&amp;A session :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Please switch on your cameras and microphone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To ask a question: 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raise hand (you can lower)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write in the chat 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You can ask your question in English or in French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95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From </a:t>
            </a:r>
            <a:r>
              <a:rPr lang="fr-CH" dirty="0" err="1" smtClean="0"/>
              <a:t>where</a:t>
            </a:r>
            <a:r>
              <a:rPr lang="fr-CH" dirty="0" smtClean="0"/>
              <a:t> do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assist</a:t>
            </a:r>
            <a:r>
              <a:rPr lang="fr-CH" dirty="0" smtClean="0"/>
              <a:t> to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event</a:t>
            </a:r>
            <a:r>
              <a:rPr lang="fr-CH" dirty="0" smtClean="0"/>
              <a:t>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548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Have </a:t>
            </a:r>
            <a:r>
              <a:rPr lang="fr-CH" dirty="0" err="1" smtClean="0"/>
              <a:t>you</a:t>
            </a:r>
            <a:r>
              <a:rPr lang="fr-CH" dirty="0" smtClean="0"/>
              <a:t> been on CERN site?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743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How do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feel</a:t>
            </a:r>
            <a:r>
              <a:rPr lang="fr-CH" dirty="0" smtClean="0"/>
              <a:t> </a:t>
            </a:r>
            <a:r>
              <a:rPr lang="fr-CH" dirty="0" err="1" smtClean="0"/>
              <a:t>today</a:t>
            </a:r>
            <a:r>
              <a:rPr lang="fr-CH" dirty="0" smtClean="0"/>
              <a:t>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37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Participants</a:t>
            </a:r>
            <a:r>
              <a:rPr lang="fr-CH" baseline="0" dirty="0" smtClean="0"/>
              <a:t> placés en </a:t>
            </a:r>
            <a:r>
              <a:rPr lang="fr-CH" baseline="0" dirty="0" err="1" smtClean="0"/>
              <a:t>breakout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rooms</a:t>
            </a:r>
            <a:r>
              <a:rPr lang="fr-CH" baseline="0" dirty="0" smtClean="0"/>
              <a:t> aléatoires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90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Participants</a:t>
            </a:r>
            <a:r>
              <a:rPr lang="fr-CH" baseline="0" dirty="0" smtClean="0"/>
              <a:t> placés en </a:t>
            </a:r>
            <a:r>
              <a:rPr lang="fr-CH" baseline="0" dirty="0" err="1" smtClean="0"/>
              <a:t>breakout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rooms</a:t>
            </a:r>
            <a:r>
              <a:rPr lang="fr-CH" baseline="0" dirty="0" smtClean="0"/>
              <a:t> aléatoires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76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5/17/2021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5/17/2021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5/17/2021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5/17/2021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5/17/2021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5/17/2021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5/17/2021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lumière, extérieur, trafic, sombre&#10;&#10;Description générée automatiquement">
            <a:extLst>
              <a:ext uri="{FF2B5EF4-FFF2-40B4-BE49-F238E27FC236}">
                <a16:creationId xmlns:a16="http://schemas.microsoft.com/office/drawing/2014/main" id="{716B6CEC-145A-AF43-9642-4F522EFA52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73386" y="-189785"/>
            <a:ext cx="12706090" cy="7147177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5/17/2021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5/17/2021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5/17/2021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5/17/2021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5/17/2021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5/17/2021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5/17/2021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C1F7337-EB8B-7E48-B3B2-C97A76CADE48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-24680" y="6350383"/>
            <a:ext cx="12241360" cy="5350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indico.cern.ch/category/13631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dirty="0" smtClean="0"/>
              <a:t>Connecting the DOTS</a:t>
            </a:r>
            <a:endParaRPr sz="4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 smtClean="0"/>
              <a:t>E. Mosselmans &amp; P. Berset</a:t>
            </a:r>
            <a:endParaRPr dirty="0"/>
          </a:p>
          <a:p>
            <a:pPr algn="l">
              <a:defRPr/>
            </a:pPr>
            <a:r>
              <a:rPr lang="en-US" sz="1800" dirty="0" smtClean="0"/>
              <a:t>18.05.21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Any</a:t>
            </a:r>
            <a:r>
              <a:rPr lang="fr-CH" dirty="0" smtClean="0"/>
              <a:t> Questions 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13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79720" y="2580132"/>
            <a:ext cx="1799071" cy="1800000"/>
          </a:xfrm>
          <a:prstGeom prst="rect">
            <a:avLst/>
          </a:prstGeom>
          <a:noFill/>
        </p:spPr>
      </p:pic>
      <p:pic>
        <p:nvPicPr>
          <p:cNvPr id="6" name="Picture 15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6771" y="4005064"/>
            <a:ext cx="1800000" cy="1800000"/>
          </a:xfrm>
          <a:prstGeom prst="rect">
            <a:avLst/>
          </a:prstGeom>
          <a:noFill/>
        </p:spPr>
      </p:pic>
      <p:pic>
        <p:nvPicPr>
          <p:cNvPr id="7" name="Picture 90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72744" y="1137163"/>
            <a:ext cx="1800000" cy="1800000"/>
          </a:xfrm>
          <a:prstGeom prst="rect">
            <a:avLst/>
          </a:prstGeom>
          <a:noFill/>
        </p:spPr>
      </p:pic>
      <p:sp>
        <p:nvSpPr>
          <p:cNvPr id="8" name="Freeform 156"/>
          <p:cNvSpPr/>
          <p:nvPr/>
        </p:nvSpPr>
        <p:spPr>
          <a:xfrm>
            <a:off x="5329293" y="4005064"/>
            <a:ext cx="1800000" cy="1800000"/>
          </a:xfrm>
          <a:custGeom>
            <a:avLst/>
            <a:gdLst/>
            <a:ahLst/>
            <a:cxnLst/>
            <a:rect l="l" t="t" r="r" b="b"/>
            <a:pathLst>
              <a:path w="1752460" h="2023553">
                <a:moveTo>
                  <a:pt x="0" y="505891"/>
                </a:moveTo>
                <a:lnTo>
                  <a:pt x="0" y="1517674"/>
                </a:lnTo>
                <a:lnTo>
                  <a:pt x="876223" y="2023553"/>
                </a:lnTo>
                <a:lnTo>
                  <a:pt x="1752460" y="1517674"/>
                </a:lnTo>
                <a:lnTo>
                  <a:pt x="1752460" y="505891"/>
                </a:lnTo>
                <a:lnTo>
                  <a:pt x="876223" y="0"/>
                </a:lnTo>
                <a:close/>
              </a:path>
            </a:pathLst>
          </a:custGeom>
          <a:solidFill>
            <a:schemeClr val="bg1">
              <a:alpha val="27000"/>
            </a:schemeClr>
          </a:solidFill>
          <a:ln w="381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sz="1350"/>
          </a:p>
        </p:txBody>
      </p:sp>
      <p:pic>
        <p:nvPicPr>
          <p:cNvPr id="9" name="Picture 10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22243" y="2580132"/>
            <a:ext cx="1799071" cy="1800000"/>
          </a:xfrm>
          <a:prstGeom prst="rect">
            <a:avLst/>
          </a:prstGeom>
          <a:noFill/>
        </p:spPr>
      </p:pic>
      <p:pic>
        <p:nvPicPr>
          <p:cNvPr id="10" name="Picture 19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64765" y="2580132"/>
            <a:ext cx="1800000" cy="1800000"/>
          </a:xfrm>
          <a:prstGeom prst="rect">
            <a:avLst/>
          </a:prstGeom>
          <a:noFill/>
        </p:spPr>
      </p:pic>
      <p:grpSp>
        <p:nvGrpSpPr>
          <p:cNvPr id="11" name="Groupe 18"/>
          <p:cNvGrpSpPr/>
          <p:nvPr/>
        </p:nvGrpSpPr>
        <p:grpSpPr>
          <a:xfrm>
            <a:off x="2437197" y="2580132"/>
            <a:ext cx="1800000" cy="1800000"/>
            <a:chOff x="3684131" y="2417445"/>
            <a:chExt cx="1751965" cy="2023110"/>
          </a:xfrm>
        </p:grpSpPr>
        <p:sp>
          <p:nvSpPr>
            <p:cNvPr id="12" name="Freeform 166"/>
            <p:cNvSpPr/>
            <p:nvPr/>
          </p:nvSpPr>
          <p:spPr>
            <a:xfrm>
              <a:off x="3684131" y="2417445"/>
              <a:ext cx="1751965" cy="2023110"/>
            </a:xfrm>
            <a:custGeom>
              <a:avLst/>
              <a:gdLst/>
              <a:ahLst/>
              <a:cxnLst/>
              <a:rect l="l" t="t" r="r" b="b"/>
              <a:pathLst>
                <a:path w="1752447" h="2023553">
                  <a:moveTo>
                    <a:pt x="0" y="505891"/>
                  </a:moveTo>
                  <a:lnTo>
                    <a:pt x="0" y="1517674"/>
                  </a:lnTo>
                  <a:lnTo>
                    <a:pt x="876223" y="2023553"/>
                  </a:lnTo>
                  <a:lnTo>
                    <a:pt x="1752447" y="1517674"/>
                  </a:lnTo>
                  <a:lnTo>
                    <a:pt x="1752447" y="505891"/>
                  </a:lnTo>
                  <a:lnTo>
                    <a:pt x="876223" y="0"/>
                  </a:lnTo>
                  <a:close/>
                </a:path>
              </a:pathLst>
            </a:custGeom>
            <a:solidFill>
              <a:srgbClr val="2DB7C5">
                <a:alpha val="39999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350"/>
            </a:p>
          </p:txBody>
        </p:sp>
        <p:sp>
          <p:nvSpPr>
            <p:cNvPr id="13" name="Freeform 168"/>
            <p:cNvSpPr/>
            <p:nvPr/>
          </p:nvSpPr>
          <p:spPr>
            <a:xfrm>
              <a:off x="3795078" y="2542540"/>
              <a:ext cx="1533525" cy="1770380"/>
            </a:xfrm>
            <a:custGeom>
              <a:avLst/>
              <a:gdLst/>
              <a:ahLst/>
              <a:cxnLst/>
              <a:rect l="l" t="t" r="r" b="b"/>
              <a:pathLst>
                <a:path w="1533740" h="1771014">
                  <a:moveTo>
                    <a:pt x="0" y="884529"/>
                  </a:moveTo>
                  <a:lnTo>
                    <a:pt x="382587" y="1105420"/>
                  </a:lnTo>
                  <a:lnTo>
                    <a:pt x="765175" y="884529"/>
                  </a:lnTo>
                  <a:lnTo>
                    <a:pt x="765175" y="442760"/>
                  </a:lnTo>
                  <a:lnTo>
                    <a:pt x="382587" y="221869"/>
                  </a:lnTo>
                  <a:lnTo>
                    <a:pt x="0" y="442760"/>
                  </a:lnTo>
                  <a:lnTo>
                    <a:pt x="0" y="884529"/>
                  </a:lnTo>
                  <a:close/>
                  <a:moveTo>
                    <a:pt x="384289" y="220891"/>
                  </a:moveTo>
                  <a:lnTo>
                    <a:pt x="384289" y="662661"/>
                  </a:lnTo>
                  <a:lnTo>
                    <a:pt x="766876" y="883552"/>
                  </a:lnTo>
                  <a:lnTo>
                    <a:pt x="1149464" y="662661"/>
                  </a:lnTo>
                  <a:lnTo>
                    <a:pt x="1149464" y="220891"/>
                  </a:lnTo>
                  <a:lnTo>
                    <a:pt x="766876" y="0"/>
                  </a:lnTo>
                  <a:lnTo>
                    <a:pt x="384289" y="220891"/>
                  </a:lnTo>
                  <a:close/>
                  <a:moveTo>
                    <a:pt x="1151153" y="221869"/>
                  </a:moveTo>
                  <a:lnTo>
                    <a:pt x="768578" y="442760"/>
                  </a:lnTo>
                  <a:lnTo>
                    <a:pt x="768578" y="884529"/>
                  </a:lnTo>
                  <a:lnTo>
                    <a:pt x="1151153" y="1105420"/>
                  </a:lnTo>
                  <a:lnTo>
                    <a:pt x="1533740" y="884529"/>
                  </a:lnTo>
                  <a:lnTo>
                    <a:pt x="1533740" y="442760"/>
                  </a:lnTo>
                  <a:lnTo>
                    <a:pt x="1151153" y="221869"/>
                  </a:lnTo>
                  <a:close/>
                  <a:moveTo>
                    <a:pt x="1533740" y="886484"/>
                  </a:moveTo>
                  <a:lnTo>
                    <a:pt x="1151153" y="665607"/>
                  </a:lnTo>
                  <a:lnTo>
                    <a:pt x="768578" y="886484"/>
                  </a:lnTo>
                  <a:lnTo>
                    <a:pt x="768578" y="1328266"/>
                  </a:lnTo>
                  <a:lnTo>
                    <a:pt x="1151153" y="1549145"/>
                  </a:lnTo>
                  <a:lnTo>
                    <a:pt x="1533740" y="1328266"/>
                  </a:lnTo>
                  <a:lnTo>
                    <a:pt x="1533740" y="886484"/>
                  </a:lnTo>
                  <a:close/>
                  <a:moveTo>
                    <a:pt x="1149464" y="1550135"/>
                  </a:moveTo>
                  <a:lnTo>
                    <a:pt x="1149464" y="1108353"/>
                  </a:lnTo>
                  <a:lnTo>
                    <a:pt x="766876" y="887475"/>
                  </a:lnTo>
                  <a:lnTo>
                    <a:pt x="384289" y="1108353"/>
                  </a:lnTo>
                  <a:lnTo>
                    <a:pt x="384289" y="1550135"/>
                  </a:lnTo>
                  <a:lnTo>
                    <a:pt x="766876" y="1771014"/>
                  </a:lnTo>
                  <a:lnTo>
                    <a:pt x="1149464" y="1550135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>
                  <a:alpha val="100000"/>
                </a:srgbClr>
              </a:solidFill>
              <a:miter lim="127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350"/>
            </a:p>
          </p:txBody>
        </p:sp>
      </p:grpSp>
    </p:spTree>
    <p:extLst>
      <p:ext uri="{BB962C8B-B14F-4D97-AF65-F5344CB8AC3E}">
        <p14:creationId xmlns:p14="http://schemas.microsoft.com/office/powerpoint/2010/main" val="197953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Ice-breaker</a:t>
            </a:r>
            <a:r>
              <a:rPr lang="fr-CH" dirty="0" smtClean="0"/>
              <a:t> 10’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-1262"/>
          <a:stretch/>
        </p:blipFill>
        <p:spPr>
          <a:xfrm>
            <a:off x="7680176" y="1700807"/>
            <a:ext cx="3945431" cy="37149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839416" y="3573016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En petits groupes, discutez:</a:t>
            </a:r>
          </a:p>
          <a:p>
            <a:r>
              <a:rPr lang="fr-CH" sz="2000" dirty="0"/>
              <a:t>Quel est mon rôle au CERN, et comment mon travail contribue à la mission du </a:t>
            </a:r>
            <a:r>
              <a:rPr lang="fr-CH" sz="2000" dirty="0" smtClean="0"/>
              <a:t>CERN </a:t>
            </a:r>
            <a:r>
              <a:rPr lang="en-GB" sz="2000" dirty="0" smtClean="0"/>
              <a:t>?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839416" y="1579937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In </a:t>
            </a:r>
            <a:r>
              <a:rPr lang="fr-CH" sz="2000" b="1" dirty="0" err="1" smtClean="0"/>
              <a:t>small</a:t>
            </a:r>
            <a:r>
              <a:rPr lang="fr-CH" sz="2000" b="1" dirty="0" smtClean="0"/>
              <a:t> groups, </a:t>
            </a:r>
            <a:r>
              <a:rPr lang="fr-CH" sz="2000" b="1" dirty="0" err="1" smtClean="0"/>
              <a:t>discuss</a:t>
            </a:r>
            <a:r>
              <a:rPr lang="fr-CH" sz="2000" b="1" dirty="0" smtClean="0"/>
              <a:t>:</a:t>
            </a:r>
          </a:p>
          <a:p>
            <a:r>
              <a:rPr lang="fr-CH" sz="2000" dirty="0" err="1" smtClean="0"/>
              <a:t>What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my</a:t>
            </a:r>
            <a:r>
              <a:rPr lang="fr-CH" sz="2000" dirty="0" smtClean="0"/>
              <a:t> </a:t>
            </a:r>
            <a:r>
              <a:rPr lang="fr-CH" sz="2000" dirty="0" err="1" smtClean="0"/>
              <a:t>role</a:t>
            </a:r>
            <a:r>
              <a:rPr lang="fr-CH" sz="2000" dirty="0" smtClean="0"/>
              <a:t> at CERN and how </a:t>
            </a:r>
            <a:r>
              <a:rPr lang="fr-CH" sz="2000" dirty="0" err="1" smtClean="0"/>
              <a:t>does</a:t>
            </a:r>
            <a:r>
              <a:rPr lang="fr-CH" sz="2000" dirty="0" smtClean="0"/>
              <a:t> </a:t>
            </a:r>
            <a:r>
              <a:rPr lang="fr-CH" sz="2000" dirty="0" err="1" smtClean="0"/>
              <a:t>my</a:t>
            </a:r>
            <a:r>
              <a:rPr lang="fr-CH" sz="2000" dirty="0" smtClean="0"/>
              <a:t> job </a:t>
            </a:r>
            <a:r>
              <a:rPr lang="fr-CH" sz="2000" dirty="0" err="1" smtClean="0"/>
              <a:t>contribute</a:t>
            </a:r>
            <a:r>
              <a:rPr lang="fr-CH" sz="2000" dirty="0" smtClean="0"/>
              <a:t> to </a:t>
            </a:r>
            <a:r>
              <a:rPr lang="fr-CH" sz="2000" dirty="0" err="1" smtClean="0"/>
              <a:t>CERN’s</a:t>
            </a:r>
            <a:r>
              <a:rPr lang="fr-CH" sz="2000" dirty="0" smtClean="0"/>
              <a:t> mission?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1748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Scientific </a:t>
            </a:r>
            <a:r>
              <a:rPr lang="fr-CH" dirty="0" err="1" smtClean="0"/>
              <a:t>activities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975" y="1772816"/>
            <a:ext cx="3448050" cy="25050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4907213" y="4611372"/>
            <a:ext cx="2377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Manfred Krammer</a:t>
            </a:r>
          </a:p>
          <a:p>
            <a:r>
              <a:rPr lang="fr-CH" i="1" dirty="0" smtClean="0"/>
              <a:t>EP </a:t>
            </a:r>
            <a:r>
              <a:rPr lang="fr-CH" i="1" dirty="0" err="1" smtClean="0"/>
              <a:t>Department</a:t>
            </a:r>
            <a:r>
              <a:rPr lang="fr-CH" i="1" dirty="0" smtClean="0"/>
              <a:t> Head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73646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CERN’s</a:t>
            </a:r>
            <a:r>
              <a:rPr lang="fr-CH" dirty="0" smtClean="0"/>
              <a:t> </a:t>
            </a:r>
            <a:r>
              <a:rPr lang="fr-CH" dirty="0" err="1" smtClean="0"/>
              <a:t>accelerator</a:t>
            </a:r>
            <a:r>
              <a:rPr lang="fr-CH" dirty="0" smtClean="0"/>
              <a:t> </a:t>
            </a:r>
            <a:r>
              <a:rPr lang="fr-CH" dirty="0" err="1" smtClean="0"/>
              <a:t>complex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567377" y="4387972"/>
            <a:ext cx="3057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Rende Steerenberg</a:t>
            </a:r>
          </a:p>
          <a:p>
            <a:r>
              <a:rPr lang="fr-CH" i="1" dirty="0" smtClean="0"/>
              <a:t>BE </a:t>
            </a:r>
            <a:r>
              <a:rPr lang="fr-CH" i="1" dirty="0" err="1" smtClean="0"/>
              <a:t>Operation</a:t>
            </a:r>
            <a:r>
              <a:rPr lang="fr-CH" i="1" dirty="0" smtClean="0"/>
              <a:t> Group Leader</a:t>
            </a:r>
            <a:endParaRPr lang="en-GB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520" y="1288904"/>
            <a:ext cx="2820960" cy="282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56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Stands and/or Break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 bwMode="auto">
          <a:xfrm rot="20634541">
            <a:off x="1676350" y="2592977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/>
              <a:t>CERN Clubs</a:t>
            </a:r>
            <a:endParaRPr lang="en-GB" sz="3600" dirty="0"/>
          </a:p>
        </p:txBody>
      </p:sp>
      <p:sp>
        <p:nvSpPr>
          <p:cNvPr id="7" name="TextBox 6"/>
          <p:cNvSpPr txBox="1"/>
          <p:nvPr/>
        </p:nvSpPr>
        <p:spPr bwMode="auto">
          <a:xfrm rot="310895">
            <a:off x="5544762" y="3222664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/>
              <a:t>Free chat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 bwMode="auto">
          <a:xfrm rot="21223487">
            <a:off x="2626226" y="4267768"/>
            <a:ext cx="2598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smtClean="0"/>
              <a:t>Coffee/drinks</a:t>
            </a:r>
            <a:endParaRPr lang="en-GB" sz="3200" dirty="0"/>
          </a:p>
        </p:txBody>
      </p:sp>
      <p:sp>
        <p:nvSpPr>
          <p:cNvPr id="9" name="Freeform 13"/>
          <p:cNvSpPr/>
          <p:nvPr/>
        </p:nvSpPr>
        <p:spPr>
          <a:xfrm rot="17609743">
            <a:off x="10556051" y="1989601"/>
            <a:ext cx="365701" cy="34740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12"/>
          <p:cNvSpPr/>
          <p:nvPr/>
        </p:nvSpPr>
        <p:spPr>
          <a:xfrm rot="14121115">
            <a:off x="10294342" y="2250887"/>
            <a:ext cx="483369" cy="48112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9"/>
          <p:cNvSpPr/>
          <p:nvPr/>
        </p:nvSpPr>
        <p:spPr>
          <a:xfrm rot="3320979">
            <a:off x="10157898" y="2638792"/>
            <a:ext cx="598701" cy="6911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1"/>
          <p:cNvSpPr/>
          <p:nvPr/>
        </p:nvSpPr>
        <p:spPr>
          <a:xfrm rot="18623336">
            <a:off x="10167938" y="3065993"/>
            <a:ext cx="677525" cy="97124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10"/>
          <p:cNvSpPr/>
          <p:nvPr/>
        </p:nvSpPr>
        <p:spPr>
          <a:xfrm rot="1353015">
            <a:off x="10061020" y="3638976"/>
            <a:ext cx="862096" cy="101324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6"/>
          <p:cNvSpPr/>
          <p:nvPr/>
        </p:nvSpPr>
        <p:spPr>
          <a:xfrm rot="19538894">
            <a:off x="9708047" y="4202793"/>
            <a:ext cx="824168" cy="10598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5" name="Freeform 8"/>
          <p:cNvSpPr/>
          <p:nvPr/>
        </p:nvSpPr>
        <p:spPr>
          <a:xfrm rot="20242136">
            <a:off x="9980484" y="4846757"/>
            <a:ext cx="1161930" cy="133478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6" name="TextBox 5"/>
          <p:cNvSpPr txBox="1"/>
          <p:nvPr/>
        </p:nvSpPr>
        <p:spPr bwMode="auto">
          <a:xfrm rot="1514491">
            <a:off x="7562756" y="2244805"/>
            <a:ext cx="339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/>
              <a:t>CERN Services</a:t>
            </a:r>
            <a:endParaRPr lang="en-GB" sz="3600" dirty="0"/>
          </a:p>
        </p:txBody>
      </p:sp>
      <p:sp>
        <p:nvSpPr>
          <p:cNvPr id="16" name="Freeform 15"/>
          <p:cNvSpPr/>
          <p:nvPr/>
        </p:nvSpPr>
        <p:spPr>
          <a:xfrm rot="2106525">
            <a:off x="1279560" y="3856072"/>
            <a:ext cx="611570" cy="79945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7"/>
          <p:cNvSpPr/>
          <p:nvPr/>
        </p:nvSpPr>
        <p:spPr>
          <a:xfrm rot="1486004">
            <a:off x="1156803" y="3306339"/>
            <a:ext cx="551365" cy="77407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7"/>
          <p:cNvSpPr/>
          <p:nvPr/>
        </p:nvSpPr>
        <p:spPr>
          <a:xfrm rot="522547">
            <a:off x="1195700" y="5040924"/>
            <a:ext cx="878944" cy="96843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9" name="Freeform 7"/>
          <p:cNvSpPr/>
          <p:nvPr/>
        </p:nvSpPr>
        <p:spPr>
          <a:xfrm rot="20489319">
            <a:off x="1247562" y="4479798"/>
            <a:ext cx="736829" cy="87671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0" name="Freeform 7"/>
          <p:cNvSpPr/>
          <p:nvPr/>
        </p:nvSpPr>
        <p:spPr>
          <a:xfrm rot="1486004">
            <a:off x="1298321" y="2939416"/>
            <a:ext cx="409895" cy="57406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1" name="Freeform 7"/>
          <p:cNvSpPr/>
          <p:nvPr/>
        </p:nvSpPr>
        <p:spPr>
          <a:xfrm rot="20312798">
            <a:off x="1302373" y="2676712"/>
            <a:ext cx="302702" cy="406493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2" name="Freeform 7"/>
          <p:cNvSpPr/>
          <p:nvPr/>
        </p:nvSpPr>
        <p:spPr>
          <a:xfrm rot="1658890">
            <a:off x="1261814" y="2464389"/>
            <a:ext cx="223205" cy="29429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420082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fr-CH" sz="4000" dirty="0" err="1" smtClean="0"/>
              <a:t>Video</a:t>
            </a:r>
            <a:r>
              <a:rPr lang="fr-CH" sz="4000" dirty="0" smtClean="0"/>
              <a:t> </a:t>
            </a:r>
            <a:r>
              <a:rPr lang="fr-CH" sz="4000" dirty="0" err="1" smtClean="0"/>
              <a:t>Presentation</a:t>
            </a:r>
            <a:endParaRPr lang="en-GB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Introduction to CERN </a:t>
            </a:r>
            <a:r>
              <a:rPr lang="fr-CH" dirty="0" err="1" smtClean="0"/>
              <a:t>departments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54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Q&amp;A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directorate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13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93184" y="3684082"/>
            <a:ext cx="1800000" cy="1800000"/>
          </a:xfrm>
          <a:prstGeom prst="rect">
            <a:avLst/>
          </a:prstGeom>
          <a:noFill/>
        </p:spPr>
      </p:pic>
      <p:sp>
        <p:nvSpPr>
          <p:cNvPr id="6" name="Hexagon 5"/>
          <p:cNvSpPr/>
          <p:nvPr/>
        </p:nvSpPr>
        <p:spPr>
          <a:xfrm>
            <a:off x="6740425" y="1059426"/>
            <a:ext cx="1800000" cy="1800000"/>
          </a:xfrm>
          <a:prstGeom prst="hexagon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591740" y="2924944"/>
            <a:ext cx="20973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Joachim </a:t>
            </a:r>
            <a:r>
              <a:rPr lang="en-GB" sz="1400" b="1" dirty="0" err="1" smtClean="0"/>
              <a:t>Mnich</a:t>
            </a:r>
            <a:endParaRPr lang="en-GB" sz="1400" b="1" dirty="0" smtClean="0"/>
          </a:p>
          <a:p>
            <a:r>
              <a:rPr lang="en-GB" sz="1400" b="1" dirty="0" smtClean="0"/>
              <a:t>Director </a:t>
            </a:r>
            <a:r>
              <a:rPr lang="en-GB" sz="1400" b="1" dirty="0"/>
              <a:t>for Research and Computing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5193184" y="5484082"/>
            <a:ext cx="2148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Fabiola Gianotti, Director General</a:t>
            </a:r>
            <a:endParaRPr lang="en-GB" b="1" dirty="0"/>
          </a:p>
        </p:txBody>
      </p:sp>
      <p:sp>
        <p:nvSpPr>
          <p:cNvPr id="10" name="Hexagon 9"/>
          <p:cNvSpPr/>
          <p:nvPr/>
        </p:nvSpPr>
        <p:spPr>
          <a:xfrm>
            <a:off x="562021" y="1059426"/>
            <a:ext cx="1800000" cy="1800000"/>
          </a:xfrm>
          <a:prstGeom prst="hexagon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51320" y="2924944"/>
            <a:ext cx="22214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err="1"/>
              <a:t>Raphaël</a:t>
            </a:r>
            <a:r>
              <a:rPr lang="en-GB" sz="1400" b="1" dirty="0"/>
              <a:t> Bello </a:t>
            </a:r>
          </a:p>
          <a:p>
            <a:r>
              <a:rPr lang="en-GB" sz="1400" b="1" dirty="0"/>
              <a:t>Director for Finance and Human Resources </a:t>
            </a:r>
          </a:p>
        </p:txBody>
      </p:sp>
      <p:sp>
        <p:nvSpPr>
          <p:cNvPr id="14" name="Hexagon 13"/>
          <p:cNvSpPr/>
          <p:nvPr/>
        </p:nvSpPr>
        <p:spPr>
          <a:xfrm>
            <a:off x="9829626" y="1059426"/>
            <a:ext cx="1800000" cy="1800000"/>
          </a:xfrm>
          <a:prstGeom prst="hexagon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9577498" y="2924944"/>
            <a:ext cx="23042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Mike Lamont </a:t>
            </a:r>
          </a:p>
          <a:p>
            <a:r>
              <a:rPr lang="en-GB" sz="1400" b="1" dirty="0"/>
              <a:t>Director for Accelerators and Technology </a:t>
            </a:r>
          </a:p>
        </p:txBody>
      </p:sp>
      <p:sp>
        <p:nvSpPr>
          <p:cNvPr id="17" name="Hexagon 16"/>
          <p:cNvSpPr/>
          <p:nvPr/>
        </p:nvSpPr>
        <p:spPr>
          <a:xfrm>
            <a:off x="3651223" y="1059426"/>
            <a:ext cx="1800000" cy="1800000"/>
          </a:xfrm>
          <a:prstGeom prst="hexagon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944118" y="2924944"/>
            <a:ext cx="32130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Charlotte Lindberg Warakaulle </a:t>
            </a:r>
          </a:p>
          <a:p>
            <a:r>
              <a:rPr lang="en-GB" sz="1400" b="1" dirty="0"/>
              <a:t>Director for International Relations </a:t>
            </a:r>
          </a:p>
        </p:txBody>
      </p:sp>
    </p:spTree>
    <p:extLst>
      <p:ext uri="{BB962C8B-B14F-4D97-AF65-F5344CB8AC3E}">
        <p14:creationId xmlns:p14="http://schemas.microsoft.com/office/powerpoint/2010/main" val="305651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Networking in </a:t>
            </a:r>
            <a:r>
              <a:rPr lang="fr-CH" dirty="0" err="1" smtClean="0"/>
              <a:t>small</a:t>
            </a:r>
            <a:r>
              <a:rPr lang="fr-CH" dirty="0" smtClean="0"/>
              <a:t> groups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-1262"/>
          <a:stretch/>
        </p:blipFill>
        <p:spPr>
          <a:xfrm>
            <a:off x="7680176" y="1700807"/>
            <a:ext cx="3945431" cy="37149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911424" y="3549871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En petits groupes, discutez:</a:t>
            </a:r>
          </a:p>
          <a:p>
            <a:r>
              <a:rPr lang="fr-CH" sz="2000" dirty="0"/>
              <a:t>Quel est mon rôle au CERN, et comment mon travail contribue à la mission du </a:t>
            </a:r>
            <a:r>
              <a:rPr lang="fr-CH" sz="2000" dirty="0" smtClean="0"/>
              <a:t>CERN </a:t>
            </a:r>
            <a:r>
              <a:rPr lang="en-GB" sz="2000" dirty="0" smtClean="0"/>
              <a:t>?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911424" y="1556792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In </a:t>
            </a:r>
            <a:r>
              <a:rPr lang="fr-CH" sz="2000" b="1" dirty="0" err="1" smtClean="0"/>
              <a:t>small</a:t>
            </a:r>
            <a:r>
              <a:rPr lang="fr-CH" sz="2000" b="1" dirty="0" smtClean="0"/>
              <a:t> groups, </a:t>
            </a:r>
            <a:r>
              <a:rPr lang="fr-CH" sz="2000" b="1" dirty="0" err="1" smtClean="0"/>
              <a:t>discuss</a:t>
            </a:r>
            <a:r>
              <a:rPr lang="fr-CH" sz="2000" b="1" dirty="0" smtClean="0"/>
              <a:t>:</a:t>
            </a:r>
          </a:p>
          <a:p>
            <a:r>
              <a:rPr lang="fr-CH" sz="2000" dirty="0" err="1" smtClean="0"/>
              <a:t>What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my</a:t>
            </a:r>
            <a:r>
              <a:rPr lang="fr-CH" sz="2000" dirty="0" smtClean="0"/>
              <a:t> </a:t>
            </a:r>
            <a:r>
              <a:rPr lang="fr-CH" sz="2000" dirty="0" err="1" smtClean="0"/>
              <a:t>role</a:t>
            </a:r>
            <a:r>
              <a:rPr lang="fr-CH" sz="2000" dirty="0" smtClean="0"/>
              <a:t> at CERN and how </a:t>
            </a:r>
            <a:r>
              <a:rPr lang="fr-CH" sz="2000" dirty="0" err="1" smtClean="0"/>
              <a:t>does</a:t>
            </a:r>
            <a:r>
              <a:rPr lang="fr-CH" sz="2000" dirty="0" smtClean="0"/>
              <a:t> </a:t>
            </a:r>
            <a:r>
              <a:rPr lang="fr-CH" sz="2000" dirty="0" err="1" smtClean="0"/>
              <a:t>my</a:t>
            </a:r>
            <a:r>
              <a:rPr lang="fr-CH" sz="2000" dirty="0" smtClean="0"/>
              <a:t> job </a:t>
            </a:r>
            <a:r>
              <a:rPr lang="fr-CH" sz="2000" dirty="0" err="1" smtClean="0"/>
              <a:t>contribute</a:t>
            </a:r>
            <a:r>
              <a:rPr lang="fr-CH" sz="2000" dirty="0" smtClean="0"/>
              <a:t> to </a:t>
            </a:r>
            <a:r>
              <a:rPr lang="fr-CH" sz="2000" dirty="0" err="1" smtClean="0"/>
              <a:t>CERN’s</a:t>
            </a:r>
            <a:r>
              <a:rPr lang="fr-CH" sz="2000" dirty="0" smtClean="0"/>
              <a:t> mission?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3675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315349" y="1508627"/>
            <a:ext cx="1476395" cy="3464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 </a:t>
            </a:r>
            <a:r>
              <a:rPr lang="fr-FR" sz="2400" dirty="0" err="1" smtClean="0">
                <a:solidFill>
                  <a:srgbClr val="0055A0"/>
                </a:solidFill>
                <a:latin typeface="+mn-lt"/>
              </a:rPr>
              <a:t>Welcome</a:t>
            </a:r>
            <a:endParaRPr lang="fr-FR" sz="2400" dirty="0">
              <a:solidFill>
                <a:srgbClr val="0055A0"/>
              </a:solidFill>
              <a:latin typeface="+mn-lt"/>
            </a:endParaRP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7752184" y="4366190"/>
            <a:ext cx="2818147" cy="1559283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Erwin </a:t>
            </a:r>
            <a:r>
              <a:rPr lang="fr-FR" sz="1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fr-FR" sz="1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fr-FR" sz="1800" b="1" dirty="0" smtClean="0">
                <a:solidFill>
                  <a:schemeClr val="tx2">
                    <a:lumMod val="75000"/>
                  </a:schemeClr>
                </a:solidFill>
              </a:rPr>
              <a:t>MOSSELMANS</a:t>
            </a:r>
            <a:endParaRPr lang="fr-FR" sz="18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HR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Department</a:t>
            </a:r>
          </a:p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Learning </a:t>
            </a:r>
            <a:r>
              <a:rPr lang="fr-FR" sz="1800" dirty="0" err="1">
                <a:solidFill>
                  <a:schemeClr val="tx2">
                    <a:lumMod val="75000"/>
                  </a:schemeClr>
                </a:solidFill>
              </a:rPr>
              <a:t>Specialist</a:t>
            </a:r>
            <a:endParaRPr lang="fr-FR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47528" y="4725144"/>
            <a:ext cx="2232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Philippe</a:t>
            </a:r>
          </a:p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BERSET</a:t>
            </a: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HR Department</a:t>
            </a:r>
          </a:p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Learning </a:t>
            </a:r>
            <a:r>
              <a:rPr lang="fr-FR" dirty="0" err="1">
                <a:solidFill>
                  <a:schemeClr val="tx2">
                    <a:lumMod val="75000"/>
                  </a:schemeClr>
                </a:solidFill>
              </a:rPr>
              <a:t>Specialist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939801" y="2141495"/>
            <a:ext cx="2047703" cy="2167892"/>
          </a:xfrm>
          <a:custGeom>
            <a:avLst/>
            <a:gdLst/>
            <a:ahLst/>
            <a:cxnLst/>
            <a:rect l="l" t="t" r="r" b="b"/>
            <a:pathLst>
              <a:path w="1752460" h="2023553">
                <a:moveTo>
                  <a:pt x="0" y="505891"/>
                </a:moveTo>
                <a:lnTo>
                  <a:pt x="0" y="1517674"/>
                </a:lnTo>
                <a:lnTo>
                  <a:pt x="876223" y="2023553"/>
                </a:lnTo>
                <a:lnTo>
                  <a:pt x="1752460" y="1517674"/>
                </a:lnTo>
                <a:lnTo>
                  <a:pt x="1752460" y="505891"/>
                </a:lnTo>
                <a:lnTo>
                  <a:pt x="876223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8384442" y="1514407"/>
            <a:ext cx="18006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0055A0"/>
                </a:solidFill>
              </a:rPr>
              <a:t>Bienvenue</a:t>
            </a:r>
            <a:r>
              <a:rPr lang="fr-FR" sz="2400" dirty="0">
                <a:solidFill>
                  <a:srgbClr val="0055A0"/>
                </a:solidFill>
              </a:rPr>
              <a:t> </a:t>
            </a:r>
          </a:p>
        </p:txBody>
      </p:sp>
      <p:sp>
        <p:nvSpPr>
          <p:cNvPr id="12" name="Freeform 11"/>
          <p:cNvSpPr/>
          <p:nvPr/>
        </p:nvSpPr>
        <p:spPr>
          <a:xfrm>
            <a:off x="8076162" y="2141495"/>
            <a:ext cx="2047703" cy="2167892"/>
          </a:xfrm>
          <a:custGeom>
            <a:avLst/>
            <a:gdLst/>
            <a:ahLst/>
            <a:cxnLst/>
            <a:rect l="l" t="t" r="r" b="b"/>
            <a:pathLst>
              <a:path w="1752460" h="2023553">
                <a:moveTo>
                  <a:pt x="0" y="505891"/>
                </a:moveTo>
                <a:lnTo>
                  <a:pt x="0" y="1517674"/>
                </a:lnTo>
                <a:lnTo>
                  <a:pt x="876223" y="2023553"/>
                </a:lnTo>
                <a:lnTo>
                  <a:pt x="1752460" y="1517674"/>
                </a:lnTo>
                <a:lnTo>
                  <a:pt x="1752460" y="505891"/>
                </a:lnTo>
                <a:lnTo>
                  <a:pt x="876223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Logistics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 descr="RÃ©sultat de recherche d'images pour &quot;logo microphone png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2" y="4084729"/>
            <a:ext cx="1669671" cy="166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RÃ©sultat de recherche d'images pour &quot;logo microphone png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076" y="2192466"/>
            <a:ext cx="1892263" cy="189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RÃ©sultat de recherche d'images pour &quot;french english logo&quot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" t="15008" r="-636" b="12952"/>
          <a:stretch/>
        </p:blipFill>
        <p:spPr bwMode="auto">
          <a:xfrm>
            <a:off x="8400256" y="3944473"/>
            <a:ext cx="3614113" cy="195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1208" y="2045773"/>
            <a:ext cx="1703971" cy="17039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5694" y="2042791"/>
            <a:ext cx="3771036" cy="170695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 bwMode="auto">
          <a:xfrm>
            <a:off x="545012" y="1246142"/>
            <a:ext cx="3028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During</a:t>
            </a:r>
            <a:r>
              <a:rPr lang="fr-CH" sz="2400" dirty="0" smtClean="0"/>
              <a:t> </a:t>
            </a:r>
            <a:r>
              <a:rPr lang="fr-CH" sz="2400" dirty="0" err="1" smtClean="0"/>
              <a:t>presentations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 bwMode="auto">
          <a:xfrm>
            <a:off x="7273194" y="1246142"/>
            <a:ext cx="3111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During</a:t>
            </a:r>
            <a:r>
              <a:rPr lang="fr-CH" sz="2400" dirty="0" smtClean="0"/>
              <a:t> Q&amp;A sessions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55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3455763" cy="468585"/>
          </a:xfrm>
        </p:spPr>
        <p:txBody>
          <a:bodyPr/>
          <a:lstStyle/>
          <a:p>
            <a:r>
              <a:rPr lang="fr-CH" sz="2400" dirty="0" err="1" smtClean="0"/>
              <a:t>Available</a:t>
            </a:r>
            <a:r>
              <a:rPr lang="fr-CH" sz="2400" dirty="0" smtClean="0"/>
              <a:t> on </a:t>
            </a:r>
            <a:r>
              <a:rPr lang="fr-CH" sz="2400" dirty="0" err="1" smtClean="0"/>
              <a:t>Indico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Agenda, slides &amp; </a:t>
            </a:r>
            <a:r>
              <a:rPr lang="fr-CH" dirty="0" err="1" smtClean="0"/>
              <a:t>Videos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10" descr="RÃ©sultat de recherche d'images pour &quot;cern indico logo&quot;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80" y="2708920"/>
            <a:ext cx="3568945" cy="146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77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Poll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873" y="1354873"/>
            <a:ext cx="4148254" cy="414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52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Your</a:t>
            </a:r>
            <a:r>
              <a:rPr lang="fr-CH" dirty="0" smtClean="0"/>
              <a:t> first </a:t>
            </a:r>
            <a:r>
              <a:rPr lang="fr-CH" dirty="0" err="1" smtClean="0"/>
              <a:t>day</a:t>
            </a:r>
            <a:r>
              <a:rPr lang="fr-CH" dirty="0" smtClean="0"/>
              <a:t> at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4085">
            <a:off x="549351" y="1718191"/>
            <a:ext cx="5124046" cy="3421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1124744"/>
            <a:ext cx="4608512" cy="46085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9458" y="1666818"/>
            <a:ext cx="4076824" cy="2549541"/>
          </a:xfrm>
          <a:prstGeom prst="rect">
            <a:avLst/>
          </a:prstGeom>
          <a:ln w="38100">
            <a:noFill/>
          </a:ln>
        </p:spPr>
      </p:pic>
    </p:spTree>
    <p:extLst>
      <p:ext uri="{BB962C8B-B14F-4D97-AF65-F5344CB8AC3E}">
        <p14:creationId xmlns:p14="http://schemas.microsoft.com/office/powerpoint/2010/main" val="296862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Poll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873" y="1354873"/>
            <a:ext cx="4148254" cy="414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93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Today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 rot="1486004">
            <a:off x="1858482" y="5297680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8" name="Freeform 7"/>
          <p:cNvSpPr/>
          <p:nvPr/>
        </p:nvSpPr>
        <p:spPr>
          <a:xfrm rot="1486004">
            <a:off x="2712426" y="4011193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9" name="Freeform 8"/>
          <p:cNvSpPr/>
          <p:nvPr/>
        </p:nvSpPr>
        <p:spPr>
          <a:xfrm rot="1486004">
            <a:off x="2147860" y="5144742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9"/>
          <p:cNvSpPr/>
          <p:nvPr/>
        </p:nvSpPr>
        <p:spPr>
          <a:xfrm rot="1486004">
            <a:off x="1915632" y="4991803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10"/>
          <p:cNvSpPr/>
          <p:nvPr/>
        </p:nvSpPr>
        <p:spPr>
          <a:xfrm rot="1486004">
            <a:off x="2475347" y="4858033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1"/>
          <p:cNvSpPr/>
          <p:nvPr/>
        </p:nvSpPr>
        <p:spPr>
          <a:xfrm rot="507866">
            <a:off x="2161259" y="4859756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12"/>
          <p:cNvSpPr/>
          <p:nvPr/>
        </p:nvSpPr>
        <p:spPr>
          <a:xfrm rot="20009939">
            <a:off x="2581957" y="4361397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13"/>
          <p:cNvSpPr/>
          <p:nvPr/>
        </p:nvSpPr>
        <p:spPr>
          <a:xfrm rot="20907335">
            <a:off x="2380911" y="4615371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5" name="Freeform 14"/>
          <p:cNvSpPr/>
          <p:nvPr/>
        </p:nvSpPr>
        <p:spPr>
          <a:xfrm rot="1486004">
            <a:off x="2475346" y="4186002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6" name="Freeform 15"/>
          <p:cNvSpPr/>
          <p:nvPr/>
        </p:nvSpPr>
        <p:spPr>
          <a:xfrm rot="1486004">
            <a:off x="9173414" y="1302310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16"/>
          <p:cNvSpPr/>
          <p:nvPr/>
        </p:nvSpPr>
        <p:spPr>
          <a:xfrm rot="3102886">
            <a:off x="9323963" y="1369606"/>
            <a:ext cx="482823" cy="504747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17"/>
          <p:cNvSpPr/>
          <p:nvPr/>
        </p:nvSpPr>
        <p:spPr>
          <a:xfrm rot="1486004">
            <a:off x="9448642" y="1194367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9" name="Freeform 18"/>
          <p:cNvSpPr/>
          <p:nvPr/>
        </p:nvSpPr>
        <p:spPr>
          <a:xfrm rot="19207072">
            <a:off x="9902775" y="515283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0" name="Freeform 19"/>
          <p:cNvSpPr/>
          <p:nvPr/>
        </p:nvSpPr>
        <p:spPr>
          <a:xfrm rot="1486004">
            <a:off x="9902479" y="914975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1" name="Freeform 20"/>
          <p:cNvSpPr/>
          <p:nvPr/>
        </p:nvSpPr>
        <p:spPr>
          <a:xfrm rot="324628">
            <a:off x="9639596" y="956880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2" name="Freeform 21"/>
          <p:cNvSpPr/>
          <p:nvPr/>
        </p:nvSpPr>
        <p:spPr>
          <a:xfrm>
            <a:off x="9746965" y="1177676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3" name="Freeform 22"/>
          <p:cNvSpPr/>
          <p:nvPr/>
        </p:nvSpPr>
        <p:spPr>
          <a:xfrm rot="1486004">
            <a:off x="9040163" y="1616358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672" y="1598738"/>
            <a:ext cx="5904656" cy="395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69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CH" sz="40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Integration</a:t>
            </a:r>
            <a:endParaRPr lang="fr-CH" sz="40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ctr"/>
            <a:endParaRPr lang="fr-CH" sz="4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CH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Interactions</a:t>
            </a:r>
            <a:endParaRPr lang="en-GB" sz="4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Today</a:t>
            </a:r>
            <a:r>
              <a:rPr lang="fr-CH" dirty="0" smtClean="0"/>
              <a:t> - Goals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5" name="Freeform 13"/>
          <p:cNvSpPr/>
          <p:nvPr/>
        </p:nvSpPr>
        <p:spPr>
          <a:xfrm rot="17609743">
            <a:off x="10556051" y="1989601"/>
            <a:ext cx="365701" cy="34740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6" name="Freeform 12"/>
          <p:cNvSpPr/>
          <p:nvPr/>
        </p:nvSpPr>
        <p:spPr>
          <a:xfrm rot="14121115">
            <a:off x="10294342" y="2250887"/>
            <a:ext cx="483369" cy="48112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7" name="Freeform 9"/>
          <p:cNvSpPr/>
          <p:nvPr/>
        </p:nvSpPr>
        <p:spPr>
          <a:xfrm rot="3320979">
            <a:off x="10157898" y="2638792"/>
            <a:ext cx="598701" cy="6911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8" name="Freeform 11"/>
          <p:cNvSpPr/>
          <p:nvPr/>
        </p:nvSpPr>
        <p:spPr>
          <a:xfrm rot="18623336">
            <a:off x="10167938" y="3065993"/>
            <a:ext cx="677525" cy="97124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9" name="Freeform 10"/>
          <p:cNvSpPr/>
          <p:nvPr/>
        </p:nvSpPr>
        <p:spPr>
          <a:xfrm rot="1353015">
            <a:off x="10061020" y="3638976"/>
            <a:ext cx="862096" cy="101324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6"/>
          <p:cNvSpPr/>
          <p:nvPr/>
        </p:nvSpPr>
        <p:spPr>
          <a:xfrm rot="19538894">
            <a:off x="9708047" y="4202793"/>
            <a:ext cx="824168" cy="10598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8"/>
          <p:cNvSpPr/>
          <p:nvPr/>
        </p:nvSpPr>
        <p:spPr>
          <a:xfrm rot="20242136">
            <a:off x="9980484" y="4846757"/>
            <a:ext cx="1161930" cy="133478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1"/>
          <p:cNvSpPr/>
          <p:nvPr/>
        </p:nvSpPr>
        <p:spPr>
          <a:xfrm rot="2106525">
            <a:off x="1279560" y="3856072"/>
            <a:ext cx="611570" cy="79945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7"/>
          <p:cNvSpPr/>
          <p:nvPr/>
        </p:nvSpPr>
        <p:spPr>
          <a:xfrm rot="1486004">
            <a:off x="1156803" y="3306339"/>
            <a:ext cx="551365" cy="77407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7"/>
          <p:cNvSpPr/>
          <p:nvPr/>
        </p:nvSpPr>
        <p:spPr>
          <a:xfrm rot="522547">
            <a:off x="1195700" y="5040924"/>
            <a:ext cx="878944" cy="96843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5" name="Freeform 7"/>
          <p:cNvSpPr/>
          <p:nvPr/>
        </p:nvSpPr>
        <p:spPr>
          <a:xfrm rot="20489319">
            <a:off x="1247562" y="4479798"/>
            <a:ext cx="736829" cy="87671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6" name="Freeform 7"/>
          <p:cNvSpPr/>
          <p:nvPr/>
        </p:nvSpPr>
        <p:spPr>
          <a:xfrm rot="1486004">
            <a:off x="1298321" y="2939416"/>
            <a:ext cx="409895" cy="57406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7"/>
          <p:cNvSpPr/>
          <p:nvPr/>
        </p:nvSpPr>
        <p:spPr>
          <a:xfrm rot="20312798">
            <a:off x="1302373" y="2676712"/>
            <a:ext cx="302702" cy="406493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7"/>
          <p:cNvSpPr/>
          <p:nvPr/>
        </p:nvSpPr>
        <p:spPr>
          <a:xfrm rot="1658890">
            <a:off x="1261814" y="2464389"/>
            <a:ext cx="223205" cy="29429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10496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Thème Offic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12700">
          <a:noFill/>
        </a:ln>
      </a:spPr>
      <a:bodyPr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Learning and Development1" id="{BF42CECD-512B-7C46-A9AC-B2E9ACBBB35B}" vid="{97CCF53B-DEDB-894B-A541-D9906B7C38C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132</TotalTime>
  <Words>333</Words>
  <Application>Microsoft Office PowerPoint</Application>
  <DocSecurity>0</DocSecurity>
  <PresentationFormat>Widescreen</PresentationFormat>
  <Paragraphs>95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Thème Office</vt:lpstr>
      <vt:lpstr>Connecting the DOTS</vt:lpstr>
      <vt:lpstr>About us</vt:lpstr>
      <vt:lpstr>Logistics</vt:lpstr>
      <vt:lpstr>Agenda, slides &amp; Videos</vt:lpstr>
      <vt:lpstr>Poll</vt:lpstr>
      <vt:lpstr>Your first day at CERN</vt:lpstr>
      <vt:lpstr>Poll</vt:lpstr>
      <vt:lpstr>Today</vt:lpstr>
      <vt:lpstr>Today - Goals</vt:lpstr>
      <vt:lpstr>Any Questions ?</vt:lpstr>
      <vt:lpstr>Ice-breaker 10’</vt:lpstr>
      <vt:lpstr>Scientific activities</vt:lpstr>
      <vt:lpstr>CERN’s accelerator complex</vt:lpstr>
      <vt:lpstr>Stands and/or Break</vt:lpstr>
      <vt:lpstr>Introduction to CERN departments</vt:lpstr>
      <vt:lpstr>Q&amp;A with the directorate</vt:lpstr>
      <vt:lpstr>Networking in small groups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Philippe Berset</dc:creator>
  <cp:keywords/>
  <dc:description/>
  <cp:lastModifiedBy>Erwin Mosselmans</cp:lastModifiedBy>
  <cp:revision>70</cp:revision>
  <dcterms:created xsi:type="dcterms:W3CDTF">2021-04-30T13:11:57Z</dcterms:created>
  <dcterms:modified xsi:type="dcterms:W3CDTF">2021-05-17T10:13:28Z</dcterms:modified>
  <cp:category/>
  <dc:identifier/>
  <cp:contentStatus/>
  <dc:language/>
  <cp:version/>
</cp:coreProperties>
</file>