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9144000" cy="5143500"/>
  <p:embeddedFontLst>
    <p:embeddedFont>
      <p:font typeface="ArialMT" panose="020B0604020202020204" charset="0"/>
      <p:regular r:id="rId10"/>
    </p:embeddedFont>
  </p:embeddedFontLst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ern.ch/go/social-media-guideline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ern.ch/scoollabhttps:/voisins.cernhttps:/sparks.cern" TargetMode="External"/><Relationship Id="rId3" Type="http://schemas.openxmlformats.org/officeDocument/2006/relationships/image" Target="../media/image7.png"/><Relationship Id="rId7" Type="http://schemas.openxmlformats.org/officeDocument/2006/relationships/hyperlink" Target="https://sparks.cern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voisins.cern/" TargetMode="External"/><Relationship Id="rId5" Type="http://schemas.openxmlformats.org/officeDocument/2006/relationships/hyperlink" Target="https://cern.ch/scoollab" TargetMode="External"/><Relationship Id="rId4" Type="http://schemas.openxmlformats.org/officeDocument/2006/relationships/hyperlink" Target="https://visit.cern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https://cern.ch/communication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ern.ch/scoollab/cernies" TargetMode="External"/><Relationship Id="rId5" Type="http://schemas.openxmlformats.org/officeDocument/2006/relationships/hyperlink" Target="http://cern.ch/guides" TargetMode="External"/><Relationship Id="rId4" Type="http://schemas.openxmlformats.org/officeDocument/2006/relationships/hyperlink" Target="http://cern.ch/go/submit-a-stor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10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02" name="Picture 10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8571" cy="4520184"/>
          </a:xfrm>
          <a:prstGeom prst="rect">
            <a:avLst/>
          </a:prstGeom>
          <a:noFill/>
          <a:extLst/>
        </p:spPr>
      </p:pic>
      <p:sp>
        <p:nvSpPr>
          <p:cNvPr id="103" name="Freeform 103"/>
          <p:cNvSpPr/>
          <p:nvPr/>
        </p:nvSpPr>
        <p:spPr>
          <a:xfrm>
            <a:off x="434340" y="2793492"/>
            <a:ext cx="8359140" cy="1089661"/>
          </a:xfrm>
          <a:custGeom>
            <a:avLst/>
            <a:gdLst/>
            <a:ahLst/>
            <a:cxnLst/>
            <a:rect l="0" t="0" r="0" b="0"/>
            <a:pathLst>
              <a:path w="8359140" h="1089661">
                <a:moveTo>
                  <a:pt x="0" y="1089661"/>
                </a:moveTo>
                <a:lnTo>
                  <a:pt x="8359140" y="1089661"/>
                </a:lnTo>
                <a:lnTo>
                  <a:pt x="8359140" y="0"/>
                </a:lnTo>
                <a:lnTo>
                  <a:pt x="0" y="0"/>
                </a:lnTo>
                <a:lnTo>
                  <a:pt x="0" y="1089661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4" name="Freeform 104"/>
          <p:cNvSpPr/>
          <p:nvPr/>
        </p:nvSpPr>
        <p:spPr>
          <a:xfrm>
            <a:off x="434340" y="3951732"/>
            <a:ext cx="2743200" cy="315468"/>
          </a:xfrm>
          <a:custGeom>
            <a:avLst/>
            <a:gdLst/>
            <a:ahLst/>
            <a:cxnLst/>
            <a:rect l="0" t="0" r="0" b="0"/>
            <a:pathLst>
              <a:path w="2743200" h="315468">
                <a:moveTo>
                  <a:pt x="0" y="315468"/>
                </a:moveTo>
                <a:lnTo>
                  <a:pt x="2743200" y="315468"/>
                </a:lnTo>
                <a:lnTo>
                  <a:pt x="2743200" y="0"/>
                </a:lnTo>
                <a:lnTo>
                  <a:pt x="0" y="0"/>
                </a:lnTo>
                <a:lnTo>
                  <a:pt x="0" y="31546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5" name="Rectangle 105"/>
          <p:cNvSpPr/>
          <p:nvPr/>
        </p:nvSpPr>
        <p:spPr>
          <a:xfrm>
            <a:off x="479755" y="2787382"/>
            <a:ext cx="8211075" cy="10321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latin typeface="Arial"/>
              </a:rPr>
              <a:t>Education,</a:t>
            </a:r>
            <a:r>
              <a:rPr lang="en-US" sz="3204" b="1" i="0" spc="-42" baseline="0" dirty="0">
                <a:latin typeface="Arial"/>
              </a:rPr>
              <a:t> </a:t>
            </a:r>
            <a:r>
              <a:rPr lang="en-US" sz="3204" b="1" i="0" spc="0" baseline="0" dirty="0">
                <a:latin typeface="Arial"/>
              </a:rPr>
              <a:t>Communi</a:t>
            </a:r>
            <a:r>
              <a:rPr lang="en-US" sz="3204" b="1" i="0" spc="-13" baseline="0" dirty="0">
                <a:latin typeface="Arial"/>
              </a:rPr>
              <a:t>c</a:t>
            </a:r>
            <a:r>
              <a:rPr lang="en-US" sz="3204" b="1" i="0" spc="0" baseline="0" dirty="0">
                <a:latin typeface="Arial"/>
              </a:rPr>
              <a:t>ations</a:t>
            </a:r>
            <a:r>
              <a:rPr lang="en-US" sz="3204" b="1" i="0" spc="-33" baseline="0" dirty="0">
                <a:latin typeface="Arial"/>
              </a:rPr>
              <a:t> </a:t>
            </a:r>
            <a:r>
              <a:rPr lang="en-US" sz="3204" b="1" i="0" spc="0" baseline="0" dirty="0">
                <a:latin typeface="Arial"/>
              </a:rPr>
              <a:t>and</a:t>
            </a:r>
            <a:r>
              <a:rPr lang="en-US" sz="3204" b="1" i="0" spc="-22" baseline="0" dirty="0">
                <a:latin typeface="Arial"/>
              </a:rPr>
              <a:t> </a:t>
            </a:r>
            <a:r>
              <a:rPr lang="en-US" sz="3204" b="1" i="0" spc="0" baseline="0" dirty="0">
                <a:latin typeface="Arial"/>
              </a:rPr>
              <a:t>Outrea</a:t>
            </a:r>
            <a:r>
              <a:rPr lang="en-US" sz="3204" b="1" i="0" spc="-13" baseline="0" dirty="0">
                <a:latin typeface="Arial"/>
              </a:rPr>
              <a:t>c</a:t>
            </a:r>
            <a:r>
              <a:rPr lang="en-US" sz="3204" b="1" i="0" spc="0" baseline="0" dirty="0">
                <a:latin typeface="Arial"/>
              </a:rPr>
              <a:t>h</a:t>
            </a:r>
          </a:p>
          <a:p>
            <a:pPr marL="0">
              <a:lnSpc>
                <a:spcPts val="3840"/>
              </a:lnSpc>
            </a:pPr>
            <a:r>
              <a:rPr lang="en-US" sz="3206" b="1" i="0" spc="0" baseline="0" dirty="0">
                <a:latin typeface="Arial"/>
              </a:rPr>
              <a:t>(IR-ECO)</a:t>
            </a:r>
          </a:p>
        </p:txBody>
      </p:sp>
      <p:sp>
        <p:nvSpPr>
          <p:cNvPr id="106" name="Rectangle 106"/>
          <p:cNvSpPr/>
          <p:nvPr/>
        </p:nvSpPr>
        <p:spPr>
          <a:xfrm>
            <a:off x="479755" y="3985833"/>
            <a:ext cx="2491067" cy="1994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96" b="1" i="0" spc="0" baseline="0" dirty="0" smtClean="0">
                <a:solidFill>
                  <a:srgbClr val="262626"/>
                </a:solidFill>
                <a:latin typeface="Arial"/>
              </a:rPr>
              <a:t>Connecting the dots 18.05.2021</a:t>
            </a:r>
            <a:endParaRPr lang="en-US" sz="1296" b="1" i="0" spc="0" baseline="0" dirty="0">
              <a:solidFill>
                <a:srgbClr val="262626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Freeform 107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8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09" name="Picture 10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5240"/>
            <a:ext cx="9144000" cy="4579620"/>
          </a:xfrm>
          <a:prstGeom prst="rect">
            <a:avLst/>
          </a:prstGeom>
          <a:noFill/>
          <a:extLst/>
        </p:spPr>
      </p:pic>
      <p:sp>
        <p:nvSpPr>
          <p:cNvPr id="110" name="Freeform 110"/>
          <p:cNvSpPr/>
          <p:nvPr/>
        </p:nvSpPr>
        <p:spPr>
          <a:xfrm>
            <a:off x="3302508" y="3421381"/>
            <a:ext cx="5841492" cy="864108"/>
          </a:xfrm>
          <a:custGeom>
            <a:avLst/>
            <a:gdLst/>
            <a:ahLst/>
            <a:cxnLst/>
            <a:rect l="0" t="0" r="0" b="0"/>
            <a:pathLst>
              <a:path w="5841492" h="864108">
                <a:moveTo>
                  <a:pt x="0" y="864108"/>
                </a:moveTo>
                <a:lnTo>
                  <a:pt x="5841492" y="864108"/>
                </a:lnTo>
                <a:lnTo>
                  <a:pt x="5841492" y="0"/>
                </a:lnTo>
                <a:lnTo>
                  <a:pt x="0" y="0"/>
                </a:lnTo>
                <a:lnTo>
                  <a:pt x="0" y="86410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Freeform 111"/>
          <p:cNvSpPr/>
          <p:nvPr/>
        </p:nvSpPr>
        <p:spPr>
          <a:xfrm>
            <a:off x="131063" y="129540"/>
            <a:ext cx="3171445" cy="1178052"/>
          </a:xfrm>
          <a:custGeom>
            <a:avLst/>
            <a:gdLst/>
            <a:ahLst/>
            <a:cxnLst/>
            <a:rect l="0" t="0" r="0" b="0"/>
            <a:pathLst>
              <a:path w="3171445" h="1178052">
                <a:moveTo>
                  <a:pt x="0" y="1178052"/>
                </a:moveTo>
                <a:lnTo>
                  <a:pt x="3171445" y="1178052"/>
                </a:lnTo>
                <a:lnTo>
                  <a:pt x="3171445" y="0"/>
                </a:lnTo>
                <a:lnTo>
                  <a:pt x="0" y="0"/>
                </a:lnTo>
                <a:lnTo>
                  <a:pt x="0" y="117805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2" name="Rectangle 112"/>
          <p:cNvSpPr/>
          <p:nvPr/>
        </p:nvSpPr>
        <p:spPr>
          <a:xfrm>
            <a:off x="3393947" y="3611917"/>
            <a:ext cx="5520058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pillars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are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platforms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communicatio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outreac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h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. 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We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ha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 great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stories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to tell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about</a:t>
            </a:r>
            <a:r>
              <a:rPr lang="en-US" sz="1403" b="0" i="0" spc="-2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all four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pillars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!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62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ake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part!</a:t>
            </a:r>
          </a:p>
        </p:txBody>
      </p:sp>
      <p:sp>
        <p:nvSpPr>
          <p:cNvPr id="113" name="Rectangle 113"/>
          <p:cNvSpPr/>
          <p:nvPr/>
        </p:nvSpPr>
        <p:spPr>
          <a:xfrm>
            <a:off x="222199" y="146087"/>
            <a:ext cx="2946539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Four</a:t>
            </a:r>
            <a:r>
              <a:rPr lang="en-US" sz="1403" b="0" i="0" spc="-20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pillars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underpin</a:t>
            </a:r>
            <a:r>
              <a:rPr lang="en-US" sz="1403" b="0" i="0" spc="-34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CERN</a:t>
            </a:r>
            <a:r>
              <a:rPr lang="en-US" sz="1403" b="0" i="0" spc="-24" baseline="0" dirty="0">
                <a:solidFill>
                  <a:srgbClr val="262626"/>
                </a:solidFill>
                <a:latin typeface="ArialMT"/>
              </a:rPr>
              <a:t>’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s mission</a:t>
            </a:r>
          </a:p>
          <a:p>
            <a:pPr marL="0">
              <a:lnSpc>
                <a:spcPts val="1680"/>
              </a:lnSpc>
            </a:pPr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Research</a:t>
            </a:r>
          </a:p>
        </p:txBody>
      </p:sp>
      <p:sp>
        <p:nvSpPr>
          <p:cNvPr id="115" name="Rectangle 115"/>
          <p:cNvSpPr/>
          <p:nvPr/>
        </p:nvSpPr>
        <p:spPr>
          <a:xfrm>
            <a:off x="222199" y="572807"/>
            <a:ext cx="2320293" cy="6653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-162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echnological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inno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ation </a:t>
            </a:r>
          </a:p>
          <a:p>
            <a:pPr marL="0">
              <a:lnSpc>
                <a:spcPts val="1679"/>
              </a:lnSpc>
            </a:pPr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Intern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ti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o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nal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collaboration</a:t>
            </a:r>
          </a:p>
          <a:p>
            <a:pPr marL="0">
              <a:lnSpc>
                <a:spcPts val="1680"/>
              </a:lnSpc>
            </a:pPr>
            <a:r>
              <a:rPr lang="en-US" sz="1406" b="0" i="0" spc="1763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Education</a:t>
            </a:r>
            <a:r>
              <a:rPr lang="en-US" sz="1406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6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training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Freeform 1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7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18" name="Picture 11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5239"/>
            <a:ext cx="9144000" cy="4538471"/>
          </a:xfrm>
          <a:prstGeom prst="rect">
            <a:avLst/>
          </a:prstGeom>
          <a:noFill/>
          <a:extLst/>
        </p:spPr>
      </p:pic>
      <p:sp>
        <p:nvSpPr>
          <p:cNvPr id="119" name="Freeform 119"/>
          <p:cNvSpPr/>
          <p:nvPr/>
        </p:nvSpPr>
        <p:spPr>
          <a:xfrm>
            <a:off x="105155" y="2356104"/>
            <a:ext cx="3511297" cy="2031492"/>
          </a:xfrm>
          <a:custGeom>
            <a:avLst/>
            <a:gdLst/>
            <a:ahLst/>
            <a:cxnLst/>
            <a:rect l="0" t="0" r="0" b="0"/>
            <a:pathLst>
              <a:path w="3511297" h="2031492">
                <a:moveTo>
                  <a:pt x="0" y="2031492"/>
                </a:moveTo>
                <a:lnTo>
                  <a:pt x="3511297" y="2031492"/>
                </a:lnTo>
                <a:lnTo>
                  <a:pt x="3511297" y="0"/>
                </a:lnTo>
                <a:lnTo>
                  <a:pt x="0" y="0"/>
                </a:lnTo>
                <a:lnTo>
                  <a:pt x="0" y="203149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0" name="Freeform 120"/>
          <p:cNvSpPr/>
          <p:nvPr/>
        </p:nvSpPr>
        <p:spPr>
          <a:xfrm>
            <a:off x="105155" y="126492"/>
            <a:ext cx="3511297" cy="370332"/>
          </a:xfrm>
          <a:custGeom>
            <a:avLst/>
            <a:gdLst/>
            <a:ahLst/>
            <a:cxnLst/>
            <a:rect l="0" t="0" r="0" b="0"/>
            <a:pathLst>
              <a:path w="3511297" h="370332">
                <a:moveTo>
                  <a:pt x="0" y="370332"/>
                </a:moveTo>
                <a:lnTo>
                  <a:pt x="3511297" y="370332"/>
                </a:lnTo>
                <a:lnTo>
                  <a:pt x="3511297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1" name="Rectangle 121"/>
          <p:cNvSpPr/>
          <p:nvPr/>
        </p:nvSpPr>
        <p:spPr>
          <a:xfrm>
            <a:off x="196900" y="2373794"/>
            <a:ext cx="1715115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Support</a:t>
            </a:r>
            <a:r>
              <a:rPr lang="en-US" sz="1403" b="0" i="0" spc="-2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</a:t>
            </a:r>
          </a:p>
        </p:txBody>
      </p:sp>
      <p:sp>
        <p:nvSpPr>
          <p:cNvPr id="122" name="Rectangle 122"/>
          <p:cNvSpPr/>
          <p:nvPr/>
        </p:nvSpPr>
        <p:spPr>
          <a:xfrm>
            <a:off x="196900" y="2587154"/>
            <a:ext cx="295239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-24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areness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engagement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ith </a:t>
            </a:r>
          </a:p>
        </p:txBody>
      </p:sp>
      <p:sp>
        <p:nvSpPr>
          <p:cNvPr id="123" name="Rectangle 123"/>
          <p:cNvSpPr/>
          <p:nvPr/>
        </p:nvSpPr>
        <p:spPr>
          <a:xfrm>
            <a:off x="483412" y="2800895"/>
            <a:ext cx="2964727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CERN</a:t>
            </a:r>
            <a:r>
              <a:rPr lang="en-US" sz="1403" b="0" i="0" spc="-24" baseline="0" dirty="0">
                <a:solidFill>
                  <a:srgbClr val="262626"/>
                </a:solidFill>
                <a:latin typeface="ArialMT"/>
              </a:rPr>
              <a:t>’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s acti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MT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ities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their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impact</a:t>
            </a:r>
            <a:r>
              <a:rPr lang="en-US" sz="1403" b="0" i="0" spc="-31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on </a:t>
            </a:r>
          </a:p>
          <a:p>
            <a:pPr marL="0">
              <a:lnSpc>
                <a:spcPts val="1679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society</a:t>
            </a:r>
          </a:p>
        </p:txBody>
      </p:sp>
      <p:sp>
        <p:nvSpPr>
          <p:cNvPr id="124" name="Rectangle 124"/>
          <p:cNvSpPr/>
          <p:nvPr/>
        </p:nvSpPr>
        <p:spPr>
          <a:xfrm>
            <a:off x="196900" y="3227615"/>
            <a:ext cx="3253735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Attract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future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generation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of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ph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sicists </a:t>
            </a:r>
          </a:p>
          <a:p>
            <a:pPr marL="286511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engineers</a:t>
            </a:r>
          </a:p>
        </p:txBody>
      </p:sp>
      <p:sp>
        <p:nvSpPr>
          <p:cNvPr id="125" name="Rectangle 125"/>
          <p:cNvSpPr/>
          <p:nvPr/>
        </p:nvSpPr>
        <p:spPr>
          <a:xfrm>
            <a:off x="196900" y="3654335"/>
            <a:ext cx="2386801" cy="4521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Be a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oice for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alue of </a:t>
            </a:r>
          </a:p>
          <a:p>
            <a:pPr marL="286511">
              <a:lnSpc>
                <a:spcPts val="1682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fundamental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research</a:t>
            </a:r>
          </a:p>
        </p:txBody>
      </p:sp>
      <p:sp>
        <p:nvSpPr>
          <p:cNvPr id="126" name="Rectangle 126"/>
          <p:cNvSpPr/>
          <p:nvPr/>
        </p:nvSpPr>
        <p:spPr>
          <a:xfrm>
            <a:off x="196900" y="4081309"/>
            <a:ext cx="185742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Communit</a:t>
            </a:r>
            <a:r>
              <a:rPr lang="en-US" sz="1403" b="0" i="0" spc="-17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-building</a:t>
            </a:r>
          </a:p>
        </p:txBody>
      </p:sp>
      <p:sp>
        <p:nvSpPr>
          <p:cNvPr id="127" name="Rectangle 127"/>
          <p:cNvSpPr/>
          <p:nvPr/>
        </p:nvSpPr>
        <p:spPr>
          <a:xfrm>
            <a:off x="196900" y="137147"/>
            <a:ext cx="3286614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WH</a:t>
            </a:r>
            <a:r>
              <a:rPr lang="en-US" sz="1802" b="1" i="0" spc="-42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 DO WE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IC</a:t>
            </a:r>
            <a:r>
              <a:rPr lang="en-US" sz="1802" b="1" i="0" spc="-188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TE?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Freeform 128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3A454D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30" name="Picture 13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0628" y="-12192"/>
            <a:ext cx="5643371" cy="4523232"/>
          </a:xfrm>
          <a:prstGeom prst="rect">
            <a:avLst/>
          </a:prstGeom>
          <a:noFill/>
          <a:extLst/>
        </p:spPr>
      </p:pic>
      <p:sp>
        <p:nvSpPr>
          <p:cNvPr id="131" name="Freeform 131"/>
          <p:cNvSpPr/>
          <p:nvPr/>
        </p:nvSpPr>
        <p:spPr>
          <a:xfrm>
            <a:off x="105155" y="624840"/>
            <a:ext cx="3540253" cy="2031493"/>
          </a:xfrm>
          <a:custGeom>
            <a:avLst/>
            <a:gdLst/>
            <a:ahLst/>
            <a:cxnLst/>
            <a:rect l="0" t="0" r="0" b="0"/>
            <a:pathLst>
              <a:path w="3540253" h="2031493">
                <a:moveTo>
                  <a:pt x="0" y="2031493"/>
                </a:moveTo>
                <a:lnTo>
                  <a:pt x="3540253" y="2031493"/>
                </a:lnTo>
                <a:lnTo>
                  <a:pt x="3540253" y="0"/>
                </a:lnTo>
                <a:lnTo>
                  <a:pt x="0" y="0"/>
                </a:lnTo>
                <a:lnTo>
                  <a:pt x="0" y="203149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Freeform 132"/>
          <p:cNvSpPr/>
          <p:nvPr/>
        </p:nvSpPr>
        <p:spPr>
          <a:xfrm>
            <a:off x="105155" y="3447288"/>
            <a:ext cx="3540253" cy="954025"/>
          </a:xfrm>
          <a:custGeom>
            <a:avLst/>
            <a:gdLst/>
            <a:ahLst/>
            <a:cxnLst/>
            <a:rect l="0" t="0" r="0" b="0"/>
            <a:pathLst>
              <a:path w="3540253" h="954025">
                <a:moveTo>
                  <a:pt x="0" y="954025"/>
                </a:moveTo>
                <a:lnTo>
                  <a:pt x="3540253" y="954025"/>
                </a:lnTo>
                <a:lnTo>
                  <a:pt x="3540253" y="0"/>
                </a:lnTo>
                <a:lnTo>
                  <a:pt x="0" y="0"/>
                </a:lnTo>
                <a:lnTo>
                  <a:pt x="0" y="954025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Freeform 133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Freeform 134"/>
          <p:cNvSpPr/>
          <p:nvPr/>
        </p:nvSpPr>
        <p:spPr>
          <a:xfrm>
            <a:off x="5600700" y="4093465"/>
            <a:ext cx="3442715" cy="307848"/>
          </a:xfrm>
          <a:custGeom>
            <a:avLst/>
            <a:gdLst/>
            <a:ahLst/>
            <a:cxnLst/>
            <a:rect l="0" t="0" r="0" b="0"/>
            <a:pathLst>
              <a:path w="3442715" h="307848">
                <a:moveTo>
                  <a:pt x="0" y="307848"/>
                </a:moveTo>
                <a:lnTo>
                  <a:pt x="3442715" y="307848"/>
                </a:lnTo>
                <a:lnTo>
                  <a:pt x="3442715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Freeform 135">
            <a:hlinkClick r:id="rId4"/>
          </p:cNvPr>
          <p:cNvSpPr/>
          <p:nvPr/>
        </p:nvSpPr>
        <p:spPr>
          <a:xfrm>
            <a:off x="5692013" y="4329227"/>
            <a:ext cx="3176016" cy="13716"/>
          </a:xfrm>
          <a:custGeom>
            <a:avLst/>
            <a:gdLst/>
            <a:ahLst/>
            <a:cxnLst/>
            <a:rect l="0" t="0" r="0" b="0"/>
            <a:pathLst>
              <a:path w="3176016" h="13716">
                <a:moveTo>
                  <a:pt x="0" y="0"/>
                </a:moveTo>
                <a:lnTo>
                  <a:pt x="794003" y="0"/>
                </a:lnTo>
                <a:lnTo>
                  <a:pt x="1588007" y="0"/>
                </a:lnTo>
                <a:lnTo>
                  <a:pt x="2382012" y="0"/>
                </a:lnTo>
                <a:lnTo>
                  <a:pt x="3176016" y="0"/>
                </a:lnTo>
                <a:lnTo>
                  <a:pt x="3176016" y="13716"/>
                </a:lnTo>
                <a:lnTo>
                  <a:pt x="2382012" y="13716"/>
                </a:lnTo>
                <a:lnTo>
                  <a:pt x="1588007" y="13716"/>
                </a:lnTo>
                <a:lnTo>
                  <a:pt x="794003" y="13716"/>
                </a:lnTo>
                <a:lnTo>
                  <a:pt x="0" y="13716"/>
                </a:lnTo>
                <a:close/>
                <a:moveTo>
                  <a:pt x="-4877740" y="814273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Rectangle 136"/>
          <p:cNvSpPr/>
          <p:nvPr/>
        </p:nvSpPr>
        <p:spPr>
          <a:xfrm>
            <a:off x="196900" y="641641"/>
            <a:ext cx="1360311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Digital</a:t>
            </a:r>
            <a:r>
              <a:rPr lang="en-US" sz="1403" b="1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channels</a:t>
            </a:r>
          </a:p>
        </p:txBody>
      </p:sp>
      <p:sp>
        <p:nvSpPr>
          <p:cNvPr id="137" name="Rectangle 137"/>
          <p:cNvSpPr/>
          <p:nvPr/>
        </p:nvSpPr>
        <p:spPr>
          <a:xfrm>
            <a:off x="196900" y="855001"/>
            <a:ext cx="2928229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171905" algn="l"/>
                <a:tab pos="2236038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home.ce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n	&amp; other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.cern	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ebsites</a:t>
            </a:r>
          </a:p>
          <a:p>
            <a:pPr marL="0">
              <a:lnSpc>
                <a:spcPts val="1679"/>
              </a:lnSpc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Bulletin</a:t>
            </a:r>
          </a:p>
        </p:txBody>
      </p:sp>
      <p:sp>
        <p:nvSpPr>
          <p:cNvPr id="138" name="Rectangle 138"/>
          <p:cNvSpPr/>
          <p:nvPr/>
        </p:nvSpPr>
        <p:spPr>
          <a:xfrm>
            <a:off x="196900" y="1281721"/>
            <a:ext cx="1425008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Courier</a:t>
            </a:r>
          </a:p>
        </p:txBody>
      </p:sp>
      <p:sp>
        <p:nvSpPr>
          <p:cNvPr id="139" name="Rectangle 139"/>
          <p:cNvSpPr/>
          <p:nvPr/>
        </p:nvSpPr>
        <p:spPr>
          <a:xfrm>
            <a:off x="196900" y="1494737"/>
            <a:ext cx="810740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1787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6" b="0" i="0" spc="-79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6" b="0" i="0" spc="-20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itter</a:t>
            </a:r>
          </a:p>
        </p:txBody>
      </p:sp>
      <p:sp>
        <p:nvSpPr>
          <p:cNvPr id="140" name="Rectangle 140"/>
          <p:cNvSpPr/>
          <p:nvPr/>
        </p:nvSpPr>
        <p:spPr>
          <a:xfrm>
            <a:off x="196900" y="1708695"/>
            <a:ext cx="106928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Facebook</a:t>
            </a:r>
          </a:p>
        </p:txBody>
      </p:sp>
      <p:sp>
        <p:nvSpPr>
          <p:cNvPr id="141" name="Rectangle 141"/>
          <p:cNvSpPr/>
          <p:nvPr/>
        </p:nvSpPr>
        <p:spPr>
          <a:xfrm>
            <a:off x="196900" y="1922055"/>
            <a:ext cx="107926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Instag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</a:t>
            </a:r>
          </a:p>
        </p:txBody>
      </p:sp>
      <p:sp>
        <p:nvSpPr>
          <p:cNvPr id="142" name="Rectangle 142"/>
          <p:cNvSpPr/>
          <p:nvPr/>
        </p:nvSpPr>
        <p:spPr>
          <a:xfrm>
            <a:off x="196900" y="2135415"/>
            <a:ext cx="98476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-145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ou</a:t>
            </a:r>
            <a:r>
              <a:rPr lang="en-US" sz="1403" b="0" i="0" spc="-55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ube</a:t>
            </a:r>
          </a:p>
        </p:txBody>
      </p:sp>
      <p:sp>
        <p:nvSpPr>
          <p:cNvPr id="143" name="Rectangle 143"/>
          <p:cNvSpPr/>
          <p:nvPr/>
        </p:nvSpPr>
        <p:spPr>
          <a:xfrm>
            <a:off x="196900" y="2348775"/>
            <a:ext cx="96140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LinkedIn</a:t>
            </a:r>
          </a:p>
        </p:txBody>
      </p:sp>
      <p:sp>
        <p:nvSpPr>
          <p:cNvPr id="144" name="Rectangle 144"/>
          <p:cNvSpPr/>
          <p:nvPr/>
        </p:nvSpPr>
        <p:spPr>
          <a:xfrm>
            <a:off x="196900" y="3464724"/>
            <a:ext cx="83501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-114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ake</a:t>
            </a:r>
            <a:r>
              <a:rPr lang="en-US" sz="1403" b="1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part!</a:t>
            </a:r>
          </a:p>
        </p:txBody>
      </p:sp>
      <p:sp>
        <p:nvSpPr>
          <p:cNvPr id="145" name="Rectangle 145"/>
          <p:cNvSpPr/>
          <p:nvPr/>
        </p:nvSpPr>
        <p:spPr>
          <a:xfrm>
            <a:off x="196900" y="3678059"/>
            <a:ext cx="1408825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2208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Follo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 CERN</a:t>
            </a:r>
          </a:p>
        </p:txBody>
      </p:sp>
      <p:sp>
        <p:nvSpPr>
          <p:cNvPr id="146" name="Rectangle 146"/>
          <p:cNvSpPr/>
          <p:nvPr/>
        </p:nvSpPr>
        <p:spPr>
          <a:xfrm>
            <a:off x="196900" y="3891419"/>
            <a:ext cx="2383456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2208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Be a digital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ambassad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o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</a:t>
            </a:r>
          </a:p>
          <a:p>
            <a:pPr marL="0">
              <a:lnSpc>
                <a:spcPts val="1679"/>
              </a:lnSpc>
            </a:pPr>
            <a:r>
              <a:rPr lang="en-US" sz="1403" b="0" i="0" spc="2208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Share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our stories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ith us</a:t>
            </a:r>
          </a:p>
        </p:txBody>
      </p:sp>
      <p:sp>
        <p:nvSpPr>
          <p:cNvPr id="147" name="Rectangle 147"/>
          <p:cNvSpPr/>
          <p:nvPr/>
        </p:nvSpPr>
        <p:spPr>
          <a:xfrm>
            <a:off x="196900" y="137147"/>
            <a:ext cx="3315685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HOW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DO WE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IC</a:t>
            </a:r>
            <a:r>
              <a:rPr lang="en-US" sz="1802" b="1" i="0" spc="-188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TE?</a:t>
            </a:r>
          </a:p>
        </p:txBody>
      </p:sp>
      <p:sp>
        <p:nvSpPr>
          <p:cNvPr id="148" name="Rectangle 148"/>
          <p:cNvSpPr/>
          <p:nvPr/>
        </p:nvSpPr>
        <p:spPr>
          <a:xfrm>
            <a:off x="5693028" y="4111180"/>
            <a:ext cx="317735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http://ce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n.ch/g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/social</a:t>
            </a:r>
            <a:r>
              <a:rPr lang="en-US" sz="1403" b="0" i="0" spc="-12" baseline="0" dirty="0">
                <a:solidFill>
                  <a:srgbClr val="5F5F5F"/>
                </a:solidFill>
                <a:latin typeface="Arial"/>
                <a:hlinkClick r:id="rId4"/>
              </a:rPr>
              <a:t>-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me</a:t>
            </a:r>
            <a:r>
              <a:rPr lang="en-US" sz="1403" b="0" i="0" spc="-17" baseline="0" dirty="0">
                <a:solidFill>
                  <a:srgbClr val="5F5F5F"/>
                </a:solidFill>
                <a:latin typeface="Arial"/>
                <a:hlinkClick r:id="rId4"/>
              </a:rPr>
              <a:t>d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ia</a:t>
            </a:r>
            <a:r>
              <a:rPr lang="en-US" sz="1403" b="0" i="0" spc="-12" baseline="0" dirty="0">
                <a:solidFill>
                  <a:srgbClr val="5F5F5F"/>
                </a:solidFill>
                <a:latin typeface="Arial"/>
                <a:hlinkClick r:id="rId4"/>
              </a:rPr>
              <a:t>-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g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u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ideli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n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Freeform 149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0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51" name="Picture 15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2192"/>
            <a:ext cx="9144000" cy="4532376"/>
          </a:xfrm>
          <a:prstGeom prst="rect">
            <a:avLst/>
          </a:prstGeom>
          <a:noFill/>
          <a:extLst/>
        </p:spPr>
      </p:pic>
      <p:sp>
        <p:nvSpPr>
          <p:cNvPr id="152" name="Freeform 152"/>
          <p:cNvSpPr/>
          <p:nvPr/>
        </p:nvSpPr>
        <p:spPr>
          <a:xfrm>
            <a:off x="105155" y="595884"/>
            <a:ext cx="3540253" cy="1620012"/>
          </a:xfrm>
          <a:custGeom>
            <a:avLst/>
            <a:gdLst/>
            <a:ahLst/>
            <a:cxnLst/>
            <a:rect l="0" t="0" r="0" b="0"/>
            <a:pathLst>
              <a:path w="3540253" h="1620012">
                <a:moveTo>
                  <a:pt x="0" y="1620012"/>
                </a:moveTo>
                <a:lnTo>
                  <a:pt x="3540253" y="1620012"/>
                </a:lnTo>
                <a:lnTo>
                  <a:pt x="3540253" y="0"/>
                </a:lnTo>
                <a:lnTo>
                  <a:pt x="0" y="0"/>
                </a:lnTo>
                <a:lnTo>
                  <a:pt x="0" y="1620012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Freeform 153"/>
          <p:cNvSpPr/>
          <p:nvPr/>
        </p:nvSpPr>
        <p:spPr>
          <a:xfrm>
            <a:off x="7476743" y="4113276"/>
            <a:ext cx="1562100" cy="307848"/>
          </a:xfrm>
          <a:custGeom>
            <a:avLst/>
            <a:gdLst/>
            <a:ahLst/>
            <a:cxnLst/>
            <a:rect l="0" t="0" r="0" b="0"/>
            <a:pathLst>
              <a:path w="1562100" h="307848">
                <a:moveTo>
                  <a:pt x="0" y="307848"/>
                </a:moveTo>
                <a:lnTo>
                  <a:pt x="1562100" y="307848"/>
                </a:lnTo>
                <a:lnTo>
                  <a:pt x="1562100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Freeform 154"/>
          <p:cNvSpPr/>
          <p:nvPr/>
        </p:nvSpPr>
        <p:spPr>
          <a:xfrm>
            <a:off x="7568310" y="4350157"/>
            <a:ext cx="1363981" cy="13716"/>
          </a:xfrm>
          <a:custGeom>
            <a:avLst/>
            <a:gdLst/>
            <a:ahLst/>
            <a:cxnLst/>
            <a:rect l="0" t="0" r="0" b="0"/>
            <a:pathLst>
              <a:path w="1363981" h="13716">
                <a:moveTo>
                  <a:pt x="0" y="0"/>
                </a:moveTo>
                <a:lnTo>
                  <a:pt x="340996" y="0"/>
                </a:lnTo>
                <a:lnTo>
                  <a:pt x="681991" y="0"/>
                </a:lnTo>
                <a:lnTo>
                  <a:pt x="1022985" y="0"/>
                </a:lnTo>
                <a:lnTo>
                  <a:pt x="1363981" y="0"/>
                </a:lnTo>
                <a:lnTo>
                  <a:pt x="1363981" y="13716"/>
                </a:lnTo>
                <a:lnTo>
                  <a:pt x="1022985" y="13716"/>
                </a:lnTo>
                <a:lnTo>
                  <a:pt x="681991" y="13716"/>
                </a:lnTo>
                <a:lnTo>
                  <a:pt x="340996" y="13716"/>
                </a:lnTo>
                <a:lnTo>
                  <a:pt x="0" y="13716"/>
                </a:lnTo>
                <a:close/>
                <a:moveTo>
                  <a:pt x="-6774967" y="793343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" name="Freeform 155"/>
          <p:cNvSpPr/>
          <p:nvPr/>
        </p:nvSpPr>
        <p:spPr>
          <a:xfrm>
            <a:off x="105155" y="3384805"/>
            <a:ext cx="3540253" cy="1036319"/>
          </a:xfrm>
          <a:custGeom>
            <a:avLst/>
            <a:gdLst/>
            <a:ahLst/>
            <a:cxnLst/>
            <a:rect l="0" t="0" r="0" b="0"/>
            <a:pathLst>
              <a:path w="3540253" h="1036319">
                <a:moveTo>
                  <a:pt x="0" y="1036319"/>
                </a:moveTo>
                <a:lnTo>
                  <a:pt x="3540253" y="1036319"/>
                </a:lnTo>
                <a:lnTo>
                  <a:pt x="3540253" y="0"/>
                </a:lnTo>
                <a:lnTo>
                  <a:pt x="0" y="0"/>
                </a:lnTo>
                <a:lnTo>
                  <a:pt x="0" y="1036319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Freeform 156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Rectangle 157"/>
          <p:cNvSpPr/>
          <p:nvPr/>
        </p:nvSpPr>
        <p:spPr>
          <a:xfrm>
            <a:off x="196900" y="612976"/>
            <a:ext cx="1141514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1" i="0" spc="-27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ia</a:t>
            </a:r>
            <a:r>
              <a:rPr lang="en-US" sz="1406" b="1" i="0" spc="-2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6" b="1" i="0" spc="-2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1" i="0" spc="0" baseline="0" dirty="0">
                <a:solidFill>
                  <a:srgbClr val="262626"/>
                </a:solidFill>
                <a:latin typeface="Arial"/>
              </a:rPr>
              <a:t>media</a:t>
            </a:r>
          </a:p>
        </p:txBody>
      </p:sp>
      <p:sp>
        <p:nvSpPr>
          <p:cNvPr id="158" name="Rectangle 158"/>
          <p:cNvSpPr/>
          <p:nvPr/>
        </p:nvSpPr>
        <p:spPr>
          <a:xfrm>
            <a:off x="196900" y="826934"/>
            <a:ext cx="1542870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Media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relations </a:t>
            </a:r>
          </a:p>
        </p:txBody>
      </p:sp>
      <p:sp>
        <p:nvSpPr>
          <p:cNvPr id="159" name="Rectangle 159"/>
          <p:cNvSpPr/>
          <p:nvPr/>
        </p:nvSpPr>
        <p:spPr>
          <a:xfrm>
            <a:off x="196900" y="1040294"/>
            <a:ext cx="3075962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Press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releases/u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p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on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ph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sics </a:t>
            </a:r>
          </a:p>
        </p:txBody>
      </p:sp>
      <p:sp>
        <p:nvSpPr>
          <p:cNvPr id="160" name="Rectangle 160"/>
          <p:cNvSpPr/>
          <p:nvPr/>
        </p:nvSpPr>
        <p:spPr>
          <a:xfrm>
            <a:off x="196900" y="1253654"/>
            <a:ext cx="1833095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results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more</a:t>
            </a:r>
          </a:p>
          <a:p>
            <a:pPr marL="0">
              <a:lnSpc>
                <a:spcPts val="1680"/>
              </a:lnSpc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On-site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media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isits</a:t>
            </a:r>
          </a:p>
        </p:txBody>
      </p:sp>
      <p:sp>
        <p:nvSpPr>
          <p:cNvPr id="161" name="Rectangle 161"/>
          <p:cNvSpPr/>
          <p:nvPr/>
        </p:nvSpPr>
        <p:spPr>
          <a:xfrm>
            <a:off x="196900" y="1680030"/>
            <a:ext cx="1404271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1787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Media</a:t>
            </a:r>
            <a:r>
              <a:rPr lang="en-US" sz="1406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training</a:t>
            </a:r>
          </a:p>
        </p:txBody>
      </p:sp>
      <p:sp>
        <p:nvSpPr>
          <p:cNvPr id="162" name="Rectangle 162"/>
          <p:cNvSpPr/>
          <p:nvPr/>
        </p:nvSpPr>
        <p:spPr>
          <a:xfrm>
            <a:off x="196900" y="1894115"/>
            <a:ext cx="2743061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Identif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ing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media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ambassado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</a:t>
            </a:r>
          </a:p>
        </p:txBody>
      </p:sp>
      <p:sp>
        <p:nvSpPr>
          <p:cNvPr id="163" name="Rectangle 163"/>
          <p:cNvSpPr/>
          <p:nvPr/>
        </p:nvSpPr>
        <p:spPr>
          <a:xfrm>
            <a:off x="7569707" y="4131906"/>
            <a:ext cx="1363342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https://p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ess.ce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n</a:t>
            </a:r>
          </a:p>
        </p:txBody>
      </p:sp>
      <p:sp>
        <p:nvSpPr>
          <p:cNvPr id="164" name="Rectangle 164"/>
          <p:cNvSpPr/>
          <p:nvPr/>
        </p:nvSpPr>
        <p:spPr>
          <a:xfrm>
            <a:off x="196900" y="3448595"/>
            <a:ext cx="83501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-114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ake</a:t>
            </a:r>
            <a:r>
              <a:rPr lang="en-US" sz="1403" b="1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part!</a:t>
            </a:r>
          </a:p>
        </p:txBody>
      </p:sp>
      <p:sp>
        <p:nvSpPr>
          <p:cNvPr id="165" name="Rectangle 165"/>
          <p:cNvSpPr/>
          <p:nvPr/>
        </p:nvSpPr>
        <p:spPr>
          <a:xfrm>
            <a:off x="196900" y="3661955"/>
            <a:ext cx="3289974" cy="45194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2208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Share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stories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ith ne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alue 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ith us</a:t>
            </a:r>
          </a:p>
          <a:p>
            <a:pPr marL="0">
              <a:lnSpc>
                <a:spcPts val="1680"/>
              </a:lnSpc>
            </a:pPr>
            <a:r>
              <a:rPr lang="en-US" sz="1406" b="0" i="0" spc="2207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Do media</a:t>
            </a:r>
            <a:r>
              <a:rPr lang="en-US" sz="1406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training</a:t>
            </a:r>
          </a:p>
        </p:txBody>
      </p:sp>
      <p:sp>
        <p:nvSpPr>
          <p:cNvPr id="166" name="Rectangle 166"/>
          <p:cNvSpPr/>
          <p:nvPr/>
        </p:nvSpPr>
        <p:spPr>
          <a:xfrm>
            <a:off x="196900" y="4088929"/>
            <a:ext cx="270137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2208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Become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 media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ambassad</a:t>
            </a:r>
            <a:r>
              <a:rPr lang="en-US" sz="1403" b="0" i="0" spc="-15" baseline="0" dirty="0">
                <a:solidFill>
                  <a:srgbClr val="262626"/>
                </a:solidFill>
                <a:latin typeface="Arial"/>
              </a:rPr>
              <a:t>o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r</a:t>
            </a:r>
          </a:p>
        </p:txBody>
      </p:sp>
      <p:sp>
        <p:nvSpPr>
          <p:cNvPr id="167" name="Rectangle 167"/>
          <p:cNvSpPr/>
          <p:nvPr/>
        </p:nvSpPr>
        <p:spPr>
          <a:xfrm>
            <a:off x="196900" y="137147"/>
            <a:ext cx="3315685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HOW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DO WE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IC</a:t>
            </a:r>
            <a:r>
              <a:rPr lang="en-US" sz="1802" b="1" i="0" spc="-188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TE?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Freeform 168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70" name="Picture 17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47"/>
            <a:ext cx="9144000" cy="4515865"/>
          </a:xfrm>
          <a:prstGeom prst="rect">
            <a:avLst/>
          </a:prstGeom>
          <a:noFill/>
          <a:extLst/>
        </p:spPr>
      </p:pic>
      <p:sp>
        <p:nvSpPr>
          <p:cNvPr id="171" name="Freeform 171"/>
          <p:cNvSpPr/>
          <p:nvPr/>
        </p:nvSpPr>
        <p:spPr>
          <a:xfrm>
            <a:off x="105155" y="600456"/>
            <a:ext cx="3540253" cy="2072640"/>
          </a:xfrm>
          <a:custGeom>
            <a:avLst/>
            <a:gdLst/>
            <a:ahLst/>
            <a:cxnLst/>
            <a:rect l="0" t="0" r="0" b="0"/>
            <a:pathLst>
              <a:path w="3540253" h="2072640">
                <a:moveTo>
                  <a:pt x="0" y="2072640"/>
                </a:moveTo>
                <a:lnTo>
                  <a:pt x="3540253" y="2072640"/>
                </a:lnTo>
                <a:lnTo>
                  <a:pt x="3540253" y="0"/>
                </a:lnTo>
                <a:lnTo>
                  <a:pt x="0" y="0"/>
                </a:lnTo>
                <a:lnTo>
                  <a:pt x="0" y="207264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Freeform 172"/>
          <p:cNvSpPr/>
          <p:nvPr/>
        </p:nvSpPr>
        <p:spPr>
          <a:xfrm>
            <a:off x="6986016" y="3453384"/>
            <a:ext cx="2014728" cy="954025"/>
          </a:xfrm>
          <a:custGeom>
            <a:avLst/>
            <a:gdLst/>
            <a:ahLst/>
            <a:cxnLst/>
            <a:rect l="0" t="0" r="0" b="0"/>
            <a:pathLst>
              <a:path w="2014728" h="954025">
                <a:moveTo>
                  <a:pt x="0" y="954025"/>
                </a:moveTo>
                <a:lnTo>
                  <a:pt x="2014728" y="954025"/>
                </a:lnTo>
                <a:lnTo>
                  <a:pt x="2014728" y="0"/>
                </a:lnTo>
                <a:lnTo>
                  <a:pt x="0" y="0"/>
                </a:lnTo>
                <a:lnTo>
                  <a:pt x="0" y="954025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Freeform 173">
            <a:hlinkClick r:id="rId4"/>
          </p:cNvPr>
          <p:cNvSpPr/>
          <p:nvPr/>
        </p:nvSpPr>
        <p:spPr>
          <a:xfrm>
            <a:off x="7077329" y="3689986"/>
            <a:ext cx="1235964" cy="13715"/>
          </a:xfrm>
          <a:custGeom>
            <a:avLst/>
            <a:gdLst/>
            <a:ahLst/>
            <a:cxnLst/>
            <a:rect l="0" t="0" r="0" b="0"/>
            <a:pathLst>
              <a:path w="1235964" h="13715">
                <a:moveTo>
                  <a:pt x="0" y="0"/>
                </a:moveTo>
                <a:lnTo>
                  <a:pt x="411988" y="0"/>
                </a:lnTo>
                <a:lnTo>
                  <a:pt x="823976" y="0"/>
                </a:lnTo>
                <a:lnTo>
                  <a:pt x="1235964" y="0"/>
                </a:lnTo>
                <a:lnTo>
                  <a:pt x="1235964" y="13715"/>
                </a:lnTo>
                <a:lnTo>
                  <a:pt x="823976" y="13715"/>
                </a:lnTo>
                <a:lnTo>
                  <a:pt x="411988" y="13715"/>
                </a:lnTo>
                <a:lnTo>
                  <a:pt x="0" y="13715"/>
                </a:lnTo>
                <a:close/>
                <a:moveTo>
                  <a:pt x="-5623815" y="1453514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Freeform 174">
            <a:hlinkClick r:id="rId5"/>
          </p:cNvPr>
          <p:cNvSpPr/>
          <p:nvPr/>
        </p:nvSpPr>
        <p:spPr>
          <a:xfrm>
            <a:off x="7077329" y="3903409"/>
            <a:ext cx="1818131" cy="13716"/>
          </a:xfrm>
          <a:custGeom>
            <a:avLst/>
            <a:gdLst/>
            <a:ahLst/>
            <a:cxnLst/>
            <a:rect l="0" t="0" r="0" b="0"/>
            <a:pathLst>
              <a:path w="1818131" h="13716">
                <a:moveTo>
                  <a:pt x="0" y="0"/>
                </a:moveTo>
                <a:lnTo>
                  <a:pt x="454532" y="0"/>
                </a:lnTo>
                <a:lnTo>
                  <a:pt x="909065" y="0"/>
                </a:lnTo>
                <a:lnTo>
                  <a:pt x="1363599" y="0"/>
                </a:lnTo>
                <a:lnTo>
                  <a:pt x="1818131" y="0"/>
                </a:lnTo>
                <a:lnTo>
                  <a:pt x="1818131" y="13716"/>
                </a:lnTo>
                <a:lnTo>
                  <a:pt x="1363599" y="13716"/>
                </a:lnTo>
                <a:lnTo>
                  <a:pt x="909065" y="13716"/>
                </a:lnTo>
                <a:lnTo>
                  <a:pt x="454532" y="13716"/>
                </a:lnTo>
                <a:lnTo>
                  <a:pt x="0" y="13716"/>
                </a:lnTo>
                <a:close/>
                <a:moveTo>
                  <a:pt x="-5837238" y="124009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Freeform 175">
            <a:hlinkClick r:id="rId6"/>
          </p:cNvPr>
          <p:cNvSpPr/>
          <p:nvPr/>
        </p:nvSpPr>
        <p:spPr>
          <a:xfrm>
            <a:off x="7077329" y="4116769"/>
            <a:ext cx="1473707" cy="13716"/>
          </a:xfrm>
          <a:custGeom>
            <a:avLst/>
            <a:gdLst/>
            <a:ahLst/>
            <a:cxnLst/>
            <a:rect l="0" t="0" r="0" b="0"/>
            <a:pathLst>
              <a:path w="1473707" h="13716">
                <a:moveTo>
                  <a:pt x="0" y="0"/>
                </a:moveTo>
                <a:lnTo>
                  <a:pt x="368427" y="0"/>
                </a:lnTo>
                <a:lnTo>
                  <a:pt x="736853" y="0"/>
                </a:lnTo>
                <a:lnTo>
                  <a:pt x="1105280" y="0"/>
                </a:lnTo>
                <a:lnTo>
                  <a:pt x="1473707" y="0"/>
                </a:lnTo>
                <a:lnTo>
                  <a:pt x="1473707" y="13716"/>
                </a:lnTo>
                <a:lnTo>
                  <a:pt x="1105280" y="13716"/>
                </a:lnTo>
                <a:lnTo>
                  <a:pt x="736853" y="13716"/>
                </a:lnTo>
                <a:lnTo>
                  <a:pt x="368427" y="13716"/>
                </a:lnTo>
                <a:lnTo>
                  <a:pt x="0" y="13716"/>
                </a:lnTo>
                <a:close/>
                <a:moveTo>
                  <a:pt x="-6050598" y="102673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Freeform 176">
            <a:hlinkClick r:id="rId7"/>
          </p:cNvPr>
          <p:cNvSpPr/>
          <p:nvPr/>
        </p:nvSpPr>
        <p:spPr>
          <a:xfrm>
            <a:off x="7077329" y="4330129"/>
            <a:ext cx="1452372" cy="13716"/>
          </a:xfrm>
          <a:custGeom>
            <a:avLst/>
            <a:gdLst/>
            <a:ahLst/>
            <a:cxnLst/>
            <a:rect l="0" t="0" r="0" b="0"/>
            <a:pathLst>
              <a:path w="1452372" h="13716">
                <a:moveTo>
                  <a:pt x="0" y="0"/>
                </a:moveTo>
                <a:lnTo>
                  <a:pt x="363092" y="0"/>
                </a:lnTo>
                <a:lnTo>
                  <a:pt x="726186" y="0"/>
                </a:lnTo>
                <a:lnTo>
                  <a:pt x="1089278" y="0"/>
                </a:lnTo>
                <a:lnTo>
                  <a:pt x="1452372" y="0"/>
                </a:lnTo>
                <a:lnTo>
                  <a:pt x="1452372" y="13716"/>
                </a:lnTo>
                <a:lnTo>
                  <a:pt x="1089278" y="13716"/>
                </a:lnTo>
                <a:lnTo>
                  <a:pt x="726186" y="13716"/>
                </a:lnTo>
                <a:lnTo>
                  <a:pt x="363092" y="13716"/>
                </a:lnTo>
                <a:lnTo>
                  <a:pt x="0" y="13716"/>
                </a:lnTo>
                <a:close/>
                <a:moveTo>
                  <a:pt x="-6263958" y="813371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>
            <a:off x="111252" y="3445764"/>
            <a:ext cx="3534155" cy="970788"/>
          </a:xfrm>
          <a:custGeom>
            <a:avLst/>
            <a:gdLst/>
            <a:ahLst/>
            <a:cxnLst/>
            <a:rect l="0" t="0" r="0" b="0"/>
            <a:pathLst>
              <a:path w="3534155" h="970788">
                <a:moveTo>
                  <a:pt x="0" y="970788"/>
                </a:moveTo>
                <a:lnTo>
                  <a:pt x="3534155" y="970788"/>
                </a:lnTo>
                <a:lnTo>
                  <a:pt x="3534155" y="0"/>
                </a:lnTo>
                <a:lnTo>
                  <a:pt x="0" y="0"/>
                </a:lnTo>
                <a:lnTo>
                  <a:pt x="0" y="97078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Freeform 178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Rectangle 179"/>
          <p:cNvSpPr/>
          <p:nvPr/>
        </p:nvSpPr>
        <p:spPr>
          <a:xfrm>
            <a:off x="196900" y="617892"/>
            <a:ext cx="214926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The pow</a:t>
            </a:r>
            <a:r>
              <a:rPr lang="en-US" sz="1403" b="1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r</a:t>
            </a:r>
            <a:r>
              <a:rPr lang="en-US" sz="1403" b="1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of</a:t>
            </a:r>
            <a:r>
              <a:rPr lang="en-US" sz="1403" b="1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face-to-f</a:t>
            </a:r>
            <a:r>
              <a:rPr lang="en-US" sz="1403" b="1" i="0" spc="-13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ce</a:t>
            </a:r>
          </a:p>
        </p:txBody>
      </p:sp>
      <p:sp>
        <p:nvSpPr>
          <p:cNvPr id="180" name="Rectangle 180"/>
          <p:cNvSpPr/>
          <p:nvPr/>
        </p:nvSpPr>
        <p:spPr>
          <a:xfrm>
            <a:off x="196900" y="831252"/>
            <a:ext cx="3171178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Guided</a:t>
            </a:r>
            <a:r>
              <a:rPr lang="en-US" sz="1403" b="0" i="0" spc="-3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tours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(150K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isitors/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ear)</a:t>
            </a:r>
          </a:p>
          <a:p>
            <a:pPr marL="0">
              <a:lnSpc>
                <a:spcPts val="1679"/>
              </a:lnSpc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Public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ents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@CERN (Open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Da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s, </a:t>
            </a:r>
          </a:p>
        </p:txBody>
      </p:sp>
      <p:sp>
        <p:nvSpPr>
          <p:cNvPr id="181" name="Rectangle 181"/>
          <p:cNvSpPr/>
          <p:nvPr/>
        </p:nvSpPr>
        <p:spPr>
          <a:xfrm>
            <a:off x="196900" y="1257628"/>
            <a:ext cx="3056882" cy="4525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Research</a:t>
            </a:r>
            <a:r>
              <a:rPr lang="en-US" sz="1406" b="0" i="0" spc="-13" baseline="0" dirty="0">
                <a:solidFill>
                  <a:srgbClr val="262626"/>
                </a:solidFill>
                <a:latin typeface="ArialMT"/>
              </a:rPr>
              <a:t>e</a:t>
            </a:r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rs</a:t>
            </a:r>
            <a:r>
              <a:rPr lang="en-US" sz="1406" b="0" i="0" spc="-48" baseline="0" dirty="0">
                <a:solidFill>
                  <a:srgbClr val="262626"/>
                </a:solidFill>
                <a:latin typeface="ArialMT"/>
              </a:rPr>
              <a:t>’</a:t>
            </a:r>
            <a:r>
              <a:rPr lang="en-US" sz="1406" b="0" i="0" spc="-44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Night,</a:t>
            </a:r>
            <a:r>
              <a:rPr lang="en-US" sz="1406" b="0" i="0" spc="-19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Sparks</a:t>
            </a:r>
            <a:r>
              <a:rPr lang="en-US" sz="1406" b="0" i="0" spc="-31" baseline="0" dirty="0">
                <a:solidFill>
                  <a:srgbClr val="262626"/>
                </a:solidFill>
                <a:latin typeface="ArialMT"/>
              </a:rPr>
              <a:t>!</a:t>
            </a:r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)</a:t>
            </a:r>
          </a:p>
          <a:p>
            <a:pPr marL="0">
              <a:lnSpc>
                <a:spcPts val="1681"/>
              </a:lnSpc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Going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out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into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local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communit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 </a:t>
            </a:r>
          </a:p>
        </p:txBody>
      </p:sp>
      <p:sp>
        <p:nvSpPr>
          <p:cNvPr id="182" name="Rectangle 182"/>
          <p:cNvSpPr/>
          <p:nvPr/>
        </p:nvSpPr>
        <p:spPr>
          <a:xfrm>
            <a:off x="196900" y="1684946"/>
            <a:ext cx="2793761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(schools,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local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ents)</a:t>
            </a:r>
          </a:p>
          <a:p>
            <a:pPr marL="0">
              <a:lnSpc>
                <a:spcPts val="1679"/>
              </a:lnSpc>
              <a:tabLst>
                <a:tab pos="859536" algn="l"/>
              </a:tabLst>
            </a:pPr>
            <a:r>
              <a:rPr lang="en-US" sz="1403" b="0" i="0" spc="1788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S’Cool	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LAB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orkshops</a:t>
            </a:r>
            <a:r>
              <a:rPr lang="en-US" sz="1403" b="0" i="0" spc="-2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high-</a:t>
            </a:r>
          </a:p>
        </p:txBody>
      </p:sp>
      <p:sp>
        <p:nvSpPr>
          <p:cNvPr id="183" name="Rectangle 183"/>
          <p:cNvSpPr/>
          <p:nvPr/>
        </p:nvSpPr>
        <p:spPr>
          <a:xfrm>
            <a:off x="483412" y="2111666"/>
            <a:ext cx="605533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schools</a:t>
            </a:r>
          </a:p>
        </p:txBody>
      </p:sp>
      <p:sp>
        <p:nvSpPr>
          <p:cNvPr id="184" name="Rectangle 184"/>
          <p:cNvSpPr/>
          <p:nvPr/>
        </p:nvSpPr>
        <p:spPr>
          <a:xfrm>
            <a:off x="196900" y="2324682"/>
            <a:ext cx="1964209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6" b="0" i="0" spc="1787" baseline="0" dirty="0">
                <a:solidFill>
                  <a:srgbClr val="262626"/>
                </a:solidFill>
                <a:latin typeface="Arial"/>
              </a:rPr>
              <a:t>-</a:t>
            </a:r>
            <a:r>
              <a:rPr lang="en-US" sz="1406" b="0" i="0" spc="-164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eacher</a:t>
            </a:r>
            <a:r>
              <a:rPr lang="en-US" sz="1406" b="0" i="0" spc="-47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programmes</a:t>
            </a:r>
          </a:p>
        </p:txBody>
      </p:sp>
      <p:sp>
        <p:nvSpPr>
          <p:cNvPr id="185" name="Rectangle 185"/>
          <p:cNvSpPr/>
          <p:nvPr/>
        </p:nvSpPr>
        <p:spPr>
          <a:xfrm>
            <a:off x="7078344" y="3471709"/>
            <a:ext cx="1817493" cy="8789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https://</a:t>
            </a:r>
            <a:r>
              <a:rPr lang="en-US" sz="1403" b="0" i="0" spc="-19" baseline="0" dirty="0">
                <a:solidFill>
                  <a:srgbClr val="5F5F5F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isit.c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</a:rPr>
              <a:t>rn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https://ce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/sco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llab</a:t>
            </a:r>
          </a:p>
          <a:p>
            <a:pPr marL="0">
              <a:lnSpc>
                <a:spcPts val="1680"/>
              </a:lnSpc>
            </a:pPr>
            <a:r>
              <a:rPr lang="en-US" sz="1406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https://</a:t>
            </a:r>
            <a:r>
              <a:rPr lang="en-US" sz="1406" b="0" i="0" spc="-20" baseline="0" dirty="0">
                <a:solidFill>
                  <a:srgbClr val="5F5F5F"/>
                </a:solidFill>
                <a:latin typeface="Arial"/>
                <a:hlinkClick r:id="rId8"/>
              </a:rPr>
              <a:t>v</a:t>
            </a:r>
            <a:r>
              <a:rPr lang="en-US" sz="1406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oisins.c</a:t>
            </a:r>
            <a:r>
              <a:rPr lang="en-US" sz="1406" b="0" i="0" spc="-15" baseline="0" dirty="0">
                <a:solidFill>
                  <a:srgbClr val="5F5F5F"/>
                </a:solidFill>
                <a:latin typeface="Arial"/>
                <a:hlinkClick r:id="rId8"/>
              </a:rPr>
              <a:t>e</a:t>
            </a:r>
            <a:r>
              <a:rPr lang="en-US" sz="1406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rn</a:t>
            </a:r>
          </a:p>
          <a:p>
            <a:pPr marL="0">
              <a:lnSpc>
                <a:spcPts val="1681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https://sp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a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rks.ce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8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8"/>
              </a:rPr>
              <a:t>n</a:t>
            </a:r>
          </a:p>
        </p:txBody>
      </p:sp>
      <p:sp>
        <p:nvSpPr>
          <p:cNvPr id="186" name="Rectangle 186"/>
          <p:cNvSpPr/>
          <p:nvPr/>
        </p:nvSpPr>
        <p:spPr>
          <a:xfrm>
            <a:off x="202692" y="3463454"/>
            <a:ext cx="83501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-114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ake</a:t>
            </a:r>
            <a:r>
              <a:rPr lang="en-US" sz="1403" b="1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part!</a:t>
            </a:r>
          </a:p>
        </p:txBody>
      </p:sp>
      <p:sp>
        <p:nvSpPr>
          <p:cNvPr id="187" name="Rectangle 187"/>
          <p:cNvSpPr/>
          <p:nvPr/>
        </p:nvSpPr>
        <p:spPr>
          <a:xfrm>
            <a:off x="202692" y="3676839"/>
            <a:ext cx="3218073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Be a CERN guide</a:t>
            </a:r>
            <a:r>
              <a:rPr lang="en-US" sz="1403" b="0" i="0" spc="-2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(tours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&amp; 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hibition)</a:t>
            </a:r>
          </a:p>
          <a:p>
            <a:pPr marL="0">
              <a:lnSpc>
                <a:spcPts val="1680"/>
              </a:lnSpc>
            </a:pPr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-74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olunteer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ents</a:t>
            </a:r>
          </a:p>
        </p:txBody>
      </p:sp>
      <p:sp>
        <p:nvSpPr>
          <p:cNvPr id="188" name="Rectangle 188"/>
          <p:cNvSpPr/>
          <p:nvPr/>
        </p:nvSpPr>
        <p:spPr>
          <a:xfrm>
            <a:off x="202692" y="4103216"/>
            <a:ext cx="2018164" cy="2389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274063" algn="l"/>
              </a:tabLst>
            </a:pPr>
            <a:r>
              <a:rPr lang="en-US" sz="1406" b="0" i="0" spc="1763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Be</a:t>
            </a:r>
            <a:r>
              <a:rPr lang="en-US" sz="1406" b="0" i="0" spc="-1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a </a:t>
            </a:r>
            <a:r>
              <a:rPr lang="en-US" sz="1406" b="0" i="0" spc="0" baseline="0" dirty="0">
                <a:solidFill>
                  <a:srgbClr val="262626"/>
                </a:solidFill>
                <a:latin typeface="ArialMT"/>
              </a:rPr>
              <a:t>S’Cool	</a:t>
            </a:r>
            <a:r>
              <a:rPr lang="en-US" sz="1406" b="0" i="0" spc="0" baseline="0" dirty="0">
                <a:solidFill>
                  <a:srgbClr val="262626"/>
                </a:solidFill>
                <a:latin typeface="Arial"/>
              </a:rPr>
              <a:t>LAB tutor</a:t>
            </a:r>
          </a:p>
        </p:txBody>
      </p:sp>
      <p:sp>
        <p:nvSpPr>
          <p:cNvPr id="189" name="Rectangle 189"/>
          <p:cNvSpPr/>
          <p:nvPr/>
        </p:nvSpPr>
        <p:spPr>
          <a:xfrm>
            <a:off x="196900" y="137147"/>
            <a:ext cx="3315685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HOW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DO WE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IC</a:t>
            </a:r>
            <a:r>
              <a:rPr lang="en-US" sz="1802" b="1" i="0" spc="-188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TE?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Freeform 19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92" name="Picture 19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1523" y="-13716"/>
            <a:ext cx="9145523" cy="4541520"/>
          </a:xfrm>
          <a:prstGeom prst="rect">
            <a:avLst/>
          </a:prstGeom>
          <a:noFill/>
          <a:extLst/>
        </p:spPr>
      </p:pic>
      <p:sp>
        <p:nvSpPr>
          <p:cNvPr id="193" name="Freeform 193"/>
          <p:cNvSpPr/>
          <p:nvPr/>
        </p:nvSpPr>
        <p:spPr>
          <a:xfrm>
            <a:off x="105155" y="624841"/>
            <a:ext cx="3540253" cy="1601724"/>
          </a:xfrm>
          <a:custGeom>
            <a:avLst/>
            <a:gdLst/>
            <a:ahLst/>
            <a:cxnLst/>
            <a:rect l="0" t="0" r="0" b="0"/>
            <a:pathLst>
              <a:path w="3540253" h="1601724">
                <a:moveTo>
                  <a:pt x="0" y="1601724"/>
                </a:moveTo>
                <a:lnTo>
                  <a:pt x="3540253" y="1601724"/>
                </a:lnTo>
                <a:lnTo>
                  <a:pt x="3540253" y="0"/>
                </a:lnTo>
                <a:lnTo>
                  <a:pt x="0" y="0"/>
                </a:lnTo>
                <a:lnTo>
                  <a:pt x="0" y="1601724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Freeform 194"/>
          <p:cNvSpPr/>
          <p:nvPr/>
        </p:nvSpPr>
        <p:spPr>
          <a:xfrm>
            <a:off x="105155" y="3197352"/>
            <a:ext cx="3570733" cy="1168908"/>
          </a:xfrm>
          <a:custGeom>
            <a:avLst/>
            <a:gdLst/>
            <a:ahLst/>
            <a:cxnLst/>
            <a:rect l="0" t="0" r="0" b="0"/>
            <a:pathLst>
              <a:path w="3570733" h="1168908">
                <a:moveTo>
                  <a:pt x="0" y="1168908"/>
                </a:moveTo>
                <a:lnTo>
                  <a:pt x="3570733" y="1168908"/>
                </a:lnTo>
                <a:lnTo>
                  <a:pt x="3570733" y="0"/>
                </a:lnTo>
                <a:lnTo>
                  <a:pt x="0" y="0"/>
                </a:lnTo>
                <a:lnTo>
                  <a:pt x="0" y="1168908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Freeform 195"/>
          <p:cNvSpPr/>
          <p:nvPr/>
        </p:nvSpPr>
        <p:spPr>
          <a:xfrm>
            <a:off x="6502907" y="4058412"/>
            <a:ext cx="2479548" cy="307848"/>
          </a:xfrm>
          <a:custGeom>
            <a:avLst/>
            <a:gdLst/>
            <a:ahLst/>
            <a:cxnLst/>
            <a:rect l="0" t="0" r="0" b="0"/>
            <a:pathLst>
              <a:path w="2479548" h="307848">
                <a:moveTo>
                  <a:pt x="0" y="307848"/>
                </a:moveTo>
                <a:lnTo>
                  <a:pt x="2479548" y="307848"/>
                </a:lnTo>
                <a:lnTo>
                  <a:pt x="2479548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Freeform 196"/>
          <p:cNvSpPr/>
          <p:nvPr/>
        </p:nvSpPr>
        <p:spPr>
          <a:xfrm>
            <a:off x="6594856" y="4295052"/>
            <a:ext cx="2179320" cy="13716"/>
          </a:xfrm>
          <a:custGeom>
            <a:avLst/>
            <a:gdLst/>
            <a:ahLst/>
            <a:cxnLst/>
            <a:rect l="0" t="0" r="0" b="0"/>
            <a:pathLst>
              <a:path w="2179320" h="13716">
                <a:moveTo>
                  <a:pt x="0" y="0"/>
                </a:moveTo>
                <a:lnTo>
                  <a:pt x="544829" y="0"/>
                </a:lnTo>
                <a:lnTo>
                  <a:pt x="1089660" y="0"/>
                </a:lnTo>
                <a:lnTo>
                  <a:pt x="1634489" y="0"/>
                </a:lnTo>
                <a:lnTo>
                  <a:pt x="2179320" y="0"/>
                </a:lnTo>
                <a:lnTo>
                  <a:pt x="2179320" y="13716"/>
                </a:lnTo>
                <a:lnTo>
                  <a:pt x="1634489" y="13716"/>
                </a:lnTo>
                <a:lnTo>
                  <a:pt x="1089660" y="13716"/>
                </a:lnTo>
                <a:lnTo>
                  <a:pt x="544829" y="13716"/>
                </a:lnTo>
                <a:lnTo>
                  <a:pt x="0" y="13716"/>
                </a:lnTo>
                <a:close/>
                <a:moveTo>
                  <a:pt x="-5746408" y="848448"/>
                </a:moveTo>
              </a:path>
            </a:pathLst>
          </a:custGeom>
          <a:solidFill>
            <a:srgbClr val="5F5F5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Freeform 197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Rectangle 198"/>
          <p:cNvSpPr/>
          <p:nvPr/>
        </p:nvSpPr>
        <p:spPr>
          <a:xfrm>
            <a:off x="3592067" y="4755222"/>
            <a:ext cx="1272989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569976" algn="l"/>
              </a:tabLst>
            </a:pPr>
            <a:r>
              <a:rPr lang="en-US" sz="803" b="0" i="0" spc="0" baseline="0" dirty="0">
                <a:solidFill>
                  <a:srgbClr val="8999BE"/>
                </a:solidFill>
                <a:latin typeface="Arial"/>
              </a:rPr>
              <a:t>Ana Godiho	&amp; James</a:t>
            </a:r>
            <a:r>
              <a:rPr lang="en-US" sz="803" b="0" i="0" spc="-20" baseline="0" dirty="0">
                <a:solidFill>
                  <a:srgbClr val="8999BE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8999BE"/>
                </a:solidFill>
                <a:latin typeface="Arial"/>
              </a:rPr>
              <a:t>Gillies</a:t>
            </a:r>
          </a:p>
        </p:txBody>
      </p:sp>
      <p:sp>
        <p:nvSpPr>
          <p:cNvPr id="199" name="Rectangle 199"/>
          <p:cNvSpPr/>
          <p:nvPr/>
        </p:nvSpPr>
        <p:spPr>
          <a:xfrm>
            <a:off x="196900" y="642530"/>
            <a:ext cx="2007118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CERN Science</a:t>
            </a:r>
            <a:r>
              <a:rPr lang="en-US" sz="1403" b="1" i="0" spc="-4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Gat</a:t>
            </a:r>
            <a:r>
              <a:rPr lang="en-US" sz="1403" b="1" i="0" spc="-13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1" i="0" spc="0" baseline="0" dirty="0">
                <a:solidFill>
                  <a:srgbClr val="262626"/>
                </a:solidFill>
                <a:latin typeface="Arial"/>
              </a:rPr>
              <a:t>way</a:t>
            </a:r>
          </a:p>
        </p:txBody>
      </p:sp>
      <p:sp>
        <p:nvSpPr>
          <p:cNvPr id="200" name="Rectangle 200"/>
          <p:cNvSpPr/>
          <p:nvPr/>
        </p:nvSpPr>
        <p:spPr>
          <a:xfrm>
            <a:off x="196900" y="855890"/>
            <a:ext cx="3244463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CERN</a:t>
            </a:r>
            <a:r>
              <a:rPr lang="en-US" sz="1403" b="0" i="0" spc="-24" baseline="0" dirty="0">
                <a:solidFill>
                  <a:srgbClr val="262626"/>
                </a:solidFill>
                <a:latin typeface="ArialMT"/>
              </a:rPr>
              <a:t>’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s ne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MT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 educati</a:t>
            </a:r>
            <a:r>
              <a:rPr lang="en-US" sz="1403" b="0" i="0" spc="-13" baseline="0" dirty="0">
                <a:solidFill>
                  <a:srgbClr val="262626"/>
                </a:solidFill>
                <a:latin typeface="ArialMT"/>
              </a:rPr>
              <a:t>o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n</a:t>
            </a:r>
            <a:r>
              <a:rPr lang="en-US" sz="1403" b="0" i="0" spc="-44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MT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outreac</a:t>
            </a:r>
            <a:r>
              <a:rPr lang="en-US" sz="1403" b="0" i="0" spc="-13" baseline="0" dirty="0">
                <a:solidFill>
                  <a:srgbClr val="262626"/>
                </a:solidFill>
                <a:latin typeface="ArialMT"/>
              </a:rPr>
              <a:t>h</a:t>
            </a: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 </a:t>
            </a:r>
          </a:p>
        </p:txBody>
      </p:sp>
      <p:sp>
        <p:nvSpPr>
          <p:cNvPr id="201" name="Rectangle 201"/>
          <p:cNvSpPr/>
          <p:nvPr/>
        </p:nvSpPr>
        <p:spPr>
          <a:xfrm>
            <a:off x="483412" y="1069631"/>
            <a:ext cx="49640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centre</a:t>
            </a:r>
          </a:p>
        </p:txBody>
      </p:sp>
      <p:sp>
        <p:nvSpPr>
          <p:cNvPr id="202" name="Rectangle 202"/>
          <p:cNvSpPr/>
          <p:nvPr/>
        </p:nvSpPr>
        <p:spPr>
          <a:xfrm>
            <a:off x="196900" y="1282991"/>
            <a:ext cx="2103827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audiences</a:t>
            </a:r>
            <a:r>
              <a:rPr lang="en-US" sz="1403" b="0" i="0" spc="-3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aged</a:t>
            </a:r>
            <a:r>
              <a:rPr lang="en-US" sz="1403" b="0" i="0" spc="-3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5+</a:t>
            </a:r>
          </a:p>
        </p:txBody>
      </p:sp>
      <p:sp>
        <p:nvSpPr>
          <p:cNvPr id="203" name="Rectangle 203"/>
          <p:cNvSpPr/>
          <p:nvPr/>
        </p:nvSpPr>
        <p:spPr>
          <a:xfrm>
            <a:off x="196900" y="1496351"/>
            <a:ext cx="3334152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Immersi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hibitions,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education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labs, </a:t>
            </a:r>
          </a:p>
          <a:p>
            <a:pPr marL="286511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ents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and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science</a:t>
            </a:r>
            <a:r>
              <a:rPr lang="en-US" sz="1403" b="0" i="0" spc="-44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sho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</a:t>
            </a:r>
          </a:p>
        </p:txBody>
      </p:sp>
      <p:sp>
        <p:nvSpPr>
          <p:cNvPr id="204" name="Rectangle 204"/>
          <p:cNvSpPr/>
          <p:nvPr/>
        </p:nvSpPr>
        <p:spPr>
          <a:xfrm>
            <a:off x="196900" y="1923071"/>
            <a:ext cx="1846964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262626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Opening</a:t>
            </a:r>
            <a:r>
              <a:rPr lang="en-US" sz="1403" b="0" i="0" spc="-3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2022/20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2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3</a:t>
            </a:r>
          </a:p>
        </p:txBody>
      </p:sp>
      <p:sp>
        <p:nvSpPr>
          <p:cNvPr id="205" name="Rectangle 205"/>
          <p:cNvSpPr/>
          <p:nvPr/>
        </p:nvSpPr>
        <p:spPr>
          <a:xfrm>
            <a:off x="196900" y="3214788"/>
            <a:ext cx="835016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-114" baseline="0" dirty="0">
                <a:solidFill>
                  <a:srgbClr val="4D4D4D"/>
                </a:solidFill>
                <a:latin typeface="Arial"/>
              </a:rPr>
              <a:t>T</a:t>
            </a:r>
            <a:r>
              <a:rPr lang="en-US" sz="1403" b="1" i="0" spc="0" baseline="0" dirty="0">
                <a:solidFill>
                  <a:srgbClr val="4D4D4D"/>
                </a:solidFill>
                <a:latin typeface="Arial"/>
              </a:rPr>
              <a:t>ake</a:t>
            </a:r>
            <a:r>
              <a:rPr lang="en-US" sz="1403" b="1" i="0" spc="-20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4D4D4D"/>
                </a:solidFill>
                <a:latin typeface="Arial"/>
              </a:rPr>
              <a:t>part!</a:t>
            </a:r>
          </a:p>
        </p:txBody>
      </p:sp>
      <p:sp>
        <p:nvSpPr>
          <p:cNvPr id="206" name="Rectangle 206"/>
          <p:cNvSpPr/>
          <p:nvPr/>
        </p:nvSpPr>
        <p:spPr>
          <a:xfrm>
            <a:off x="196900" y="3428402"/>
            <a:ext cx="2822051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1764" baseline="0" dirty="0">
                <a:solidFill>
                  <a:srgbClr val="4D4D4D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Contribut</a:t>
            </a:r>
            <a:r>
              <a:rPr lang="en-US" sz="1403" b="0" i="0" spc="-13" baseline="0" dirty="0">
                <a:solidFill>
                  <a:srgbClr val="4D4D4D"/>
                </a:solidFill>
                <a:latin typeface="Arial"/>
              </a:rPr>
              <a:t>e</a:t>
            </a:r>
            <a:r>
              <a:rPr lang="en-US" sz="1403" b="0" i="0" spc="-31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ideas</a:t>
            </a:r>
            <a:r>
              <a:rPr lang="en-US" sz="1403" b="0" i="0" spc="-31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for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hibitions, </a:t>
            </a:r>
          </a:p>
        </p:txBody>
      </p:sp>
      <p:sp>
        <p:nvSpPr>
          <p:cNvPr id="207" name="Rectangle 207"/>
          <p:cNvSpPr/>
          <p:nvPr/>
        </p:nvSpPr>
        <p:spPr>
          <a:xfrm>
            <a:off x="196900" y="3641762"/>
            <a:ext cx="3350178" cy="4519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86511"/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educatio</a:t>
            </a:r>
            <a:r>
              <a:rPr lang="en-US" sz="1403" b="0" i="0" spc="-13" baseline="0" dirty="0">
                <a:solidFill>
                  <a:srgbClr val="4D4D4D"/>
                </a:solidFill>
                <a:latin typeface="Arial"/>
              </a:rPr>
              <a:t>n</a:t>
            </a:r>
            <a:r>
              <a:rPr lang="en-US" sz="1403" b="0" i="0" spc="-43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programmes,</a:t>
            </a:r>
            <a:r>
              <a:rPr lang="en-US" sz="1403" b="0" i="0" spc="-43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science</a:t>
            </a:r>
            <a:r>
              <a:rPr lang="en-US" sz="1403" b="0" i="0" spc="-44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sho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</a:t>
            </a:r>
          </a:p>
          <a:p>
            <a:pPr marL="0">
              <a:lnSpc>
                <a:spcPts val="1680"/>
              </a:lnSpc>
            </a:pPr>
            <a:r>
              <a:rPr lang="en-US" sz="1403" b="0" i="0" spc="1764" baseline="0" dirty="0">
                <a:solidFill>
                  <a:srgbClr val="4D4D4D"/>
                </a:solidFill>
                <a:latin typeface="ArialMT"/>
              </a:rPr>
              <a:t>•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As 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olunteer</a:t>
            </a:r>
            <a:r>
              <a:rPr lang="en-US" sz="1403" b="0" i="0" spc="-27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guides,</a:t>
            </a:r>
            <a:r>
              <a:rPr lang="en-US" sz="1403" b="0" i="0" spc="-43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tutors,</a:t>
            </a:r>
            <a:r>
              <a:rPr lang="en-US" sz="1403" b="0" i="0" spc="-31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e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hibition </a:t>
            </a:r>
          </a:p>
        </p:txBody>
      </p:sp>
      <p:sp>
        <p:nvSpPr>
          <p:cNvPr id="208" name="Rectangle 208"/>
          <p:cNvSpPr/>
          <p:nvPr/>
        </p:nvSpPr>
        <p:spPr>
          <a:xfrm>
            <a:off x="483412" y="4068507"/>
            <a:ext cx="8290848" cy="2471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112459" algn="l"/>
              </a:tabLst>
            </a:pP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floor</a:t>
            </a:r>
            <a:r>
              <a:rPr lang="en-US" sz="1403" b="0" i="0" spc="-31" baseline="0" dirty="0">
                <a:solidFill>
                  <a:srgbClr val="4D4D4D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sta</a:t>
            </a:r>
            <a:r>
              <a:rPr lang="en-US" sz="1403" b="0" i="0" spc="-19" baseline="0" dirty="0">
                <a:solidFill>
                  <a:srgbClr val="4D4D4D"/>
                </a:solidFill>
                <a:latin typeface="Arial"/>
              </a:rPr>
              <a:t>f</a:t>
            </a:r>
            <a:r>
              <a:rPr lang="en-US" sz="1403" b="0" i="0" spc="0" baseline="0" dirty="0">
                <a:solidFill>
                  <a:srgbClr val="4D4D4D"/>
                </a:solidFill>
                <a:latin typeface="Arial"/>
              </a:rPr>
              <a:t>f	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https://sci</a:t>
            </a:r>
            <a:r>
              <a:rPr lang="en-US" sz="2125" b="0" i="0" spc="-13" baseline="-4786" dirty="0">
                <a:solidFill>
                  <a:srgbClr val="5F5F5F"/>
                </a:solidFill>
                <a:latin typeface="Arial"/>
              </a:rPr>
              <a:t>e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nce</a:t>
            </a:r>
            <a:r>
              <a:rPr lang="en-US" sz="2125" b="0" i="0" spc="-13" baseline="-4786" dirty="0">
                <a:solidFill>
                  <a:srgbClr val="5F5F5F"/>
                </a:solidFill>
                <a:latin typeface="Arial"/>
              </a:rPr>
              <a:t>g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ate</a:t>
            </a:r>
            <a:r>
              <a:rPr lang="en-US" sz="2125" b="0" i="0" spc="-19" baseline="-4786" dirty="0">
                <a:solidFill>
                  <a:srgbClr val="5F5F5F"/>
                </a:solidFill>
                <a:latin typeface="Arial"/>
              </a:rPr>
              <a:t>w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a</a:t>
            </a:r>
            <a:r>
              <a:rPr lang="en-US" sz="2125" b="0" i="0" spc="-127" baseline="-4786" dirty="0">
                <a:solidFill>
                  <a:srgbClr val="5F5F5F"/>
                </a:solidFill>
                <a:latin typeface="Arial"/>
              </a:rPr>
              <a:t>y</a:t>
            </a:r>
            <a:r>
              <a:rPr lang="en-US" sz="2125" b="0" i="0" spc="0" baseline="-4786" dirty="0">
                <a:solidFill>
                  <a:srgbClr val="5F5F5F"/>
                </a:solidFill>
                <a:latin typeface="Arial"/>
              </a:rPr>
              <a:t>.cern</a:t>
            </a:r>
          </a:p>
        </p:txBody>
      </p:sp>
      <p:sp>
        <p:nvSpPr>
          <p:cNvPr id="209" name="Rectangle 209"/>
          <p:cNvSpPr/>
          <p:nvPr/>
        </p:nvSpPr>
        <p:spPr>
          <a:xfrm>
            <a:off x="196900" y="137147"/>
            <a:ext cx="3315685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HOW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DO WE COMMU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IC</a:t>
            </a:r>
            <a:r>
              <a:rPr lang="en-US" sz="1802" b="1" i="0" spc="-188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TE?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Freeform 21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212" name="Picture 21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4534408"/>
          </a:xfrm>
          <a:prstGeom prst="rect">
            <a:avLst/>
          </a:prstGeom>
          <a:noFill/>
          <a:extLst/>
        </p:spPr>
      </p:pic>
      <p:sp>
        <p:nvSpPr>
          <p:cNvPr id="213" name="Freeform 213"/>
          <p:cNvSpPr/>
          <p:nvPr/>
        </p:nvSpPr>
        <p:spPr>
          <a:xfrm>
            <a:off x="105155" y="1574795"/>
            <a:ext cx="3744468" cy="2800610"/>
          </a:xfrm>
          <a:custGeom>
            <a:avLst/>
            <a:gdLst/>
            <a:ahLst/>
            <a:cxnLst/>
            <a:rect l="0" t="0" r="0" b="0"/>
            <a:pathLst>
              <a:path w="3744468" h="2462784">
                <a:moveTo>
                  <a:pt x="0" y="2462784"/>
                </a:moveTo>
                <a:lnTo>
                  <a:pt x="3744468" y="2462784"/>
                </a:lnTo>
                <a:lnTo>
                  <a:pt x="3744468" y="0"/>
                </a:lnTo>
                <a:lnTo>
                  <a:pt x="0" y="0"/>
                </a:lnTo>
                <a:lnTo>
                  <a:pt x="0" y="2462784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Freeform 218"/>
          <p:cNvSpPr/>
          <p:nvPr/>
        </p:nvSpPr>
        <p:spPr>
          <a:xfrm>
            <a:off x="105155" y="126492"/>
            <a:ext cx="3540253" cy="370332"/>
          </a:xfrm>
          <a:custGeom>
            <a:avLst/>
            <a:gdLst/>
            <a:ahLst/>
            <a:cxnLst/>
            <a:rect l="0" t="0" r="0" b="0"/>
            <a:pathLst>
              <a:path w="3540253" h="370332">
                <a:moveTo>
                  <a:pt x="0" y="370332"/>
                </a:moveTo>
                <a:lnTo>
                  <a:pt x="3540253" y="370332"/>
                </a:lnTo>
                <a:lnTo>
                  <a:pt x="3540253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Rectangle 219"/>
          <p:cNvSpPr/>
          <p:nvPr/>
        </p:nvSpPr>
        <p:spPr>
          <a:xfrm>
            <a:off x="184846" y="1684553"/>
            <a:ext cx="3530476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Submit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 stor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y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for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the</a:t>
            </a:r>
            <a:r>
              <a:rPr lang="en-US" sz="1403" b="0" i="0" spc="-20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ebsite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or 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social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media:</a:t>
            </a:r>
            <a:r>
              <a:rPr lang="en-US" sz="1403" b="0" i="0" spc="-2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http://cer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n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/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g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o/sub</a:t>
            </a:r>
            <a:r>
              <a:rPr lang="en-US" sz="1403" b="0" i="0" spc="-19" baseline="0" dirty="0">
                <a:solidFill>
                  <a:srgbClr val="5F5F5F"/>
                </a:solidFill>
                <a:latin typeface="Arial"/>
                <a:hlinkClick r:id="rId4"/>
              </a:rPr>
              <a:t>m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it</a:t>
            </a:r>
            <a:r>
              <a:rPr lang="en-US" sz="1403" b="0" i="0" spc="-12" baseline="0" dirty="0">
                <a:solidFill>
                  <a:srgbClr val="5F5F5F"/>
                </a:solidFill>
                <a:latin typeface="Arial"/>
                <a:hlinkClick r:id="rId4"/>
              </a:rPr>
              <a:t>-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a</a:t>
            </a:r>
            <a:r>
              <a:rPr lang="en-US" sz="1403" b="0" i="0" spc="-12" baseline="0" dirty="0">
                <a:solidFill>
                  <a:srgbClr val="5F5F5F"/>
                </a:solidFill>
                <a:latin typeface="Arial"/>
                <a:hlinkClick r:id="rId4"/>
              </a:rPr>
              <a:t>-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sto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4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4"/>
              </a:rPr>
              <a:t>y</a:t>
            </a:r>
          </a:p>
        </p:txBody>
      </p:sp>
      <p:sp>
        <p:nvSpPr>
          <p:cNvPr id="220" name="Rectangle 220"/>
          <p:cNvSpPr/>
          <p:nvPr/>
        </p:nvSpPr>
        <p:spPr>
          <a:xfrm>
            <a:off x="196748" y="2279743"/>
            <a:ext cx="2857064" cy="8699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CERN guides:</a:t>
            </a:r>
            <a:r>
              <a:rPr lang="en-US" sz="1403" b="0" i="0" spc="-42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cern.c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5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/gui</a:t>
            </a:r>
            <a:r>
              <a:rPr lang="en-US" sz="1403" b="0" i="0" spc="-15" baseline="0" dirty="0">
                <a:solidFill>
                  <a:srgbClr val="5F5F5F"/>
                </a:solidFill>
                <a:latin typeface="Arial"/>
                <a:hlinkClick r:id="rId5"/>
              </a:rPr>
              <a:t>d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5"/>
              </a:rPr>
              <a:t>es</a:t>
            </a:r>
          </a:p>
          <a:p>
            <a:pPr marL="0">
              <a:lnSpc>
                <a:spcPts val="1680"/>
              </a:lnSpc>
            </a:pPr>
            <a:r>
              <a:rPr lang="en-US" sz="1403" b="0" i="0" spc="0" baseline="0" dirty="0" smtClean="0">
                <a:solidFill>
                  <a:srgbClr val="262626"/>
                </a:solidFill>
                <a:latin typeface="Arial"/>
              </a:rPr>
              <a:t/>
            </a:r>
            <a:br>
              <a:rPr lang="en-US" sz="1403" b="0" i="0" spc="0" baseline="0" dirty="0" smtClean="0">
                <a:solidFill>
                  <a:srgbClr val="262626"/>
                </a:solidFill>
                <a:latin typeface="Arial"/>
              </a:rPr>
            </a:br>
            <a:r>
              <a:rPr lang="en-US" sz="1403" b="0" i="0" spc="0" baseline="0" dirty="0" smtClean="0">
                <a:solidFill>
                  <a:srgbClr val="262626"/>
                </a:solidFill>
                <a:latin typeface="Arial"/>
              </a:rPr>
              <a:t>Outreac</a:t>
            </a:r>
            <a:r>
              <a:rPr lang="en-US" sz="1403" b="0" i="0" spc="-13" baseline="0" dirty="0" smtClean="0">
                <a:solidFill>
                  <a:srgbClr val="262626"/>
                </a:solidFill>
                <a:latin typeface="Arial"/>
              </a:rPr>
              <a:t>h</a:t>
            </a:r>
            <a:r>
              <a:rPr lang="en-US" sz="1403" b="0" i="0" spc="-40" baseline="0" dirty="0" smtClean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-19" baseline="0" dirty="0">
                <a:solidFill>
                  <a:srgbClr val="262626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olunteers</a:t>
            </a:r>
            <a:r>
              <a:rPr lang="en-US" sz="1403" b="0" i="0" spc="-3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(check</a:t>
            </a:r>
            <a:r>
              <a:rPr lang="en-US" sz="1403" b="0" i="0" spc="-43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Bulletin </a:t>
            </a:r>
          </a:p>
          <a:p>
            <a:pPr marL="0">
              <a:lnSpc>
                <a:spcPts val="1682"/>
              </a:lnSpc>
            </a:pP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announceme</a:t>
            </a:r>
            <a:r>
              <a:rPr lang="en-US" sz="1403" b="0" i="0" spc="-13" baseline="0" dirty="0">
                <a:solidFill>
                  <a:srgbClr val="262626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ts)</a:t>
            </a:r>
          </a:p>
        </p:txBody>
      </p:sp>
      <p:sp>
        <p:nvSpPr>
          <p:cNvPr id="221" name="Rectangle 221"/>
          <p:cNvSpPr/>
          <p:nvPr/>
        </p:nvSpPr>
        <p:spPr>
          <a:xfrm>
            <a:off x="184846" y="3344694"/>
            <a:ext cx="2438983" cy="451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573024" algn="l"/>
              </a:tabLst>
            </a:pPr>
            <a:r>
              <a:rPr lang="en-US" sz="1403" b="0" i="0" spc="0" baseline="0" dirty="0">
                <a:solidFill>
                  <a:srgbClr val="262626"/>
                </a:solidFill>
                <a:latin typeface="ArialMT"/>
              </a:rPr>
              <a:t>S’Cool	</a:t>
            </a:r>
            <a:r>
              <a:rPr lang="en-US" sz="1403" b="0" i="0" spc="0" baseline="0" dirty="0">
                <a:solidFill>
                  <a:srgbClr val="262626"/>
                </a:solidFill>
                <a:latin typeface="Arial"/>
              </a:rPr>
              <a:t>LAB tutors: </a:t>
            </a:r>
          </a:p>
          <a:p>
            <a:pPr marL="0">
              <a:lnSpc>
                <a:spcPts val="1679"/>
              </a:lnSpc>
            </a:pP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https://ce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/sco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llab/ce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6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6"/>
              </a:rPr>
              <a:t>nies</a:t>
            </a:r>
          </a:p>
        </p:txBody>
      </p:sp>
      <p:sp>
        <p:nvSpPr>
          <p:cNvPr id="222" name="Rectangle 222"/>
          <p:cNvSpPr/>
          <p:nvPr/>
        </p:nvSpPr>
        <p:spPr>
          <a:xfrm>
            <a:off x="196957" y="3965506"/>
            <a:ext cx="2447099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https://ce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r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n.c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h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/c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mmu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n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ic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a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ti</a:t>
            </a:r>
            <a:r>
              <a:rPr lang="en-US" sz="1403" b="0" i="0" spc="-13" baseline="0" dirty="0">
                <a:solidFill>
                  <a:srgbClr val="5F5F5F"/>
                </a:solidFill>
                <a:latin typeface="Arial"/>
                <a:hlinkClick r:id="rId7"/>
              </a:rPr>
              <a:t>o</a:t>
            </a:r>
            <a:r>
              <a:rPr lang="en-US" sz="1403" b="0" i="0" spc="0" baseline="0" dirty="0">
                <a:solidFill>
                  <a:srgbClr val="5F5F5F"/>
                </a:solidFill>
                <a:latin typeface="Arial"/>
                <a:hlinkClick r:id="rId7"/>
              </a:rPr>
              <a:t>ns</a:t>
            </a:r>
          </a:p>
        </p:txBody>
      </p:sp>
      <p:sp>
        <p:nvSpPr>
          <p:cNvPr id="223" name="Rectangle 223"/>
          <p:cNvSpPr/>
          <p:nvPr/>
        </p:nvSpPr>
        <p:spPr>
          <a:xfrm>
            <a:off x="196900" y="137147"/>
            <a:ext cx="2798819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HOW</a:t>
            </a:r>
            <a:r>
              <a:rPr lang="en-US" sz="1802" b="1" i="0" spc="-11" baseline="0" dirty="0">
                <a:solidFill>
                  <a:srgbClr val="262626"/>
                </a:solidFill>
                <a:latin typeface="Arial"/>
              </a:rPr>
              <a:t> </a:t>
            </a:r>
            <a:r>
              <a:rPr lang="en-US" sz="1802" b="1" i="0" spc="-33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O CON</a:t>
            </a:r>
            <a:r>
              <a:rPr lang="en-US" sz="1802" b="1" i="0" spc="-134" baseline="0" dirty="0">
                <a:solidFill>
                  <a:srgbClr val="262626"/>
                </a:solidFill>
                <a:latin typeface="Arial"/>
              </a:rPr>
              <a:t>T</a:t>
            </a:r>
            <a:r>
              <a:rPr lang="en-US" sz="1802" b="1" i="0" spc="-55" baseline="0" dirty="0">
                <a:solidFill>
                  <a:srgbClr val="262626"/>
                </a:solidFill>
                <a:latin typeface="Arial"/>
              </a:rPr>
              <a:t>A</a:t>
            </a:r>
            <a:r>
              <a:rPr lang="en-US" sz="1802" b="1" i="0" spc="0" baseline="0" dirty="0">
                <a:solidFill>
                  <a:srgbClr val="262626"/>
                </a:solidFill>
                <a:latin typeface="Arial"/>
              </a:rPr>
              <a:t>CT ECO?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402</Words>
  <Application>Microsoft Office PowerPoint</Application>
  <PresentationFormat>On-screen Show (16:9)</PresentationFormat>
  <Paragraphs>89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ArialMT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Loraine Massarotti</dc:creator>
  <cp:lastModifiedBy>Loraine Massarotti</cp:lastModifiedBy>
  <cp:revision>3</cp:revision>
  <dcterms:modified xsi:type="dcterms:W3CDTF">2021-05-18T08:15:42Z</dcterms:modified>
</cp:coreProperties>
</file>