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320" r:id="rId3"/>
    <p:sldId id="321" r:id="rId4"/>
    <p:sldId id="343" r:id="rId5"/>
    <p:sldId id="342" r:id="rId6"/>
    <p:sldId id="339" r:id="rId7"/>
    <p:sldId id="323" r:id="rId8"/>
    <p:sldId id="33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3C3"/>
    <a:srgbClr val="2E528F"/>
    <a:srgbClr val="0E4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62"/>
    <p:restoredTop sz="88062"/>
  </p:normalViewPr>
  <p:slideViewPr>
    <p:cSldViewPr snapToGrid="0" snapToObjects="1">
      <p:cViewPr varScale="1">
        <p:scale>
          <a:sx n="81" d="100"/>
          <a:sy n="81" d="100"/>
        </p:scale>
        <p:origin x="192" y="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68BE02-E4F3-5040-873D-CC864087A6F9}" type="datetimeFigureOut">
              <a:rPr lang="en-US" smtClean="0"/>
              <a:t>4/28/21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AE955-D2A0-AF4D-A4D6-02E25E391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355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222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1779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0837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6382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7332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0621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46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2FAA0-6EF0-B849-91C0-5A2EC81B47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8F0E76-2A9D-BE40-8C52-710F712F8D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68941-8352-9945-B8AA-F4916BDF9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5782A-16C3-DF4C-A618-921CDA87F1BA}" type="datetime1">
              <a:rPr lang="de-CH" smtClean="0"/>
              <a:t>28.04.21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B61B5C-1FE6-D74E-A995-FC271C10B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B13853-59CA-C749-BFEF-067807F09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83E4958-96FF-7F43-A85A-E30DEED16D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31256" y="92961"/>
            <a:ext cx="1272837" cy="8951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DAB226D-CC72-5646-91B3-7EF74541A89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907" y="92961"/>
            <a:ext cx="750293" cy="734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476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1E8FF-3B47-F54F-B14D-07CAB4F4E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5A4ADB-D499-8844-9668-C42A9AFFF3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3F61D0-319D-DB47-BD5A-E74888E2B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DE8E-CC0A-D343-BF08-D5900191FF50}" type="datetime1">
              <a:rPr lang="de-CH" smtClean="0"/>
              <a:t>28.04.21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B93D5-F7B1-834B-B0E1-CFE27AC91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9F386E-5020-5E4A-A5AF-1DE752434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948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680CF3-AB11-3746-898C-135D50D1D4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BC6D89-FB27-D546-803F-BB738C7E52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C5D9A4-ED99-664E-94ED-DFAB65F11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F6E60-7CF4-8642-A477-2CF5F5F95E1E}" type="datetime1">
              <a:rPr lang="de-CH" smtClean="0"/>
              <a:t>28.04.21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749F32-7FF7-BF42-934C-FE84C0F77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737926-143C-3140-BD47-05A29C987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751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FE9FA-6819-FE4A-B019-43F6CA4C6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>
            <a:normAutofit/>
          </a:bodyPr>
          <a:lstStyle>
            <a:lvl1pPr>
              <a:defRPr sz="35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BE190-7762-A347-A82A-3AEE4C1095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3114"/>
            <a:ext cx="10515600" cy="466384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6A97AB-C38E-9247-AB69-415CB9ECD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AB69F-866E-E34D-8A79-34F561CB4183}" type="datetime1">
              <a:rPr lang="de-CH" smtClean="0"/>
              <a:t>28.04.21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6276D8-10F0-624C-A5B6-5B12E36C0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600E51-37D0-DC4D-B59B-4E83448ED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CAFD11D-8174-614E-B25A-E204303D507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31256" y="92961"/>
            <a:ext cx="1272837" cy="89514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C14A45-6389-A543-B10B-89ED68D2B00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907" y="92961"/>
            <a:ext cx="750293" cy="734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155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6FF00-4D05-124F-83B4-879C6B661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75676D-490C-0C49-8F54-1655EE0991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842644-BD2A-584A-8453-A232FEB0C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E7758-ED93-4849-8E80-488825A9315B}" type="datetime1">
              <a:rPr lang="de-CH" smtClean="0"/>
              <a:t>28.04.21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FBC436-5954-424B-BDEA-DBBD2DAF9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7F53F3-EB3C-5644-844A-DC4B96773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51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E782D-EE3A-E842-9ED4-0CFD58647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198CBF-7823-AD4D-9E8B-D725774596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859F8D-386A-4045-8B90-9795C8DA4F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D0DBDB-7B2C-FE47-ADE8-6615C1662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C2404-4F6E-FA4A-9D83-2DBA176031F7}" type="datetime1">
              <a:rPr lang="de-CH" smtClean="0"/>
              <a:t>28.04.21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797CA8-A8D4-344C-8200-BECAEBE01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23CA3B-7243-A54F-99DA-E319BF6BB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37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4ED9D-DD26-E140-8644-1E3908947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9F76AB-5E92-9547-9373-2FE69E8A01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D4C486-B7F0-2748-AF6A-FA7FA552FB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914ACE-6154-5141-B347-C6EA932DF0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3927E8-CE65-CB4C-9374-67AD1BE119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24D2A23-6FA2-9843-8A48-9BC49D76E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6BFDA-E13D-A749-9B5F-AEC56E9E2A72}" type="datetime1">
              <a:rPr lang="de-CH" smtClean="0"/>
              <a:t>28.04.21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86E28-EB8A-534F-9BB6-BA742162B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59FA84-52CC-884D-9E5D-73F663B22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102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F4DAF-8BFC-6D4D-B4E2-D89E2986F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A3AEAB-564A-834B-BAF1-6237DB251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40C76-E385-414D-8A30-C4BF371F02A5}" type="datetime1">
              <a:rPr lang="de-CH" smtClean="0"/>
              <a:t>28.04.21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3945DE-17B7-E143-A0F8-547CB7A4B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FDB98B-DFCB-8C4C-AE40-392CECECA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545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A377B73-FC5A-E643-9AD5-897CF8514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1AC8C-EF82-B441-91F4-A116C3F9F97F}" type="datetime1">
              <a:rPr lang="de-CH" smtClean="0"/>
              <a:t>28.04.21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D341FB-E163-B64E-9B0A-D1D7FC965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C008CF-3595-9B43-86FA-1DA4E3CF2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604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FB851-3001-5441-A71D-8BFAEFA98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F34256-E3FA-7842-9D09-2F283023DA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39AF03-67ED-E74E-880D-5676700253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24ADE5-43F9-314F-AA19-70A67F514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E0FF9-9355-934E-9391-C112A73E50BD}" type="datetime1">
              <a:rPr lang="de-CH" smtClean="0"/>
              <a:t>28.04.21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BFFB25-A190-4F49-B3D4-C9BC569CE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2FACC-2EBE-9D4E-AE6D-366671E99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01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E548A-CC9A-DA47-B432-2E0F6A29F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AAC886-D098-5F4F-96C5-F214BC99CF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AA3DBD-9FCA-4A48-B4E2-0E4877EF65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D97D20-AFF6-394F-8834-2ABF85997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C3BC-C4BA-B647-B3D5-8872CA784074}" type="datetime1">
              <a:rPr lang="de-CH" smtClean="0"/>
              <a:t>28.04.21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A993FD-2F95-8947-80F6-1ADC7D0C7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FDB394-CD20-7A4A-9E59-76ABA05EF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451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6531C0-7E7F-4142-9DC3-E856906F1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753DED-1CC0-2D4F-A25A-41FBFC4C37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A6830D-ED56-4C4C-9484-9C9FEC9F93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A5D6C-8FC2-2246-A3BD-89E9AD397B95}" type="datetime1">
              <a:rPr lang="de-CH" smtClean="0"/>
              <a:t>28.04.21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247CF4-59F6-5D4F-8780-5577397B8F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G. Rumolo, CEI Section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370412-B648-434F-8F8E-4A3B7A653E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675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indico.cern.ch/event/1007417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hse.cern/covid-19-informatio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https://www.bag.admin.ch/bag/en/home/krankheiten/ausbrueche-epidemien-pandemien/aktuelle-ausbrueche-epidemien/novel-cov/empfehlungen-fuer-reisende/liste.html#85861017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gsi.de/event/12411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hyperlink" Target="https://gsi-fair.zoom.us/j/98984829760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87F826-7158-6744-BDB9-979DA583AC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116137"/>
          </a:xfrm>
        </p:spPr>
        <p:txBody>
          <a:bodyPr/>
          <a:lstStyle/>
          <a:p>
            <a:r>
              <a:rPr lang="en-US" dirty="0"/>
              <a:t>Coherent Effects and Impedances section (CEI) – general information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4FE143-CD5E-364D-A489-2FBFFAD532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Giovanni Rumolo</a:t>
            </a:r>
          </a:p>
          <a:p>
            <a:r>
              <a:rPr lang="en-US" sz="2000" dirty="0"/>
              <a:t>CEI Section Meeting, 29/04/2020</a:t>
            </a:r>
          </a:p>
          <a:p>
            <a:r>
              <a:rPr lang="en-US" sz="2000" dirty="0">
                <a:hlinkClick r:id="rId2"/>
              </a:rPr>
              <a:t>https://indico.cern.ch/event/1007417/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BA377-B0B4-6E40-B5C5-7AED54364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D12C-ADBC-AA4D-B8E9-202F48D8A4E6}" type="datetime1">
              <a:rPr lang="de-CH" smtClean="0"/>
              <a:t>28.04.21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FCB7A2-062B-8441-AB4D-B9B2E20F0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4BB4B6-EDE9-D340-A6A7-1A6D7D1E8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1</a:t>
            </a:fld>
            <a:endParaRPr lang="en-US"/>
          </a:p>
        </p:txBody>
      </p:sp>
      <p:pic>
        <p:nvPicPr>
          <p:cNvPr id="8" name="Picture 7" descr="Table&#10;&#10;Description automatically generated with low confidence">
            <a:extLst>
              <a:ext uri="{FF2B5EF4-FFF2-40B4-BE49-F238E27FC236}">
                <a16:creationId xmlns:a16="http://schemas.microsoft.com/office/drawing/2014/main" id="{AFE80798-A9D7-5149-9A58-7A9758C751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0206" y="1407778"/>
            <a:ext cx="1845276" cy="4617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75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3A199-63E3-6A43-B252-AE70AAA99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General information from department/group/section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A2258-DF5F-024B-B11C-B7E3F1337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718"/>
            <a:ext cx="10515600" cy="5208362"/>
          </a:xfrm>
        </p:spPr>
        <p:txBody>
          <a:bodyPr>
            <a:normAutofit/>
          </a:bodyPr>
          <a:lstStyle/>
          <a:p>
            <a:r>
              <a:rPr lang="en-US" dirty="0"/>
              <a:t>Covid-19 general info</a:t>
            </a:r>
          </a:p>
          <a:p>
            <a:pPr lvl="1"/>
            <a:r>
              <a:rPr lang="en-US" dirty="0"/>
              <a:t>Current teleworking measures have been extended </a:t>
            </a:r>
            <a:r>
              <a:rPr lang="en-US" u="sng" dirty="0">
                <a:highlight>
                  <a:srgbClr val="FFFF00"/>
                </a:highlight>
              </a:rPr>
              <a:t>up to the 14 May 2021</a:t>
            </a:r>
            <a:r>
              <a:rPr lang="en-US" dirty="0"/>
              <a:t>. Please keep </a:t>
            </a:r>
            <a:r>
              <a:rPr lang="en-US" b="1" dirty="0"/>
              <a:t>your EDH leave status up to date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No news </a:t>
            </a:r>
            <a:r>
              <a:rPr lang="en-US" dirty="0">
                <a:sym typeface="Wingdings" pitchFamily="2" charset="2"/>
              </a:rPr>
              <a:t> </a:t>
            </a:r>
            <a:endParaRPr lang="en-US" dirty="0"/>
          </a:p>
          <a:p>
            <a:r>
              <a:rPr lang="en-US" dirty="0"/>
              <a:t>More information to be found in </a:t>
            </a:r>
          </a:p>
          <a:p>
            <a:pPr lvl="1"/>
            <a:r>
              <a:rPr lang="en-US" dirty="0">
                <a:hlinkClick r:id="rId3"/>
              </a:rPr>
              <a:t>CERN Covid-19 info page </a:t>
            </a:r>
            <a:r>
              <a:rPr lang="en-US" dirty="0"/>
              <a:t>(especially links </a:t>
            </a:r>
            <a:br>
              <a:rPr lang="en-US" dirty="0"/>
            </a:br>
            <a:r>
              <a:rPr lang="en-US" dirty="0"/>
              <a:t>recently updated)</a:t>
            </a:r>
          </a:p>
          <a:p>
            <a:pPr lvl="1"/>
            <a:r>
              <a:rPr lang="en-US" dirty="0"/>
              <a:t>Weekly ‘Covid-19 updates’ e-mail</a:t>
            </a:r>
          </a:p>
          <a:p>
            <a:pPr lvl="1"/>
            <a:r>
              <a:rPr lang="en-US" dirty="0"/>
              <a:t>List of high-risk countries/areas for </a:t>
            </a:r>
            <a:br>
              <a:rPr lang="en-US" dirty="0"/>
            </a:br>
            <a:r>
              <a:rPr lang="en-US" dirty="0"/>
              <a:t>Switzerland </a:t>
            </a:r>
            <a:r>
              <a:rPr lang="en-US" dirty="0">
                <a:hlinkClick r:id="rId4"/>
              </a:rPr>
              <a:t>here</a:t>
            </a:r>
            <a:r>
              <a:rPr lang="en-US" dirty="0"/>
              <a:t> (constantly updated)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F14D7-2E32-8E48-B154-38F04FCB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C2FB-8D1A-1344-86C6-626E103B9B94}" type="datetime1">
              <a:rPr lang="de-CH" smtClean="0"/>
              <a:t>28.04.21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D3697-E370-C54E-B7F4-59E28C4A5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2ED07-7C00-8D46-8E3E-CFDAA5321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2</a:t>
            </a:fld>
            <a:endParaRPr lang="en-US"/>
          </a:p>
        </p:txBody>
      </p:sp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40A65E4B-D008-6E4B-B877-F9B90B458A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2726786"/>
            <a:ext cx="5904985" cy="33803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522F81A-E126-3346-BEBD-4D38B556BA57}"/>
              </a:ext>
            </a:extLst>
          </p:cNvPr>
          <p:cNvSpPr txBox="1"/>
          <p:nvPr/>
        </p:nvSpPr>
        <p:spPr>
          <a:xfrm>
            <a:off x="6653048" y="3244334"/>
            <a:ext cx="1500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@CERN</a:t>
            </a:r>
          </a:p>
        </p:txBody>
      </p:sp>
    </p:spTree>
    <p:extLst>
      <p:ext uri="{BB962C8B-B14F-4D97-AF65-F5344CB8AC3E}">
        <p14:creationId xmlns:p14="http://schemas.microsoft.com/office/powerpoint/2010/main" val="2596232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3A199-63E3-6A43-B252-AE70AAA99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General information from department/group/section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A2258-DF5F-024B-B11C-B7E3F1337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718"/>
            <a:ext cx="10515600" cy="5208362"/>
          </a:xfrm>
        </p:spPr>
        <p:txBody>
          <a:bodyPr>
            <a:normAutofit/>
          </a:bodyPr>
          <a:lstStyle/>
          <a:p>
            <a:r>
              <a:rPr lang="en-US" b="1" dirty="0"/>
              <a:t>From the Injectors Performance Panel (IPP) meeting this morning (1):</a:t>
            </a:r>
          </a:p>
          <a:p>
            <a:pPr lvl="1"/>
            <a:r>
              <a:rPr lang="en-US" dirty="0"/>
              <a:t>SPS beam commissioning (Verena)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F14D7-2E32-8E48-B154-38F04FCB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FA13-5D8C-BE48-B212-FF44ADE12F92}" type="datetime1">
              <a:rPr lang="de-CH" smtClean="0"/>
              <a:t>28.04.21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D3697-E370-C54E-B7F4-59E28C4A5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2ED07-7C00-8D46-8E3E-CFDAA5321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3</a:t>
            </a:fld>
            <a:endParaRPr lang="en-US"/>
          </a:p>
        </p:txBody>
      </p:sp>
      <p:pic>
        <p:nvPicPr>
          <p:cNvPr id="8" name="Picture 7" descr="Graphical user interface&#10;&#10;Description automatically generated">
            <a:extLst>
              <a:ext uri="{FF2B5EF4-FFF2-40B4-BE49-F238E27FC236}">
                <a16:creationId xmlns:a16="http://schemas.microsoft.com/office/drawing/2014/main" id="{1083F1B9-6E44-A24D-95E2-092EB82EC2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6655" y="2096814"/>
            <a:ext cx="8918689" cy="3797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838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3A199-63E3-6A43-B252-AE70AAA99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General information from department/group/section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A2258-DF5F-024B-B11C-B7E3F1337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718"/>
            <a:ext cx="10515600" cy="5208362"/>
          </a:xfrm>
        </p:spPr>
        <p:txBody>
          <a:bodyPr>
            <a:normAutofit/>
          </a:bodyPr>
          <a:lstStyle/>
          <a:p>
            <a:r>
              <a:rPr lang="en-US" b="1" dirty="0"/>
              <a:t>From the Injectors Performance Panel (IPP) meeting this morning (1):</a:t>
            </a:r>
          </a:p>
          <a:p>
            <a:pPr lvl="1"/>
            <a:r>
              <a:rPr lang="en-US" dirty="0"/>
              <a:t>SPS beam commissioning (Verena)</a:t>
            </a:r>
          </a:p>
          <a:p>
            <a:pPr lvl="2"/>
            <a:r>
              <a:rPr lang="en-US" dirty="0"/>
              <a:t>Bad transmission and high losses on low intensity Fixed Target beam (SFTPRO)</a:t>
            </a:r>
          </a:p>
          <a:p>
            <a:pPr lvl="2"/>
            <a:r>
              <a:rPr lang="en-US" dirty="0"/>
              <a:t>First aperture scan run, seems ok in vertical, although generally lower than 2018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F14D7-2E32-8E48-B154-38F04FCB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FA13-5D8C-BE48-B212-FF44ADE12F92}" type="datetime1">
              <a:rPr lang="de-CH" smtClean="0"/>
              <a:t>29.04.21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D3697-E370-C54E-B7F4-59E28C4A5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2ED07-7C00-8D46-8E3E-CFDAA5321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4</a:t>
            </a:fld>
            <a:endParaRPr lang="en-US"/>
          </a:p>
        </p:txBody>
      </p:sp>
      <p:pic>
        <p:nvPicPr>
          <p:cNvPr id="9" name="Picture 8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652E402B-54A6-DA42-881C-096CFC797F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423" t="53085"/>
          <a:stretch/>
        </p:blipFill>
        <p:spPr>
          <a:xfrm>
            <a:off x="369832" y="3056034"/>
            <a:ext cx="4531273" cy="3300316"/>
          </a:xfrm>
          <a:prstGeom prst="rect">
            <a:avLst/>
          </a:prstGeom>
        </p:spPr>
      </p:pic>
      <p:pic>
        <p:nvPicPr>
          <p:cNvPr id="11" name="Picture 10" descr="Chart, line chart&#10;&#10;Description automatically generated">
            <a:extLst>
              <a:ext uri="{FF2B5EF4-FFF2-40B4-BE49-F238E27FC236}">
                <a16:creationId xmlns:a16="http://schemas.microsoft.com/office/drawing/2014/main" id="{438F1D2A-DD50-1B45-BE18-E065ADBA93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9705" y="3416506"/>
            <a:ext cx="6961790" cy="2515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391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3A199-63E3-6A43-B252-AE70AAA99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General information from department/group/section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A2258-DF5F-024B-B11C-B7E3F1337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718"/>
            <a:ext cx="10515600" cy="5208362"/>
          </a:xfrm>
        </p:spPr>
        <p:txBody>
          <a:bodyPr>
            <a:normAutofit/>
          </a:bodyPr>
          <a:lstStyle/>
          <a:p>
            <a:r>
              <a:rPr lang="en-US" b="1" dirty="0"/>
              <a:t>From the Injectors Performance Panel (IPP) meeting this morning (2):</a:t>
            </a:r>
          </a:p>
          <a:p>
            <a:pPr lvl="1"/>
            <a:r>
              <a:rPr lang="en-US" dirty="0"/>
              <a:t>PS electron cloud (Giovanni)</a:t>
            </a:r>
          </a:p>
          <a:p>
            <a:pPr lvl="2"/>
            <a:r>
              <a:rPr lang="en-US" dirty="0"/>
              <a:t>History of e-cloud observations in the PS from 2002 onwards</a:t>
            </a:r>
          </a:p>
          <a:p>
            <a:pPr lvl="2"/>
            <a:r>
              <a:rPr lang="en-US" dirty="0"/>
              <a:t>2021 scrubbing run: Machine conditioned but high activation in the machine (aperture restriction) and on TT2 dump (prevented interventions during </a:t>
            </a:r>
            <a:r>
              <a:rPr lang="en-US" dirty="0" err="1"/>
              <a:t>iTS</a:t>
            </a:r>
            <a:r>
              <a:rPr lang="en-US" dirty="0"/>
              <a:t>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F14D7-2E32-8E48-B154-38F04FCB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FA13-5D8C-BE48-B212-FF44ADE12F92}" type="datetime1">
              <a:rPr lang="de-CH" smtClean="0"/>
              <a:t>29.04.21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D3697-E370-C54E-B7F4-59E28C4A5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2ED07-7C00-8D46-8E3E-CFDAA5321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12DF8F-34A9-8A48-A5D5-4538F817E6A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7338"/>
          <a:stretch/>
        </p:blipFill>
        <p:spPr>
          <a:xfrm>
            <a:off x="1343443" y="3257250"/>
            <a:ext cx="9821479" cy="2783061"/>
          </a:xfrm>
          <a:prstGeom prst="rect">
            <a:avLst/>
          </a:prstGeom>
        </p:spPr>
      </p:pic>
      <p:sp>
        <p:nvSpPr>
          <p:cNvPr id="8" name="Freeform 7">
            <a:extLst>
              <a:ext uri="{FF2B5EF4-FFF2-40B4-BE49-F238E27FC236}">
                <a16:creationId xmlns:a16="http://schemas.microsoft.com/office/drawing/2014/main" id="{04249F47-DFE7-7A4D-A282-05FE16BCCBE0}"/>
              </a:ext>
            </a:extLst>
          </p:cNvPr>
          <p:cNvSpPr/>
          <p:nvPr/>
        </p:nvSpPr>
        <p:spPr>
          <a:xfrm>
            <a:off x="3837873" y="3463831"/>
            <a:ext cx="7042245" cy="777922"/>
          </a:xfrm>
          <a:custGeom>
            <a:avLst/>
            <a:gdLst>
              <a:gd name="connsiteX0" fmla="*/ 0 w 7042245"/>
              <a:gd name="connsiteY0" fmla="*/ 0 h 777922"/>
              <a:gd name="connsiteX1" fmla="*/ 464024 w 7042245"/>
              <a:gd name="connsiteY1" fmla="*/ 245659 h 777922"/>
              <a:gd name="connsiteX2" fmla="*/ 2429302 w 7042245"/>
              <a:gd name="connsiteY2" fmla="*/ 573206 h 777922"/>
              <a:gd name="connsiteX3" fmla="*/ 7042245 w 7042245"/>
              <a:gd name="connsiteY3" fmla="*/ 777922 h 777922"/>
              <a:gd name="connsiteX4" fmla="*/ 7042245 w 7042245"/>
              <a:gd name="connsiteY4" fmla="*/ 777922 h 777922"/>
              <a:gd name="connsiteX0" fmla="*/ 0 w 7042245"/>
              <a:gd name="connsiteY0" fmla="*/ 0 h 777922"/>
              <a:gd name="connsiteX1" fmla="*/ 900752 w 7042245"/>
              <a:gd name="connsiteY1" fmla="*/ 423080 h 777922"/>
              <a:gd name="connsiteX2" fmla="*/ 2429302 w 7042245"/>
              <a:gd name="connsiteY2" fmla="*/ 573206 h 777922"/>
              <a:gd name="connsiteX3" fmla="*/ 7042245 w 7042245"/>
              <a:gd name="connsiteY3" fmla="*/ 777922 h 777922"/>
              <a:gd name="connsiteX4" fmla="*/ 7042245 w 7042245"/>
              <a:gd name="connsiteY4" fmla="*/ 777922 h 777922"/>
              <a:gd name="connsiteX0" fmla="*/ 0 w 7042245"/>
              <a:gd name="connsiteY0" fmla="*/ 0 h 777922"/>
              <a:gd name="connsiteX1" fmla="*/ 900752 w 7042245"/>
              <a:gd name="connsiteY1" fmla="*/ 423080 h 777922"/>
              <a:gd name="connsiteX2" fmla="*/ 2715905 w 7042245"/>
              <a:gd name="connsiteY2" fmla="*/ 627797 h 777922"/>
              <a:gd name="connsiteX3" fmla="*/ 7042245 w 7042245"/>
              <a:gd name="connsiteY3" fmla="*/ 777922 h 777922"/>
              <a:gd name="connsiteX4" fmla="*/ 7042245 w 7042245"/>
              <a:gd name="connsiteY4" fmla="*/ 777922 h 777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42245" h="777922">
                <a:moveTo>
                  <a:pt x="0" y="0"/>
                </a:moveTo>
                <a:cubicBezTo>
                  <a:pt x="29570" y="75062"/>
                  <a:pt x="448101" y="318447"/>
                  <a:pt x="900752" y="423080"/>
                </a:cubicBezTo>
                <a:cubicBezTo>
                  <a:pt x="1353403" y="527713"/>
                  <a:pt x="1692323" y="568657"/>
                  <a:pt x="2715905" y="627797"/>
                </a:cubicBezTo>
                <a:cubicBezTo>
                  <a:pt x="3739487" y="686937"/>
                  <a:pt x="7042245" y="777922"/>
                  <a:pt x="7042245" y="777922"/>
                </a:cubicBezTo>
                <a:lnTo>
                  <a:pt x="7042245" y="777922"/>
                </a:lnTo>
              </a:path>
            </a:pathLst>
          </a:custGeom>
          <a:noFill/>
          <a:ln w="19050">
            <a:solidFill>
              <a:srgbClr val="FF0000"/>
            </a:solidFill>
            <a:tailEnd type="arrow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124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3A199-63E3-6A43-B252-AE70AAA99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General information from department/group/section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A2258-DF5F-024B-B11C-B7E3F1337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718"/>
            <a:ext cx="10515600" cy="5208362"/>
          </a:xfrm>
        </p:spPr>
        <p:txBody>
          <a:bodyPr>
            <a:normAutofit/>
          </a:bodyPr>
          <a:lstStyle/>
          <a:p>
            <a:r>
              <a:rPr lang="en-US" b="1" dirty="0"/>
              <a:t>This afternoon (16:00) Accelerator Seminar for </a:t>
            </a:r>
            <a:br>
              <a:rPr lang="en-US" b="1" dirty="0"/>
            </a:br>
            <a:r>
              <a:rPr lang="en-US" b="1" dirty="0"/>
              <a:t>GSI/FAIR:</a:t>
            </a:r>
          </a:p>
          <a:p>
            <a:pPr lvl="1"/>
            <a:r>
              <a:rPr lang="en-US" i="1" dirty="0"/>
              <a:t>Accelerator Physics challenges of the LIU project</a:t>
            </a:r>
          </a:p>
          <a:p>
            <a:pPr lvl="1"/>
            <a:r>
              <a:rPr lang="en-US" dirty="0"/>
              <a:t>Indico site </a:t>
            </a:r>
            <a:r>
              <a:rPr lang="en-US" dirty="0">
                <a:hlinkClick r:id="rId3"/>
              </a:rPr>
              <a:t>here</a:t>
            </a:r>
            <a:endParaRPr lang="en-US" dirty="0"/>
          </a:p>
          <a:p>
            <a:pPr lvl="1"/>
            <a:r>
              <a:rPr lang="en-US" dirty="0"/>
              <a:t>Zoom details</a:t>
            </a:r>
          </a:p>
          <a:p>
            <a:pPr lvl="2"/>
            <a:r>
              <a:rPr lang="en-US" dirty="0"/>
              <a:t>Link: </a:t>
            </a:r>
            <a:r>
              <a:rPr lang="en-US" dirty="0">
                <a:hlinkClick r:id="rId4"/>
              </a:rPr>
              <a:t>https://gsi-fair.zoom.us/j/98984829760</a:t>
            </a:r>
            <a:endParaRPr lang="en-US" dirty="0"/>
          </a:p>
          <a:p>
            <a:pPr lvl="2"/>
            <a:r>
              <a:rPr lang="en-US" dirty="0"/>
              <a:t>Meeting ID: 989 8482 9760 / PW: 266183</a:t>
            </a:r>
          </a:p>
          <a:p>
            <a:pPr lvl="1"/>
            <a:r>
              <a:rPr lang="en-US" dirty="0"/>
              <a:t>Will show the rationale for the baseline of LIU project </a:t>
            </a:r>
            <a:br>
              <a:rPr lang="en-US" dirty="0"/>
            </a:br>
            <a:r>
              <a:rPr lang="en-US" dirty="0"/>
              <a:t>and the project implementation</a:t>
            </a:r>
          </a:p>
          <a:p>
            <a:pPr lvl="1"/>
            <a:r>
              <a:rPr lang="en-US" dirty="0"/>
              <a:t>Will also provide some highlights of the first months of </a:t>
            </a:r>
            <a:br>
              <a:rPr lang="en-US" dirty="0"/>
            </a:br>
            <a:r>
              <a:rPr lang="en-US" dirty="0"/>
              <a:t>beam commissioning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F14D7-2E32-8E48-B154-38F04FCB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FA13-5D8C-BE48-B212-FF44ADE12F92}" type="datetime1">
              <a:rPr lang="de-CH" smtClean="0"/>
              <a:t>28.04.21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D3697-E370-C54E-B7F4-59E28C4A5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2ED07-7C00-8D46-8E3E-CFDAA5321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6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DA5A23F-48C8-2940-AED5-F2BC84793CD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075" t="5714" r="5435" b="2227"/>
          <a:stretch/>
        </p:blipFill>
        <p:spPr>
          <a:xfrm>
            <a:off x="7983903" y="1150095"/>
            <a:ext cx="3827097" cy="557138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98453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A2258-DF5F-024B-B11C-B7E3F1337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718"/>
            <a:ext cx="10515600" cy="5208362"/>
          </a:xfrm>
        </p:spPr>
        <p:txBody>
          <a:bodyPr>
            <a:normAutofit/>
          </a:bodyPr>
          <a:lstStyle/>
          <a:p>
            <a:r>
              <a:rPr lang="en-US" dirty="0"/>
              <a:t>Beam commissioning in the injectors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F14D7-2E32-8E48-B154-38F04FCB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8762B-FEBB-9C4A-81E1-798459390956}" type="datetime1">
              <a:rPr lang="de-CH" smtClean="0"/>
              <a:t>28.04.21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D3697-E370-C54E-B7F4-59E28C4A5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2ED07-7C00-8D46-8E3E-CFDAA5321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7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86310B5-8274-0548-846F-2B6205994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>
            <a:normAutofit/>
          </a:bodyPr>
          <a:lstStyle/>
          <a:p>
            <a:r>
              <a:rPr lang="en-US" dirty="0"/>
              <a:t>General information from department/group/section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ECC7EC1-7577-BA44-89EF-669FA65DF3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7989" b="31767"/>
          <a:stretch/>
        </p:blipFill>
        <p:spPr>
          <a:xfrm>
            <a:off x="2393206" y="2112577"/>
            <a:ext cx="7083552" cy="3689130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9EF5B688-9A64-DD4C-81CB-3FDFBCAD5F74}"/>
              </a:ext>
            </a:extLst>
          </p:cNvPr>
          <p:cNvSpPr/>
          <p:nvPr/>
        </p:nvSpPr>
        <p:spPr>
          <a:xfrm>
            <a:off x="4991768" y="3252947"/>
            <a:ext cx="560522" cy="155977"/>
          </a:xfrm>
          <a:prstGeom prst="ellipse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ED6459-3A89-C947-932F-B78DF912D390}"/>
              </a:ext>
            </a:extLst>
          </p:cNvPr>
          <p:cNvSpPr txBox="1"/>
          <p:nvPr/>
        </p:nvSpPr>
        <p:spPr>
          <a:xfrm>
            <a:off x="5151455" y="3535331"/>
            <a:ext cx="141473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2E528F"/>
                </a:solidFill>
              </a:rPr>
              <a:t>We are here</a:t>
            </a:r>
          </a:p>
        </p:txBody>
      </p:sp>
    </p:spTree>
    <p:extLst>
      <p:ext uri="{BB962C8B-B14F-4D97-AF65-F5344CB8AC3E}">
        <p14:creationId xmlns:p14="http://schemas.microsoft.com/office/powerpoint/2010/main" val="35417617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A2258-DF5F-024B-B11C-B7E3F1337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718"/>
            <a:ext cx="10515600" cy="5208362"/>
          </a:xfrm>
        </p:spPr>
        <p:txBody>
          <a:bodyPr>
            <a:normAutofit/>
          </a:bodyPr>
          <a:lstStyle/>
          <a:p>
            <a:r>
              <a:rPr lang="en-US" dirty="0"/>
              <a:t>Beam commissioning in the PS</a:t>
            </a:r>
          </a:p>
          <a:p>
            <a:pPr lvl="1"/>
            <a:r>
              <a:rPr lang="en-US" dirty="0"/>
              <a:t>Reason for losses in SS88 found in the PS</a:t>
            </a:r>
          </a:p>
          <a:p>
            <a:pPr lvl="1"/>
            <a:r>
              <a:rPr lang="en-US" dirty="0"/>
              <a:t>Sponge-like material used to close chambers and transport them usually out of the tunnel</a:t>
            </a:r>
          </a:p>
          <a:p>
            <a:pPr lvl="2"/>
            <a:r>
              <a:rPr lang="en-US" dirty="0"/>
              <a:t>Now aperture restriction removed</a:t>
            </a:r>
          </a:p>
          <a:p>
            <a:pPr lvl="2"/>
            <a:r>
              <a:rPr lang="en-US" dirty="0"/>
              <a:t>Beam commissioning can continue full steam</a:t>
            </a:r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F14D7-2E32-8E48-B154-38F04FCB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8762B-FEBB-9C4A-81E1-798459390956}" type="datetime1">
              <a:rPr lang="de-CH" smtClean="0"/>
              <a:t>28.04.21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D3697-E370-C54E-B7F4-59E28C4A5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2ED07-7C00-8D46-8E3E-CFDAA5321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8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86310B5-8274-0548-846F-2B6205994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>
            <a:normAutofit/>
          </a:bodyPr>
          <a:lstStyle/>
          <a:p>
            <a:r>
              <a:rPr lang="en-US" dirty="0"/>
              <a:t>General information from department/group/section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EC46C39-A003-5549-8078-5015586F24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625" y="3258218"/>
            <a:ext cx="3401410" cy="2551058"/>
          </a:xfrm>
          <a:prstGeom prst="rect">
            <a:avLst/>
          </a:prstGeom>
        </p:spPr>
      </p:pic>
      <p:pic>
        <p:nvPicPr>
          <p:cNvPr id="8" name="Picture 7" descr="Graphical user interface&#10;&#10;Description automatically generated">
            <a:extLst>
              <a:ext uri="{FF2B5EF4-FFF2-40B4-BE49-F238E27FC236}">
                <a16:creationId xmlns:a16="http://schemas.microsoft.com/office/drawing/2014/main" id="{DA0E6699-A774-2E45-A529-218103057A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8019" y="2679461"/>
            <a:ext cx="4559560" cy="3433080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FF9395FC-34F6-E544-9D9B-D43F8F0C086F}"/>
              </a:ext>
            </a:extLst>
          </p:cNvPr>
          <p:cNvGrpSpPr/>
          <p:nvPr/>
        </p:nvGrpSpPr>
        <p:grpSpPr>
          <a:xfrm>
            <a:off x="4697837" y="4396001"/>
            <a:ext cx="5155611" cy="1263820"/>
            <a:chOff x="4697837" y="4396001"/>
            <a:chExt cx="5155611" cy="1263820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8CC93013-C7BE-F745-8D5B-93D97666FF6E}"/>
                </a:ext>
              </a:extLst>
            </p:cNvPr>
            <p:cNvSpPr/>
            <p:nvPr/>
          </p:nvSpPr>
          <p:spPr>
            <a:xfrm>
              <a:off x="9198830" y="4902738"/>
              <a:ext cx="654618" cy="757083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76BFC20F-790B-7A4A-8F4E-AA931380254E}"/>
                </a:ext>
              </a:extLst>
            </p:cNvPr>
            <p:cNvCxnSpPr>
              <a:cxnSpLocks/>
            </p:cNvCxnSpPr>
            <p:nvPr/>
          </p:nvCxnSpPr>
          <p:spPr>
            <a:xfrm>
              <a:off x="6794240" y="5042332"/>
              <a:ext cx="2404590" cy="239116"/>
            </a:xfrm>
            <a:prstGeom prst="straightConnector1">
              <a:avLst/>
            </a:prstGeom>
            <a:ln w="15875">
              <a:solidFill>
                <a:srgbClr val="FF0000"/>
              </a:solidFill>
              <a:headEnd type="none" w="lg" len="lg"/>
              <a:tailEnd type="arrow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B7246A1-F52A-044E-9C34-E7F7CE712A08}"/>
                </a:ext>
              </a:extLst>
            </p:cNvPr>
            <p:cNvSpPr txBox="1"/>
            <p:nvPr/>
          </p:nvSpPr>
          <p:spPr>
            <a:xfrm>
              <a:off x="4697837" y="4396001"/>
              <a:ext cx="22281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No more losses in SS88 with LHC beams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08596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52772</TotalTime>
  <Words>489</Words>
  <Application>Microsoft Macintosh PowerPoint</Application>
  <PresentationFormat>Widescreen</PresentationFormat>
  <Paragraphs>82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Courier New</vt:lpstr>
      <vt:lpstr>Wingdings</vt:lpstr>
      <vt:lpstr>Office Theme</vt:lpstr>
      <vt:lpstr>Coherent Effects and Impedances section (CEI) – general information</vt:lpstr>
      <vt:lpstr>General information from department/group/section</vt:lpstr>
      <vt:lpstr>General information from department/group/section</vt:lpstr>
      <vt:lpstr>General information from department/group/section</vt:lpstr>
      <vt:lpstr>General information from department/group/section</vt:lpstr>
      <vt:lpstr>General information from department/group/section</vt:lpstr>
      <vt:lpstr>General information from department/group/section</vt:lpstr>
      <vt:lpstr>General information from department/group/section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Extension of two particle model to quadrupolar wakes</dc:title>
  <dc:creator>Microsoft Office User</dc:creator>
  <cp:lastModifiedBy>Giovanni Rumolo</cp:lastModifiedBy>
  <cp:revision>361</cp:revision>
  <dcterms:created xsi:type="dcterms:W3CDTF">2019-08-06T09:01:59Z</dcterms:created>
  <dcterms:modified xsi:type="dcterms:W3CDTF">2021-04-29T09:52:17Z</dcterms:modified>
</cp:coreProperties>
</file>