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1134" r:id="rId3"/>
    <p:sldId id="257" r:id="rId4"/>
    <p:sldId id="258" r:id="rId5"/>
    <p:sldId id="1135" r:id="rId6"/>
    <p:sldId id="1137" r:id="rId7"/>
    <p:sldId id="1136" r:id="rId8"/>
    <p:sldId id="1138" r:id="rId9"/>
    <p:sldId id="1140" r:id="rId10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/>
    <p:restoredTop sz="95884"/>
  </p:normalViewPr>
  <p:slideViewPr>
    <p:cSldViewPr snapToGrid="0" snapToObjects="1">
      <p:cViewPr varScale="1">
        <p:scale>
          <a:sx n="102" d="100"/>
          <a:sy n="102" d="100"/>
        </p:scale>
        <p:origin x="126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498FF-D317-844C-B9BB-CF79035472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91305C-0972-7A4C-B3F8-65B786B2CF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4C6D8-4D99-6241-ADF6-8FA1D240F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996CD-27D4-BC41-AE74-4D7650BD2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BF46D-C0E6-3B4B-B5A0-574ED3C64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5168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219C7-3CCD-FB45-A7AB-7065417E3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70DC69-F503-3D44-BFD1-2A0F04C92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7770E-AD0C-2749-BBEE-C30A5A0A4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EE583-4298-AE4A-88A2-46464C67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84DD1-5C53-1C4C-8C72-EA671BD4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57078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882CCE-1F7A-9C4F-A348-5BCC54F62C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FEB8F5-4BA8-3D44-ABA2-3C7C73C6C7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85D2A-3A3E-7249-BB06-E7DD75652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36CD5-D0DD-424E-944D-88E5F575C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DA6A0-6662-0D40-AC93-90B2A19F8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6232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84960-33AA-A946-A601-D97DE9545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FC9F2-E417-DC4C-8043-ED5C24506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2537F-5378-BA44-B53B-683F0F03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52BF2-5EF6-B246-ADA5-5F523B5C7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C93B0-7433-A043-BD82-6A617F4F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35290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DC390-1C5A-A54B-8E6F-3F4123B1A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8A123F-10B2-A140-B4F5-F1679C173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DDB3A-98DD-0F47-974E-5758C514E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808A3-DE4B-0644-BB82-52E2BFD7D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009C7-F2E0-D749-B3CD-C3BAED38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57383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39130-54D9-3E43-ABC0-300989579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91A59-B678-8047-B178-906117DCDE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2CE72-B01C-8E45-9F2B-F1D047552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8495BD-A351-AB44-B4BE-F62449716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3EE24-FD6F-894B-A86B-F91FFC65F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9A752-4A5B-6448-9EF0-CB9CA6645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10040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33A44-E0BC-2141-928C-955ADA61C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1547E-FD88-9A49-A835-BD339D041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4A027B-BA33-2147-AC8E-B0364496F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556043-4618-3540-9475-59AFBF5615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A1E395-6898-CC49-9651-EE65F92421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0C8F5-EAC6-914F-B0B2-3D6F270B8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BA4B9E-0FC6-0E44-A0B6-B01947BA4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CEB028-6A9A-AF4A-BE76-30AE4DA39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0590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00637-465B-C04D-99F3-0EB771062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799370-7EF3-AF40-88D9-1B66EEF56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3B563-45E4-C548-8079-8D446E0B1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CED399-3F9D-FE43-B754-1D4F709FC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59531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7D00BE-7AE8-134B-98BA-C99D7434D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FFAA3A-135E-7843-8A0E-8EAC9E0C4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CCEBC-1DC1-2640-984E-F0FC9D141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252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E314C-814C-9145-8012-8E4FC5694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F0B00-ADF6-4948-B7DA-9EA76BA6B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34EC5B-AD6C-A049-B1E3-9B36FD60F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80572-D71C-6843-AC97-8A47D444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0E15A-AD7A-1B4B-9138-399CF8E6A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43D4A-F63A-C74D-9808-E6BCFBD66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3632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4FBDB-C795-4A43-AC1D-C21714E9D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E0C2B8-6382-F24B-8A03-BDDA0B5520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3C820A-8F11-FA40-A305-27B727C95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69DC62-7D22-3C4D-A822-1C5BADA83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7FBE04-3F55-9B45-B696-5BC9169B7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E0E7E-DF15-DA4A-AACE-7F4652C6C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2403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862ADF-F836-FA4A-8A3F-072521E2F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953B9-FF75-4541-8727-E4EB19E4F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A6DF5-621E-8447-BD16-2FA37E59E0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BB19F-0397-7D48-B13D-52F19F328FDF}" type="datetimeFigureOut">
              <a:rPr lang="en-IT" smtClean="0"/>
              <a:t>03/02/2021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2FC8D-8D81-4348-B1A3-3A8CB1B26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6C685-0137-9640-A56E-F1040DB91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2DDBD-4C93-C147-818A-E0E12DA3467F}" type="slidenum">
              <a:rPr lang="en-IT" smtClean="0"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826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EA9BC-A09F-4946-9762-4A7409F23D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5078" y="1041400"/>
            <a:ext cx="9301843" cy="2387600"/>
          </a:xfrm>
        </p:spPr>
        <p:txBody>
          <a:bodyPr/>
          <a:lstStyle/>
          <a:p>
            <a:r>
              <a:rPr lang="en-IT" dirty="0"/>
              <a:t>APTS carrier (OPAMP version)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498326-00E2-324B-9089-7E51880E4C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346050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magine 3">
            <a:extLst>
              <a:ext uri="{FF2B5EF4-FFF2-40B4-BE49-F238E27FC236}">
                <a16:creationId xmlns:a16="http://schemas.microsoft.com/office/drawing/2014/main" id="{AEEF83E8-68E9-8B4D-9F40-D2B4662FEA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99" r="25479"/>
          <a:stretch/>
        </p:blipFill>
        <p:spPr>
          <a:xfrm>
            <a:off x="4758009" y="74547"/>
            <a:ext cx="7429329" cy="4197773"/>
          </a:xfrm>
          <a:prstGeom prst="rect">
            <a:avLst/>
          </a:prstGeom>
        </p:spPr>
      </p:pic>
      <p:sp>
        <p:nvSpPr>
          <p:cNvPr id="30721" name="Title 1">
            <a:extLst>
              <a:ext uri="{FF2B5EF4-FFF2-40B4-BE49-F238E27FC236}">
                <a16:creationId xmlns:a16="http://schemas.microsoft.com/office/drawing/2014/main" id="{4EF8E804-C27E-AE4E-895B-54AE444A50E7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390525" y="-44450"/>
            <a:ext cx="10515600" cy="1325563"/>
          </a:xfrm>
        </p:spPr>
        <p:txBody>
          <a:bodyPr/>
          <a:lstStyle/>
          <a:p>
            <a:r>
              <a:rPr altLang="en-US">
                <a:latin typeface="Calibri Light" panose="020F0302020204030204" pitchFamily="34" charset="0"/>
              </a:rPr>
              <a:t>Wirebond diagram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47EDA1-55F2-E442-BFAE-B88C556410AA}"/>
              </a:ext>
            </a:extLst>
          </p:cNvPr>
          <p:cNvSpPr/>
          <p:nvPr/>
        </p:nvSpPr>
        <p:spPr>
          <a:xfrm>
            <a:off x="8305540" y="4274359"/>
            <a:ext cx="128588" cy="914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25" name="TextBox 9">
            <a:extLst>
              <a:ext uri="{FF2B5EF4-FFF2-40B4-BE49-F238E27FC236}">
                <a16:creationId xmlns:a16="http://schemas.microsoft.com/office/drawing/2014/main" id="{35E1A7BD-CD7F-B04A-8265-E9BD23854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1132" y="3026553"/>
            <a:ext cx="4459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b="1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30726" name="TextBox 10">
            <a:extLst>
              <a:ext uri="{FF2B5EF4-FFF2-40B4-BE49-F238E27FC236}">
                <a16:creationId xmlns:a16="http://schemas.microsoft.com/office/drawing/2014/main" id="{1BB82DB3-7AA1-0941-9F0A-E1FA11347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0902" y="3037665"/>
            <a:ext cx="4154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30727" name="TextBox 11">
            <a:extLst>
              <a:ext uri="{FF2B5EF4-FFF2-40B4-BE49-F238E27FC236}">
                <a16:creationId xmlns:a16="http://schemas.microsoft.com/office/drawing/2014/main" id="{90428DF1-3FFA-C140-BCBD-22515779A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3357" y="3029728"/>
            <a:ext cx="3786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30728" name="TextBox 12">
            <a:extLst>
              <a:ext uri="{FF2B5EF4-FFF2-40B4-BE49-F238E27FC236}">
                <a16:creationId xmlns:a16="http://schemas.microsoft.com/office/drawing/2014/main" id="{08A10BA8-F13C-E24E-85DE-806ECE3BA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9020" y="3026553"/>
            <a:ext cx="361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b="1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30729" name="TextBox 13">
            <a:extLst>
              <a:ext uri="{FF2B5EF4-FFF2-40B4-BE49-F238E27FC236}">
                <a16:creationId xmlns:a16="http://schemas.microsoft.com/office/drawing/2014/main" id="{3D7343C0-EB43-A84B-ADA5-9947357F9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3127" y="3028140"/>
            <a:ext cx="36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30730" name="TextBox 14">
            <a:extLst>
              <a:ext uri="{FF2B5EF4-FFF2-40B4-BE49-F238E27FC236}">
                <a16:creationId xmlns:a16="http://schemas.microsoft.com/office/drawing/2014/main" id="{1B3E9892-3B10-8640-8568-57FD783B16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1554" y="3026553"/>
            <a:ext cx="3603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b="1" dirty="0">
                <a:solidFill>
                  <a:srgbClr val="00B050"/>
                </a:solidFill>
              </a:rPr>
              <a:t>S</a:t>
            </a:r>
          </a:p>
        </p:txBody>
      </p:sp>
      <p:sp>
        <p:nvSpPr>
          <p:cNvPr id="30731" name="TextBox 15">
            <a:extLst>
              <a:ext uri="{FF2B5EF4-FFF2-40B4-BE49-F238E27FC236}">
                <a16:creationId xmlns:a16="http://schemas.microsoft.com/office/drawing/2014/main" id="{7D29C766-87F5-3346-A1F4-0CB6092B99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6107" y="3028140"/>
            <a:ext cx="4026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b="1" dirty="0">
                <a:solidFill>
                  <a:schemeClr val="accent2"/>
                </a:solidFill>
              </a:rPr>
              <a:t>P</a:t>
            </a:r>
          </a:p>
        </p:txBody>
      </p:sp>
      <p:sp>
        <p:nvSpPr>
          <p:cNvPr id="30732" name="TextBox 16">
            <a:extLst>
              <a:ext uri="{FF2B5EF4-FFF2-40B4-BE49-F238E27FC236}">
                <a16:creationId xmlns:a16="http://schemas.microsoft.com/office/drawing/2014/main" id="{97BE59B0-CD78-B742-B688-CF5454A7E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02540" y="3026553"/>
            <a:ext cx="4026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b="1" dirty="0">
                <a:solidFill>
                  <a:schemeClr val="accent2"/>
                </a:solidFill>
              </a:rPr>
              <a:t>P</a:t>
            </a:r>
          </a:p>
        </p:txBody>
      </p:sp>
      <p:sp>
        <p:nvSpPr>
          <p:cNvPr id="30733" name="TextBox 17">
            <a:extLst>
              <a:ext uri="{FF2B5EF4-FFF2-40B4-BE49-F238E27FC236}">
                <a16:creationId xmlns:a16="http://schemas.microsoft.com/office/drawing/2014/main" id="{7E346BE2-294A-5646-B0FC-2DB3DD46C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28868" y="3043626"/>
            <a:ext cx="4154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01FD1A-1924-024F-98C7-0CD3BA9C3E95}"/>
              </a:ext>
            </a:extLst>
          </p:cNvPr>
          <p:cNvSpPr/>
          <p:nvPr/>
        </p:nvSpPr>
        <p:spPr>
          <a:xfrm>
            <a:off x="9171636" y="4220254"/>
            <a:ext cx="128587" cy="914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68AEA04-D4C4-D34A-BF22-F4FEC99E2346}"/>
              </a:ext>
            </a:extLst>
          </p:cNvPr>
          <p:cNvCxnSpPr/>
          <p:nvPr/>
        </p:nvCxnSpPr>
        <p:spPr>
          <a:xfrm flipH="1">
            <a:off x="9221528" y="3392487"/>
            <a:ext cx="4762" cy="795338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8742E08-664F-E14E-B444-A103A5998BFE}"/>
              </a:ext>
            </a:extLst>
          </p:cNvPr>
          <p:cNvCxnSpPr/>
          <p:nvPr/>
        </p:nvCxnSpPr>
        <p:spPr>
          <a:xfrm flipH="1">
            <a:off x="8378565" y="3479022"/>
            <a:ext cx="4763" cy="795337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CB0CAD9-C14E-0840-83E6-92C5302BC587}"/>
              </a:ext>
            </a:extLst>
          </p:cNvPr>
          <p:cNvCxnSpPr/>
          <p:nvPr/>
        </p:nvCxnSpPr>
        <p:spPr>
          <a:xfrm>
            <a:off x="8759145" y="3463925"/>
            <a:ext cx="0" cy="1101725"/>
          </a:xfrm>
          <a:prstGeom prst="line">
            <a:avLst/>
          </a:prstGeom>
          <a:ln w="381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0F125DA-5DCB-3642-B21A-2E0C2A25E5AD}"/>
              </a:ext>
            </a:extLst>
          </p:cNvPr>
          <p:cNvCxnSpPr/>
          <p:nvPr/>
        </p:nvCxnSpPr>
        <p:spPr>
          <a:xfrm>
            <a:off x="9589407" y="3392487"/>
            <a:ext cx="1588" cy="1196975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540876B4-B05E-4948-BB32-A3A21FE4EA83}"/>
              </a:ext>
            </a:extLst>
          </p:cNvPr>
          <p:cNvSpPr/>
          <p:nvPr/>
        </p:nvSpPr>
        <p:spPr>
          <a:xfrm>
            <a:off x="9985893" y="4252912"/>
            <a:ext cx="128588" cy="914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B638B73-AF50-9A4C-8C33-E470BA43C5CD}"/>
              </a:ext>
            </a:extLst>
          </p:cNvPr>
          <p:cNvSpPr/>
          <p:nvPr/>
        </p:nvSpPr>
        <p:spPr>
          <a:xfrm>
            <a:off x="9473970" y="4438197"/>
            <a:ext cx="252412" cy="2238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D3600B4-D5A2-EE42-9A45-F1164B00128D}"/>
              </a:ext>
            </a:extLst>
          </p:cNvPr>
          <p:cNvCxnSpPr/>
          <p:nvPr/>
        </p:nvCxnSpPr>
        <p:spPr>
          <a:xfrm flipH="1">
            <a:off x="10031121" y="3392487"/>
            <a:ext cx="4763" cy="795338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7587A9F-CF42-764E-9EAF-EB77AE502EAF}"/>
              </a:ext>
            </a:extLst>
          </p:cNvPr>
          <p:cNvCxnSpPr/>
          <p:nvPr/>
        </p:nvCxnSpPr>
        <p:spPr>
          <a:xfrm>
            <a:off x="10421226" y="3481387"/>
            <a:ext cx="0" cy="1101725"/>
          </a:xfrm>
          <a:prstGeom prst="line">
            <a:avLst/>
          </a:prstGeom>
          <a:ln w="381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DCD8D68-26FE-5B49-9333-4FB41E25AD6D}"/>
              </a:ext>
            </a:extLst>
          </p:cNvPr>
          <p:cNvCxnSpPr/>
          <p:nvPr/>
        </p:nvCxnSpPr>
        <p:spPr>
          <a:xfrm>
            <a:off x="11285246" y="3441700"/>
            <a:ext cx="0" cy="1101725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43DDF511-4918-2E4F-87A1-C4FC7759A5F9}"/>
              </a:ext>
            </a:extLst>
          </p:cNvPr>
          <p:cNvSpPr/>
          <p:nvPr/>
        </p:nvSpPr>
        <p:spPr>
          <a:xfrm>
            <a:off x="10801059" y="4243387"/>
            <a:ext cx="128587" cy="914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40137E-38FB-2A43-9B09-2A48EFDF783E}"/>
              </a:ext>
            </a:extLst>
          </p:cNvPr>
          <p:cNvSpPr/>
          <p:nvPr/>
        </p:nvSpPr>
        <p:spPr>
          <a:xfrm>
            <a:off x="11120114" y="4443413"/>
            <a:ext cx="250825" cy="2254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6B7169E-1B8C-CC42-B9A3-058D6DB9048B}"/>
              </a:ext>
            </a:extLst>
          </p:cNvPr>
          <p:cNvCxnSpPr/>
          <p:nvPr/>
        </p:nvCxnSpPr>
        <p:spPr>
          <a:xfrm flipH="1">
            <a:off x="10883609" y="3381375"/>
            <a:ext cx="4762" cy="795337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46A0A2DA-4FDE-604E-AB00-DE0CCE453ECF}"/>
              </a:ext>
            </a:extLst>
          </p:cNvPr>
          <p:cNvSpPr/>
          <p:nvPr/>
        </p:nvSpPr>
        <p:spPr>
          <a:xfrm>
            <a:off x="165100" y="4032250"/>
            <a:ext cx="2062163" cy="24288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7EA3870-5BCA-AD43-A26B-EE1E66040A65}"/>
              </a:ext>
            </a:extLst>
          </p:cNvPr>
          <p:cNvSpPr/>
          <p:nvPr/>
        </p:nvSpPr>
        <p:spPr>
          <a:xfrm>
            <a:off x="165100" y="4570413"/>
            <a:ext cx="2062163" cy="2444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68A7EBF-D5C2-CF42-B485-AECED64BB93B}"/>
              </a:ext>
            </a:extLst>
          </p:cNvPr>
          <p:cNvSpPr/>
          <p:nvPr/>
        </p:nvSpPr>
        <p:spPr>
          <a:xfrm>
            <a:off x="155575" y="5081588"/>
            <a:ext cx="2062163" cy="24288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56" name="TextBox 8">
            <a:extLst>
              <a:ext uri="{FF2B5EF4-FFF2-40B4-BE49-F238E27FC236}">
                <a16:creationId xmlns:a16="http://schemas.microsoft.com/office/drawing/2014/main" id="{8920D22A-1BE8-4347-B267-219917FC9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4" y="3919835"/>
            <a:ext cx="12334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SIGNAL</a:t>
            </a:r>
          </a:p>
        </p:txBody>
      </p:sp>
      <p:sp>
        <p:nvSpPr>
          <p:cNvPr id="30757" name="TextBox 8">
            <a:extLst>
              <a:ext uri="{FF2B5EF4-FFF2-40B4-BE49-F238E27FC236}">
                <a16:creationId xmlns:a16="http://schemas.microsoft.com/office/drawing/2014/main" id="{EFAC75DE-B051-D840-9005-9808B6480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4968875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POWER</a:t>
            </a:r>
          </a:p>
        </p:txBody>
      </p:sp>
      <p:sp>
        <p:nvSpPr>
          <p:cNvPr id="30758" name="TextBox 8">
            <a:extLst>
              <a:ext uri="{FF2B5EF4-FFF2-40B4-BE49-F238E27FC236}">
                <a16:creationId xmlns:a16="http://schemas.microsoft.com/office/drawing/2014/main" id="{819B4B94-43A5-4B43-8D11-1E8E65FC3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775" y="4460875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Ground</a:t>
            </a:r>
          </a:p>
        </p:txBody>
      </p:sp>
      <p:sp>
        <p:nvSpPr>
          <p:cNvPr id="30759" name="TextBox 8">
            <a:extLst>
              <a:ext uri="{FF2B5EF4-FFF2-40B4-BE49-F238E27FC236}">
                <a16:creationId xmlns:a16="http://schemas.microsoft.com/office/drawing/2014/main" id="{FFBC8BAA-16A8-974E-B9B1-F7C7347CD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6949" y="3940175"/>
            <a:ext cx="30162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chemeClr val="tx1"/>
                </a:solidFill>
              </a:rPr>
              <a:t>1</a:t>
            </a:r>
            <a:r>
              <a:rPr lang="en-US" altLang="en-US" sz="2400" b="1" baseline="30000" dirty="0">
                <a:solidFill>
                  <a:schemeClr val="tx1"/>
                </a:solidFill>
              </a:rPr>
              <a:t>st</a:t>
            </a:r>
            <a:r>
              <a:rPr lang="en-US" altLang="en-US" sz="2400" b="1" dirty="0">
                <a:solidFill>
                  <a:schemeClr val="tx1"/>
                </a:solidFill>
              </a:rPr>
              <a:t> plane, signal traces</a:t>
            </a:r>
          </a:p>
        </p:txBody>
      </p:sp>
      <p:sp>
        <p:nvSpPr>
          <p:cNvPr id="30760" name="TextBox 8">
            <a:extLst>
              <a:ext uri="{FF2B5EF4-FFF2-40B4-BE49-F238E27FC236}">
                <a16:creationId xmlns:a16="http://schemas.microsoft.com/office/drawing/2014/main" id="{E2A9B62B-7BDC-2E47-890B-80C2E77C8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4473575"/>
            <a:ext cx="3665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chemeClr val="tx1"/>
                </a:solidFill>
              </a:rPr>
              <a:t>2</a:t>
            </a:r>
            <a:r>
              <a:rPr lang="en-US" altLang="en-US" sz="2400" b="1" baseline="30000" dirty="0">
                <a:solidFill>
                  <a:schemeClr val="tx1"/>
                </a:solidFill>
              </a:rPr>
              <a:t>nd</a:t>
            </a:r>
            <a:r>
              <a:rPr lang="en-US" altLang="en-US" sz="2400" b="1" dirty="0">
                <a:solidFill>
                  <a:schemeClr val="tx1"/>
                </a:solidFill>
              </a:rPr>
              <a:t> plane, GND</a:t>
            </a:r>
          </a:p>
        </p:txBody>
      </p:sp>
      <p:sp>
        <p:nvSpPr>
          <p:cNvPr id="30761" name="TextBox 8">
            <a:extLst>
              <a:ext uri="{FF2B5EF4-FFF2-40B4-BE49-F238E27FC236}">
                <a16:creationId xmlns:a16="http://schemas.microsoft.com/office/drawing/2014/main" id="{C3DDB047-0A00-3841-9C33-BC7CB9A34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5200" y="4926013"/>
            <a:ext cx="2857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chemeClr val="tx1"/>
                </a:solidFill>
              </a:rPr>
              <a:t>3rd plane, POWER</a:t>
            </a:r>
          </a:p>
        </p:txBody>
      </p:sp>
      <p:sp>
        <p:nvSpPr>
          <p:cNvPr id="30762" name="TextBox 40">
            <a:extLst>
              <a:ext uri="{FF2B5EF4-FFF2-40B4-BE49-F238E27FC236}">
                <a16:creationId xmlns:a16="http://schemas.microsoft.com/office/drawing/2014/main" id="{B617246C-93F7-1B4E-8207-6054A7308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8" y="5821363"/>
            <a:ext cx="6577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50 Ohm matching. Shortest </a:t>
            </a:r>
            <a:r>
              <a:rPr lang="en-US" altLang="en-US" sz="1800" dirty="0" err="1">
                <a:solidFill>
                  <a:schemeClr val="tx1"/>
                </a:solidFill>
              </a:rPr>
              <a:t>wirebond</a:t>
            </a:r>
            <a:r>
              <a:rPr lang="en-US" altLang="en-US" sz="1800" dirty="0">
                <a:solidFill>
                  <a:schemeClr val="tx1"/>
                </a:solidFill>
              </a:rPr>
              <a:t> possible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6FA25C8-DFB3-BF4D-8A21-0B8CC4416AF9}"/>
              </a:ext>
            </a:extLst>
          </p:cNvPr>
          <p:cNvSpPr/>
          <p:nvPr/>
        </p:nvSpPr>
        <p:spPr>
          <a:xfrm>
            <a:off x="379413" y="3522663"/>
            <a:ext cx="250825" cy="2238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30764" name="TextBox 8">
            <a:extLst>
              <a:ext uri="{FF2B5EF4-FFF2-40B4-BE49-F238E27FC236}">
                <a16:creationId xmlns:a16="http://schemas.microsoft.com/office/drawing/2014/main" id="{644967B9-7C8E-1D42-9B82-7089E7C75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675" y="3384550"/>
            <a:ext cx="2374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400" b="1">
                <a:solidFill>
                  <a:schemeClr val="tx1"/>
                </a:solidFill>
              </a:rPr>
              <a:t>Vias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119798F-D2F4-5D43-9080-BAB0B1B7B530}"/>
              </a:ext>
            </a:extLst>
          </p:cNvPr>
          <p:cNvSpPr/>
          <p:nvPr/>
        </p:nvSpPr>
        <p:spPr>
          <a:xfrm>
            <a:off x="182563" y="5530851"/>
            <a:ext cx="2062163" cy="24288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b="1" dirty="0">
                <a:solidFill>
                  <a:schemeClr val="bg1"/>
                </a:solidFill>
              </a:rPr>
              <a:t>SIGNAL/GND</a:t>
            </a:r>
          </a:p>
        </p:txBody>
      </p:sp>
      <p:sp>
        <p:nvSpPr>
          <p:cNvPr id="50" name="TextBox 8">
            <a:extLst>
              <a:ext uri="{FF2B5EF4-FFF2-40B4-BE49-F238E27FC236}">
                <a16:creationId xmlns:a16="http://schemas.microsoft.com/office/drawing/2014/main" id="{1A48920E-DFC5-D64A-B1B1-B6BB6D0D6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2188" y="5375276"/>
            <a:ext cx="43018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400" b="1" dirty="0">
                <a:solidFill>
                  <a:schemeClr val="tx1"/>
                </a:solidFill>
              </a:rPr>
              <a:t>4th plane, BIAS or ground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87D86CF-6168-7043-BD7C-31B6188EE0FF}"/>
              </a:ext>
            </a:extLst>
          </p:cNvPr>
          <p:cNvCxnSpPr/>
          <p:nvPr/>
        </p:nvCxnSpPr>
        <p:spPr>
          <a:xfrm>
            <a:off x="11698900" y="3426151"/>
            <a:ext cx="0" cy="1101725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DBA4A0CB-DDE8-DC48-9C90-CA978C77BEAA}"/>
              </a:ext>
            </a:extLst>
          </p:cNvPr>
          <p:cNvSpPr/>
          <p:nvPr/>
        </p:nvSpPr>
        <p:spPr>
          <a:xfrm>
            <a:off x="11533768" y="4427864"/>
            <a:ext cx="250825" cy="2254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42739E4-9180-A646-AC70-333DC35FC52D}"/>
              </a:ext>
            </a:extLst>
          </p:cNvPr>
          <p:cNvSpPr/>
          <p:nvPr/>
        </p:nvSpPr>
        <p:spPr>
          <a:xfrm>
            <a:off x="8616270" y="4440237"/>
            <a:ext cx="250825" cy="2254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7671E48-B5FB-DD44-9DE0-8F6160846E95}"/>
              </a:ext>
            </a:extLst>
          </p:cNvPr>
          <p:cNvSpPr/>
          <p:nvPr/>
        </p:nvSpPr>
        <p:spPr>
          <a:xfrm>
            <a:off x="10241029" y="4457700"/>
            <a:ext cx="250825" cy="2254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634299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2" descr="Immagine che contiene testo, orologio&#10;&#10;Descrizione generata automaticamente">
            <a:extLst>
              <a:ext uri="{FF2B5EF4-FFF2-40B4-BE49-F238E27FC236}">
                <a16:creationId xmlns:a16="http://schemas.microsoft.com/office/drawing/2014/main" id="{58341DEF-EE0C-C84B-90A7-91771ECD3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000" y="0"/>
            <a:ext cx="7317000" cy="68580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5EB2DC8-D859-A848-B5CB-7E5469564B30}"/>
              </a:ext>
            </a:extLst>
          </p:cNvPr>
          <p:cNvSpPr txBox="1"/>
          <p:nvPr/>
        </p:nvSpPr>
        <p:spPr>
          <a:xfrm>
            <a:off x="349488" y="231178"/>
            <a:ext cx="4339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/>
              <a:t>MLR1_APTS Footprint</a:t>
            </a:r>
          </a:p>
        </p:txBody>
      </p:sp>
      <p:sp>
        <p:nvSpPr>
          <p:cNvPr id="8" name="CasellaDiTesto 8">
            <a:extLst>
              <a:ext uri="{FF2B5EF4-FFF2-40B4-BE49-F238E27FC236}">
                <a16:creationId xmlns:a16="http://schemas.microsoft.com/office/drawing/2014/main" id="{5C456023-C380-024C-8987-3E50356C4FED}"/>
              </a:ext>
            </a:extLst>
          </p:cNvPr>
          <p:cNvSpPr txBox="1"/>
          <p:nvPr/>
        </p:nvSpPr>
        <p:spPr>
          <a:xfrm>
            <a:off x="248653" y="1147374"/>
            <a:ext cx="417896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Torino Ver 1.1 (2.03.2021)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Bonding</a:t>
            </a:r>
            <a:r>
              <a:rPr lang="it-IT" dirty="0"/>
              <a:t> </a:t>
            </a:r>
            <a:r>
              <a:rPr lang="it-IT" dirty="0" err="1"/>
              <a:t>pad</a:t>
            </a:r>
            <a:r>
              <a:rPr lang="it-IT" dirty="0"/>
              <a:t> </a:t>
            </a:r>
            <a:r>
              <a:rPr lang="it-IT" dirty="0" err="1"/>
              <a:t>dimensions</a:t>
            </a:r>
            <a:r>
              <a:rPr lang="it-IT" dirty="0"/>
              <a:t>: 100x500 µm 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Bond </a:t>
            </a:r>
            <a:r>
              <a:rPr lang="it-IT" dirty="0" err="1"/>
              <a:t>lenght</a:t>
            </a:r>
            <a:r>
              <a:rPr lang="it-IT" dirty="0"/>
              <a:t> (min) ≈ 1,8mm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Chip </a:t>
            </a:r>
            <a:r>
              <a:rPr lang="it-IT" dirty="0" err="1"/>
              <a:t>height</a:t>
            </a:r>
            <a:r>
              <a:rPr lang="it-IT" dirty="0"/>
              <a:t> = 500 µm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Bond </a:t>
            </a:r>
            <a:r>
              <a:rPr lang="it-IT" dirty="0" err="1"/>
              <a:t>lenght</a:t>
            </a:r>
            <a:r>
              <a:rPr lang="it-IT" dirty="0"/>
              <a:t>, </a:t>
            </a:r>
            <a:r>
              <a:rPr lang="it-IT" dirty="0" err="1"/>
              <a:t>estimated</a:t>
            </a:r>
            <a:r>
              <a:rPr lang="it-IT" dirty="0"/>
              <a:t>: 2.5mm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MINIMUM </a:t>
            </a:r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distance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the </a:t>
            </a:r>
            <a:r>
              <a:rPr lang="it-IT" dirty="0" err="1"/>
              <a:t>pad</a:t>
            </a:r>
            <a:r>
              <a:rPr lang="it-IT" dirty="0"/>
              <a:t> centers= 1.5mm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sz="1600" dirty="0"/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803940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2591B57-E1FF-FE48-9E92-6E8209C2C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376745">
            <a:off x="968357" y="4169049"/>
            <a:ext cx="2091621" cy="18420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07F341-A35C-0847-8692-7A868290485C}"/>
              </a:ext>
            </a:extLst>
          </p:cNvPr>
          <p:cNvSpPr txBox="1"/>
          <p:nvPr/>
        </p:nvSpPr>
        <p:spPr>
          <a:xfrm>
            <a:off x="554182" y="678873"/>
            <a:ext cx="3180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600" dirty="0"/>
              <a:t>LAYOUT SKETCH</a:t>
            </a:r>
          </a:p>
        </p:txBody>
      </p:sp>
      <p:pic>
        <p:nvPicPr>
          <p:cNvPr id="7" name="Picture 6" descr="A picture containing text, monitor, electronics, screenshot&#10;&#10;Description automatically generated">
            <a:extLst>
              <a:ext uri="{FF2B5EF4-FFF2-40B4-BE49-F238E27FC236}">
                <a16:creationId xmlns:a16="http://schemas.microsoft.com/office/drawing/2014/main" id="{92133877-0F76-6342-837B-7B87BD4EE8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89" t="25488" r="34911" b="4100"/>
          <a:stretch/>
        </p:blipFill>
        <p:spPr>
          <a:xfrm>
            <a:off x="5745184" y="424543"/>
            <a:ext cx="6155871" cy="61043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8CE410-21EE-2F42-B1AA-C9B81A049101}"/>
              </a:ext>
            </a:extLst>
          </p:cNvPr>
          <p:cNvSpPr txBox="1"/>
          <p:nvPr/>
        </p:nvSpPr>
        <p:spPr>
          <a:xfrm rot="16200000">
            <a:off x="6023476" y="3350670"/>
            <a:ext cx="1334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FFFF00"/>
                </a:solidFill>
              </a:rPr>
              <a:t>PCI EXPRESS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350640-B9FF-914E-BB54-3004BB3976E2}"/>
              </a:ext>
            </a:extLst>
          </p:cNvPr>
          <p:cNvSpPr txBox="1"/>
          <p:nvPr/>
        </p:nvSpPr>
        <p:spPr>
          <a:xfrm>
            <a:off x="7352805" y="817372"/>
            <a:ext cx="180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FFFF00"/>
                </a:solidFill>
              </a:rPr>
              <a:t>UFL SMT HIROSE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67D883-9701-E04C-81A9-BEEB965CD126}"/>
              </a:ext>
            </a:extLst>
          </p:cNvPr>
          <p:cNvSpPr txBox="1"/>
          <p:nvPr/>
        </p:nvSpPr>
        <p:spPr>
          <a:xfrm>
            <a:off x="7978713" y="1842609"/>
            <a:ext cx="235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FFFF00"/>
                </a:solidFill>
              </a:rPr>
              <a:t>TEST POINT (O.7 DRILL)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064450B-06F0-7048-9AE9-F8EAA4E84F84}"/>
              </a:ext>
            </a:extLst>
          </p:cNvPr>
          <p:cNvCxnSpPr/>
          <p:nvPr/>
        </p:nvCxnSpPr>
        <p:spPr>
          <a:xfrm>
            <a:off x="9296010" y="2424546"/>
            <a:ext cx="0" cy="872836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80E1CE2-A79C-474C-B638-BD9CD6D31284}"/>
              </a:ext>
            </a:extLst>
          </p:cNvPr>
          <p:cNvSpPr txBox="1"/>
          <p:nvPr/>
        </p:nvSpPr>
        <p:spPr>
          <a:xfrm>
            <a:off x="9296010" y="268318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FFFF00"/>
                </a:solidFill>
              </a:rPr>
              <a:t>10mm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7ACE28-08FE-1E43-9F36-61BEE97B71C7}"/>
              </a:ext>
            </a:extLst>
          </p:cNvPr>
          <p:cNvSpPr txBox="1"/>
          <p:nvPr/>
        </p:nvSpPr>
        <p:spPr>
          <a:xfrm>
            <a:off x="554182" y="1676400"/>
            <a:ext cx="484382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BOARD DIMENSIONS: ~6x6 cm2</a:t>
            </a:r>
          </a:p>
          <a:p>
            <a:endParaRPr lang="en-IT" dirty="0"/>
          </a:p>
          <a:p>
            <a:r>
              <a:rPr lang="en-IT" dirty="0"/>
              <a:t>CONNECTION TO PROXIMITY: PCI EXPRESS 98 pins</a:t>
            </a:r>
          </a:p>
          <a:p>
            <a:endParaRPr lang="en-IT" dirty="0"/>
          </a:p>
          <a:p>
            <a:r>
              <a:rPr lang="en-IT" dirty="0"/>
              <a:t>TEST POINTS?</a:t>
            </a:r>
          </a:p>
          <a:p>
            <a:endParaRPr lang="en-IT" dirty="0"/>
          </a:p>
          <a:p>
            <a:r>
              <a:rPr lang="en-IT" dirty="0"/>
              <a:t>CONNECTORS: UFL HIROSE </a:t>
            </a:r>
          </a:p>
          <a:p>
            <a:endParaRPr lang="en-IT" dirty="0"/>
          </a:p>
          <a:p>
            <a:endParaRPr lang="en-IT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B7F6C68-B188-2240-A1F4-69D6CB152685}"/>
              </a:ext>
            </a:extLst>
          </p:cNvPr>
          <p:cNvGrpSpPr/>
          <p:nvPr/>
        </p:nvGrpSpPr>
        <p:grpSpPr>
          <a:xfrm>
            <a:off x="3401412" y="2503842"/>
            <a:ext cx="1816220" cy="1994145"/>
            <a:chOff x="3401412" y="3099589"/>
            <a:chExt cx="1816220" cy="199414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0F29736-84BD-C340-88FC-456596656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01412" y="3099589"/>
              <a:ext cx="1816220" cy="1774536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C5F402F-CE81-2340-AD08-9B5016401B6B}"/>
                </a:ext>
              </a:extLst>
            </p:cNvPr>
            <p:cNvCxnSpPr/>
            <p:nvPr/>
          </p:nvCxnSpPr>
          <p:spPr>
            <a:xfrm>
              <a:off x="3734412" y="4655127"/>
              <a:ext cx="114238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92D5603-8696-FF46-8D27-28DAD28AF139}"/>
                </a:ext>
              </a:extLst>
            </p:cNvPr>
            <p:cNvSpPr txBox="1"/>
            <p:nvPr/>
          </p:nvSpPr>
          <p:spPr>
            <a:xfrm>
              <a:off x="3817553" y="4724402"/>
              <a:ext cx="10038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4x4mm2</a:t>
              </a: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0704FBA-4262-B442-9F4D-5FFCF63B9B38}"/>
              </a:ext>
            </a:extLst>
          </p:cNvPr>
          <p:cNvCxnSpPr>
            <a:cxnSpLocks/>
          </p:cNvCxnSpPr>
          <p:nvPr/>
        </p:nvCxnSpPr>
        <p:spPr>
          <a:xfrm>
            <a:off x="1246909" y="6217274"/>
            <a:ext cx="16071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47FFC4E-0521-0548-8A5D-D8E2BC3AB6F3}"/>
              </a:ext>
            </a:extLst>
          </p:cNvPr>
          <p:cNvSpPr txBox="1"/>
          <p:nvPr/>
        </p:nvSpPr>
        <p:spPr>
          <a:xfrm>
            <a:off x="1517699" y="6286549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7x7mm2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36A60FC-F57E-F044-B5FA-C9A1FC1DFC18}"/>
              </a:ext>
            </a:extLst>
          </p:cNvPr>
          <p:cNvSpPr txBox="1"/>
          <p:nvPr/>
        </p:nvSpPr>
        <p:spPr>
          <a:xfrm>
            <a:off x="210782" y="4831688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SMA SMT</a:t>
            </a:r>
          </a:p>
        </p:txBody>
      </p:sp>
      <p:pic>
        <p:nvPicPr>
          <p:cNvPr id="26" name="Picture 25" descr="A picture containing text, monitor, electronics, screenshot&#10;&#10;Description automatically generated">
            <a:extLst>
              <a:ext uri="{FF2B5EF4-FFF2-40B4-BE49-F238E27FC236}">
                <a16:creationId xmlns:a16="http://schemas.microsoft.com/office/drawing/2014/main" id="{6E9BEDB5-8BBA-9D4F-9B31-388C5611C7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675" t="10820" r="58289" b="75357"/>
          <a:stretch/>
        </p:blipFill>
        <p:spPr>
          <a:xfrm>
            <a:off x="6361888" y="5201020"/>
            <a:ext cx="990917" cy="119840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927DA48-0D54-7343-980C-8BD741DFA93A}"/>
              </a:ext>
            </a:extLst>
          </p:cNvPr>
          <p:cNvSpPr txBox="1"/>
          <p:nvPr/>
        </p:nvSpPr>
        <p:spPr>
          <a:xfrm>
            <a:off x="7374304" y="5855962"/>
            <a:ext cx="18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FFFF00"/>
                </a:solidFill>
              </a:rPr>
              <a:t>SMA through hole</a:t>
            </a:r>
          </a:p>
        </p:txBody>
      </p:sp>
    </p:spTree>
    <p:extLst>
      <p:ext uri="{BB962C8B-B14F-4D97-AF65-F5344CB8AC3E}">
        <p14:creationId xmlns:p14="http://schemas.microsoft.com/office/powerpoint/2010/main" val="3594921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3">
            <a:extLst>
              <a:ext uri="{FF2B5EF4-FFF2-40B4-BE49-F238E27FC236}">
                <a16:creationId xmlns:a16="http://schemas.microsoft.com/office/drawing/2014/main" id="{F33FC3E3-D53A-524F-B433-83662D7378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464055"/>
              </p:ext>
            </p:extLst>
          </p:nvPr>
        </p:nvGraphicFramePr>
        <p:xfrm>
          <a:off x="1379310" y="1530853"/>
          <a:ext cx="9433469" cy="4707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490">
                  <a:extLst>
                    <a:ext uri="{9D8B030D-6E8A-4147-A177-3AD203B41FA5}">
                      <a16:colId xmlns:a16="http://schemas.microsoft.com/office/drawing/2014/main" val="3730121778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294924323"/>
                    </a:ext>
                  </a:extLst>
                </a:gridCol>
                <a:gridCol w="2274570">
                  <a:extLst>
                    <a:ext uri="{9D8B030D-6E8A-4147-A177-3AD203B41FA5}">
                      <a16:colId xmlns:a16="http://schemas.microsoft.com/office/drawing/2014/main" val="1664258459"/>
                    </a:ext>
                  </a:extLst>
                </a:gridCol>
                <a:gridCol w="3371849">
                  <a:extLst>
                    <a:ext uri="{9D8B030D-6E8A-4147-A177-3AD203B41FA5}">
                      <a16:colId xmlns:a16="http://schemas.microsoft.com/office/drawing/2014/main" val="666797622"/>
                    </a:ext>
                  </a:extLst>
                </a:gridCol>
              </a:tblGrid>
              <a:tr h="326395">
                <a:tc>
                  <a:txBody>
                    <a:bodyPr/>
                    <a:lstStyle/>
                    <a:p>
                      <a:r>
                        <a:rPr lang="it-IT" sz="1600" b="1" dirty="0"/>
                        <a:t>APTS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1" dirty="0"/>
                        <a:t>APTS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DPTS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/>
                        <a:t>CE65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265909"/>
                  </a:ext>
                </a:extLst>
              </a:tr>
              <a:tr h="489592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OPAMP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SOURCE FOLLOWER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271303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/>
                        <a:t>VBIAS: (tot:3)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/>
                        <a:t>VBIAS: (tot:1)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/>
                        <a:t>VBIAS: (tot:2)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/>
                        <a:t>VBIAS: (tot:1)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249870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dirty="0"/>
                        <a:t>VRESET  (200 </a:t>
                      </a:r>
                      <a:r>
                        <a:rPr lang="it-IT" sz="1400" dirty="0" err="1"/>
                        <a:t>mV</a:t>
                      </a:r>
                      <a:r>
                        <a:rPr lang="it-IT" sz="1400" dirty="0"/>
                        <a:t>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VRESET   (200 </a:t>
                      </a:r>
                      <a:r>
                        <a:rPr lang="it-IT" sz="1400" dirty="0" err="1"/>
                        <a:t>mV</a:t>
                      </a:r>
                      <a:r>
                        <a:rPr lang="it-IT" sz="1400" dirty="0"/>
                        <a:t>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400" dirty="0"/>
                        <a:t>VCASN   (300 </a:t>
                      </a:r>
                      <a:r>
                        <a:rPr lang="it-IT" sz="1400" dirty="0" err="1"/>
                        <a:t>mV</a:t>
                      </a:r>
                      <a:r>
                        <a:rPr lang="it-IT" sz="1400" dirty="0"/>
                        <a:t>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VRESET   (1V; ?)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901439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VCASN   (750 </a:t>
                      </a:r>
                      <a:r>
                        <a:rPr lang="it-IT" sz="1400" dirty="0" err="1"/>
                        <a:t>mV</a:t>
                      </a:r>
                      <a:r>
                        <a:rPr lang="it-IT" sz="1400" dirty="0"/>
                        <a:t>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VCASB    (300mV)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288850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VCASP    (300mV)</a:t>
                      </a:r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rgbClr val="996600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60472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/>
                        <a:t>IBIAS: (5)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/>
                        <a:t>IBIAS: (5)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/>
                        <a:t>IBIAS: (4)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/>
                        <a:t>IBIAS: (6)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923713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IBIASN   (-800 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IBIASN    (-800 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IBIASN   (+1 µA;   1:1000µA)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BIAS_SF_MAT              (1mA;  0:10mA)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999596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IBIASP    (+80 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IBIASP     (+80 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      (+1 µA;   1:500µA)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BIAS_SF_COL               (100 µA;  0:1mA)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16480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r>
                        <a:rPr lang="it-IT" sz="1400" dirty="0"/>
                        <a:t>IRESET    (+1 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IRESET    (+1 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IRESET    (+1 µA;   1:100µA)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BIAS_SF_NMOS_PIX   (1 µA;  0:10µA)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781639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IBIAS3    (+800 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IBIAS3     (+800 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IDB         (+10 µA;   1:500µA)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BIAS_SF_PMOS_PIX   (-1 µA;  0:10µA)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263853"/>
                  </a:ext>
                </a:extLst>
              </a:tr>
              <a:tr h="305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IBIAS4    (+2,5mA)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IBIAS4     (-6mA)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DAC_IBIAS_A               (0,8 µA;  20xLSB 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057406"/>
                  </a:ext>
                </a:extLst>
              </a:tr>
              <a:tr h="409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/>
                        <a:t>Positive </a:t>
                      </a:r>
                      <a:r>
                        <a:rPr lang="it-IT" sz="1600" dirty="0" err="1"/>
                        <a:t>Current</a:t>
                      </a:r>
                      <a:r>
                        <a:rPr lang="it-IT" sz="1600" dirty="0"/>
                        <a:t> (+) from pin to </a:t>
                      </a:r>
                      <a:r>
                        <a:rPr lang="it-IT" sz="1600" dirty="0" err="1"/>
                        <a:t>gnd</a:t>
                      </a:r>
                      <a:r>
                        <a:rPr lang="it-IT" sz="1600" dirty="0"/>
                        <a:t> on board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DAC_IBIAS_B               (10,72 µA; 268xLSB)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9655"/>
                  </a:ext>
                </a:extLst>
              </a:tr>
            </a:tbl>
          </a:graphicData>
        </a:graphic>
      </p:graphicFrame>
      <p:sp>
        <p:nvSpPr>
          <p:cNvPr id="3" name="CasellaDiTesto 8">
            <a:extLst>
              <a:ext uri="{FF2B5EF4-FFF2-40B4-BE49-F238E27FC236}">
                <a16:creationId xmlns:a16="http://schemas.microsoft.com/office/drawing/2014/main" id="{49CA8302-00A2-514D-BB00-EE8F34D89FA0}"/>
              </a:ext>
            </a:extLst>
          </p:cNvPr>
          <p:cNvSpPr txBox="1"/>
          <p:nvPr/>
        </p:nvSpPr>
        <p:spPr>
          <a:xfrm>
            <a:off x="357076" y="824695"/>
            <a:ext cx="55065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Comparing</a:t>
            </a:r>
            <a:r>
              <a:rPr lang="it-IT" sz="2400" dirty="0"/>
              <a:t> </a:t>
            </a:r>
            <a:r>
              <a:rPr lang="it-IT" sz="2400" dirty="0" err="1"/>
              <a:t>table</a:t>
            </a:r>
            <a:r>
              <a:rPr lang="it-IT" sz="2400" dirty="0"/>
              <a:t> for </a:t>
            </a:r>
            <a:r>
              <a:rPr lang="it-IT" sz="2400" dirty="0" err="1"/>
              <a:t>bias</a:t>
            </a:r>
            <a:r>
              <a:rPr lang="it-IT" sz="2400" dirty="0"/>
              <a:t> </a:t>
            </a:r>
            <a:r>
              <a:rPr lang="it-IT" sz="2400" dirty="0" err="1"/>
              <a:t>requirements</a:t>
            </a:r>
            <a:r>
              <a:rPr lang="it-IT" sz="2400" dirty="0"/>
              <a:t>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9427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EA9BC-A09F-4946-9762-4A7409F23D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5078" y="1041400"/>
            <a:ext cx="9301843" cy="2387600"/>
          </a:xfrm>
        </p:spPr>
        <p:txBody>
          <a:bodyPr/>
          <a:lstStyle/>
          <a:p>
            <a:r>
              <a:rPr lang="en-IT" dirty="0"/>
              <a:t>APTS carrier (</a:t>
            </a:r>
            <a:r>
              <a:rPr lang="it-IT" dirty="0"/>
              <a:t>SF</a:t>
            </a:r>
            <a:r>
              <a:rPr lang="en-IT" dirty="0"/>
              <a:t> version)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498326-00E2-324B-9089-7E51880E4C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Things get trickier…</a:t>
            </a:r>
          </a:p>
        </p:txBody>
      </p:sp>
    </p:spTree>
    <p:extLst>
      <p:ext uri="{BB962C8B-B14F-4D97-AF65-F5344CB8AC3E}">
        <p14:creationId xmlns:p14="http://schemas.microsoft.com/office/powerpoint/2010/main" val="3070338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0FC5F5C-BCD8-4D25-B7AD-34875B8E180C}"/>
              </a:ext>
            </a:extLst>
          </p:cNvPr>
          <p:cNvSpPr txBox="1">
            <a:spLocks/>
          </p:cNvSpPr>
          <p:nvPr/>
        </p:nvSpPr>
        <p:spPr>
          <a:xfrm>
            <a:off x="744772" y="-69153"/>
            <a:ext cx="10702455" cy="56027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600" dirty="0" err="1"/>
              <a:t>Possible</a:t>
            </a:r>
            <a:r>
              <a:rPr lang="it-IT" sz="3600" dirty="0"/>
              <a:t> layouts: single </a:t>
            </a:r>
            <a:r>
              <a:rPr lang="it-IT" sz="3600" dirty="0" err="1"/>
              <a:t>ended</a:t>
            </a:r>
            <a:r>
              <a:rPr lang="it-IT" sz="3600" dirty="0"/>
              <a:t> vs </a:t>
            </a:r>
            <a:r>
              <a:rPr lang="it-IT" sz="3600" dirty="0" err="1"/>
              <a:t>differential</a:t>
            </a:r>
            <a:endParaRPr lang="en-IT" sz="36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97A442A-FE03-4440-8C90-EEFC74B678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10" b="8729"/>
          <a:stretch/>
        </p:blipFill>
        <p:spPr>
          <a:xfrm>
            <a:off x="128434" y="491118"/>
            <a:ext cx="5140593" cy="636688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86E53BD-7DDF-4171-97C6-58AAB959F4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24" b="9416"/>
          <a:stretch/>
        </p:blipFill>
        <p:spPr>
          <a:xfrm>
            <a:off x="6537595" y="475427"/>
            <a:ext cx="5140593" cy="636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10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28786-22D5-48B3-B970-F0F175995F27}"/>
              </a:ext>
            </a:extLst>
          </p:cNvPr>
          <p:cNvSpPr txBox="1">
            <a:spLocks/>
          </p:cNvSpPr>
          <p:nvPr/>
        </p:nvSpPr>
        <p:spPr>
          <a:xfrm>
            <a:off x="744772" y="34541"/>
            <a:ext cx="10702455" cy="63568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Open points for both versions (page 1/2)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LAYOUT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SF: NO impedance matching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SF: priority to trace shielding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wrt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capacitance reduction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OA: 50-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matching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OA: pad or connector for oscilloscope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SF: equalise output-trace lengths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SF: reduce trace length AMAP [</a:t>
            </a:r>
            <a:r>
              <a:rPr lang="en-GB" sz="1800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course</a:t>
            </a:r>
            <a:r>
              <a:rPr lang="en-GB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entral pad to GND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OA: PW/HV (pins 13, 24, 48) double function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SF: PW (pins 13, 24, 48) single function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 VH pulses fast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TRG speed-critical / does it need to be </a:t>
            </a: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matched or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terminated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the other digital signals (SEL and MUX) slow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VRESET stationary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SF: 16 single-ended or 32 differential output traces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SF: 16 traces (or diff. pairs) or MUX on carrier board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proximity-board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Board size constraints (e.g. chip-connector distance…)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proximity- and OA-board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08122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28786-22D5-48B3-B970-F0F175995F27}"/>
              </a:ext>
            </a:extLst>
          </p:cNvPr>
          <p:cNvSpPr txBox="1">
            <a:spLocks/>
          </p:cNvSpPr>
          <p:nvPr/>
        </p:nvSpPr>
        <p:spPr>
          <a:xfrm>
            <a:off x="744772" y="34541"/>
            <a:ext cx="10702455" cy="67433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/>
              <a:t>Open points for both versions (page 2/2)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LAYERS 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layers (TOP/GND/POW/BOTTOM?)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proximity- and OA-board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Materials, thickness (1,6 mm for PCIe), tech. constraints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proximity- and OA-board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Buried or top-layer signal traces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proximity- and OA-board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COMPONENTS:	</a:t>
            </a: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bypass capacitors necessary on carrier board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so, of which value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passive components (resistors, diodes, jumper...)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Voltage regulators needed on carrier board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proximity-board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active components (buffer, SE/DIFF…)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CONNECTIONS: 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proximity board (TBD), Edge Card type (?) [</a:t>
            </a:r>
            <a:r>
              <a:rPr lang="en-GB" sz="1800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Probably </a:t>
            </a:r>
            <a:r>
              <a:rPr lang="en-GB" sz="1800" dirty="0">
                <a:solidFill>
                  <a:srgbClr val="53813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800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PCIe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50-V (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lemo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?) connector [</a:t>
            </a:r>
            <a:r>
              <a:rPr lang="en-GB" sz="1800" dirty="0">
                <a:solidFill>
                  <a:srgbClr val="5381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Proximity or DAQ board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Allow for huge-curved-chip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connection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OA-board and HCC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Bias levels and quantity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DAC resolution on proximity (CE65 version) compatible with APTS (and possibly DPTS) (?) [</a:t>
            </a:r>
            <a:r>
              <a:rPr lang="en-GB" sz="18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with proximity-board and chip designers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39704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873</Words>
  <Application>Microsoft Office PowerPoint</Application>
  <PresentationFormat>Widescreen</PresentationFormat>
  <Paragraphs>138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APTS carrier (OPAMP version)</vt:lpstr>
      <vt:lpstr>Wirebond diagram</vt:lpstr>
      <vt:lpstr>Presentazione standard di PowerPoint</vt:lpstr>
      <vt:lpstr>Presentazione standard di PowerPoint</vt:lpstr>
      <vt:lpstr>Presentazione standard di PowerPoint</vt:lpstr>
      <vt:lpstr>APTS carrier (SF version)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Stefania Beole'</dc:creator>
  <cp:lastModifiedBy>Utente</cp:lastModifiedBy>
  <cp:revision>12</cp:revision>
  <dcterms:created xsi:type="dcterms:W3CDTF">2021-03-02T11:27:51Z</dcterms:created>
  <dcterms:modified xsi:type="dcterms:W3CDTF">2021-03-02T17:37:27Z</dcterms:modified>
</cp:coreProperties>
</file>